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8640960" cy="2666727"/>
          </a:xfrm>
        </p:spPr>
        <p:txBody>
          <a:bodyPr>
            <a:noAutofit/>
          </a:bodyPr>
          <a:lstStyle/>
          <a:p>
            <a:r>
              <a:rPr lang="ru-RU" sz="4000" cap="all" dirty="0">
                <a:solidFill>
                  <a:schemeClr val="tx2">
                    <a:lumMod val="50000"/>
                  </a:schemeClr>
                </a:solidFill>
              </a:rPr>
              <a:t>Прогнозирование заболеваний человека на основе электрокардиограммы и методов машинного обучения</a:t>
            </a:r>
          </a:p>
        </p:txBody>
      </p:sp>
      <p:pic>
        <p:nvPicPr>
          <p:cNvPr id="10242" name="Picture 2" descr="РГМ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1008112" cy="1008113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835696" y="406405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Российский национальный исследовательский медицинский университет имени Н.И. Пирогова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75656" y="5301208"/>
            <a:ext cx="619268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Кафедра </a:t>
            </a: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биоинформатики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Доступные данные по триграммам и заболеваниям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1196752"/>
          <a:ext cx="8280920" cy="24482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74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l" fontAlgn="b"/>
                      <a:endParaRPr lang="ru-RU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N pos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/>
                        <a:t>N </a:t>
                      </a:r>
                      <a:r>
                        <a:rPr lang="en-US" sz="2000" b="1" u="none" strike="noStrike" dirty="0" err="1"/>
                        <a:t>neg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/>
                        <a:t>Венозная </a:t>
                      </a:r>
                      <a:r>
                        <a:rPr lang="ru-RU" sz="2000" u="none" strike="noStrike" dirty="0" err="1"/>
                        <a:t>дисциркуляторная</a:t>
                      </a:r>
                      <a:r>
                        <a:rPr lang="ru-RU" sz="2000" u="none" strike="noStrike" dirty="0"/>
                        <a:t> энцефалопатия (ВДЭ)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/>
                        <a:t>697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/>
                        <a:t>198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err="1"/>
                        <a:t>Желчекаменная</a:t>
                      </a:r>
                      <a:r>
                        <a:rPr lang="ru-RU" sz="2000" u="none" strike="noStrike" dirty="0"/>
                        <a:t> болезнь (ЖКЭ)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/>
                        <a:t>278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/>
                        <a:t>198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/>
                        <a:t>Ишемическая болезнь (ИБЭ)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/>
                        <a:t>1269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/>
                        <a:t>198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/>
                        <a:t>Узловой зоб щитовидной железы (УЩЭ)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/>
                        <a:t>751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/>
                        <a:t>198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/>
                        <a:t>Язвенная болезнь (ЯБЭ)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/>
                        <a:t>789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/>
                        <a:t>198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93584"/>
              </p:ext>
            </p:extLst>
          </p:nvPr>
        </p:nvGraphicFramePr>
        <p:xfrm>
          <a:off x="1547664" y="3933056"/>
          <a:ext cx="6192690" cy="278701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84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FFA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FAA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AFF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ADF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FCA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ACF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Y1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Y1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Y2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Y5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/>
                        <a:t>N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/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/>
                        <a:t>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7809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Электрокардиограммы для диагностики заболеваний сердца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056" y="1340768"/>
            <a:ext cx="8172400" cy="432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251520" y="5805264"/>
            <a:ext cx="864096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В основе диагностики заболеваний сердца – многочисленные наблюдения за особенностями </a:t>
            </a:r>
            <a:r>
              <a:rPr lang="en-US" sz="2400" dirty="0">
                <a:solidFill>
                  <a:schemeClr val="tx1"/>
                </a:solidFill>
              </a:rPr>
              <a:t>PQRST</a:t>
            </a:r>
            <a:r>
              <a:rPr lang="ru-RU" sz="2400" dirty="0">
                <a:solidFill>
                  <a:schemeClr val="tx1"/>
                </a:solidFill>
              </a:rPr>
              <a:t> комплекса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7809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Использование ЭКГ для диагностики заболеваний других органов. Метод кодограмм В.М. Успенского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40768"/>
            <a:ext cx="8640960" cy="5184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ЭКГ может нести информация о функционировании не только сердца, но и всех систем организма;</a:t>
            </a:r>
          </a:p>
          <a:p>
            <a:pPr indent="45720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Информация о заболевании может проявляться на любой его стадии, поэтому возможно ранняя диагностика;</a:t>
            </a:r>
          </a:p>
          <a:p>
            <a:pPr indent="45720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Каждое заболевание может по своему модулировать ЭКГ сигнал;</a:t>
            </a:r>
          </a:p>
          <a:p>
            <a:pPr indent="45720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Методы машинного обучения требуют использования набора признаков;</a:t>
            </a:r>
          </a:p>
          <a:p>
            <a:pPr indent="457200" algn="just">
              <a:spcAft>
                <a:spcPts val="1800"/>
              </a:spcAft>
              <a:buFont typeface="Arial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Метод кодограмм В.М. Успенского позволяет преобразовать ЭКГ в набор целочисленных признаков.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634082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Метод кодограмм В.М. Успенского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8640960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Для диагностики заболеваний достаточно знаков приращений амплитуд 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</a:rPr>
              <a:t>n+1</a:t>
            </a:r>
            <a:r>
              <a:rPr lang="en-US" sz="2400" dirty="0">
                <a:solidFill>
                  <a:schemeClr val="tx1"/>
                </a:solidFill>
              </a:rPr>
              <a:t>-R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интервалов </a:t>
            </a: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baseline="-25000" dirty="0">
                <a:solidFill>
                  <a:schemeClr val="tx1"/>
                </a:solidFill>
              </a:rPr>
              <a:t>n+1</a:t>
            </a:r>
            <a:r>
              <a:rPr lang="en-US" sz="2400" dirty="0">
                <a:solidFill>
                  <a:schemeClr val="tx1"/>
                </a:solidFill>
              </a:rPr>
              <a:t>-T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и углов </a:t>
            </a:r>
            <a:r>
              <a:rPr lang="el-GR" sz="2400" dirty="0">
                <a:solidFill>
                  <a:schemeClr val="tx1"/>
                </a:solidFill>
              </a:rPr>
              <a:t>α</a:t>
            </a:r>
            <a:r>
              <a:rPr lang="en-US" sz="2400" baseline="-25000" dirty="0">
                <a:solidFill>
                  <a:schemeClr val="tx1"/>
                </a:solidFill>
              </a:rPr>
              <a:t>n+1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l-GR" sz="2400" dirty="0">
                <a:solidFill>
                  <a:schemeClr val="tx1"/>
                </a:solidFill>
              </a:rPr>
              <a:t>α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  <a:endParaRPr lang="ru-RU" sz="2400" baseline="-25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956" y="1988840"/>
            <a:ext cx="839450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634082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Метод кодограмм В.М. Успенского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09252"/>
            <a:ext cx="8584273" cy="558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634082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Метод кодограмм В.М. Успенского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0" y="983729"/>
            <a:ext cx="8681350" cy="561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Этапы предварительной обработки ЭКГ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40768"/>
            <a:ext cx="8640960" cy="460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2400"/>
              </a:spcAft>
            </a:pPr>
            <a:r>
              <a:rPr lang="ru-RU" sz="2800" b="1" i="1" dirty="0">
                <a:solidFill>
                  <a:schemeClr val="tx1"/>
                </a:solidFill>
              </a:rPr>
              <a:t>Демодуляция</a:t>
            </a:r>
            <a:r>
              <a:rPr lang="ru-RU" sz="2800" dirty="0">
                <a:solidFill>
                  <a:schemeClr val="tx1"/>
                </a:solidFill>
              </a:rPr>
              <a:t> – вычисление амплитуд, интервалов и углов по кардиограмме длиной 600 </a:t>
            </a:r>
            <a:r>
              <a:rPr lang="ru-RU" sz="2800" dirty="0" err="1">
                <a:solidFill>
                  <a:schemeClr val="tx1"/>
                </a:solidFill>
              </a:rPr>
              <a:t>кардиоциклов</a:t>
            </a:r>
            <a:r>
              <a:rPr lang="ru-RU" sz="2800" dirty="0">
                <a:solidFill>
                  <a:schemeClr val="tx1"/>
                </a:solidFill>
              </a:rPr>
              <a:t>;</a:t>
            </a:r>
          </a:p>
          <a:p>
            <a:pPr algn="just">
              <a:spcAft>
                <a:spcPts val="2400"/>
              </a:spcAft>
            </a:pPr>
            <a:r>
              <a:rPr lang="ru-RU" sz="2800" b="1" i="1" dirty="0">
                <a:solidFill>
                  <a:schemeClr val="tx1"/>
                </a:solidFill>
              </a:rPr>
              <a:t>Дискретизация</a:t>
            </a:r>
            <a:r>
              <a:rPr lang="ru-RU" sz="2800" dirty="0">
                <a:solidFill>
                  <a:schemeClr val="tx1"/>
                </a:solidFill>
              </a:rPr>
              <a:t> – перевод в кодограмму – 599-символьную строку в 6-ти буквенном алфавите</a:t>
            </a:r>
          </a:p>
          <a:p>
            <a:pPr algn="just">
              <a:spcAft>
                <a:spcPts val="2400"/>
              </a:spcAft>
            </a:pPr>
            <a:r>
              <a:rPr lang="ru-RU" sz="2800" b="1" i="1" dirty="0">
                <a:solidFill>
                  <a:schemeClr val="tx1"/>
                </a:solidFill>
              </a:rPr>
              <a:t>Векторизация</a:t>
            </a:r>
            <a:r>
              <a:rPr lang="ru-RU" sz="2800" dirty="0">
                <a:solidFill>
                  <a:schemeClr val="tx1"/>
                </a:solidFill>
              </a:rPr>
              <a:t> – перевод в вектор 6</a:t>
            </a:r>
            <a:r>
              <a:rPr lang="ru-RU" sz="2800" baseline="30000" dirty="0">
                <a:solidFill>
                  <a:schemeClr val="tx1"/>
                </a:solidFill>
              </a:rPr>
              <a:t>3</a:t>
            </a:r>
            <a:r>
              <a:rPr lang="ru-RU" sz="2800" dirty="0">
                <a:solidFill>
                  <a:schemeClr val="tx1"/>
                </a:solidFill>
              </a:rPr>
              <a:t> = 216 частот триграмм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Дискретизация ЭКГ сигнала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4293096"/>
            <a:ext cx="8640960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2400"/>
              </a:spcAft>
            </a:pPr>
            <a:r>
              <a:rPr lang="ru-RU" sz="2800" b="1" i="1" dirty="0">
                <a:solidFill>
                  <a:schemeClr val="tx1"/>
                </a:solidFill>
              </a:rPr>
              <a:t>Вход</a:t>
            </a:r>
            <a:r>
              <a:rPr lang="ru-RU" sz="2800" dirty="0">
                <a:solidFill>
                  <a:schemeClr val="tx1"/>
                </a:solidFill>
              </a:rPr>
              <a:t> – последовательность амплитуд, интервалов и углов по кардиограмме длиной 600 </a:t>
            </a:r>
            <a:r>
              <a:rPr lang="ru-RU" sz="2800" dirty="0" err="1">
                <a:solidFill>
                  <a:schemeClr val="tx1"/>
                </a:solidFill>
              </a:rPr>
              <a:t>кардиоциклов</a:t>
            </a:r>
            <a:endParaRPr lang="ru-RU" sz="2800" dirty="0">
              <a:solidFill>
                <a:schemeClr val="tx1"/>
              </a:solidFill>
            </a:endParaRPr>
          </a:p>
          <a:p>
            <a:pPr algn="just">
              <a:spcAft>
                <a:spcPts val="2400"/>
              </a:spcAft>
            </a:pPr>
            <a:r>
              <a:rPr lang="ru-RU" sz="2800" b="1" i="1" dirty="0">
                <a:solidFill>
                  <a:schemeClr val="tx1"/>
                </a:solidFill>
              </a:rPr>
              <a:t>Выход</a:t>
            </a:r>
            <a:r>
              <a:rPr lang="ru-RU" sz="2800" dirty="0">
                <a:solidFill>
                  <a:schemeClr val="tx1"/>
                </a:solidFill>
              </a:rPr>
              <a:t> – кодограмма - последовательность символов алфавита </a:t>
            </a:r>
            <a:r>
              <a:rPr lang="en-US" sz="2800" dirty="0">
                <a:solidFill>
                  <a:schemeClr val="tx1"/>
                </a:solidFill>
              </a:rPr>
              <a:t>{A,B,C,D,E,F}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5057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</a:schemeClr>
                </a:solidFill>
              </a:rPr>
              <a:t>Векторизация кодограмм ЭКГ сигнала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908720"/>
            <a:ext cx="8640960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ru-RU" sz="2400" b="1" i="1" dirty="0">
                <a:solidFill>
                  <a:schemeClr val="tx1"/>
                </a:solidFill>
              </a:rPr>
              <a:t>Вход</a:t>
            </a:r>
            <a:r>
              <a:rPr lang="ru-RU" sz="2400" dirty="0">
                <a:solidFill>
                  <a:schemeClr val="tx1"/>
                </a:solidFill>
              </a:rPr>
              <a:t> – кодограмма</a:t>
            </a:r>
          </a:p>
          <a:p>
            <a:pPr algn="just">
              <a:spcAft>
                <a:spcPts val="600"/>
              </a:spcAft>
            </a:pPr>
            <a:r>
              <a:rPr lang="ru-RU" sz="2400" b="1" i="1" dirty="0">
                <a:solidFill>
                  <a:schemeClr val="tx1"/>
                </a:solidFill>
              </a:rPr>
              <a:t>Выход</a:t>
            </a:r>
            <a:r>
              <a:rPr lang="ru-RU" sz="2400" dirty="0">
                <a:solidFill>
                  <a:schemeClr val="tx1"/>
                </a:solidFill>
              </a:rPr>
              <a:t> – вектор частот </a:t>
            </a:r>
            <a:r>
              <a:rPr lang="en-US" sz="2400" dirty="0">
                <a:solidFill>
                  <a:schemeClr val="tx1"/>
                </a:solidFill>
              </a:rPr>
              <a:t>n = 6</a:t>
            </a:r>
            <a:r>
              <a:rPr lang="en-US" sz="2400" baseline="30000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 = 216 </a:t>
            </a:r>
            <a:r>
              <a:rPr lang="ru-RU" sz="2400" dirty="0">
                <a:solidFill>
                  <a:schemeClr val="tx1"/>
                </a:solidFill>
              </a:rPr>
              <a:t>триграмм </a:t>
            </a:r>
            <a:r>
              <a:rPr lang="en-US" sz="2400" dirty="0">
                <a:solidFill>
                  <a:schemeClr val="tx1"/>
                </a:solidFill>
              </a:rPr>
              <a:t>x = (x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 ..., </a:t>
            </a:r>
            <a:r>
              <a:rPr lang="en-US" sz="2400" dirty="0" err="1">
                <a:solidFill>
                  <a:schemeClr val="tx1"/>
                </a:solidFill>
              </a:rPr>
              <a:t>x</a:t>
            </a:r>
            <a:r>
              <a:rPr lang="en-US" sz="2400" baseline="30000" dirty="0" err="1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), </a:t>
            </a:r>
            <a:r>
              <a:rPr lang="en-US" sz="2400" dirty="0" err="1">
                <a:solidFill>
                  <a:schemeClr val="tx1"/>
                </a:solidFill>
              </a:rPr>
              <a:t>x</a:t>
            </a:r>
            <a:r>
              <a:rPr lang="en-US" sz="2400" baseline="30000" dirty="0" err="1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ru-RU" sz="2400" dirty="0">
                <a:solidFill>
                  <a:schemeClr val="tx1"/>
                </a:solidFill>
              </a:rPr>
              <a:t>сколько раз </a:t>
            </a:r>
            <a:r>
              <a:rPr lang="en-US" sz="2400" dirty="0">
                <a:solidFill>
                  <a:schemeClr val="tx1"/>
                </a:solidFill>
              </a:rPr>
              <a:t>j-</a:t>
            </a:r>
            <a:r>
              <a:rPr lang="ru-RU" sz="2400" dirty="0">
                <a:solidFill>
                  <a:schemeClr val="tx1"/>
                </a:solidFill>
              </a:rPr>
              <a:t>я триграмма встретилась в кодограмме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63262"/>
            <a:ext cx="6264696" cy="440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399</Words>
  <Application>Microsoft Office PowerPoint</Application>
  <PresentationFormat>Экран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Прогнозирование заболеваний человека на основе электрокардиограммы и методов машинного обучения</vt:lpstr>
      <vt:lpstr>Электрокардиограммы для диагностики заболеваний сердца</vt:lpstr>
      <vt:lpstr>Использование ЭКГ для диагностики заболеваний других органов. Метод кодограмм В.М. Успенского</vt:lpstr>
      <vt:lpstr>Метод кодограмм В.М. Успенского</vt:lpstr>
      <vt:lpstr>Метод кодограмм В.М. Успенского</vt:lpstr>
      <vt:lpstr>Метод кодограмм В.М. Успенского</vt:lpstr>
      <vt:lpstr>Этапы предварительной обработки ЭКГ</vt:lpstr>
      <vt:lpstr>Дискретизация ЭКГ сигнала</vt:lpstr>
      <vt:lpstr>Векторизация кодограмм ЭКГ сигнала</vt:lpstr>
      <vt:lpstr>Доступные данные по триграммам и заболеваниям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заболеваний человека на основе электрокардиограммы и методов машинного обучения</dc:title>
  <dc:creator>Sergey M. Ivanov</dc:creator>
  <cp:lastModifiedBy>Sergey M. Ivanov</cp:lastModifiedBy>
  <cp:revision>24</cp:revision>
  <dcterms:created xsi:type="dcterms:W3CDTF">2019-11-07T10:21:05Z</dcterms:created>
  <dcterms:modified xsi:type="dcterms:W3CDTF">2022-05-10T16:36:15Z</dcterms:modified>
</cp:coreProperties>
</file>