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75" r:id="rId17"/>
    <p:sldId id="268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F96"/>
    <a:srgbClr val="F90909"/>
    <a:srgbClr val="133659"/>
    <a:srgbClr val="25325D"/>
    <a:srgbClr val="0C266E"/>
    <a:srgbClr val="11007A"/>
    <a:srgbClr val="E31220"/>
    <a:srgbClr val="335ADC"/>
    <a:srgbClr val="5082F2"/>
    <a:srgbClr val="226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C6243-994C-AB26-5CBD-E130A450AF7D}" v="32" dt="2024-06-03T20:12:28.289"/>
    <p1510:client id="{68DEC6EF-290F-5802-9E3D-82C8920D1B02}" v="43" dt="2024-06-03T21:57:3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3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1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4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8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8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0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F90909"/>
            </a:gs>
            <a:gs pos="0">
              <a:srgbClr val="FF3300"/>
            </a:gs>
            <a:gs pos="100000">
              <a:srgbClr val="5082F2"/>
            </a:gs>
            <a:gs pos="79000">
              <a:srgbClr val="2261E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8C193-0FA0-426E-A82D-970F71BD8AE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5DE6C-DDD3-4616-B7B0-09F355B8B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2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glfundamental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ronos.org/webgl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6C9F74-D404-9601-EF67-AA24A48B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530" y="2429022"/>
            <a:ext cx="4619724" cy="1413306"/>
          </a:xfrm>
        </p:spPr>
        <p:txBody>
          <a:bodyPr anchor="ctr">
            <a:normAutofit/>
          </a:bodyPr>
          <a:lstStyle/>
          <a:p>
            <a:pPr algn="just"/>
            <a:r>
              <a:rPr lang="en-GB" sz="80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" panose="020F0502020204030204" pitchFamily="34" charset="0"/>
              </a:rPr>
              <a:t>Web GL</a:t>
            </a:r>
            <a:endParaRPr lang="en-GB" sz="4000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ova" panose="020F0502020204030204" pitchFamily="34" charset="0"/>
            </a:endParaRPr>
          </a:p>
        </p:txBody>
      </p:sp>
      <p:pic>
        <p:nvPicPr>
          <p:cNvPr id="6" name="Picture 5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5890172E-3221-EA2F-6C90-72D2D731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58" y="254111"/>
            <a:ext cx="1426670" cy="595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B31A5-99A0-410B-5669-0083D0F75FFD}"/>
              </a:ext>
            </a:extLst>
          </p:cNvPr>
          <p:cNvSpPr txBox="1"/>
          <p:nvPr/>
        </p:nvSpPr>
        <p:spPr>
          <a:xfrm>
            <a:off x="2150530" y="5695343"/>
            <a:ext cx="323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Done</a:t>
            </a:r>
            <a:r>
              <a:rPr lang="pt-PT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by Francisco Parrinha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ED11E-A2C2-8D0D-4AB4-91C94975E187}"/>
              </a:ext>
            </a:extLst>
          </p:cNvPr>
          <p:cNvSpPr txBox="1"/>
          <p:nvPr/>
        </p:nvSpPr>
        <p:spPr>
          <a:xfrm>
            <a:off x="2150530" y="3641039"/>
            <a:ext cx="571885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A JavaScript API for rendering high-performance interactive 3D and 2D graphics within any compatible web browser without the use of plug-ins</a:t>
            </a:r>
          </a:p>
        </p:txBody>
      </p:sp>
    </p:spTree>
    <p:extLst>
      <p:ext uri="{BB962C8B-B14F-4D97-AF65-F5344CB8AC3E}">
        <p14:creationId xmlns:p14="http://schemas.microsoft.com/office/powerpoint/2010/main" val="177497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Vertex Shader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/>
        </p:nvSpPr>
        <p:spPr>
          <a:xfrm>
            <a:off x="838201" y="1697375"/>
            <a:ext cx="5023263" cy="17324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Transforms and processes vertex data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Typically involves projections, translations, rotations and scaling on the vertices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072C0A14-3A95-AAE3-0621-4B6926DD9DF0}"/>
              </a:ext>
            </a:extLst>
          </p:cNvPr>
          <p:cNvSpPr>
            <a:spLocks noGrp="1"/>
          </p:cNvSpPr>
          <p:nvPr/>
        </p:nvSpPr>
        <p:spPr>
          <a:xfrm>
            <a:off x="838201" y="4199618"/>
            <a:ext cx="6094182" cy="16295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Supports the following variables: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Uniform</a:t>
            </a:r>
            <a:endParaRPr lang="en-US" sz="2000">
              <a:solidFill>
                <a:schemeClr val="bg1"/>
              </a:solidFill>
              <a:latin typeface="Arial Nova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Attribute</a:t>
            </a:r>
            <a:endParaRPr lang="en-US" sz="2000">
              <a:solidFill>
                <a:schemeClr val="bg1"/>
              </a:solidFill>
              <a:latin typeface="Arial Nova Ligh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</a:rPr>
              <a:t>Varying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Arial Nova Light"/>
            </a:endParaRP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499756-74FA-242F-4A59-10D76534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349" y="1390135"/>
            <a:ext cx="2128006" cy="4438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12E299-AE3D-98CE-CCAF-2683A1F08E03}"/>
              </a:ext>
            </a:extLst>
          </p:cNvPr>
          <p:cNvSpPr txBox="1"/>
          <p:nvPr/>
        </p:nvSpPr>
        <p:spPr>
          <a:xfrm>
            <a:off x="7186622" y="5938869"/>
            <a:ext cx="19992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Arial Nova Light"/>
              </a:rPr>
              <a:t>Vertex Shader example</a:t>
            </a:r>
            <a:endParaRPr lang="en-US" sz="12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11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Fragment Shader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/>
        </p:nvSpPr>
        <p:spPr>
          <a:xfrm>
            <a:off x="838201" y="1697375"/>
            <a:ext cx="7844722" cy="11146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 the fragment shader, the developer can choose how to color the pixels chosen by the rasterizer, using the primitives assembled by the </a:t>
            </a: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Vertex Shader</a:t>
            </a:r>
            <a:endParaRPr lang="en-US" sz="2000" b="1" dirty="0">
              <a:solidFill>
                <a:schemeClr val="bg1"/>
              </a:solidFill>
              <a:latin typeface="Arial Nova Light"/>
            </a:endParaRPr>
          </a:p>
        </p:txBody>
      </p:sp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993FEAC-D9CA-3EB5-BD4A-DCFAB69F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31" y="2887234"/>
            <a:ext cx="5031517" cy="2823777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217D81B-33E1-142F-E8AD-79A2B963D891}"/>
              </a:ext>
            </a:extLst>
          </p:cNvPr>
          <p:cNvSpPr>
            <a:spLocks noGrp="1"/>
          </p:cNvSpPr>
          <p:nvPr/>
        </p:nvSpPr>
        <p:spPr>
          <a:xfrm>
            <a:off x="838201" y="4302590"/>
            <a:ext cx="3921453" cy="11867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Supports the following variables: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Uniform</a:t>
            </a:r>
            <a:endParaRPr lang="en-US" sz="2000">
              <a:solidFill>
                <a:schemeClr val="bg1"/>
              </a:solidFill>
              <a:latin typeface="Arial Nova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Varying</a:t>
            </a:r>
            <a:endParaRPr lang="en-US" sz="2000" dirty="0">
              <a:solidFill>
                <a:schemeClr val="bg1"/>
              </a:solidFill>
              <a:latin typeface="Arial Nova Ligh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Arial Nova Light"/>
            </a:endParaRP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77CA7CF0-E991-B931-573C-8DD5816F2B4C}"/>
              </a:ext>
            </a:extLst>
          </p:cNvPr>
          <p:cNvSpPr>
            <a:spLocks noGrp="1"/>
          </p:cNvSpPr>
          <p:nvPr/>
        </p:nvSpPr>
        <p:spPr>
          <a:xfrm>
            <a:off x="838201" y="2809483"/>
            <a:ext cx="3509560" cy="12691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Can also be useful for lightning and shadowing purposes and other special 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effects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9E2F0-1A44-2E0F-20A1-D12518DE7BE7}"/>
              </a:ext>
            </a:extLst>
          </p:cNvPr>
          <p:cNvSpPr txBox="1"/>
          <p:nvPr/>
        </p:nvSpPr>
        <p:spPr>
          <a:xfrm>
            <a:off x="6280460" y="5805004"/>
            <a:ext cx="19992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Arial Nova Light"/>
              </a:rPr>
              <a:t>Fragment Shader example</a:t>
            </a:r>
            <a:endParaRPr lang="en-US" sz="12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1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General 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4E460-83E2-6B80-E7CA-44813397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79" y="2402745"/>
            <a:ext cx="7543800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4DC5C5-D717-3CA7-945B-9416BE48E919}"/>
              </a:ext>
            </a:extLst>
          </p:cNvPr>
          <p:cNvSpPr txBox="1"/>
          <p:nvPr/>
        </p:nvSpPr>
        <p:spPr>
          <a:xfrm>
            <a:off x="3942973" y="4486950"/>
            <a:ext cx="29466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Nova Light"/>
              </a:rPr>
              <a:t>The rendering pipeline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3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 is more complicated...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pic>
        <p:nvPicPr>
          <p:cNvPr id="6" name="Picture 5" descr="Under the Hood: Using WebGL to Accelerate Advanced Physics Simulations in  the Browser – Concord Consortium">
            <a:extLst>
              <a:ext uri="{FF2B5EF4-FFF2-40B4-BE49-F238E27FC236}">
                <a16:creationId xmlns:a16="http://schemas.microsoft.com/office/drawing/2014/main" id="{4CA530F7-49F7-AC77-92C3-A88768682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933575"/>
            <a:ext cx="7734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Setting up the program...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7F0912A-3E32-4949-6A83-CBE3A19F6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35" y="2214305"/>
            <a:ext cx="4424748" cy="2449984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21C72FBC-2F9E-BDC9-532F-92BB62FCC259}"/>
              </a:ext>
            </a:extLst>
          </p:cNvPr>
          <p:cNvSpPr>
            <a:spLocks noGrp="1"/>
          </p:cNvSpPr>
          <p:nvPr/>
        </p:nvSpPr>
        <p:spPr>
          <a:xfrm>
            <a:off x="807309" y="2294618"/>
            <a:ext cx="4292156" cy="11146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The WebGL context is an object containing the API tools to create the GLSL program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D407A5B1-AE1F-8AFD-88B8-43B06F39D795}"/>
              </a:ext>
            </a:extLst>
          </p:cNvPr>
          <p:cNvSpPr>
            <a:spLocks noGrp="1"/>
          </p:cNvSpPr>
          <p:nvPr/>
        </p:nvSpPr>
        <p:spPr>
          <a:xfrm>
            <a:off x="807309" y="3592077"/>
            <a:ext cx="4292156" cy="11146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Arial Nova Light"/>
              </a:rPr>
              <a:t>&lt;canvas&gt;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 element contains an instance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71354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Setting up the program...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21C72FBC-2F9E-BDC9-532F-92BB62FCC259}"/>
              </a:ext>
            </a:extLst>
          </p:cNvPr>
          <p:cNvSpPr>
            <a:spLocks noGrp="1"/>
          </p:cNvSpPr>
          <p:nvPr/>
        </p:nvSpPr>
        <p:spPr>
          <a:xfrm>
            <a:off x="838201" y="2129861"/>
            <a:ext cx="4292156" cy="11146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After having the context, it is necessary to create the required shaders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D407A5B1-AE1F-8AFD-88B8-43B06F39D795}"/>
              </a:ext>
            </a:extLst>
          </p:cNvPr>
          <p:cNvSpPr>
            <a:spLocks noGrp="1"/>
          </p:cNvSpPr>
          <p:nvPr/>
        </p:nvSpPr>
        <p:spPr>
          <a:xfrm>
            <a:off x="838201" y="4230509"/>
            <a:ext cx="4292156" cy="11146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With all shaders created, it's time to create the final program that links both </a:t>
            </a:r>
            <a:r>
              <a:rPr lang="en-US" sz="2000" b="1" dirty="0">
                <a:solidFill>
                  <a:schemeClr val="bg1"/>
                </a:solidFill>
                <a:latin typeface="Arial Nova Light"/>
              </a:rPr>
              <a:t>Vertex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and </a:t>
            </a:r>
            <a:r>
              <a:rPr lang="en-US" sz="2000" b="1" dirty="0">
                <a:solidFill>
                  <a:schemeClr val="bg1"/>
                </a:solidFill>
                <a:latin typeface="Arial Nova Light"/>
              </a:rPr>
              <a:t>Fragment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shaders together</a:t>
            </a: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4B2DF48-2B11-45A8-7EFC-101CD5AC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33" y="1825838"/>
            <a:ext cx="4061513" cy="1599944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88EF067-672F-9D51-E832-5AAE3B6D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44" y="3801892"/>
            <a:ext cx="4067690" cy="24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6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 is 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21C72FBC-2F9E-BDC9-532F-92BB62FCC259}"/>
              </a:ext>
            </a:extLst>
          </p:cNvPr>
          <p:cNvSpPr>
            <a:spLocks noGrp="1"/>
          </p:cNvSpPr>
          <p:nvPr/>
        </p:nvSpPr>
        <p:spPr>
          <a:xfrm>
            <a:off x="838201" y="1604699"/>
            <a:ext cx="7999183" cy="7954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Having the basic initiation steps, the GLSL program is ready to accept new attributes to be able to render vertices on the screen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BDEB405-92F4-E333-4233-D606D26C309E}"/>
              </a:ext>
            </a:extLst>
          </p:cNvPr>
          <p:cNvSpPr>
            <a:spLocks noGrp="1"/>
          </p:cNvSpPr>
          <p:nvPr/>
        </p:nvSpPr>
        <p:spPr>
          <a:xfrm>
            <a:off x="838201" y="2397590"/>
            <a:ext cx="7999183" cy="7954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It is </a:t>
            </a:r>
            <a:r>
              <a:rPr lang="en-US" sz="2000" b="1" dirty="0">
                <a:solidFill>
                  <a:schemeClr val="bg1"/>
                </a:solidFill>
                <a:latin typeface="Arial Nova"/>
              </a:rPr>
              <a:t>necessary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to call </a:t>
            </a:r>
            <a:r>
              <a:rPr lang="en-US" sz="2000" b="1" err="1">
                <a:solidFill>
                  <a:schemeClr val="bg1"/>
                </a:solidFill>
                <a:latin typeface="Arial Nova Light"/>
              </a:rPr>
              <a:t>useProgram</a:t>
            </a:r>
            <a:r>
              <a:rPr lang="en-US" sz="2000" b="1" dirty="0">
                <a:solidFill>
                  <a:schemeClr val="bg1"/>
                </a:solidFill>
                <a:latin typeface="Arial Nova Light"/>
              </a:rPr>
              <a:t>()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 to the correct program before trying to pass new attributes</a:t>
            </a:r>
          </a:p>
        </p:txBody>
      </p:sp>
      <p:pic>
        <p:nvPicPr>
          <p:cNvPr id="14" name="Picture 1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10DEFDE-62D3-6FB9-495A-329B1BCA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33" y="5082359"/>
            <a:ext cx="6657975" cy="1265280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798F7F06-83D5-57F3-6AA1-99BE72D9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06" y="3424366"/>
            <a:ext cx="6656431" cy="13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Finally drawing</a:t>
            </a: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21C72FBC-2F9E-BDC9-532F-92BB62FCC259}"/>
              </a:ext>
            </a:extLst>
          </p:cNvPr>
          <p:cNvSpPr>
            <a:spLocks noGrp="1"/>
          </p:cNvSpPr>
          <p:nvPr/>
        </p:nvSpPr>
        <p:spPr>
          <a:xfrm>
            <a:off x="848361" y="1513259"/>
            <a:ext cx="7999183" cy="7954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After having the shader program setup and all vertex attributes booted up, the developer can finally structure his own draw call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FC76A83-AAD7-BD2D-FB33-E4960D10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3" y="2302192"/>
            <a:ext cx="7994015" cy="42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Important Resources</a:t>
            </a: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21C72FBC-2F9E-BDC9-532F-92BB62FCC259}"/>
              </a:ext>
            </a:extLst>
          </p:cNvPr>
          <p:cNvSpPr>
            <a:spLocks noGrp="1"/>
          </p:cNvSpPr>
          <p:nvPr/>
        </p:nvSpPr>
        <p:spPr>
          <a:xfrm>
            <a:off x="848361" y="2051739"/>
            <a:ext cx="7999183" cy="7954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WebGL Fundamentals</a:t>
            </a:r>
            <a:r>
              <a:rPr lang="en-US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Website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 Nova Light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https://webglfundamentals.org/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  <a:latin typeface="Arial Nova Light"/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CA571F9-36B4-5960-2771-63179C2A38B9}"/>
              </a:ext>
            </a:extLst>
          </p:cNvPr>
          <p:cNvSpPr>
            <a:spLocks noGrp="1"/>
          </p:cNvSpPr>
          <p:nvPr/>
        </p:nvSpPr>
        <p:spPr>
          <a:xfrm>
            <a:off x="848361" y="3433498"/>
            <a:ext cx="7999183" cy="7954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Khronos Group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ptos"/>
                <a:ea typeface="+mn-lt"/>
                <a:cs typeface="+mn-lt"/>
              </a:rPr>
              <a:t> 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Website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 Nova Ligh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https://www.khronos.org/webgl/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 Nova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27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End</a:t>
            </a: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21C72FBC-2F9E-BDC9-532F-92BB62FCC259}"/>
              </a:ext>
            </a:extLst>
          </p:cNvPr>
          <p:cNvSpPr>
            <a:spLocks noGrp="1"/>
          </p:cNvSpPr>
          <p:nvPr/>
        </p:nvSpPr>
        <p:spPr>
          <a:xfrm>
            <a:off x="767081" y="5221659"/>
            <a:ext cx="7999183" cy="7954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Presentation done by Francisco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Parrinha</a:t>
            </a:r>
          </a:p>
        </p:txBody>
      </p:sp>
    </p:spTree>
    <p:extLst>
      <p:ext uri="{BB962C8B-B14F-4D97-AF65-F5344CB8AC3E}">
        <p14:creationId xmlns:p14="http://schemas.microsoft.com/office/powerpoint/2010/main" val="40490112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"/>
              </a:rPr>
              <a:t>What is WebGL?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810E-7958-9EF5-1836-55EF095B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06" y="1873654"/>
            <a:ext cx="8831119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Web GL is a JavaScript API for fast 2D and 3D rendering within web browsers</a:t>
            </a:r>
          </a:p>
          <a:p>
            <a:pPr marL="0" indent="0">
              <a:buNone/>
            </a:pP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It is natively supported by </a:t>
            </a:r>
            <a:r>
              <a:rPr lang="en-GB" sz="2400" b="1" dirty="0">
                <a:solidFill>
                  <a:schemeClr val="bg1"/>
                </a:solidFill>
                <a:latin typeface="Arial Nova Light"/>
              </a:rPr>
              <a:t>HTML5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,</a:t>
            </a: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using the </a:t>
            </a:r>
            <a:r>
              <a:rPr lang="en-GB" sz="2400" b="1" dirty="0">
                <a:solidFill>
                  <a:schemeClr val="bg1"/>
                </a:solidFill>
                <a:latin typeface="Arial Nova Light"/>
              </a:rPr>
              <a:t>&lt;canvas&gt;</a:t>
            </a:r>
            <a:r>
              <a:rPr lang="en-GB" sz="2400" dirty="0">
                <a:solidFill>
                  <a:schemeClr val="bg1"/>
                </a:solidFill>
                <a:latin typeface="Arial Nova Light"/>
              </a:rPr>
              <a:t>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element</a:t>
            </a:r>
          </a:p>
        </p:txBody>
      </p:sp>
      <p:pic>
        <p:nvPicPr>
          <p:cNvPr id="6" name="Picture 5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EDB22B94-0294-1A0E-78FC-3028C81EB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66700-1ECC-235B-115C-4658DCD5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2" y="4277127"/>
            <a:ext cx="5827421" cy="407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FF1E72-88BA-E31B-CF5E-23672B16E3FD}"/>
              </a:ext>
            </a:extLst>
          </p:cNvPr>
          <p:cNvSpPr txBox="1"/>
          <p:nvPr/>
        </p:nvSpPr>
        <p:spPr>
          <a:xfrm>
            <a:off x="2318197" y="4797380"/>
            <a:ext cx="5881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Canvas DOM element, containing the WebGL's context instance, giving the ability to use the API</a:t>
            </a:r>
          </a:p>
        </p:txBody>
      </p:sp>
    </p:spTree>
    <p:extLst>
      <p:ext uri="{BB962C8B-B14F-4D97-AF65-F5344CB8AC3E}">
        <p14:creationId xmlns:p14="http://schemas.microsoft.com/office/powerpoint/2010/main" val="21048126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History</a:t>
            </a: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pic>
        <p:nvPicPr>
          <p:cNvPr id="9" name="Content Placeholder 8" descr="OpenGL ES - Wikipedia">
            <a:extLst>
              <a:ext uri="{FF2B5EF4-FFF2-40B4-BE49-F238E27FC236}">
                <a16:creationId xmlns:a16="http://schemas.microsoft.com/office/drawing/2014/main" id="{0582168B-EE2D-53F9-8586-F8AB42688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101" y="2366749"/>
            <a:ext cx="3196108" cy="10689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5F798-AC48-A329-AD9F-66125A29B881}"/>
              </a:ext>
            </a:extLst>
          </p:cNvPr>
          <p:cNvSpPr txBox="1"/>
          <p:nvPr/>
        </p:nvSpPr>
        <p:spPr>
          <a:xfrm>
            <a:off x="1202028" y="3810000"/>
            <a:ext cx="3505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Nova Light"/>
              </a:rPr>
              <a:t>OpenGL 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 was designed for embedded devices, such as mobile phones and video game consoles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5B18E-2557-1B5A-DBC8-25655D8FEF4D}"/>
              </a:ext>
            </a:extLst>
          </p:cNvPr>
          <p:cNvSpPr txBox="1"/>
          <p:nvPr/>
        </p:nvSpPr>
        <p:spPr>
          <a:xfrm>
            <a:off x="6246253" y="3810000"/>
            <a:ext cx="3505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Nova Light"/>
              </a:rPr>
              <a:t>WebGL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 was designed as a browser standard for 3D graphics without the use of plug-ins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4CDF3-0173-AB4D-31C1-C4AAEB486F7F}"/>
              </a:ext>
            </a:extLst>
          </p:cNvPr>
          <p:cNvCxnSpPr/>
          <p:nvPr/>
        </p:nvCxnSpPr>
        <p:spPr>
          <a:xfrm>
            <a:off x="4851041" y="2951407"/>
            <a:ext cx="1395212" cy="1073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WebGL">
            <a:extLst>
              <a:ext uri="{FF2B5EF4-FFF2-40B4-BE49-F238E27FC236}">
                <a16:creationId xmlns:a16="http://schemas.microsoft.com/office/drawing/2014/main" id="{97D95D40-E019-E5EE-C981-351747D5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34" y="2438936"/>
            <a:ext cx="2743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History</a:t>
            </a: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5F798-AC48-A329-AD9F-66125A29B881}"/>
              </a:ext>
            </a:extLst>
          </p:cNvPr>
          <p:cNvSpPr txBox="1"/>
          <p:nvPr/>
        </p:nvSpPr>
        <p:spPr>
          <a:xfrm>
            <a:off x="5505602" y="2622867"/>
            <a:ext cx="3505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Nova Light"/>
              </a:rPr>
              <a:t>WebGL 1.0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 was officially released in March 2011 using HTML5 </a:t>
            </a:r>
            <a:r>
              <a:rPr lang="en-US" b="1" dirty="0">
                <a:solidFill>
                  <a:schemeClr val="bg1"/>
                </a:solidFill>
                <a:latin typeface="Arial Nova Light"/>
              </a:rPr>
              <a:t>&lt;canvas&gt;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element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r>
              <a:rPr lang="en-US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WebGL 2.0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 was published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In January 2017 based on </a:t>
            </a:r>
            <a:r>
              <a:rPr lang="en-US" b="1" dirty="0">
                <a:solidFill>
                  <a:schemeClr val="bg1"/>
                </a:solidFill>
                <a:latin typeface="Arial Nova Light"/>
              </a:rPr>
              <a:t>OpenGL ES 3.0</a:t>
            </a:r>
            <a:endParaRPr lang="en-US" dirty="0">
              <a:solidFill>
                <a:schemeClr val="bg1"/>
              </a:solidFill>
              <a:latin typeface="Arial Nova Light"/>
            </a:endParaRPr>
          </a:p>
        </p:txBody>
      </p:sp>
      <p:pic>
        <p:nvPicPr>
          <p:cNvPr id="7" name="Content Placeholder 6" descr="A Beginner's Guide to HTML5 and CSS3 — Understanding the Basics | by  Alexander Obregon | Medium">
            <a:extLst>
              <a:ext uri="{FF2B5EF4-FFF2-40B4-BE49-F238E27FC236}">
                <a16:creationId xmlns:a16="http://schemas.microsoft.com/office/drawing/2014/main" id="{B9947985-11CC-C0BA-468C-635845C16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0880" y="3528274"/>
            <a:ext cx="1941379" cy="2064131"/>
          </a:xfrm>
        </p:spPr>
      </p:pic>
      <p:pic>
        <p:nvPicPr>
          <p:cNvPr id="8" name="Picture 7" descr="WebGL">
            <a:extLst>
              <a:ext uri="{FF2B5EF4-FFF2-40B4-BE49-F238E27FC236}">
                <a16:creationId xmlns:a16="http://schemas.microsoft.com/office/drawing/2014/main" id="{27B4C023-C69A-8B6E-BE0D-DF37C553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94" y="2151531"/>
            <a:ext cx="2743200" cy="1143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D2EF6-6BC1-2A1A-7DD8-3EFD2D32091D}"/>
              </a:ext>
            </a:extLst>
          </p:cNvPr>
          <p:cNvCxnSpPr/>
          <p:nvPr/>
        </p:nvCxnSpPr>
        <p:spPr>
          <a:xfrm flipH="1">
            <a:off x="5386752" y="2730850"/>
            <a:ext cx="4235" cy="18164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58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Support</a:t>
            </a: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pic>
        <p:nvPicPr>
          <p:cNvPr id="9" name="Content Placeholder 8" descr="Firefox, mozilla, browser icon - Free download on Iconfinder">
            <a:extLst>
              <a:ext uri="{FF2B5EF4-FFF2-40B4-BE49-F238E27FC236}">
                <a16:creationId xmlns:a16="http://schemas.microsoft.com/office/drawing/2014/main" id="{A3960939-C587-A687-18DF-9CE3A45D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595" y="2252982"/>
            <a:ext cx="1389414" cy="1369622"/>
          </a:xfrm>
        </p:spPr>
      </p:pic>
      <p:pic>
        <p:nvPicPr>
          <p:cNvPr id="10" name="Picture 9" descr="Plik:Google Chrome icon (February 2022).svg – Wikipedia, wolna encyklopedia">
            <a:extLst>
              <a:ext uri="{FF2B5EF4-FFF2-40B4-BE49-F238E27FC236}">
                <a16:creationId xmlns:a16="http://schemas.microsoft.com/office/drawing/2014/main" id="{FD190F7A-D0E1-53F9-2483-83E6CF21E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948" y="2250704"/>
            <a:ext cx="1377538" cy="1377538"/>
          </a:xfrm>
          <a:prstGeom prst="rect">
            <a:avLst/>
          </a:prstGeom>
        </p:spPr>
      </p:pic>
      <p:pic>
        <p:nvPicPr>
          <p:cNvPr id="12" name="Picture 11" descr="File:Safari browser logo.svg - Wikipedia">
            <a:extLst>
              <a:ext uri="{FF2B5EF4-FFF2-40B4-BE49-F238E27FC236}">
                <a16:creationId xmlns:a16="http://schemas.microsoft.com/office/drawing/2014/main" id="{2D5977E2-A31B-5928-20BF-6F1347D16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098" y="2267129"/>
            <a:ext cx="1436914" cy="1395224"/>
          </a:xfrm>
          <a:prstGeom prst="rect">
            <a:avLst/>
          </a:prstGeom>
        </p:spPr>
      </p:pic>
      <p:pic>
        <p:nvPicPr>
          <p:cNvPr id="14" name="Picture 13" descr="Logo, opera icon - Free download on Iconfinder">
            <a:extLst>
              <a:ext uri="{FF2B5EF4-FFF2-40B4-BE49-F238E27FC236}">
                <a16:creationId xmlns:a16="http://schemas.microsoft.com/office/drawing/2014/main" id="{94DCF605-B207-D0FC-F873-6054FBC13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464" y="2260863"/>
            <a:ext cx="1337955" cy="1377539"/>
          </a:xfrm>
          <a:prstGeom prst="rect">
            <a:avLst/>
          </a:prstGeom>
        </p:spPr>
      </p:pic>
      <p:pic>
        <p:nvPicPr>
          <p:cNvPr id="3" name="Picture 2" descr="File:Microsoft Edge logo (2019).svg - Wikimedia Commons">
            <a:extLst>
              <a:ext uri="{FF2B5EF4-FFF2-40B4-BE49-F238E27FC236}">
                <a16:creationId xmlns:a16="http://schemas.microsoft.com/office/drawing/2014/main" id="{988588E4-250E-22FA-1D0F-DFEA95C62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280" y="2255671"/>
            <a:ext cx="143256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457B-F3CF-AEAF-7034-BA3A2D332AA6}"/>
              </a:ext>
            </a:extLst>
          </p:cNvPr>
          <p:cNvSpPr txBox="1"/>
          <p:nvPr/>
        </p:nvSpPr>
        <p:spPr>
          <a:xfrm>
            <a:off x="2480757" y="4147140"/>
            <a:ext cx="58813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Nova Light"/>
              </a:rPr>
              <a:t>All browsers shown also support WebGL on their mobile versions</a:t>
            </a:r>
          </a:p>
        </p:txBody>
      </p:sp>
    </p:spTree>
    <p:extLst>
      <p:ext uri="{BB962C8B-B14F-4D97-AF65-F5344CB8AC3E}">
        <p14:creationId xmlns:p14="http://schemas.microsoft.com/office/powerpoint/2010/main" val="189031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Where is it applicable?</a:t>
            </a: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pic>
        <p:nvPicPr>
          <p:cNvPr id="10" name="Content Placeholder 9" descr="Indústria dos games: a mais lucrativa no mundo do entretenimento">
            <a:extLst>
              <a:ext uri="{FF2B5EF4-FFF2-40B4-BE49-F238E27FC236}">
                <a16:creationId xmlns:a16="http://schemas.microsoft.com/office/drawing/2014/main" id="{753E998A-AF5E-1019-219E-6C1E6DE1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811" y="1718313"/>
            <a:ext cx="2581275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17 Important Data Visualization Techniques | HBS Online">
            <a:extLst>
              <a:ext uri="{FF2B5EF4-FFF2-40B4-BE49-F238E27FC236}">
                <a16:creationId xmlns:a16="http://schemas.microsoft.com/office/drawing/2014/main" id="{1D5C58D4-9F8E-B30C-5233-87892652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27" y="3362619"/>
            <a:ext cx="2590534" cy="128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Difference between the (AR) and (VR)">
            <a:extLst>
              <a:ext uri="{FF2B5EF4-FFF2-40B4-BE49-F238E27FC236}">
                <a16:creationId xmlns:a16="http://schemas.microsoft.com/office/drawing/2014/main" id="{B5FA6590-7B5A-7C16-E531-68E053F24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75" y="4838700"/>
            <a:ext cx="2590800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49DDC3-B0D5-FCD0-EF53-C5B1489D26C6}"/>
              </a:ext>
            </a:extLst>
          </p:cNvPr>
          <p:cNvSpPr txBox="1"/>
          <p:nvPr/>
        </p:nvSpPr>
        <p:spPr>
          <a:xfrm>
            <a:off x="4302455" y="2277246"/>
            <a:ext cx="18999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Arial Nova Light"/>
              </a:rPr>
              <a:t>Video Games</a:t>
            </a:r>
            <a:endParaRPr lang="en-US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77239-3E4E-47ED-F7FC-2176DFE21877}"/>
              </a:ext>
            </a:extLst>
          </p:cNvPr>
          <p:cNvSpPr txBox="1"/>
          <p:nvPr/>
        </p:nvSpPr>
        <p:spPr>
          <a:xfrm>
            <a:off x="4384390" y="3841009"/>
            <a:ext cx="18999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Arial Nova Light"/>
              </a:rPr>
              <a:t>Data Visualization</a:t>
            </a:r>
            <a:endParaRPr lang="en-US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6149DDC3-B0D5-FCD0-EF53-C5B1489D26C6}"/>
              </a:ext>
            </a:extLst>
          </p:cNvPr>
          <p:cNvSpPr txBox="1"/>
          <p:nvPr/>
        </p:nvSpPr>
        <p:spPr>
          <a:xfrm>
            <a:off x="4384391" y="5167237"/>
            <a:ext cx="383347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  <a:latin typeface="Arial Nova Light"/>
              </a:rPr>
              <a:t>Virtual Reality</a:t>
            </a:r>
            <a:endParaRPr lang="en-US">
              <a:solidFill>
                <a:srgbClr val="FFFFFF"/>
              </a:solidFill>
              <a:latin typeface="Arial Nova Light"/>
            </a:endParaRPr>
          </a:p>
          <a:p>
            <a:r>
              <a:rPr lang="en-US" sz="1600" dirty="0">
                <a:solidFill>
                  <a:srgbClr val="FFFFFF"/>
                </a:solidFill>
                <a:latin typeface="Arial Nova Light"/>
              </a:rPr>
              <a:t>Augmented Reality</a:t>
            </a:r>
            <a:endParaRPr lang="en-US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6CA7B63F-FECF-9B5E-535F-DE9135E9EACB}"/>
              </a:ext>
            </a:extLst>
          </p:cNvPr>
          <p:cNvSpPr/>
          <p:nvPr/>
        </p:nvSpPr>
        <p:spPr>
          <a:xfrm>
            <a:off x="4271159" y="2277834"/>
            <a:ext cx="27317" cy="347197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C8EDCE2-A5DA-3DF8-CB94-B971CC1F47D5}"/>
              </a:ext>
            </a:extLst>
          </p:cNvPr>
          <p:cNvSpPr/>
          <p:nvPr/>
        </p:nvSpPr>
        <p:spPr>
          <a:xfrm>
            <a:off x="4271159" y="3841939"/>
            <a:ext cx="33046" cy="347197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63DCCC00-AE1E-9F6B-1B73-1475171327F1}"/>
              </a:ext>
            </a:extLst>
          </p:cNvPr>
          <p:cNvSpPr/>
          <p:nvPr/>
        </p:nvSpPr>
        <p:spPr>
          <a:xfrm>
            <a:off x="4271159" y="5165414"/>
            <a:ext cx="32091" cy="587827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Advantages</a:t>
            </a:r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Arial Nova"/>
              </a:rPr>
              <a:t>Cross-Platform and Compatibility</a:t>
            </a:r>
            <a:endParaRPr lang="en-US" sz="2400" dirty="0">
              <a:solidFill>
                <a:schemeClr val="bg1"/>
              </a:solidFill>
              <a:latin typeface="Arial Nov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Most operating systems support natively browsers that run WebGL</a:t>
            </a: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705FC80-32A7-6D6C-1639-9717E3E2B395}"/>
              </a:ext>
            </a:extLst>
          </p:cNvPr>
          <p:cNvSpPr txBox="1">
            <a:spLocks/>
          </p:cNvSpPr>
          <p:nvPr/>
        </p:nvSpPr>
        <p:spPr>
          <a:xfrm>
            <a:off x="1168729" y="3027012"/>
            <a:ext cx="5013367" cy="14616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Arial Nova"/>
              </a:rPr>
              <a:t>Performance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WebGL uses the GPU's parallelization abilities to draw sophisticated graphics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/>
        </p:nvSpPr>
        <p:spPr>
          <a:xfrm>
            <a:off x="1164772" y="4487676"/>
            <a:ext cx="5023263" cy="17981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Arial Nova"/>
              </a:rPr>
              <a:t>Community Support</a:t>
            </a:r>
            <a:endParaRPr lang="en-US" sz="2400" dirty="0">
              <a:solidFill>
                <a:schemeClr val="bg1"/>
              </a:solidFill>
              <a:latin typeface="Arial Nov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WebGL has  a strong development community, with libraries like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Three.js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and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Babylon.js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, allowing for an easier use of the API</a:t>
            </a:r>
            <a:endParaRPr lang="en-US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2F2F2"/>
              </a:solidFill>
              <a:latin typeface="Aria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92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Shaders</a:t>
            </a:r>
            <a:endParaRPr lang="en-US" dirty="0"/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2" y="1667287"/>
            <a:ext cx="5013367" cy="146167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 Nova"/>
            </a:endParaRPr>
          </a:p>
          <a:p>
            <a:endParaRPr lang="en-US" b="1" dirty="0">
              <a:solidFill>
                <a:schemeClr val="bg1"/>
              </a:solidFill>
              <a:latin typeface="Arial Nova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18863E-9326-47F4-2159-A7FC2E44D9C2}"/>
              </a:ext>
            </a:extLst>
          </p:cNvPr>
          <p:cNvSpPr>
            <a:spLocks noGrp="1"/>
          </p:cNvSpPr>
          <p:nvPr/>
        </p:nvSpPr>
        <p:spPr>
          <a:xfrm>
            <a:off x="838201" y="1697375"/>
            <a:ext cx="5023263" cy="9910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A shader is a small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GPU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program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written in a high-level shading language whose main purpose is to draw pixels on the screen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5A67589E-6C47-EB6E-397B-20A75C637217}"/>
              </a:ext>
            </a:extLst>
          </p:cNvPr>
          <p:cNvSpPr>
            <a:spLocks noGrp="1"/>
          </p:cNvSpPr>
          <p:nvPr/>
        </p:nvSpPr>
        <p:spPr>
          <a:xfrm>
            <a:off x="838201" y="3133245"/>
            <a:ext cx="6022769" cy="1758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Examples of shading languages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Nova Light"/>
              </a:rPr>
              <a:t>GLSL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from OpenGL</a:t>
            </a:r>
            <a:endParaRPr lang="en-US" sz="180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Nova Light"/>
              </a:rPr>
              <a:t>HLSL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from DirectX </a:t>
            </a:r>
            <a:endParaRPr lang="en-US" sz="180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Nova Light"/>
              </a:rPr>
              <a:t>Metal Shading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 from Apple's Metal API</a:t>
            </a:r>
            <a:endParaRPr lang="en-US" sz="1800">
              <a:solidFill>
                <a:schemeClr val="bg1">
                  <a:lumMod val="95000"/>
                </a:schemeClr>
              </a:solidFill>
              <a:latin typeface="Arial Nova Light"/>
            </a:endParaRPr>
          </a:p>
          <a:p>
            <a:endParaRPr lang="en-US" sz="2400" dirty="0">
              <a:solidFill>
                <a:srgbClr val="F2F2F2"/>
              </a:solidFill>
              <a:latin typeface="Arial Nova Light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9FBF2611-B559-B46D-82F8-0C1D250288E2}"/>
              </a:ext>
            </a:extLst>
          </p:cNvPr>
          <p:cNvSpPr>
            <a:spLocks noGrp="1"/>
          </p:cNvSpPr>
          <p:nvPr/>
        </p:nvSpPr>
        <p:spPr>
          <a:xfrm>
            <a:off x="838200" y="4894752"/>
            <a:ext cx="3234609" cy="4126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WebGL uses </a:t>
            </a:r>
            <a:r>
              <a:rPr lang="en-US" b="1" dirty="0">
                <a:solidFill>
                  <a:schemeClr val="bg1"/>
                </a:solidFill>
                <a:latin typeface="Arial Nova Light"/>
              </a:rPr>
              <a:t>GLSL</a:t>
            </a:r>
          </a:p>
          <a:p>
            <a:endParaRPr lang="en-US" dirty="0">
              <a:solidFill>
                <a:srgbClr val="F2F2F2"/>
              </a:solidFill>
              <a:latin typeface="Arial Nov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9EAD1-7CF5-A73B-4F07-933FC9B3B933}"/>
              </a:ext>
            </a:extLst>
          </p:cNvPr>
          <p:cNvSpPr txBox="1"/>
          <p:nvPr/>
        </p:nvSpPr>
        <p:spPr>
          <a:xfrm>
            <a:off x="7155730" y="5310734"/>
            <a:ext cx="19992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Arial Nova Light"/>
              </a:rPr>
              <a:t>GLSL code example</a:t>
            </a:r>
            <a:endParaRPr lang="en-US" sz="1400" i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8B91EE9-DF20-4BDA-A27D-323E3ADE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54" y="2801379"/>
            <a:ext cx="3275313" cy="24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5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84F44-82C1-3CEC-1801-DC93639254F7}"/>
              </a:ext>
            </a:extLst>
          </p:cNvPr>
          <p:cNvSpPr/>
          <p:nvPr/>
        </p:nvSpPr>
        <p:spPr>
          <a:xfrm>
            <a:off x="-64657" y="0"/>
            <a:ext cx="109728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88C7C-17E3-07A3-DCF5-04EBF1FE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119" cy="1325563"/>
          </a:xfrm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Important Technical Concepts</a:t>
            </a:r>
            <a:endParaRPr lang="en-US" dirty="0"/>
          </a:p>
        </p:txBody>
      </p:sp>
      <p:pic>
        <p:nvPicPr>
          <p:cNvPr id="4" name="Picture 3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83F2426-D2B9-2DF4-6DCC-70BF43D6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67" y="157047"/>
            <a:ext cx="996779" cy="416155"/>
          </a:xfrm>
          <a:prstGeom prst="rect">
            <a:avLst/>
          </a:prstGeom>
        </p:spPr>
      </p:pic>
      <p:sp>
        <p:nvSpPr>
          <p:cNvPr id="28" name="Left Bracket 27">
            <a:extLst>
              <a:ext uri="{FF2B5EF4-FFF2-40B4-BE49-F238E27FC236}">
                <a16:creationId xmlns:a16="http://schemas.microsoft.com/office/drawing/2014/main" id="{82648A83-94D1-A946-D717-309FD81980C8}"/>
              </a:ext>
            </a:extLst>
          </p:cNvPr>
          <p:cNvSpPr/>
          <p:nvPr/>
        </p:nvSpPr>
        <p:spPr>
          <a:xfrm>
            <a:off x="4273230" y="2217993"/>
            <a:ext cx="73152" cy="463754"/>
          </a:xfrm>
          <a:prstGeom prst="leftBracke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5A67589E-6C47-EB6E-397B-20A75C637217}"/>
              </a:ext>
            </a:extLst>
          </p:cNvPr>
          <p:cNvSpPr>
            <a:spLocks noGrp="1"/>
          </p:cNvSpPr>
          <p:nvPr/>
        </p:nvSpPr>
        <p:spPr>
          <a:xfrm>
            <a:off x="838201" y="3792272"/>
            <a:ext cx="9214931" cy="1758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Nova"/>
              </a:rPr>
              <a:t>Variable types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Uniform  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used to pass data from the CPU to the GPU. Constant during a draw call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Attribute  </a:t>
            </a:r>
            <a:r>
              <a:rPr lang="en-US" sz="2000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used to store data per vertex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Varying   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used to pass data from the </a:t>
            </a: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Vertex Shader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 to the </a:t>
            </a: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Fragment Shader</a:t>
            </a:r>
            <a:endParaRPr lang="en-US" b="1" dirty="0">
              <a:solidFill>
                <a:schemeClr val="bg1"/>
              </a:solidFill>
              <a:latin typeface="Arial Nova Light"/>
            </a:endParaRPr>
          </a:p>
          <a:p>
            <a:endParaRPr lang="en-US" sz="2400" dirty="0">
              <a:solidFill>
                <a:srgbClr val="F2F2F2"/>
              </a:solidFill>
              <a:latin typeface="Arial Nova Light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C237802-C4F8-AE8F-F443-C46B885AD5B8}"/>
              </a:ext>
            </a:extLst>
          </p:cNvPr>
          <p:cNvSpPr>
            <a:spLocks noGrp="1"/>
          </p:cNvSpPr>
          <p:nvPr/>
        </p:nvSpPr>
        <p:spPr>
          <a:xfrm>
            <a:off x="838201" y="2216785"/>
            <a:ext cx="9214931" cy="1398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Nova"/>
              </a:rPr>
              <a:t>Shader Types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Vertex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 Nova Light"/>
                <a:ea typeface="+mn-lt"/>
                <a:cs typeface="+mn-lt"/>
              </a:rPr>
              <a:t>       used to manipulate and transform vertex data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Fragment  </a:t>
            </a:r>
            <a:r>
              <a:rPr lang="en-US" sz="2000" dirty="0">
                <a:solidFill>
                  <a:schemeClr val="bg1"/>
                </a:solidFill>
                <a:latin typeface="Arial Nova Light"/>
                <a:ea typeface="+mn-lt"/>
                <a:cs typeface="+mn-lt"/>
              </a:rPr>
              <a:t>used to draw the correct color for the final image</a:t>
            </a:r>
          </a:p>
        </p:txBody>
      </p:sp>
    </p:spTree>
    <p:extLst>
      <p:ext uri="{BB962C8B-B14F-4D97-AF65-F5344CB8AC3E}">
        <p14:creationId xmlns:p14="http://schemas.microsoft.com/office/powerpoint/2010/main" val="20219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b3cf2a-41ea-4699-a3c2-70118c9ed03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7B18D6276B0C438968DF860AE9E3C9" ma:contentTypeVersion="8" ma:contentTypeDescription="Criar um novo documento." ma:contentTypeScope="" ma:versionID="8dd792afe3a8df1e70de630eea2ebc50">
  <xsd:schema xmlns:xsd="http://www.w3.org/2001/XMLSchema" xmlns:xs="http://www.w3.org/2001/XMLSchema" xmlns:p="http://schemas.microsoft.com/office/2006/metadata/properties" xmlns:ns3="cab3cf2a-41ea-4699-a3c2-70118c9ed030" xmlns:ns4="0e925308-8b94-4763-9d74-ca8ef5c88aa0" targetNamespace="http://schemas.microsoft.com/office/2006/metadata/properties" ma:root="true" ma:fieldsID="3a556756dd8130519c85e7275e31a4a3" ns3:_="" ns4:_="">
    <xsd:import namespace="cab3cf2a-41ea-4699-a3c2-70118c9ed030"/>
    <xsd:import namespace="0e925308-8b94-4763-9d74-ca8ef5c88a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3cf2a-41ea-4699-a3c2-70118c9ed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25308-8b94-4763-9d74-ca8ef5c88a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93573E-E812-436D-8CE7-7D2D1D8E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AA69DC-5DC0-4386-B7D5-56AF4843E13E}">
  <ds:schemaRefs>
    <ds:schemaRef ds:uri="http://purl.org/dc/dcmitype/"/>
    <ds:schemaRef ds:uri="http://schemas.microsoft.com/office/2006/documentManagement/types"/>
    <ds:schemaRef ds:uri="0e925308-8b94-4763-9d74-ca8ef5c88aa0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cab3cf2a-41ea-4699-a3c2-70118c9ed03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263AFDB-8D11-49AA-8691-7D82FD8153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3cf2a-41ea-4699-a3c2-70118c9ed030"/>
    <ds:schemaRef ds:uri="0e925308-8b94-4763-9d74-ca8ef5c88a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90</Words>
  <Application>Microsoft Office PowerPoint</Application>
  <PresentationFormat>Widescreen</PresentationFormat>
  <Paragraphs>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What is WebGL?</vt:lpstr>
      <vt:lpstr>History</vt:lpstr>
      <vt:lpstr>History</vt:lpstr>
      <vt:lpstr>Support</vt:lpstr>
      <vt:lpstr>Where is it applicable?</vt:lpstr>
      <vt:lpstr>Advantages</vt:lpstr>
      <vt:lpstr>Shaders</vt:lpstr>
      <vt:lpstr>Important Technical Concepts</vt:lpstr>
      <vt:lpstr>Vertex Shader</vt:lpstr>
      <vt:lpstr>Fragment Shader</vt:lpstr>
      <vt:lpstr>General Architecture</vt:lpstr>
      <vt:lpstr>It is more complicated...</vt:lpstr>
      <vt:lpstr>Setting up the program...</vt:lpstr>
      <vt:lpstr>Setting up the program...</vt:lpstr>
      <vt:lpstr>Program is set</vt:lpstr>
      <vt:lpstr>Finally drawing</vt:lpstr>
      <vt:lpstr>Important Resources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Alcoforado da Gama de Oliveira Parrinha</dc:creator>
  <cp:lastModifiedBy>Francisco Alcoforado da Gama de Oliveira Parrinha</cp:lastModifiedBy>
  <cp:revision>779</cp:revision>
  <dcterms:created xsi:type="dcterms:W3CDTF">2024-05-06T13:23:50Z</dcterms:created>
  <dcterms:modified xsi:type="dcterms:W3CDTF">2024-06-11T08:25:29Z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0x0101001E7B18D6276B0C438968DF860AE9E3C9</vt:lpwstr>
  </property>
</Properties>
</file>