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06" r:id="rId4"/>
    <p:sldId id="300" r:id="rId5"/>
    <p:sldId id="301" r:id="rId6"/>
    <p:sldId id="302" r:id="rId7"/>
    <p:sldId id="295" r:id="rId8"/>
    <p:sldId id="304" r:id="rId9"/>
    <p:sldId id="307" r:id="rId10"/>
    <p:sldId id="297" r:id="rId11"/>
    <p:sldId id="310" r:id="rId12"/>
    <p:sldId id="308" r:id="rId13"/>
    <p:sldId id="309" r:id="rId14"/>
    <p:sldId id="291" r:id="rId15"/>
    <p:sldId id="292" r:id="rId16"/>
    <p:sldId id="299" r:id="rId17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6238" autoAdjust="0"/>
  </p:normalViewPr>
  <p:slideViewPr>
    <p:cSldViewPr snapToGrid="0">
      <p:cViewPr varScale="1">
        <p:scale>
          <a:sx n="87" d="100"/>
          <a:sy n="87" d="100"/>
        </p:scale>
        <p:origin x="25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05.10.2021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05.10.2021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05.10.2021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hyperlink" Target="https://www.py4e.com/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ay.google.com/store/apps/details?id=com.sololearn&amp;hl=en" TargetMode="External"/><Relationship Id="rId5" Type="http://schemas.openxmlformats.org/officeDocument/2006/relationships/hyperlink" Target="https://www.w3schools.com/python/default.asp" TargetMode="External"/><Relationship Id="rId4" Type="http://schemas.openxmlformats.org/officeDocument/2006/relationships/hyperlink" Target="https://www.youtube.com/playlist?list=PLRJdqdXieSHN0U9AdnmwD-9QcR9hmw04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index.html" TargetMode="External"/><Relationship Id="rId2" Type="http://schemas.openxmlformats.org/officeDocument/2006/relationships/hyperlink" Target="https://www.youtube.com/watch?v=SWYqp7iY_T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jHmWifVUNMKIGHmaGPVqSD-L6i1Zw-MH" TargetMode="External"/><Relationship Id="rId4" Type="http://schemas.openxmlformats.org/officeDocument/2006/relationships/hyperlink" Target="https://git-scm.com/book/en/v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uczelnia.uek.krakow.pl/course/view.php?id=2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Programming 1</a:t>
            </a:r>
            <a:br>
              <a:rPr lang="en-US" dirty="0"/>
            </a:br>
            <a:r>
              <a:rPr lang="pl-PL" dirty="0"/>
              <a:t>Pracownia Programowania 1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C6F1DCD6-BE83-4428-AC7B-C6375B13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C8B31B95-ECBF-4FBB-B5EF-8791E80797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Thonny</a:t>
            </a:r>
            <a:r>
              <a:rPr lang="en-US" dirty="0"/>
              <a:t> (Python IDE)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https://thonny.org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Python Programming Language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https://www.python.org/downloads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</a:t>
            </a:r>
          </a:p>
          <a:p>
            <a:pPr marL="457200" lvl="1" indent="0">
              <a:buNone/>
            </a:pPr>
            <a:r>
              <a:rPr lang="en-US" sz="1600" dirty="0"/>
              <a:t>Visual Studio Code, PyCharm, …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E865951-68A3-40C9-A786-AF60C1AE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Main screenshot">
            <a:extLst>
              <a:ext uri="{FF2B5EF4-FFF2-40B4-BE49-F238E27FC236}">
                <a16:creationId xmlns:a16="http://schemas.microsoft.com/office/drawing/2014/main" id="{6D15CC37-245E-4E9C-84D8-073C13904D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19" y="2000870"/>
            <a:ext cx="4854361" cy="400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8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D4A72D-3389-4C11-9168-63616BF2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Python for Everybody (book)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2"/>
              </a:rPr>
              <a:t>https://www.py4e.com/book</a:t>
            </a:r>
            <a:r>
              <a:rPr lang="en-US" b="0" dirty="0"/>
              <a:t> </a:t>
            </a:r>
          </a:p>
          <a:p>
            <a:r>
              <a:rPr lang="en-US" dirty="0"/>
              <a:t>Python Tutorial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3"/>
              </a:rPr>
              <a:t>https://docs.python.org/3/tutorial/index.html</a:t>
            </a:r>
            <a:r>
              <a:rPr lang="en-US" b="0" dirty="0"/>
              <a:t> </a:t>
            </a:r>
          </a:p>
          <a:p>
            <a:r>
              <a:rPr lang="en-US" dirty="0"/>
              <a:t>MIT Introduction to Computer Science and Programming Using Python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4"/>
              </a:rPr>
              <a:t>https://www.youtube.com/playlist?list=PLRJdqdXieSHN0U9AdnmwD-9QcR9hmw04d</a:t>
            </a:r>
            <a:r>
              <a:rPr lang="en-US" b="0" dirty="0"/>
              <a:t> </a:t>
            </a:r>
          </a:p>
          <a:p>
            <a:r>
              <a:rPr lang="en-US" dirty="0"/>
              <a:t>W3schools Python Tutorial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5"/>
              </a:rPr>
              <a:t>https://www.w3schools.com/python/default.asp</a:t>
            </a:r>
            <a:r>
              <a:rPr lang="en-US" b="0" dirty="0"/>
              <a:t> </a:t>
            </a:r>
          </a:p>
          <a:p>
            <a:r>
              <a:rPr lang="en-US" dirty="0" err="1"/>
              <a:t>SoloLearn</a:t>
            </a:r>
            <a:r>
              <a:rPr lang="en-US" dirty="0"/>
              <a:t> Python Course (Android)</a:t>
            </a:r>
          </a:p>
          <a:p>
            <a:r>
              <a:rPr lang="en-US" b="0" dirty="0"/>
              <a:t>	</a:t>
            </a:r>
            <a:r>
              <a:rPr lang="en-US" b="0" dirty="0">
                <a:hlinkClick r:id="rId6"/>
              </a:rPr>
              <a:t>https://play.google.com/store/apps/details?id=com.sololearn&amp;hl=en</a:t>
            </a:r>
            <a:r>
              <a:rPr lang="en-US" b="0" dirty="0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C919D30-5A65-40E7-89AD-E69551F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11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3590845-679B-40E9-B580-208EC72F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Teaching Aids</a:t>
            </a:r>
          </a:p>
        </p:txBody>
      </p:sp>
    </p:spTree>
    <p:extLst>
      <p:ext uri="{BB962C8B-B14F-4D97-AF65-F5344CB8AC3E}">
        <p14:creationId xmlns:p14="http://schemas.microsoft.com/office/powerpoint/2010/main" val="180901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7EB4AC6-9CFE-4D82-9F71-3B0BFCC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Try to store all your program codes</a:t>
            </a:r>
          </a:p>
          <a:p>
            <a:r>
              <a:rPr lang="en-US"/>
              <a:t>Use GIT version control system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https://git-scm.com</a:t>
            </a:r>
            <a:endParaRPr lang="en-US"/>
          </a:p>
          <a:p>
            <a:r>
              <a:rPr lang="en-US"/>
              <a:t>Use GITHUB distant repositories</a:t>
            </a:r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https://github.com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4B6B51-4BE3-4070-8CE5-92EC92B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C99EC2EE-C767-40A0-86A1-21CAED85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program codes</a:t>
            </a:r>
          </a:p>
        </p:txBody>
      </p:sp>
    </p:spTree>
    <p:extLst>
      <p:ext uri="{BB962C8B-B14F-4D97-AF65-F5344CB8AC3E}">
        <p14:creationId xmlns:p14="http://schemas.microsoft.com/office/powerpoint/2010/main" val="119824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2A52C0CE-F606-4543-8FA7-FB6B2C1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Git &amp; GitHub Crash Course For Beginners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https://www.youtube.com/watch?v=SWYqp7iY_Tc</a:t>
            </a:r>
            <a:r>
              <a:rPr lang="en-US"/>
              <a:t> </a:t>
            </a:r>
          </a:p>
          <a:p>
            <a:r>
              <a:rPr lang="en-US"/>
              <a:t>GIT Cheat Sheet</a:t>
            </a:r>
          </a:p>
          <a:p>
            <a:pPr marL="457200" lvl="1" indent="0">
              <a:buNone/>
            </a:pPr>
            <a:r>
              <a:rPr lang="en-US">
                <a:hlinkClick r:id="rId3"/>
              </a:rPr>
              <a:t>http://rogerdudler.github.io/git-guide/index.html</a:t>
            </a:r>
            <a:r>
              <a:rPr lang="en-US"/>
              <a:t> </a:t>
            </a:r>
          </a:p>
          <a:p>
            <a:r>
              <a:rPr lang="en-US"/>
              <a:t>GIT manual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https://git-scm.com/book/en/v2</a:t>
            </a:r>
            <a:r>
              <a:rPr lang="en-US"/>
              <a:t> </a:t>
            </a:r>
          </a:p>
          <a:p>
            <a:r>
              <a:rPr lang="en-US"/>
              <a:t>GIT course (in Polish)</a:t>
            </a:r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https://www.youtube.com/playlist?list=PLjHmWifVUNMKIGHmaGPVqSD-L6i1Zw-MH</a:t>
            </a:r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D8AAAF9-794F-49C3-B98E-C918A5A9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582EF3C-926A-474E-9C10-4F1E7127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Teaching Aids</a:t>
            </a:r>
          </a:p>
        </p:txBody>
      </p:sp>
    </p:spTree>
    <p:extLst>
      <p:ext uri="{BB962C8B-B14F-4D97-AF65-F5344CB8AC3E}">
        <p14:creationId xmlns:p14="http://schemas.microsoft.com/office/powerpoint/2010/main" val="420725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BEF4DD1-DF03-4BD7-972C-609EAA9D8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Use the Code</a:t>
            </a:r>
          </a:p>
          <a:p>
            <a:pPr algn="ctr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E7A3CE-C572-405A-92A2-0E1533B6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14</a:t>
            </a:fld>
            <a:endParaRPr lang="en-US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5EAA86D-7FAF-4F5F-B693-8A564233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Signing up for the course on Teams</a:t>
            </a:r>
          </a:p>
        </p:txBody>
      </p:sp>
    </p:spTree>
    <p:extLst>
      <p:ext uri="{BB962C8B-B14F-4D97-AF65-F5344CB8AC3E}">
        <p14:creationId xmlns:p14="http://schemas.microsoft.com/office/powerpoint/2010/main" val="320788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DFA272-3930-484B-991B-B3AB0892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Use course forum on Teams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/>
              <a:t>Use Microsoft Teams chat</a:t>
            </a:r>
          </a:p>
          <a:p>
            <a:pPr marL="514350" indent="-514350">
              <a:buAutoNum type="arabicPeriod"/>
            </a:pPr>
            <a:r>
              <a:rPr lang="en-US"/>
              <a:t>Take part in office hours (details on teacher’s e-card)</a:t>
            </a:r>
          </a:p>
          <a:p>
            <a:pPr marL="514350" indent="-514350">
              <a:buAutoNum type="arabicPeriod"/>
            </a:pPr>
            <a:r>
              <a:rPr lang="en-US"/>
              <a:t>Send an email (details on teacher’s e-card)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2FD0D59-51B8-45E0-AAEF-CD6568C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B2026DC-A629-4A00-8F6F-4CFDE7F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8534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D93F6C5-1E5E-44B6-A24C-C799E34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Introductory Class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17555C3-BA67-4B2C-8143-1205B270C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Install Thonny Python IDE</a:t>
            </a:r>
          </a:p>
          <a:p>
            <a:r>
              <a:rPr lang="en-US"/>
              <a:t>Install Python</a:t>
            </a:r>
          </a:p>
          <a:p>
            <a:r>
              <a:rPr lang="en-US"/>
              <a:t>Check that the installed tools are working properly</a:t>
            </a:r>
          </a:p>
          <a:p>
            <a:pPr marL="457200" lvl="1" indent="0">
              <a:buNone/>
            </a:pPr>
            <a:r>
              <a:rPr lang="en-US"/>
              <a:t>e.g. calculate 3+2 in interactive mode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0F38201-E120-44E3-BE49-265B39A15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Install GIT control version system</a:t>
            </a:r>
          </a:p>
          <a:p>
            <a:r>
              <a:rPr lang="en-US"/>
              <a:t>Create an account on GITHUB</a:t>
            </a:r>
          </a:p>
          <a:p>
            <a:r>
              <a:rPr lang="en-US"/>
              <a:t>	</a:t>
            </a:r>
            <a:r>
              <a:rPr lang="en-US" sz="2000"/>
              <a:t>use your real name and surname</a:t>
            </a:r>
            <a:endParaRPr lang="en-US"/>
          </a:p>
          <a:p>
            <a:r>
              <a:rPr lang="en-US"/>
              <a:t>	</a:t>
            </a:r>
            <a:r>
              <a:rPr lang="en-US" sz="2000"/>
              <a:t>use your university email</a:t>
            </a:r>
          </a:p>
          <a:p>
            <a:r>
              <a:rPr lang="en-US"/>
              <a:t>Try to transfer some files from local computer to github repository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3139DD0-2ED4-4B6B-96D2-628E9730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799689C-85E1-4FA7-9C0F-F639CC56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My e-card</a:t>
            </a:r>
          </a:p>
          <a:p>
            <a:pPr algn="ctr"/>
            <a:endParaRPr lang="en-US"/>
          </a:p>
          <a:p>
            <a:pPr algn="ctr"/>
            <a:r>
              <a:rPr lang="en-US">
                <a:hlinkClick r:id="rId2"/>
              </a:rPr>
              <a:t>https://e-uczelnia.uek.krakow.pl/course/view.php?id=218</a:t>
            </a:r>
            <a:r>
              <a:rPr lang="en-US"/>
              <a:t> 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A34E5D-846A-4C2F-A804-24E66FC4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2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599EC6C-53C4-4FF6-A1F3-597556F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Instructor</a:t>
            </a:r>
          </a:p>
        </p:txBody>
      </p:sp>
    </p:spTree>
    <p:extLst>
      <p:ext uri="{BB962C8B-B14F-4D97-AF65-F5344CB8AC3E}">
        <p14:creationId xmlns:p14="http://schemas.microsoft.com/office/powerpoint/2010/main" val="5566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61DBB10-7E00-4A84-BE20-BE665A5B4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23450"/>
              </p:ext>
            </p:extLst>
          </p:nvPr>
        </p:nvGraphicFramePr>
        <p:xfrm>
          <a:off x="838200" y="1825625"/>
          <a:ext cx="10515600" cy="3627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86350">
                  <a:extLst>
                    <a:ext uri="{9D8B030D-6E8A-4147-A177-3AD203B41FA5}">
                      <a16:colId xmlns:a16="http://schemas.microsoft.com/office/drawing/2014/main" val="1031571052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356093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Class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Class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1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Course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3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02-05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Part 1: PROGRAMING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06-09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Part 2: DATA STRUCTURES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Part 3: OOP FOUNDATIONS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4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13-14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Test Retake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noProof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Final Class/Grades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9337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1DB279C-94A7-4DFC-A109-BA528BD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3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0B9A314-672B-4F71-B03D-13774E42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99534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253B884-5623-4B88-BE8B-2F28FCB9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02 - Types and Variables</a:t>
            </a:r>
          </a:p>
          <a:p>
            <a:r>
              <a:rPr lang="en-US"/>
              <a:t>03 - Control Structures</a:t>
            </a:r>
          </a:p>
          <a:p>
            <a:r>
              <a:rPr lang="en-US"/>
              <a:t>04 - Subroutines</a:t>
            </a:r>
          </a:p>
          <a:p>
            <a:r>
              <a:rPr lang="en-US"/>
              <a:t>05 - TEST 1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0E05A77-1D44-459E-BBDD-E6B24D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4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321F1-AD82-4B22-B05F-B0E5C3A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Content: Part 1 - 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18331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253B884-5623-4B88-BE8B-2F28FCB9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06 - Arrays</a:t>
            </a:r>
          </a:p>
          <a:p>
            <a:r>
              <a:rPr lang="en-US"/>
              <a:t>07 - Files</a:t>
            </a:r>
          </a:p>
          <a:p>
            <a:r>
              <a:rPr lang="en-US"/>
              <a:t>08 - Dictionaries, Stacks and Queues</a:t>
            </a:r>
          </a:p>
          <a:p>
            <a:r>
              <a:rPr lang="en-US"/>
              <a:t>09 - TEST 2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0E05A77-1D44-459E-BBDD-E6B24D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5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321F1-AD82-4B22-B05F-B0E5C3A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Content: Part 2 -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74715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B253B884-5623-4B88-BE8B-2F28FCB9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10 - Classes and Objects</a:t>
            </a:r>
          </a:p>
          <a:p>
            <a:r>
              <a:rPr lang="en-US"/>
              <a:t>11 - Inheritance</a:t>
            </a:r>
          </a:p>
          <a:p>
            <a:r>
              <a:rPr lang="en-US"/>
              <a:t>12 - TEST 3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0E05A77-1D44-459E-BBDD-E6B24D7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6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996321F1-AD82-4B22-B05F-B0E5C3AE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Content: Part 3 - OOP Foundations</a:t>
            </a:r>
          </a:p>
        </p:txBody>
      </p:sp>
    </p:spTree>
    <p:extLst>
      <p:ext uri="{BB962C8B-B14F-4D97-AF65-F5344CB8AC3E}">
        <p14:creationId xmlns:p14="http://schemas.microsoft.com/office/powerpoint/2010/main" val="31435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CB2FBDD-F9C2-4583-9F5C-C38A06B4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You will get points for three tests</a:t>
            </a:r>
          </a:p>
          <a:p>
            <a:r>
              <a:rPr lang="en-US"/>
              <a:t>You can get extra points for completing additional (optional) tasks</a:t>
            </a:r>
          </a:p>
          <a:p>
            <a:r>
              <a:rPr lang="en-US"/>
              <a:t>If you are not prepared for the regular class, you may lose some points</a:t>
            </a:r>
          </a:p>
          <a:p>
            <a:r>
              <a:rPr lang="en-US"/>
              <a:t>---</a:t>
            </a:r>
          </a:p>
          <a:p>
            <a:r>
              <a:rPr lang="en-US"/>
              <a:t>You have to pass every test (3 tests)</a:t>
            </a:r>
          </a:p>
          <a:p>
            <a:r>
              <a:rPr lang="en-US"/>
              <a:t>If you fail three tests, you have to repeat the course in the next academic year</a:t>
            </a:r>
          </a:p>
          <a:p>
            <a:r>
              <a:rPr lang="en-US"/>
              <a:t>If you fail one or two tests, you may retake the tests during retake classes at the end of the course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9CFF2E2-9ED6-468C-A6B8-78D23CE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7</a:t>
            </a:fld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03E2994-3A92-45B9-9BC9-2ADC215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Completing the Course</a:t>
            </a:r>
          </a:p>
        </p:txBody>
      </p:sp>
    </p:spTree>
    <p:extLst>
      <p:ext uri="{BB962C8B-B14F-4D97-AF65-F5344CB8AC3E}">
        <p14:creationId xmlns:p14="http://schemas.microsoft.com/office/powerpoint/2010/main" val="377807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99858D17-3FD7-4EEC-A5C3-DF54B79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</a:t>
            </a:r>
          </a:p>
        </p:txBody>
      </p:sp>
      <p:graphicFrame>
        <p:nvGraphicFramePr>
          <p:cNvPr id="10" name="Symbol zastępczy zawartości 4">
            <a:extLst>
              <a:ext uri="{FF2B5EF4-FFF2-40B4-BE49-F238E27FC236}">
                <a16:creationId xmlns:a16="http://schemas.microsoft.com/office/drawing/2014/main" id="{F6C54067-57EB-4DCA-B29A-43AE22143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626198"/>
              </p:ext>
            </p:extLst>
          </p:nvPr>
        </p:nvGraphicFramePr>
        <p:xfrm>
          <a:off x="931544" y="2262991"/>
          <a:ext cx="10328910" cy="307787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122295">
                  <a:extLst>
                    <a:ext uri="{9D8B030D-6E8A-4147-A177-3AD203B41FA5}">
                      <a16:colId xmlns:a16="http://schemas.microsoft.com/office/drawing/2014/main" val="3498337492"/>
                    </a:ext>
                  </a:extLst>
                </a:gridCol>
                <a:gridCol w="2850831">
                  <a:extLst>
                    <a:ext uri="{9D8B030D-6E8A-4147-A177-3AD203B41FA5}">
                      <a16:colId xmlns:a16="http://schemas.microsoft.com/office/drawing/2014/main" val="3339330067"/>
                    </a:ext>
                  </a:extLst>
                </a:gridCol>
                <a:gridCol w="4355784">
                  <a:extLst>
                    <a:ext uri="{9D8B030D-6E8A-4147-A177-3AD203B41FA5}">
                      <a16:colId xmlns:a16="http://schemas.microsoft.com/office/drawing/2014/main" val="2912666571"/>
                    </a:ext>
                  </a:extLst>
                </a:gridCol>
              </a:tblGrid>
              <a:tr h="5945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Course item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Max. points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Min. pts for passing (50%)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3402693181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1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30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15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82363213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2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30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15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2793647192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Test 3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40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20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952510734"/>
                  </a:ext>
                </a:extLst>
              </a:tr>
              <a:tr h="620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TOTAL 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>
                          <a:effectLst/>
                        </a:rPr>
                        <a:t>100</a:t>
                      </a:r>
                      <a:endParaRPr lang="en-US" sz="2800" noProof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 noProof="0" dirty="0">
                          <a:effectLst/>
                        </a:rPr>
                        <a:t>50</a:t>
                      </a:r>
                      <a:endParaRPr lang="en-US" sz="2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5740" marR="205740" marT="0" marB="0"/>
                </a:tc>
                <a:extLst>
                  <a:ext uri="{0D108BD9-81ED-4DB2-BD59-A6C34878D82A}">
                    <a16:rowId xmlns:a16="http://schemas.microsoft.com/office/drawing/2014/main" val="187069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4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1D4C4CF-AE5B-41D2-9402-92AB0243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Grade</a:t>
            </a: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3E64A116-DB47-4656-95BA-C69C27B8F1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/>
              <a:t>The final grade is determined</a:t>
            </a:r>
            <a:br>
              <a:rPr lang="en-US"/>
            </a:br>
            <a:r>
              <a:rPr lang="en-US"/>
              <a:t>on the basis of the obtained number of points</a:t>
            </a:r>
          </a:p>
          <a:p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3B051AA-BFAC-4933-B524-4C710B9D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FDAE31E2-5969-4434-A806-67653374A2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712679"/>
              </p:ext>
            </p:extLst>
          </p:nvPr>
        </p:nvGraphicFramePr>
        <p:xfrm>
          <a:off x="6351373" y="1825625"/>
          <a:ext cx="4596714" cy="385744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323816">
                  <a:extLst>
                    <a:ext uri="{9D8B030D-6E8A-4147-A177-3AD203B41FA5}">
                      <a16:colId xmlns:a16="http://schemas.microsoft.com/office/drawing/2014/main" val="3233469151"/>
                    </a:ext>
                  </a:extLst>
                </a:gridCol>
                <a:gridCol w="2272898">
                  <a:extLst>
                    <a:ext uri="{9D8B030D-6E8A-4147-A177-3AD203B41FA5}">
                      <a16:colId xmlns:a16="http://schemas.microsoft.com/office/drawing/2014/main" val="150864995"/>
                    </a:ext>
                  </a:extLst>
                </a:gridCol>
              </a:tblGrid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>
                          <a:effectLst/>
                        </a:rPr>
                        <a:t>Total Points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u="none" strike="noStrike" noProof="0">
                          <a:effectLst/>
                        </a:rPr>
                        <a:t>Final Grade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19341894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90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5.0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940452096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80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787282377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70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4.0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3604420269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60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3.5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907695908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&gt;= 50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3.0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262549790"/>
                  </a:ext>
                </a:extLst>
              </a:tr>
              <a:tr h="486253"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>
                          <a:effectLst/>
                        </a:rPr>
                        <a:t>&lt; 50</a:t>
                      </a:r>
                      <a:endParaRPr lang="en-US" sz="4800" b="0" i="0" u="none" strike="noStrike" noProof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tc>
                  <a:txBody>
                    <a:bodyPr/>
                    <a:lstStyle/>
                    <a:p>
                      <a:pPr marL="813816" indent="-22860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u="none" strike="noStrike" noProof="0" dirty="0">
                          <a:effectLst/>
                        </a:rPr>
                        <a:t>2.0</a:t>
                      </a:r>
                      <a:endParaRPr lang="en-US" sz="48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943" marR="192943" marT="26798" marB="0"/>
                </a:tc>
                <a:extLst>
                  <a:ext uri="{0D108BD9-81ED-4DB2-BD59-A6C34878D82A}">
                    <a16:rowId xmlns:a16="http://schemas.microsoft.com/office/drawing/2014/main" val="11277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2228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05CCE7FDA55D94CA9D266182BF0BFD6" ma:contentTypeVersion="2" ma:contentTypeDescription="Utwórz nowy dokument." ma:contentTypeScope="" ma:versionID="9a6ecab2d0fe774a63a072e4e7bda1e0">
  <xsd:schema xmlns:xsd="http://www.w3.org/2001/XMLSchema" xmlns:xs="http://www.w3.org/2001/XMLSchema" xmlns:p="http://schemas.microsoft.com/office/2006/metadata/properties" xmlns:ns2="bec31e58-3d43-409b-9d14-f506997a3b1b" targetNamespace="http://schemas.microsoft.com/office/2006/metadata/properties" ma:root="true" ma:fieldsID="06fc170458086ea8568ce29f977dd024" ns2:_="">
    <xsd:import namespace="bec31e58-3d43-409b-9d14-f506997a3b1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c31e58-3d43-409b-9d14-f506997a3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DFCA7D-14B6-4A3E-A8F2-2BE06C74E570}"/>
</file>

<file path=customXml/itemProps2.xml><?xml version="1.0" encoding="utf-8"?>
<ds:datastoreItem xmlns:ds="http://schemas.openxmlformats.org/officeDocument/2006/customXml" ds:itemID="{AB5CA2C6-C44D-41B0-9CD0-FA99832A05B5}"/>
</file>

<file path=customXml/itemProps3.xml><?xml version="1.0" encoding="utf-8"?>
<ds:datastoreItem xmlns:ds="http://schemas.openxmlformats.org/officeDocument/2006/customXml" ds:itemID="{8DEEDF48-F8D5-483F-823F-3F3A4D7781C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647</Words>
  <Application>Microsoft Office PowerPoint</Application>
  <PresentationFormat>Panoramiczny</PresentationFormat>
  <Paragraphs>144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Motyw pakietu Office</vt:lpstr>
      <vt:lpstr>Computer Programming 1 Pracownia Programowania 1</vt:lpstr>
      <vt:lpstr>Course Instructor</vt:lpstr>
      <vt:lpstr>Course Content</vt:lpstr>
      <vt:lpstr>Course Content: Part 1 - Programming Basics</vt:lpstr>
      <vt:lpstr>Course Content: Part 2 - Data Structures</vt:lpstr>
      <vt:lpstr>Course Content: Part 3 - OOP Foundations</vt:lpstr>
      <vt:lpstr>Conditions for Completing the Course</vt:lpstr>
      <vt:lpstr>Tests</vt:lpstr>
      <vt:lpstr>Final Grade</vt:lpstr>
      <vt:lpstr>Tools</vt:lpstr>
      <vt:lpstr>Python Teaching Aids</vt:lpstr>
      <vt:lpstr>Storing program codes</vt:lpstr>
      <vt:lpstr>GIT Teaching Aids</vt:lpstr>
      <vt:lpstr>Signing up for the course on Teams</vt:lpstr>
      <vt:lpstr>Communication</vt:lpstr>
      <vt:lpstr>After Introductory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253</cp:revision>
  <dcterms:created xsi:type="dcterms:W3CDTF">2017-01-20T14:56:17Z</dcterms:created>
  <dcterms:modified xsi:type="dcterms:W3CDTF">2021-10-05T17:02:15Z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0x010100105CCE7FDA55D94CA9D266182BF0BFD6</vt:lpwstr>
  </property>
</Properties>
</file>