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74" r:id="rId3"/>
    <p:sldId id="273" r:id="rId4"/>
    <p:sldId id="275" r:id="rId5"/>
    <p:sldId id="276" r:id="rId6"/>
    <p:sldId id="277" r:id="rId7"/>
    <p:sldId id="278" r:id="rId8"/>
    <p:sldId id="280" r:id="rId9"/>
    <p:sldId id="281" r:id="rId10"/>
    <p:sldId id="282" r:id="rId11"/>
    <p:sldId id="285" r:id="rId12"/>
    <p:sldId id="286" r:id="rId13"/>
    <p:sldId id="287" r:id="rId14"/>
    <p:sldId id="288" r:id="rId15"/>
    <p:sldId id="289" r:id="rId16"/>
    <p:sldId id="290" r:id="rId17"/>
    <p:sldId id="291" r:id="rId18"/>
    <p:sldId id="2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2883" autoAdjust="0"/>
  </p:normalViewPr>
  <p:slideViewPr>
    <p:cSldViewPr>
      <p:cViewPr>
        <p:scale>
          <a:sx n="75" d="100"/>
          <a:sy n="75" d="100"/>
        </p:scale>
        <p:origin x="-1230"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7581A-BD4E-4B1A-B07E-71B97937EC75}" type="datetimeFigureOut">
              <a:rPr lang="en-US" smtClean="0"/>
              <a:t>7/30/2018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E3166-4407-4E0D-9CDA-4F9D8EEB7131}" type="slidenum">
              <a:rPr lang="en-US" smtClean="0"/>
              <a:t>‹#›</a:t>
            </a:fld>
            <a:endParaRPr lang="en-US"/>
          </a:p>
        </p:txBody>
      </p:sp>
    </p:spTree>
    <p:extLst>
      <p:ext uri="{BB962C8B-B14F-4D97-AF65-F5344CB8AC3E}">
        <p14:creationId xmlns:p14="http://schemas.microsoft.com/office/powerpoint/2010/main" val="427666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3E3166-4407-4E0D-9CDA-4F9D8EEB7131}" type="slidenum">
              <a:rPr lang="en-US" smtClean="0"/>
              <a:t>1</a:t>
            </a:fld>
            <a:endParaRPr lang="en-US" dirty="0"/>
          </a:p>
        </p:txBody>
      </p:sp>
    </p:spTree>
    <p:extLst>
      <p:ext uri="{BB962C8B-B14F-4D97-AF65-F5344CB8AC3E}">
        <p14:creationId xmlns:p14="http://schemas.microsoft.com/office/powerpoint/2010/main" val="269250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0142384B-FC03-4860-9B2D-F34F456037E4}" type="datetime1">
              <a:rPr lang="en-US" smtClean="0">
                <a:solidFill>
                  <a:prstClr val="black">
                    <a:tint val="75000"/>
                  </a:prstClr>
                </a:solidFill>
              </a:rPr>
              <a:pPr/>
              <a:t>7/30/2018</a:t>
            </a:fld>
            <a:endParaRPr lang="en-PH" dirty="0">
              <a:solidFill>
                <a:prstClr val="black">
                  <a:tint val="75000"/>
                </a:prstClr>
              </a:solidFill>
            </a:endParaRPr>
          </a:p>
        </p:txBody>
      </p:sp>
      <p:sp>
        <p:nvSpPr>
          <p:cNvPr id="5" name="Footer Placeholder 4"/>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161584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1A6D086-018D-4044-A406-2E01251D234A}" type="datetime1">
              <a:rPr lang="en-US" smtClean="0">
                <a:solidFill>
                  <a:prstClr val="black">
                    <a:tint val="75000"/>
                  </a:prstClr>
                </a:solidFill>
              </a:rPr>
              <a:pPr/>
              <a:t>7/30/2018</a:t>
            </a:fld>
            <a:endParaRPr lang="en-PH" dirty="0">
              <a:solidFill>
                <a:prstClr val="black">
                  <a:tint val="75000"/>
                </a:prstClr>
              </a:solidFill>
            </a:endParaRPr>
          </a:p>
        </p:txBody>
      </p:sp>
      <p:sp>
        <p:nvSpPr>
          <p:cNvPr id="5" name="Footer Placeholder 4"/>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184103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EF17D42-2395-48F3-A697-C5FE7DF88C0D}" type="datetime1">
              <a:rPr lang="en-US" smtClean="0">
                <a:solidFill>
                  <a:prstClr val="black">
                    <a:tint val="75000"/>
                  </a:prstClr>
                </a:solidFill>
              </a:rPr>
              <a:pPr/>
              <a:t>7/30/2018</a:t>
            </a:fld>
            <a:endParaRPr lang="en-PH" dirty="0">
              <a:solidFill>
                <a:prstClr val="black">
                  <a:tint val="75000"/>
                </a:prstClr>
              </a:solidFill>
            </a:endParaRPr>
          </a:p>
        </p:txBody>
      </p:sp>
      <p:sp>
        <p:nvSpPr>
          <p:cNvPr id="5" name="Footer Placeholder 4"/>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62157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D78623D1-C145-477A-B128-B8FB96C1BE69}" type="datetime1">
              <a:rPr lang="en-US" smtClean="0">
                <a:solidFill>
                  <a:prstClr val="black">
                    <a:tint val="75000"/>
                  </a:prstClr>
                </a:solidFill>
              </a:rPr>
              <a:pPr/>
              <a:t>7/30/2018</a:t>
            </a:fld>
            <a:endParaRPr lang="en-PH" dirty="0">
              <a:solidFill>
                <a:prstClr val="black">
                  <a:tint val="75000"/>
                </a:prstClr>
              </a:solidFill>
            </a:endParaRPr>
          </a:p>
        </p:txBody>
      </p:sp>
      <p:sp>
        <p:nvSpPr>
          <p:cNvPr id="5" name="Footer Placeholder 4"/>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26680586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C4E443-5AE6-48A6-92D4-803F5685B7DB}" type="datetime1">
              <a:rPr lang="en-US" smtClean="0">
                <a:solidFill>
                  <a:prstClr val="black">
                    <a:tint val="75000"/>
                  </a:prstClr>
                </a:solidFill>
              </a:rPr>
              <a:pPr/>
              <a:t>7/30/2018</a:t>
            </a:fld>
            <a:endParaRPr lang="en-PH" dirty="0">
              <a:solidFill>
                <a:prstClr val="black">
                  <a:tint val="75000"/>
                </a:prstClr>
              </a:solidFill>
            </a:endParaRPr>
          </a:p>
        </p:txBody>
      </p:sp>
      <p:sp>
        <p:nvSpPr>
          <p:cNvPr id="5" name="Footer Placeholder 4"/>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333510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D72E30A9-FC10-47E5-BE3B-76BAD4105001}" type="datetime1">
              <a:rPr lang="en-US" smtClean="0">
                <a:solidFill>
                  <a:prstClr val="black">
                    <a:tint val="75000"/>
                  </a:prstClr>
                </a:solidFill>
              </a:rPr>
              <a:pPr/>
              <a:t>7/30/2018</a:t>
            </a:fld>
            <a:endParaRPr lang="en-PH" dirty="0">
              <a:solidFill>
                <a:prstClr val="black">
                  <a:tint val="75000"/>
                </a:prstClr>
              </a:solidFill>
            </a:endParaRPr>
          </a:p>
        </p:txBody>
      </p:sp>
      <p:sp>
        <p:nvSpPr>
          <p:cNvPr id="6" name="Footer Placeholder 5"/>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346212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E9FF0AF1-E28E-4559-8E2D-BB9A7D0EDB7A}" type="datetime1">
              <a:rPr lang="en-US" smtClean="0">
                <a:solidFill>
                  <a:prstClr val="black">
                    <a:tint val="75000"/>
                  </a:prstClr>
                </a:solidFill>
              </a:rPr>
              <a:pPr/>
              <a:t>7/30/2018</a:t>
            </a:fld>
            <a:endParaRPr lang="en-PH" dirty="0">
              <a:solidFill>
                <a:prstClr val="black">
                  <a:tint val="75000"/>
                </a:prstClr>
              </a:solidFill>
            </a:endParaRPr>
          </a:p>
        </p:txBody>
      </p:sp>
      <p:sp>
        <p:nvSpPr>
          <p:cNvPr id="8" name="Footer Placeholder 7"/>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1595634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3D245BDE-0F4C-4FB0-80FE-E0E3C2309489}" type="datetime1">
              <a:rPr lang="en-US" smtClean="0">
                <a:solidFill>
                  <a:prstClr val="black">
                    <a:tint val="75000"/>
                  </a:prstClr>
                </a:solidFill>
              </a:rPr>
              <a:pPr/>
              <a:t>7/30/2018</a:t>
            </a:fld>
            <a:endParaRPr lang="en-PH" dirty="0">
              <a:solidFill>
                <a:prstClr val="black">
                  <a:tint val="75000"/>
                </a:prstClr>
              </a:solidFill>
            </a:endParaRPr>
          </a:p>
        </p:txBody>
      </p:sp>
      <p:sp>
        <p:nvSpPr>
          <p:cNvPr id="4" name="Footer Placeholder 3"/>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57639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931CB-8E89-4A4B-82C5-2E5C59E548F5}" type="datetime1">
              <a:rPr lang="en-US" smtClean="0">
                <a:solidFill>
                  <a:prstClr val="black">
                    <a:tint val="75000"/>
                  </a:prstClr>
                </a:solidFill>
              </a:rPr>
              <a:pPr/>
              <a:t>7/30/2018</a:t>
            </a:fld>
            <a:endParaRPr lang="en-PH" dirty="0">
              <a:solidFill>
                <a:prstClr val="black">
                  <a:tint val="75000"/>
                </a:prstClr>
              </a:solidFill>
            </a:endParaRPr>
          </a:p>
        </p:txBody>
      </p:sp>
      <p:sp>
        <p:nvSpPr>
          <p:cNvPr id="3" name="Footer Placeholder 2"/>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33050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F240-9CD6-4B2E-999C-B9BFD25C4F9C}" type="datetime1">
              <a:rPr lang="en-US" smtClean="0">
                <a:solidFill>
                  <a:prstClr val="black">
                    <a:tint val="75000"/>
                  </a:prstClr>
                </a:solidFill>
              </a:rPr>
              <a:pPr/>
              <a:t>7/30/2018</a:t>
            </a:fld>
            <a:endParaRPr lang="en-PH" dirty="0">
              <a:solidFill>
                <a:prstClr val="black">
                  <a:tint val="75000"/>
                </a:prstClr>
              </a:solidFill>
            </a:endParaRPr>
          </a:p>
        </p:txBody>
      </p:sp>
      <p:sp>
        <p:nvSpPr>
          <p:cNvPr id="6" name="Footer Placeholder 5"/>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383344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F4A02-9A78-4F68-AB80-E6CF9DF7EEAE}" type="datetime1">
              <a:rPr lang="en-US" smtClean="0">
                <a:solidFill>
                  <a:prstClr val="black">
                    <a:tint val="75000"/>
                  </a:prstClr>
                </a:solidFill>
              </a:rPr>
              <a:pPr/>
              <a:t>7/30/2018</a:t>
            </a:fld>
            <a:endParaRPr lang="en-PH" dirty="0">
              <a:solidFill>
                <a:prstClr val="black">
                  <a:tint val="75000"/>
                </a:prstClr>
              </a:solidFill>
            </a:endParaRPr>
          </a:p>
        </p:txBody>
      </p:sp>
      <p:sp>
        <p:nvSpPr>
          <p:cNvPr id="6" name="Footer Placeholder 5"/>
          <p:cNvSpPr>
            <a:spLocks noGrp="1"/>
          </p:cNvSpPr>
          <p:nvPr>
            <p:ph type="ftr" sz="quarter" idx="11"/>
          </p:nvPr>
        </p:nvSpPr>
        <p:spPr/>
        <p:txBody>
          <a:body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198746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D15F7-A0F6-4540-85D6-5B40938FB5D2}" type="datetime1">
              <a:rPr lang="en-US" smtClean="0">
                <a:solidFill>
                  <a:prstClr val="black">
                    <a:tint val="75000"/>
                  </a:prstClr>
                </a:solidFill>
              </a:rPr>
              <a:pPr/>
              <a:t>7/30/2018</a:t>
            </a:fld>
            <a:endParaRPr lang="en-PH"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dirty="0" smtClean="0">
                <a:solidFill>
                  <a:prstClr val="black">
                    <a:tint val="75000"/>
                  </a:prstClr>
                </a:solidFill>
              </a:rPr>
              <a:t>© 2014 Alliance Software Japan. All rights reserved.</a:t>
            </a:r>
            <a:endParaRPr lang="en-PH"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1EDFF-F549-4D67-AC1C-2A8A2E367339}" type="slidenum">
              <a:rPr lang="en-PH" smtClean="0">
                <a:solidFill>
                  <a:prstClr val="black">
                    <a:tint val="75000"/>
                  </a:prstClr>
                </a:solidFill>
              </a:rPr>
              <a:pPr/>
              <a:t>‹#›</a:t>
            </a:fld>
            <a:endParaRPr lang="en-PH" dirty="0">
              <a:solidFill>
                <a:prstClr val="black">
                  <a:tint val="75000"/>
                </a:prstClr>
              </a:solidFill>
            </a:endParaRPr>
          </a:p>
        </p:txBody>
      </p:sp>
    </p:spTree>
    <p:extLst>
      <p:ext uri="{BB962C8B-B14F-4D97-AF65-F5344CB8AC3E}">
        <p14:creationId xmlns:p14="http://schemas.microsoft.com/office/powerpoint/2010/main" val="2446671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 name="TextBox 36"/>
          <p:cNvSpPr txBox="1"/>
          <p:nvPr/>
        </p:nvSpPr>
        <p:spPr>
          <a:xfrm>
            <a:off x="533400" y="2456527"/>
            <a:ext cx="8381999" cy="707886"/>
          </a:xfrm>
          <a:prstGeom prst="rect">
            <a:avLst/>
          </a:prstGeom>
          <a:noFill/>
        </p:spPr>
        <p:txBody>
          <a:bodyPr wrap="square" rtlCol="0">
            <a:spAutoFit/>
          </a:bodyPr>
          <a:lstStyle/>
          <a:p>
            <a:r>
              <a:rPr lang="en-PH" altLang="ja-JP" sz="4000" b="1" dirty="0" smtClean="0">
                <a:solidFill>
                  <a:srgbClr val="002060"/>
                </a:solidFill>
                <a:latin typeface="Ebrima" pitchFamily="2" charset="0"/>
                <a:ea typeface="Ebrima" pitchFamily="2" charset="0"/>
                <a:cs typeface="Ebrima" pitchFamily="2" charset="0"/>
              </a:rPr>
              <a:t>C# ASP.NET MVC (Code First)</a:t>
            </a:r>
            <a:endParaRPr lang="ja-JP" altLang="en-US" sz="4000" b="1" dirty="0">
              <a:solidFill>
                <a:srgbClr val="002060"/>
              </a:solidFill>
              <a:latin typeface="Ebrima" pitchFamily="2" charset="0"/>
              <a:cs typeface="Ebrima" pitchFamily="2" charset="0"/>
            </a:endParaRPr>
          </a:p>
        </p:txBody>
      </p:sp>
      <p:sp>
        <p:nvSpPr>
          <p:cNvPr id="49" name="Rectangle 1"/>
          <p:cNvSpPr/>
          <p:nvPr/>
        </p:nvSpPr>
        <p:spPr>
          <a:xfrm>
            <a:off x="533400" y="3939220"/>
            <a:ext cx="8153399" cy="400110"/>
          </a:xfrm>
          <a:prstGeom prst="rect">
            <a:avLst/>
          </a:prstGeom>
        </p:spPr>
        <p:txBody>
          <a:bodyPr wrap="square">
            <a:spAutoFit/>
          </a:bodyPr>
          <a:lstStyle/>
          <a:p>
            <a:r>
              <a:rPr lang="en-US" altLang="ja-JP" sz="2000" dirty="0" smtClean="0">
                <a:solidFill>
                  <a:srgbClr val="404040"/>
                </a:solidFill>
                <a:latin typeface="Gadugi" pitchFamily="34" charset="0"/>
                <a:ea typeface="HGS創英角ｺﾞｼｯｸUB" pitchFamily="50" charset="-128"/>
              </a:rPr>
              <a:t>March 2018</a:t>
            </a:r>
            <a:endParaRPr lang="ja-JP" altLang="en-US" sz="2000" dirty="0">
              <a:solidFill>
                <a:srgbClr val="404040"/>
              </a:solidFill>
              <a:latin typeface="Gadugi" pitchFamily="34" charset="0"/>
              <a:ea typeface="HGS創英角ｺﾞｼｯｸUB" pitchFamily="50" charset="-128"/>
            </a:endParaRPr>
          </a:p>
        </p:txBody>
      </p:sp>
      <p:pic>
        <p:nvPicPr>
          <p:cNvPr id="52" name="Picture 4"/>
          <p:cNvPicPr>
            <a:picLocks noChangeAspect="1" noChangeArrowheads="1"/>
          </p:cNvPicPr>
          <p:nvPr/>
        </p:nvPicPr>
        <p:blipFill>
          <a:blip r:embed="rId4"/>
          <a:srcRect/>
          <a:stretch>
            <a:fillRect/>
          </a:stretch>
        </p:blipFill>
        <p:spPr bwMode="auto">
          <a:xfrm>
            <a:off x="5867400" y="5474355"/>
            <a:ext cx="2729959" cy="1002645"/>
          </a:xfrm>
          <a:prstGeom prst="rect">
            <a:avLst/>
          </a:prstGeom>
          <a:noFill/>
          <a:ln w="9525">
            <a:noFill/>
            <a:miter lim="800000"/>
            <a:headEnd/>
            <a:tailEnd/>
          </a:ln>
        </p:spPr>
      </p:pic>
      <p:cxnSp>
        <p:nvCxnSpPr>
          <p:cNvPr id="9" name="Straight Connector 8"/>
          <p:cNvCxnSpPr/>
          <p:nvPr/>
        </p:nvCxnSpPr>
        <p:spPr>
          <a:xfrm>
            <a:off x="533400" y="3810000"/>
            <a:ext cx="8001000" cy="1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76200" y="6554561"/>
            <a:ext cx="4572000" cy="212725"/>
          </a:xfrm>
        </p:spPr>
        <p:txBody>
          <a:bodyPr/>
          <a:lstStyle/>
          <a:p>
            <a:pPr algn="l"/>
            <a:r>
              <a:rPr lang="en-PH" dirty="0" smtClean="0">
                <a:solidFill>
                  <a:prstClr val="white"/>
                </a:solidFill>
              </a:rPr>
              <a:t>© 2014 Alliance Software Inc. All rights reserved.</a:t>
            </a:r>
            <a:endParaRPr lang="en-PH" dirty="0">
              <a:solidFill>
                <a:prstClr val="white"/>
              </a:solidFill>
            </a:endParaRPr>
          </a:p>
        </p:txBody>
      </p:sp>
      <p:sp>
        <p:nvSpPr>
          <p:cNvPr id="10" name="Slide Number Placeholder 3"/>
          <p:cNvSpPr>
            <a:spLocks noGrp="1"/>
          </p:cNvSpPr>
          <p:nvPr>
            <p:ph type="sldNum" sz="quarter" idx="12"/>
          </p:nvPr>
        </p:nvSpPr>
        <p:spPr>
          <a:xfrm>
            <a:off x="6858000" y="6626860"/>
            <a:ext cx="2133600" cy="228600"/>
          </a:xfrm>
        </p:spPr>
        <p:txBody>
          <a:bodyPr/>
          <a:lstStyle/>
          <a:p>
            <a:fld id="{5911EDFF-F549-4D67-AC1C-2A8A2E367339}" type="slidenum">
              <a:rPr lang="en-PH" smtClean="0">
                <a:solidFill>
                  <a:prstClr val="white"/>
                </a:solidFill>
              </a:rPr>
              <a:pPr/>
              <a:t>1</a:t>
            </a:fld>
            <a:endParaRPr lang="en-PH" dirty="0">
              <a:solidFill>
                <a:prstClr val="white"/>
              </a:solidFill>
            </a:endParaRPr>
          </a:p>
        </p:txBody>
      </p:sp>
    </p:spTree>
    <p:extLst>
      <p:ext uri="{BB962C8B-B14F-4D97-AF65-F5344CB8AC3E}">
        <p14:creationId xmlns:p14="http://schemas.microsoft.com/office/powerpoint/2010/main" val="171659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Controllers</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10</a:t>
            </a:fld>
            <a:endParaRPr lang="en-PH" dirty="0">
              <a:solidFill>
                <a:prstClr val="black">
                  <a:tint val="75000"/>
                </a:prstClr>
              </a:solidFill>
            </a:endParaRPr>
          </a:p>
        </p:txBody>
      </p:sp>
    </p:spTree>
    <p:extLst>
      <p:ext uri="{BB962C8B-B14F-4D97-AF65-F5344CB8AC3E}">
        <p14:creationId xmlns:p14="http://schemas.microsoft.com/office/powerpoint/2010/main" val="119746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Controllers</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indent="0">
              <a:buNone/>
            </a:pPr>
            <a:r>
              <a:rPr lang="en-GB" sz="2400" dirty="0"/>
              <a:t>All the public methods of a Controller class are called Action methods. They are like any other normal methods with the following restrictions</a:t>
            </a:r>
            <a:r>
              <a:rPr lang="en-GB" sz="2400" dirty="0" smtClean="0"/>
              <a:t>:</a:t>
            </a:r>
            <a:endParaRPr lang="en-GB" sz="2400" dirty="0"/>
          </a:p>
          <a:p>
            <a:r>
              <a:rPr lang="en-GB" sz="2400" dirty="0"/>
              <a:t>Action method must be public. It cannot be private or protected</a:t>
            </a:r>
          </a:p>
          <a:p>
            <a:r>
              <a:rPr lang="en-GB" sz="2400" dirty="0"/>
              <a:t>Action method cannot be overloaded</a:t>
            </a:r>
          </a:p>
          <a:p>
            <a:r>
              <a:rPr lang="en-GB" sz="2400" dirty="0"/>
              <a:t>Action method cannot be a static method</a:t>
            </a:r>
            <a:r>
              <a:rPr lang="en-GB" sz="2400" dirty="0" smtClean="0"/>
              <a:t>.</a:t>
            </a:r>
          </a:p>
          <a:p>
            <a:pPr marL="0" indent="0">
              <a:buNone/>
            </a:pPr>
            <a:endParaRPr lang="en-GB"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996" y="4114800"/>
            <a:ext cx="4706007" cy="1991003"/>
          </a:xfrm>
          <a:prstGeom prst="rect">
            <a:avLst/>
          </a:prstGeom>
        </p:spPr>
      </p:pic>
    </p:spTree>
    <p:extLst>
      <p:ext uri="{BB962C8B-B14F-4D97-AF65-F5344CB8AC3E}">
        <p14:creationId xmlns:p14="http://schemas.microsoft.com/office/powerpoint/2010/main" val="3276151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Controllers</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indent="0">
              <a:buNone/>
            </a:pPr>
            <a:r>
              <a:rPr lang="en-GB" sz="2400" b="1" dirty="0"/>
              <a:t>Action selector </a:t>
            </a:r>
            <a:r>
              <a:rPr lang="en-GB" sz="2400" dirty="0"/>
              <a:t>is the attribute that can be applied to the action methods. It helps routing engine to select the correct action method to handle a particular request. MVC 5 includes the following action selector attributes</a:t>
            </a:r>
            <a:r>
              <a:rPr lang="en-GB" sz="2400" dirty="0" smtClean="0"/>
              <a:t>:</a:t>
            </a:r>
          </a:p>
          <a:p>
            <a:pPr marL="0" indent="0">
              <a:buNone/>
            </a:pPr>
            <a:endParaRPr lang="en-GB" sz="2400" dirty="0"/>
          </a:p>
          <a:p>
            <a:r>
              <a:rPr lang="en-GB" sz="2400" dirty="0" err="1"/>
              <a:t>ActionName</a:t>
            </a:r>
            <a:endParaRPr lang="en-GB" sz="2400" dirty="0"/>
          </a:p>
          <a:p>
            <a:r>
              <a:rPr lang="en-GB" sz="2400" dirty="0" err="1"/>
              <a:t>NonAction</a:t>
            </a:r>
            <a:endParaRPr lang="en-GB" sz="2400" dirty="0"/>
          </a:p>
          <a:p>
            <a:r>
              <a:rPr lang="en-GB" sz="2400" dirty="0" err="1"/>
              <a:t>ActionVerbs</a:t>
            </a:r>
            <a:endParaRPr lang="en-GB" sz="2400" dirty="0"/>
          </a:p>
          <a:p>
            <a:pPr marL="0" indent="0">
              <a:buNone/>
            </a:pPr>
            <a:endParaRPr lang="en-GB" sz="2400" dirty="0"/>
          </a:p>
        </p:txBody>
      </p:sp>
    </p:spTree>
    <p:extLst>
      <p:ext uri="{BB962C8B-B14F-4D97-AF65-F5344CB8AC3E}">
        <p14:creationId xmlns:p14="http://schemas.microsoft.com/office/powerpoint/2010/main" val="15814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Controllers</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indent="0">
              <a:buNone/>
            </a:pPr>
            <a:r>
              <a:rPr lang="en-GB" sz="3000" dirty="0"/>
              <a:t>The </a:t>
            </a:r>
            <a:r>
              <a:rPr lang="en-GB" sz="3000" b="1" dirty="0" err="1"/>
              <a:t>ActionVerbs</a:t>
            </a:r>
            <a:r>
              <a:rPr lang="en-GB" sz="3000" dirty="0"/>
              <a:t> selector is used when you want to control the selection of an action method based on a Http request method. For example, you can define two different action methods with the same name but one action method responds to an HTTP Get request and another action method responds to an HTTP Post request</a:t>
            </a:r>
            <a:r>
              <a:rPr lang="en-GB" sz="3000" dirty="0" smtClean="0"/>
              <a:t>.</a:t>
            </a:r>
          </a:p>
          <a:p>
            <a:pPr marL="0" indent="0">
              <a:buNone/>
            </a:pPr>
            <a:endParaRPr lang="en-GB" sz="3000" dirty="0"/>
          </a:p>
          <a:p>
            <a:pPr marL="0" indent="0">
              <a:buNone/>
            </a:pPr>
            <a:endParaRPr lang="en-GB" sz="3000" dirty="0"/>
          </a:p>
        </p:txBody>
      </p:sp>
    </p:spTree>
    <p:extLst>
      <p:ext uri="{BB962C8B-B14F-4D97-AF65-F5344CB8AC3E}">
        <p14:creationId xmlns:p14="http://schemas.microsoft.com/office/powerpoint/2010/main" val="3875315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Models</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14</a:t>
            </a:fld>
            <a:endParaRPr lang="en-PH" dirty="0">
              <a:solidFill>
                <a:prstClr val="black">
                  <a:tint val="75000"/>
                </a:prstClr>
              </a:solidFill>
            </a:endParaRPr>
          </a:p>
        </p:txBody>
      </p:sp>
    </p:spTree>
    <p:extLst>
      <p:ext uri="{BB962C8B-B14F-4D97-AF65-F5344CB8AC3E}">
        <p14:creationId xmlns:p14="http://schemas.microsoft.com/office/powerpoint/2010/main" val="817884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View</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15</a:t>
            </a:fld>
            <a:endParaRPr lang="en-PH" dirty="0">
              <a:solidFill>
                <a:prstClr val="black">
                  <a:tint val="75000"/>
                </a:prstClr>
              </a:solidFill>
            </a:endParaRPr>
          </a:p>
        </p:txBody>
      </p:sp>
    </p:spTree>
    <p:extLst>
      <p:ext uri="{BB962C8B-B14F-4D97-AF65-F5344CB8AC3E}">
        <p14:creationId xmlns:p14="http://schemas.microsoft.com/office/powerpoint/2010/main" val="3900726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View</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indent="0">
              <a:buNone/>
            </a:pPr>
            <a:endParaRPr lang="en-GB" sz="3000" dirty="0"/>
          </a:p>
          <a:p>
            <a:pPr marL="0" indent="0">
              <a:buNone/>
            </a:pPr>
            <a:endParaRPr lang="en-GB" sz="3000" dirty="0"/>
          </a:p>
        </p:txBody>
      </p:sp>
      <p:graphicFrame>
        <p:nvGraphicFramePr>
          <p:cNvPr id="2" name="Table 1"/>
          <p:cNvGraphicFramePr>
            <a:graphicFrameLocks noGrp="1"/>
          </p:cNvGraphicFramePr>
          <p:nvPr>
            <p:extLst>
              <p:ext uri="{D42A27DB-BD31-4B8C-83A1-F6EECF244321}">
                <p14:modId xmlns:p14="http://schemas.microsoft.com/office/powerpoint/2010/main" val="961218717"/>
              </p:ext>
            </p:extLst>
          </p:nvPr>
        </p:nvGraphicFramePr>
        <p:xfrm>
          <a:off x="152400" y="1447800"/>
          <a:ext cx="8458200" cy="3886201"/>
        </p:xfrm>
        <a:graphic>
          <a:graphicData uri="http://schemas.openxmlformats.org/drawingml/2006/table">
            <a:tbl>
              <a:tblPr/>
              <a:tblGrid>
                <a:gridCol w="4229100"/>
                <a:gridCol w="4229100"/>
              </a:tblGrid>
              <a:tr h="597877">
                <a:tc>
                  <a:txBody>
                    <a:bodyPr/>
                    <a:lstStyle/>
                    <a:p>
                      <a:pPr algn="l" fontAlgn="b"/>
                      <a:r>
                        <a:rPr lang="en-GB" b="1" dirty="0">
                          <a:solidFill>
                            <a:srgbClr val="FFFFFF"/>
                          </a:solidFill>
                          <a:effectLst/>
                        </a:rPr>
                        <a:t>View file extension</a:t>
                      </a:r>
                      <a:endParaRPr lang="en-GB" b="0" dirty="0">
                        <a:solidFill>
                          <a:srgbClr val="FFFFFF"/>
                        </a:solidFill>
                        <a:effectLst/>
                      </a:endParaRP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GB" b="1">
                          <a:solidFill>
                            <a:srgbClr val="FFFFFF"/>
                          </a:solidFill>
                          <a:effectLst/>
                        </a:rPr>
                        <a:t>Description</a:t>
                      </a:r>
                      <a:endParaRPr lang="en-GB" b="0">
                        <a:solidFill>
                          <a:srgbClr val="FFFFFF"/>
                        </a:solidFill>
                        <a:effectLst/>
                      </a:endParaRP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1046285">
                <a:tc>
                  <a:txBody>
                    <a:bodyPr/>
                    <a:lstStyle/>
                    <a:p>
                      <a:pPr fontAlgn="t"/>
                      <a:r>
                        <a:rPr lang="en-GB">
                          <a:solidFill>
                            <a:srgbClr val="414141"/>
                          </a:solidFill>
                          <a:effectLst/>
                        </a:rPr>
                        <a:t>.cshtml</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GB">
                          <a:solidFill>
                            <a:srgbClr val="414141"/>
                          </a:solidFill>
                          <a:effectLst/>
                        </a:rPr>
                        <a:t>C# Razor view. Supports C# with html tags.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1046285">
                <a:tc>
                  <a:txBody>
                    <a:bodyPr/>
                    <a:lstStyle/>
                    <a:p>
                      <a:pPr fontAlgn="t"/>
                      <a:r>
                        <a:rPr lang="en-GB">
                          <a:solidFill>
                            <a:srgbClr val="414141"/>
                          </a:solidFill>
                          <a:effectLst/>
                        </a:rPr>
                        <a:t>.vbhtml</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GB">
                          <a:solidFill>
                            <a:srgbClr val="414141"/>
                          </a:solidFill>
                          <a:effectLst/>
                        </a:rPr>
                        <a:t>Visual Basic Razor view. Supports Visual Basic with html tags.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97877">
                <a:tc>
                  <a:txBody>
                    <a:bodyPr/>
                    <a:lstStyle/>
                    <a:p>
                      <a:pPr fontAlgn="t"/>
                      <a:r>
                        <a:rPr lang="en-GB">
                          <a:solidFill>
                            <a:srgbClr val="414141"/>
                          </a:solidFill>
                          <a:effectLst/>
                        </a:rPr>
                        <a:t>.aspx</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GB">
                          <a:solidFill>
                            <a:srgbClr val="414141"/>
                          </a:solidFill>
                          <a:effectLst/>
                        </a:rPr>
                        <a:t>ASP.Net web form</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97877">
                <a:tc>
                  <a:txBody>
                    <a:bodyPr/>
                    <a:lstStyle/>
                    <a:p>
                      <a:pPr fontAlgn="t"/>
                      <a:r>
                        <a:rPr lang="en-GB">
                          <a:solidFill>
                            <a:srgbClr val="414141"/>
                          </a:solidFill>
                          <a:effectLst/>
                        </a:rPr>
                        <a:t>.ascx</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GB" dirty="0">
                          <a:solidFill>
                            <a:srgbClr val="414141"/>
                          </a:solidFill>
                          <a:effectLst/>
                        </a:rPr>
                        <a:t>ASP.NET web control</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085566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How to work with Entity Framework</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17</a:t>
            </a:fld>
            <a:endParaRPr lang="en-PH" dirty="0">
              <a:solidFill>
                <a:prstClr val="black">
                  <a:tint val="75000"/>
                </a:prstClr>
              </a:solidFill>
            </a:endParaRPr>
          </a:p>
        </p:txBody>
      </p:sp>
    </p:spTree>
    <p:extLst>
      <p:ext uri="{BB962C8B-B14F-4D97-AF65-F5344CB8AC3E}">
        <p14:creationId xmlns:p14="http://schemas.microsoft.com/office/powerpoint/2010/main" val="637337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GB" sz="3200" dirty="0"/>
              <a:t>How to work with Entity Framework</a:t>
            </a:r>
            <a:endParaRPr lang="en-US" sz="3200" dirty="0"/>
          </a:p>
        </p:txBody>
      </p:sp>
      <p:sp>
        <p:nvSpPr>
          <p:cNvPr id="5" name="Content Placeholder 4"/>
          <p:cNvSpPr>
            <a:spLocks noGrp="1"/>
          </p:cNvSpPr>
          <p:nvPr>
            <p:ph idx="1"/>
          </p:nvPr>
        </p:nvSpPr>
        <p:spPr>
          <a:xfrm>
            <a:off x="228600" y="1066800"/>
            <a:ext cx="8229600" cy="4525963"/>
          </a:xfrm>
        </p:spPr>
        <p:txBody>
          <a:bodyPr numCol="1">
            <a:normAutofit fontScale="70000" lnSpcReduction="20000"/>
          </a:bodyPr>
          <a:lstStyle/>
          <a:p>
            <a:pPr marL="457200" lvl="0" indent="-457200">
              <a:buAutoNum type="arabicPeriod"/>
            </a:pPr>
            <a:r>
              <a:rPr lang="en-US" sz="2400" dirty="0" smtClean="0"/>
              <a:t>Install entity framework using the Tools &gt; </a:t>
            </a:r>
            <a:r>
              <a:rPr lang="en-US" sz="2400" dirty="0" err="1" smtClean="0"/>
              <a:t>NuGet</a:t>
            </a:r>
            <a:r>
              <a:rPr lang="en-US" sz="2400" dirty="0" smtClean="0"/>
              <a:t> Package Manager &gt; Package Manager Console then typing:</a:t>
            </a:r>
          </a:p>
          <a:p>
            <a:pPr marL="857250" lvl="1" indent="-457200"/>
            <a:r>
              <a:rPr lang="en-US" sz="2000" dirty="0" smtClean="0"/>
              <a:t>Install-Package </a:t>
            </a:r>
            <a:r>
              <a:rPr lang="en-US" sz="2000" dirty="0" err="1" smtClean="0"/>
              <a:t>EntityFramework</a:t>
            </a:r>
            <a:endParaRPr lang="en-US" sz="2000" dirty="0" smtClean="0"/>
          </a:p>
          <a:p>
            <a:pPr marL="857250" lvl="1" indent="-457200"/>
            <a:endParaRPr lang="en-US" sz="2000" dirty="0" smtClean="0"/>
          </a:p>
          <a:p>
            <a:pPr marL="457200" lvl="0" indent="-457200">
              <a:buAutoNum type="arabicPeriod"/>
            </a:pPr>
            <a:r>
              <a:rPr lang="en-US" sz="2400" dirty="0" smtClean="0"/>
              <a:t>Update </a:t>
            </a:r>
            <a:r>
              <a:rPr lang="en-US" sz="2400" dirty="0" err="1" smtClean="0"/>
              <a:t>Web.Config</a:t>
            </a:r>
            <a:r>
              <a:rPr lang="en-US" sz="2400" dirty="0" smtClean="0"/>
              <a:t> file to specify the connection string. Make sure the Context name is similar to the </a:t>
            </a:r>
            <a:r>
              <a:rPr lang="en-US" sz="2400" dirty="0" err="1" smtClean="0"/>
              <a:t>connectionString</a:t>
            </a:r>
            <a:r>
              <a:rPr lang="en-US" sz="2400" dirty="0" smtClean="0"/>
              <a:t> name</a:t>
            </a:r>
          </a:p>
          <a:p>
            <a:pPr marL="457200" lvl="0" indent="-457200">
              <a:buAutoNum type="arabicPeriod"/>
            </a:pPr>
            <a:endParaRPr lang="en-US" sz="2400" dirty="0"/>
          </a:p>
          <a:p>
            <a:pPr marL="457200" lvl="0" indent="-457200">
              <a:buAutoNum type="arabicPeriod"/>
            </a:pPr>
            <a:r>
              <a:rPr lang="en-US" sz="2400" dirty="0" smtClean="0"/>
              <a:t>Enable the migration. This will add the Migration folder and Configuration file.</a:t>
            </a:r>
          </a:p>
          <a:p>
            <a:pPr marL="857250" lvl="1" indent="-457200"/>
            <a:r>
              <a:rPr lang="en-US" sz="1600" dirty="0" smtClean="0"/>
              <a:t>Enable-Migrations</a:t>
            </a:r>
          </a:p>
          <a:p>
            <a:pPr marL="857250" lvl="1" indent="-457200"/>
            <a:endParaRPr lang="en-US" sz="1600" dirty="0"/>
          </a:p>
          <a:p>
            <a:pPr marL="457200" lvl="0" indent="-457200">
              <a:buAutoNum type="arabicPeriod"/>
            </a:pPr>
            <a:r>
              <a:rPr lang="en-US" sz="2400" dirty="0" smtClean="0"/>
              <a:t>Create initial migration to the Database by running this command</a:t>
            </a:r>
            <a:endParaRPr lang="en-US" sz="2400" dirty="0"/>
          </a:p>
          <a:p>
            <a:pPr marL="857250" lvl="1" indent="-457200"/>
            <a:r>
              <a:rPr lang="en-GB" sz="1600" dirty="0" smtClean="0"/>
              <a:t>Add-Migration &lt;</a:t>
            </a:r>
            <a:r>
              <a:rPr lang="en-GB" sz="1600" dirty="0" err="1" smtClean="0"/>
              <a:t>nameofmigrationfile</a:t>
            </a:r>
            <a:r>
              <a:rPr lang="en-GB" sz="1600" dirty="0" smtClean="0"/>
              <a:t>&gt;</a:t>
            </a:r>
          </a:p>
          <a:p>
            <a:pPr marL="400050" lvl="1" indent="0">
              <a:buNone/>
            </a:pPr>
            <a:endParaRPr lang="en-GB" sz="1600" dirty="0" smtClean="0"/>
          </a:p>
          <a:p>
            <a:pPr marL="457200" lvl="0" indent="-457200">
              <a:buAutoNum type="arabicPeriod"/>
            </a:pPr>
            <a:r>
              <a:rPr lang="en-US" sz="2400" dirty="0" smtClean="0"/>
              <a:t>Run the migration and seed by running the update database command</a:t>
            </a:r>
            <a:endParaRPr lang="en-US" sz="2400" dirty="0"/>
          </a:p>
          <a:p>
            <a:pPr marL="857250" lvl="1" indent="-457200"/>
            <a:r>
              <a:rPr lang="en-GB" sz="1600" dirty="0" smtClean="0"/>
              <a:t>Update-Database</a:t>
            </a:r>
            <a:endParaRPr lang="en-GB" sz="1600" dirty="0"/>
          </a:p>
          <a:p>
            <a:pPr marL="400050" lvl="1" indent="0">
              <a:buNone/>
            </a:pPr>
            <a:endParaRPr lang="en-GB" sz="1600" dirty="0" smtClean="0"/>
          </a:p>
          <a:p>
            <a:pPr marL="0" lvl="0" indent="0">
              <a:buNone/>
            </a:pPr>
            <a:r>
              <a:rPr lang="en-US" sz="2400" b="1" dirty="0" smtClean="0">
                <a:solidFill>
                  <a:srgbClr val="FF0000"/>
                </a:solidFill>
              </a:rPr>
              <a:t>Note: any changes to the models you need to add new migration file and update database again. Incase you get errors for complicated changes that you made you can delete all the files in Migration folder except the configuration file, delete the database in management studio and start from step 4 again. </a:t>
            </a:r>
            <a:endParaRPr lang="en-GB" sz="1600" b="1" dirty="0">
              <a:solidFill>
                <a:srgbClr val="FF0000"/>
              </a:solidFill>
            </a:endParaRPr>
          </a:p>
          <a:p>
            <a:pPr marL="400050" lvl="1" indent="0">
              <a:buNone/>
            </a:pPr>
            <a:endParaRPr lang="en-US" sz="1600" dirty="0"/>
          </a:p>
          <a:p>
            <a:pPr marL="857250" lvl="1" indent="-457200"/>
            <a:endParaRPr lang="en-US" sz="1600" dirty="0" smtClean="0"/>
          </a:p>
          <a:p>
            <a:pPr marL="857250" lvl="1" indent="-457200"/>
            <a:endParaRPr lang="en-US" sz="1600" dirty="0"/>
          </a:p>
          <a:p>
            <a:pPr marL="857250" lvl="1" indent="-457200"/>
            <a:endParaRPr lang="en-US" sz="1600" dirty="0" smtClean="0"/>
          </a:p>
          <a:p>
            <a:pPr marL="857250" lvl="1" indent="-457200"/>
            <a:endParaRPr lang="en-US" sz="2000" dirty="0"/>
          </a:p>
        </p:txBody>
      </p:sp>
    </p:spTree>
    <p:extLst>
      <p:ext uri="{BB962C8B-B14F-4D97-AF65-F5344CB8AC3E}">
        <p14:creationId xmlns:p14="http://schemas.microsoft.com/office/powerpoint/2010/main" val="1465246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MVC ARCHITECTURE</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2</a:t>
            </a:fld>
            <a:endParaRPr lang="en-PH" dirty="0">
              <a:solidFill>
                <a:prstClr val="black">
                  <a:tint val="75000"/>
                </a:prstClr>
              </a:solidFill>
            </a:endParaRPr>
          </a:p>
        </p:txBody>
      </p:sp>
    </p:spTree>
    <p:extLst>
      <p:ext uri="{BB962C8B-B14F-4D97-AF65-F5344CB8AC3E}">
        <p14:creationId xmlns:p14="http://schemas.microsoft.com/office/powerpoint/2010/main" val="2073299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MVC ARCHITECTURE</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lvl="0" indent="0">
              <a:buNone/>
            </a:pPr>
            <a:r>
              <a:rPr lang="en-GB" sz="2400" dirty="0" smtClean="0"/>
              <a:t>MVC </a:t>
            </a:r>
            <a:r>
              <a:rPr lang="en-GB" sz="2400" dirty="0"/>
              <a:t>separates application into three components - </a:t>
            </a:r>
            <a:r>
              <a:rPr lang="en-GB" sz="2400" b="1" dirty="0"/>
              <a:t>M</a:t>
            </a:r>
            <a:r>
              <a:rPr lang="en-GB" sz="2400" dirty="0"/>
              <a:t>odel, </a:t>
            </a:r>
            <a:r>
              <a:rPr lang="en-GB" sz="2400" b="1" dirty="0"/>
              <a:t>V</a:t>
            </a:r>
            <a:r>
              <a:rPr lang="en-GB" sz="2400" dirty="0"/>
              <a:t>iew and </a:t>
            </a:r>
            <a:r>
              <a:rPr lang="en-GB" sz="2400" b="1" dirty="0"/>
              <a:t>C</a:t>
            </a:r>
            <a:r>
              <a:rPr lang="en-GB" sz="2400" dirty="0"/>
              <a:t>ontroller</a:t>
            </a:r>
            <a:r>
              <a:rPr lang="en-GB" sz="2400" dirty="0" smtClean="0"/>
              <a:t>.</a:t>
            </a:r>
          </a:p>
          <a:p>
            <a:pPr marL="0" lvl="0" indent="0">
              <a:buNone/>
            </a:pPr>
            <a:endParaRPr lang="en-GB" sz="2400" dirty="0"/>
          </a:p>
          <a:p>
            <a:pPr marL="0" lvl="0" indent="0">
              <a:buNone/>
            </a:pPr>
            <a:r>
              <a:rPr lang="en-GB" sz="2400" b="1" dirty="0"/>
              <a:t>Model</a:t>
            </a:r>
            <a:r>
              <a:rPr lang="en-GB" sz="2400" dirty="0"/>
              <a:t>: Model represents shape of the data and business logic. It maintains the data of the application. Model objects retrieve and store model state in a </a:t>
            </a:r>
            <a:r>
              <a:rPr lang="en-GB" sz="2400" dirty="0" smtClean="0"/>
              <a:t>database</a:t>
            </a:r>
          </a:p>
          <a:p>
            <a:pPr marL="0" lvl="0" indent="0">
              <a:buNone/>
            </a:pPr>
            <a:endParaRPr lang="en-GB" sz="2400" dirty="0"/>
          </a:p>
          <a:p>
            <a:pPr marL="0" lvl="0" indent="0" algn="ctr">
              <a:buNone/>
            </a:pPr>
            <a:r>
              <a:rPr lang="en-GB" sz="2400" u="sng" dirty="0"/>
              <a:t>Model is a data and business logic.</a:t>
            </a:r>
            <a:endParaRPr lang="en-US" sz="2400" dirty="0"/>
          </a:p>
        </p:txBody>
      </p:sp>
    </p:spTree>
    <p:extLst>
      <p:ext uri="{BB962C8B-B14F-4D97-AF65-F5344CB8AC3E}">
        <p14:creationId xmlns:p14="http://schemas.microsoft.com/office/powerpoint/2010/main" val="60810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MVC ARCHITECTURE</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lvl="0" indent="0">
              <a:buNone/>
            </a:pPr>
            <a:r>
              <a:rPr lang="en-GB" sz="2400" dirty="0" smtClean="0"/>
              <a:t>MVC </a:t>
            </a:r>
            <a:r>
              <a:rPr lang="en-GB" sz="2400" dirty="0"/>
              <a:t>separates application into three components - </a:t>
            </a:r>
            <a:r>
              <a:rPr lang="en-GB" sz="2400" b="1" dirty="0"/>
              <a:t>M</a:t>
            </a:r>
            <a:r>
              <a:rPr lang="en-GB" sz="2400" dirty="0"/>
              <a:t>odel, </a:t>
            </a:r>
            <a:r>
              <a:rPr lang="en-GB" sz="2400" b="1" dirty="0"/>
              <a:t>V</a:t>
            </a:r>
            <a:r>
              <a:rPr lang="en-GB" sz="2400" dirty="0"/>
              <a:t>iew and </a:t>
            </a:r>
            <a:r>
              <a:rPr lang="en-GB" sz="2400" b="1" dirty="0"/>
              <a:t>C</a:t>
            </a:r>
            <a:r>
              <a:rPr lang="en-GB" sz="2400" dirty="0"/>
              <a:t>ontroller</a:t>
            </a:r>
            <a:r>
              <a:rPr lang="en-GB" sz="2400" dirty="0" smtClean="0"/>
              <a:t>.</a:t>
            </a:r>
          </a:p>
          <a:p>
            <a:pPr marL="0" lvl="0" indent="0">
              <a:buNone/>
            </a:pPr>
            <a:endParaRPr lang="en-GB" sz="2400" dirty="0"/>
          </a:p>
          <a:p>
            <a:pPr marL="0" indent="0">
              <a:buNone/>
            </a:pPr>
            <a:r>
              <a:rPr lang="en-GB" sz="2400" b="1" dirty="0"/>
              <a:t>View</a:t>
            </a:r>
            <a:r>
              <a:rPr lang="en-GB" sz="2400" dirty="0"/>
              <a:t>: View is a user interface. View display data using model to the user and also enables them to modify the data.</a:t>
            </a:r>
          </a:p>
          <a:p>
            <a:pPr marL="0" indent="0">
              <a:buNone/>
            </a:pPr>
            <a:r>
              <a:rPr lang="en-GB" sz="2400" dirty="0"/>
              <a:t/>
            </a:r>
            <a:br>
              <a:rPr lang="en-GB" sz="2400" dirty="0"/>
            </a:br>
            <a:endParaRPr lang="en-GB" sz="2400" dirty="0"/>
          </a:p>
          <a:p>
            <a:pPr marL="0" lvl="0" indent="0" algn="ctr">
              <a:buNone/>
            </a:pPr>
            <a:r>
              <a:rPr lang="en-GB" sz="2400" u="sng" dirty="0"/>
              <a:t>View is a User Interface.</a:t>
            </a:r>
            <a:endParaRPr lang="en-US" sz="2400" dirty="0"/>
          </a:p>
        </p:txBody>
      </p:sp>
    </p:spTree>
    <p:extLst>
      <p:ext uri="{BB962C8B-B14F-4D97-AF65-F5344CB8AC3E}">
        <p14:creationId xmlns:p14="http://schemas.microsoft.com/office/powerpoint/2010/main" val="3227493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MVC ARCHITECTURE</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lvl="0" indent="0">
              <a:buNone/>
            </a:pPr>
            <a:r>
              <a:rPr lang="en-GB" sz="2400" dirty="0" smtClean="0"/>
              <a:t>MVC </a:t>
            </a:r>
            <a:r>
              <a:rPr lang="en-GB" sz="2400" dirty="0"/>
              <a:t>separates application into three components - </a:t>
            </a:r>
            <a:r>
              <a:rPr lang="en-GB" sz="2400" b="1" dirty="0"/>
              <a:t>M</a:t>
            </a:r>
            <a:r>
              <a:rPr lang="en-GB" sz="2400" dirty="0"/>
              <a:t>odel, </a:t>
            </a:r>
            <a:r>
              <a:rPr lang="en-GB" sz="2400" b="1" dirty="0"/>
              <a:t>V</a:t>
            </a:r>
            <a:r>
              <a:rPr lang="en-GB" sz="2400" dirty="0"/>
              <a:t>iew and </a:t>
            </a:r>
            <a:r>
              <a:rPr lang="en-GB" sz="2400" b="1" dirty="0"/>
              <a:t>C</a:t>
            </a:r>
            <a:r>
              <a:rPr lang="en-GB" sz="2400" dirty="0"/>
              <a:t>ontroller</a:t>
            </a:r>
            <a:r>
              <a:rPr lang="en-GB" sz="2400" dirty="0" smtClean="0"/>
              <a:t>.</a:t>
            </a:r>
          </a:p>
          <a:p>
            <a:pPr marL="0" lvl="0" indent="0">
              <a:buNone/>
            </a:pPr>
            <a:endParaRPr lang="en-GB" sz="2400" dirty="0"/>
          </a:p>
          <a:p>
            <a:pPr marL="0" indent="0">
              <a:buNone/>
            </a:pPr>
            <a:r>
              <a:rPr lang="en-GB" sz="2400" b="1" dirty="0"/>
              <a:t>Controller</a:t>
            </a:r>
            <a:r>
              <a:rPr lang="en-GB" sz="2400" dirty="0"/>
              <a:t>: Controller handles the user request. Typically, user interact with View, which in-tern raises appropriate URL request, this request will be handled by a controller. The controller renders the appropriate view with the model data as a response</a:t>
            </a:r>
            <a:br>
              <a:rPr lang="en-GB" sz="2400" dirty="0"/>
            </a:br>
            <a:endParaRPr lang="en-GB" sz="2400" dirty="0"/>
          </a:p>
          <a:p>
            <a:pPr marL="0" lvl="0" indent="0" algn="ctr">
              <a:buNone/>
            </a:pPr>
            <a:r>
              <a:rPr lang="en-GB" sz="2400" u="sng" dirty="0"/>
              <a:t>Controller is a request handler.</a:t>
            </a:r>
            <a:endParaRPr lang="en-US" sz="2400" dirty="0"/>
          </a:p>
        </p:txBody>
      </p:sp>
    </p:spTree>
    <p:extLst>
      <p:ext uri="{BB962C8B-B14F-4D97-AF65-F5344CB8AC3E}">
        <p14:creationId xmlns:p14="http://schemas.microsoft.com/office/powerpoint/2010/main" val="362797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143000"/>
            <a:ext cx="5791200" cy="4776427"/>
          </a:xfrm>
        </p:spPr>
      </p:pic>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6</a:t>
            </a:fld>
            <a:endParaRPr lang="en-PH" dirty="0">
              <a:solidFill>
                <a:prstClr val="black">
                  <a:tint val="75000"/>
                </a:prstClr>
              </a:solidFill>
            </a:endParaRPr>
          </a:p>
        </p:txBody>
      </p:sp>
      <p:sp>
        <p:nvSpPr>
          <p:cNvPr id="7" name="Title 3"/>
          <p:cNvSpPr txBox="1">
            <a:spLocks/>
          </p:cNvSpPr>
          <p:nvPr/>
        </p:nvSpPr>
        <p:spPr>
          <a:xfrm>
            <a:off x="152400" y="152400"/>
            <a:ext cx="8229600" cy="114300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smtClean="0"/>
              <a:t>MVC ARCHITECTURE</a:t>
            </a:r>
            <a:endParaRPr lang="en-US" sz="3200" dirty="0"/>
          </a:p>
        </p:txBody>
      </p:sp>
    </p:spTree>
    <p:extLst>
      <p:ext uri="{BB962C8B-B14F-4D97-AF65-F5344CB8AC3E}">
        <p14:creationId xmlns:p14="http://schemas.microsoft.com/office/powerpoint/2010/main" val="3638285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DEMO</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7</a:t>
            </a:fld>
            <a:endParaRPr lang="en-PH" dirty="0">
              <a:solidFill>
                <a:prstClr val="black">
                  <a:tint val="75000"/>
                </a:prstClr>
              </a:solidFill>
            </a:endParaRPr>
          </a:p>
        </p:txBody>
      </p:sp>
    </p:spTree>
    <p:extLst>
      <p:ext uri="{BB962C8B-B14F-4D97-AF65-F5344CB8AC3E}">
        <p14:creationId xmlns:p14="http://schemas.microsoft.com/office/powerpoint/2010/main" val="370673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Routes</a:t>
            </a:r>
            <a:endParaRPr lang="en-GB" dirty="0"/>
          </a:p>
        </p:txBody>
      </p:sp>
      <p:sp>
        <p:nvSpPr>
          <p:cNvPr id="7" name="Subtitle 6"/>
          <p:cNvSpPr>
            <a:spLocks noGrp="1"/>
          </p:cNvSpPr>
          <p:nvPr>
            <p:ph type="subTitle" idx="1"/>
          </p:nvPr>
        </p:nvSpPr>
        <p:spPr/>
        <p:txBody>
          <a:bodyPr/>
          <a:lstStyle/>
          <a:p>
            <a:endParaRPr lang="en-GB"/>
          </a:p>
        </p:txBody>
      </p:sp>
      <p:sp>
        <p:nvSpPr>
          <p:cNvPr id="4" name="Footer Placeholder 3"/>
          <p:cNvSpPr>
            <a:spLocks noGrp="1"/>
          </p:cNvSpPr>
          <p:nvPr>
            <p:ph type="ftr" sz="quarter" idx="11"/>
          </p:nvPr>
        </p:nvSpPr>
        <p:spPr/>
        <p:txBody>
          <a:bodyPr/>
          <a:lstStyle/>
          <a:p>
            <a:r>
              <a:rPr lang="en-PH" smtClean="0">
                <a:solidFill>
                  <a:prstClr val="black">
                    <a:tint val="75000"/>
                  </a:prstClr>
                </a:solidFill>
              </a:rPr>
              <a:t>© 2014 Alliance Software Japan. All rights reserved.</a:t>
            </a:r>
            <a:endParaRPr lang="en-PH"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11EDFF-F549-4D67-AC1C-2A8A2E367339}" type="slidenum">
              <a:rPr lang="en-PH" smtClean="0">
                <a:solidFill>
                  <a:prstClr val="black">
                    <a:tint val="75000"/>
                  </a:prstClr>
                </a:solidFill>
              </a:rPr>
              <a:pPr/>
              <a:t>8</a:t>
            </a:fld>
            <a:endParaRPr lang="en-PH" dirty="0">
              <a:solidFill>
                <a:prstClr val="black">
                  <a:tint val="75000"/>
                </a:prstClr>
              </a:solidFill>
            </a:endParaRPr>
          </a:p>
        </p:txBody>
      </p:sp>
    </p:spTree>
    <p:extLst>
      <p:ext uri="{BB962C8B-B14F-4D97-AF65-F5344CB8AC3E}">
        <p14:creationId xmlns:p14="http://schemas.microsoft.com/office/powerpoint/2010/main" val="4149546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229600" cy="1143000"/>
          </a:xfrm>
        </p:spPr>
        <p:txBody>
          <a:bodyPr anchor="t">
            <a:normAutofit/>
          </a:bodyPr>
          <a:lstStyle/>
          <a:p>
            <a:pPr algn="l"/>
            <a:r>
              <a:rPr lang="en-US" sz="3200" dirty="0" smtClean="0"/>
              <a:t>Routes</a:t>
            </a:r>
            <a:endParaRPr lang="en-US" sz="3200" dirty="0"/>
          </a:p>
        </p:txBody>
      </p:sp>
      <p:sp>
        <p:nvSpPr>
          <p:cNvPr id="5" name="Content Placeholder 4"/>
          <p:cNvSpPr>
            <a:spLocks noGrp="1"/>
          </p:cNvSpPr>
          <p:nvPr>
            <p:ph idx="1"/>
          </p:nvPr>
        </p:nvSpPr>
        <p:spPr>
          <a:xfrm>
            <a:off x="228600" y="1066800"/>
            <a:ext cx="8229600" cy="4525963"/>
          </a:xfrm>
        </p:spPr>
        <p:txBody>
          <a:bodyPr numCol="1">
            <a:normAutofit/>
          </a:bodyPr>
          <a:lstStyle/>
          <a:p>
            <a:pPr marL="0" lvl="0" indent="0">
              <a:buNone/>
            </a:pPr>
            <a:r>
              <a:rPr lang="en-GB" sz="2400" dirty="0"/>
              <a:t>Route defines the URL pattern and handler information. All the configured routes of an application stored in </a:t>
            </a:r>
            <a:r>
              <a:rPr lang="en-GB" sz="2400" dirty="0" err="1"/>
              <a:t>RouteTable</a:t>
            </a:r>
            <a:r>
              <a:rPr lang="en-GB" sz="2400" dirty="0"/>
              <a:t> and will be used by Routing engine to determine appropriate handler class or file for an incoming request</a:t>
            </a:r>
            <a:r>
              <a:rPr lang="en-GB" sz="2400" dirty="0" smtClean="0"/>
              <a:t>.</a:t>
            </a:r>
          </a:p>
          <a:p>
            <a:pPr marL="0" lvl="0" indent="0">
              <a:buNone/>
            </a:pPr>
            <a:endParaRPr lang="en-GB" sz="2400" dirty="0"/>
          </a:p>
          <a:p>
            <a:pPr marL="0" lvl="0" indent="0">
              <a:buNone/>
            </a:pPr>
            <a:endParaRPr lang="en-GB" sz="2400" dirty="0" smtClean="0"/>
          </a:p>
          <a:p>
            <a:pPr marL="0" lvl="0" indent="0">
              <a:buNone/>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743200"/>
            <a:ext cx="5000000" cy="3438095"/>
          </a:xfrm>
          <a:prstGeom prst="rect">
            <a:avLst/>
          </a:prstGeom>
        </p:spPr>
      </p:pic>
    </p:spTree>
    <p:extLst>
      <p:ext uri="{BB962C8B-B14F-4D97-AF65-F5344CB8AC3E}">
        <p14:creationId xmlns:p14="http://schemas.microsoft.com/office/powerpoint/2010/main" val="1340406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18072</TotalTime>
  <Words>654</Words>
  <Application>Microsoft Office PowerPoint</Application>
  <PresentationFormat>On-screen Show (4:3)</PresentationFormat>
  <Paragraphs>92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PowerPoint Presentation</vt:lpstr>
      <vt:lpstr>MVC ARCHITECTURE</vt:lpstr>
      <vt:lpstr>MVC ARCHITECTURE</vt:lpstr>
      <vt:lpstr>MVC ARCHITECTURE</vt:lpstr>
      <vt:lpstr>MVC ARCHITECTURE</vt:lpstr>
      <vt:lpstr>PowerPoint Presentation</vt:lpstr>
      <vt:lpstr>DEMO</vt:lpstr>
      <vt:lpstr>Routes</vt:lpstr>
      <vt:lpstr>Routes</vt:lpstr>
      <vt:lpstr>Controllers</vt:lpstr>
      <vt:lpstr>Controllers</vt:lpstr>
      <vt:lpstr>Controllers</vt:lpstr>
      <vt:lpstr>Controllers</vt:lpstr>
      <vt:lpstr>Models</vt:lpstr>
      <vt:lpstr>View</vt:lpstr>
      <vt:lpstr>View</vt:lpstr>
      <vt:lpstr>How to work with Entity Framework</vt:lpstr>
      <vt:lpstr>How to work with Entity Framework</vt:lpstr>
    </vt:vector>
  </TitlesOfParts>
  <Company>ASI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QGM 2015</dc:title>
  <dc:creator>guest with password</dc:creator>
  <cp:lastModifiedBy>Marc Lorenz Avila</cp:lastModifiedBy>
  <cp:revision>137</cp:revision>
  <dcterms:created xsi:type="dcterms:W3CDTF">2015-02-10T07:37:07Z</dcterms:created>
  <dcterms:modified xsi:type="dcterms:W3CDTF">2018-07-29T23:40:47Z</dcterms:modified>
</cp:coreProperties>
</file>