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handoutMasterIdLst>
    <p:handoutMasterId r:id="rId7"/>
  </p:handoutMasterIdLst>
  <p:sldIdLst>
    <p:sldId id="257" r:id="rId2"/>
    <p:sldId id="259" r:id="rId3"/>
    <p:sldId id="258" r:id="rId4"/>
    <p:sldId id="277" r:id="rId5"/>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p:scale>
          <a:sx n="142" d="100"/>
          <a:sy n="142" d="100"/>
        </p:scale>
        <p:origin x="-78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8C0C0B-E040-4FEC-A388-30A08207D1DB}" type="datetimeFigureOut">
              <a:rPr lang="en-US" smtClean="0"/>
              <a:t>3/8/2017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CD5C21-BBF1-4C78-87E4-7B752547D086}" type="slidenum">
              <a:rPr lang="en-US" smtClean="0"/>
              <a:t>‹#›</a:t>
            </a:fld>
            <a:endParaRPr lang="en-US"/>
          </a:p>
        </p:txBody>
      </p:sp>
    </p:spTree>
    <p:extLst>
      <p:ext uri="{BB962C8B-B14F-4D97-AF65-F5344CB8AC3E}">
        <p14:creationId xmlns:p14="http://schemas.microsoft.com/office/powerpoint/2010/main" val="420636696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3/8/2017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1303567"/>
      </p:ext>
    </p:extLst>
  </p:cSld>
  <p:clrMap bg1="lt1" tx1="dk1" bg2="lt2" tx2="dk2" accent1="accent1" accent2="accent2" accent3="accent3" accent4="accent4" accent5="accent5" accent6="accent6" hlink="hlink" folHlink="folHlink"/>
  <p:hf sldNum="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344157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5EA75D5D-D804-4FE3-8749-84CDE0898A4D}" type="datetime1">
              <a:rPr lang="en-US" smtClean="0">
                <a:solidFill>
                  <a:srgbClr val="FFFFFF"/>
                </a:solidFill>
              </a:rPr>
              <a:t>3/8/2017</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70E40E98-7DE4-48D9-B81B-1F1697C93BD0}" type="datetime1">
              <a:rPr lang="en-US" smtClean="0"/>
              <a:t>3/8/2017</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F7F43BB3-D455-4C8B-8835-939314F3D5E9}" type="datetime1">
              <a:rPr lang="en-US" smtClean="0"/>
              <a:t>3/8/2017</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D55F12E4-F07A-4961-A68F-8F2139AFC30B}" type="datetime1">
              <a:rPr lang="en-US" smtClean="0"/>
              <a:t>3/8/2017</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D769915A-14FA-4D2F-84B9-86936ED0F565}" type="datetime1">
              <a:rPr lang="en-US" smtClean="0"/>
              <a:t>3/8/2017</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C934FF16-B8E8-4649-8ADC-0090ADF14BBB}" type="datetime1">
              <a:rPr lang="en-US" smtClean="0"/>
              <a:t>3/8/2017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AAF04B2-6788-47D1-9A67-2F930C29DCF5}" type="datetime1">
              <a:rPr lang="en-US" smtClean="0"/>
              <a:t>3/8/2017</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E91F342B-4D9A-48F7-AD5E-0E0C8E04BC47}" type="datetime1">
              <a:rPr lang="en-US" smtClean="0"/>
              <a:t>3/8/2017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FFC7F654-7693-4ED2-8B03-30EAEE8DCC9E}" type="datetime1">
              <a:rPr lang="en-US" smtClean="0"/>
              <a:t>3/8/2017</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0937F81E-1CCC-4A2B-908E-D9C33F8CD4F5}" type="datetime1">
              <a:rPr lang="en-US" smtClean="0"/>
              <a:t>3/8/2017</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tackoverflow.com/questions/16047306/how-is-docker-different-from-a-normal-virtual-machi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4235" y="514350"/>
            <a:ext cx="2449284" cy="457200"/>
          </a:xfrm>
          <a:prstGeom prst="rect">
            <a:avLst/>
          </a:prstGeom>
        </p:spPr>
      </p:pic>
      <p:pic>
        <p:nvPicPr>
          <p:cNvPr id="1026" name="Picture 2" descr="G:\pictolearn\Docker\images\docker_l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03057" y="1581150"/>
            <a:ext cx="2859096" cy="1905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52399" y="450562"/>
            <a:ext cx="6180205" cy="523220"/>
          </a:xfrm>
          <a:prstGeom prst="rect">
            <a:avLst/>
          </a:prstGeom>
          <a:noFill/>
        </p:spPr>
        <p:txBody>
          <a:bodyPr wrap="square" rtlCol="0">
            <a:spAutoFit/>
          </a:bodyPr>
          <a:lstStyle/>
          <a:p>
            <a:pPr algn="ctr"/>
            <a:r>
              <a:rPr lang="en-US" sz="28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Docker- Quick Intro</a:t>
            </a:r>
            <a:endParaRPr lang="en-US" sz="28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177052" y="1733549"/>
            <a:ext cx="5181600" cy="1384995"/>
          </a:xfrm>
          <a:prstGeom prst="rect">
            <a:avLst/>
          </a:prstGeom>
          <a:noFill/>
        </p:spPr>
        <p:txBody>
          <a:bodyPr wrap="square" rtlCol="0">
            <a:spAutoFit/>
          </a:bodyPr>
          <a:lstStyle/>
          <a:p>
            <a:r>
              <a:rPr lang="en-US" sz="1200" b="1" u="sng" dirty="0" smtClean="0">
                <a:solidFill>
                  <a:srgbClr val="00B0F0"/>
                </a:solidFill>
                <a:latin typeface="Verdana" panose="020B0604030504040204" pitchFamily="34" charset="0"/>
                <a:ea typeface="Verdana" panose="020B0604030504040204" pitchFamily="34" charset="0"/>
                <a:cs typeface="Verdana" panose="020B0604030504040204" pitchFamily="34" charset="0"/>
              </a:rPr>
              <a:t>Docker Introduction and Fundamentals</a:t>
            </a:r>
          </a:p>
          <a:p>
            <a:endParaRPr lang="en-US" sz="1200" b="1"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1200" b="1" dirty="0" smtClean="0">
                <a:latin typeface="Verdana" panose="020B0604030504040204" pitchFamily="34" charset="0"/>
                <a:ea typeface="Verdana" panose="020B0604030504040204" pitchFamily="34" charset="0"/>
                <a:cs typeface="Verdana" panose="020B0604030504040204" pitchFamily="34" charset="0"/>
              </a:rPr>
              <a:t>This course focuses on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important concepts </a:t>
            </a:r>
            <a:r>
              <a:rPr lang="en-US" sz="1200" b="1" dirty="0" smtClean="0">
                <a:latin typeface="Verdana" panose="020B0604030504040204" pitchFamily="34" charset="0"/>
                <a:ea typeface="Verdana" panose="020B0604030504040204" pitchFamily="34" charset="0"/>
                <a:cs typeface="Verdana" panose="020B0604030504040204" pitchFamily="34" charset="0"/>
              </a:rPr>
              <a:t>of Docker.</a:t>
            </a:r>
          </a:p>
          <a:p>
            <a:pPr marL="171450" indent="-171450">
              <a:buFont typeface="Arial" panose="020B0604020202020204" pitchFamily="34" charset="0"/>
              <a:buChar char="•"/>
            </a:pPr>
            <a:endParaRPr lang="en-US" sz="1200" b="1" dirty="0" smtClean="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1200" b="1" dirty="0" smtClean="0">
                <a:latin typeface="Verdana" panose="020B0604030504040204" pitchFamily="34" charset="0"/>
                <a:ea typeface="Verdana" panose="020B0604030504040204" pitchFamily="34" charset="0"/>
                <a:cs typeface="Verdana" panose="020B0604030504040204" pitchFamily="34" charset="0"/>
              </a:rPr>
              <a:t>The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different components </a:t>
            </a:r>
            <a:r>
              <a:rPr lang="en-US" sz="1200" b="1" dirty="0" smtClean="0">
                <a:latin typeface="Verdana" panose="020B0604030504040204" pitchFamily="34" charset="0"/>
                <a:ea typeface="Verdana" panose="020B0604030504040204" pitchFamily="34" charset="0"/>
                <a:cs typeface="Verdana" panose="020B0604030504040204" pitchFamily="34" charset="0"/>
              </a:rPr>
              <a:t>used in Docker</a:t>
            </a:r>
          </a:p>
          <a:p>
            <a:pPr marL="171450" indent="-171450">
              <a:buFont typeface="Arial" panose="020B0604020202020204" pitchFamily="34" charset="0"/>
              <a:buChar char="•"/>
            </a:pPr>
            <a:endParaRPr lang="en-US" sz="1200" b="1" dirty="0">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Real world Problems </a:t>
            </a:r>
            <a:r>
              <a:rPr lang="en-US" sz="1200" b="1" dirty="0" smtClean="0">
                <a:latin typeface="Verdana" panose="020B0604030504040204" pitchFamily="34" charset="0"/>
                <a:ea typeface="Verdana" panose="020B0604030504040204" pitchFamily="34" charset="0"/>
                <a:cs typeface="Verdana" panose="020B0604030504040204" pitchFamily="34" charset="0"/>
              </a:rPr>
              <a:t>that Docker attempts to solve.</a:t>
            </a:r>
          </a:p>
        </p:txBody>
      </p:sp>
    </p:spTree>
    <p:extLst>
      <p:ext uri="{BB962C8B-B14F-4D97-AF65-F5344CB8AC3E}">
        <p14:creationId xmlns:p14="http://schemas.microsoft.com/office/powerpoint/2010/main" val="2778967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lnSpcReduction="10000"/>
          </a:bodyPr>
          <a:lstStyle>
            <a:extLst/>
          </a:lstStyle>
          <a:p>
            <a:r>
              <a:rPr lang="en-US" dirty="0" smtClean="0"/>
              <a:t>Introduction</a:t>
            </a:r>
            <a:endParaRPr lang="en-US" dirty="0"/>
          </a:p>
        </p:txBody>
      </p:sp>
      <p:sp>
        <p:nvSpPr>
          <p:cNvPr id="181" name="TextBox 180"/>
          <p:cNvSpPr txBox="1"/>
          <p:nvPr/>
        </p:nvSpPr>
        <p:spPr>
          <a:xfrm>
            <a:off x="304800" y="991062"/>
            <a:ext cx="3276599" cy="369332"/>
          </a:xfrm>
          <a:prstGeom prst="rect">
            <a:avLst/>
          </a:prstGeom>
          <a:noFill/>
        </p:spPr>
        <p:txBody>
          <a:bodyPr wrap="square" rtlCol="0">
            <a:spAutoFit/>
          </a:bodyPr>
          <a:lstStyle/>
          <a:p>
            <a:r>
              <a:rPr lang="en-US" b="1" u="sng" dirty="0" smtClean="0">
                <a:solidFill>
                  <a:schemeClr val="tx2">
                    <a:lumMod val="50000"/>
                  </a:schemeClr>
                </a:solidFill>
              </a:rPr>
              <a:t>Docker components</a:t>
            </a:r>
            <a:endParaRPr lang="en-US" b="1" u="sng" dirty="0">
              <a:solidFill>
                <a:schemeClr val="tx2">
                  <a:lumMod val="50000"/>
                </a:schemeClr>
              </a:solidFill>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304800" y="1276350"/>
            <a:ext cx="4250391" cy="1600438"/>
          </a:xfrm>
          <a:prstGeom prst="rect">
            <a:avLst/>
          </a:prstGeom>
          <a:noFill/>
        </p:spPr>
        <p:txBody>
          <a:bodyPr wrap="square" rtlCol="0">
            <a:spAutoFit/>
          </a:bodyPr>
          <a:lstStyle/>
          <a:p>
            <a:pPr marL="285750" indent="-285750">
              <a:buFont typeface="Arial" panose="020B0604020202020204" pitchFamily="34" charset="0"/>
              <a:buChar char="•"/>
            </a:pP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Engine</a:t>
            </a: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Hub</a:t>
            </a: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Machine</a:t>
            </a: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Compose</a:t>
            </a: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Swarm (Not covered)</a:t>
            </a:r>
          </a:p>
          <a:p>
            <a:pPr marL="285750" indent="-285750">
              <a:buFont typeface="Arial" panose="020B0604020202020204" pitchFamily="34" charset="0"/>
              <a:buChar char="•"/>
            </a:pPr>
            <a:r>
              <a:rPr lang="en-US" sz="1400" b="1"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Kitematic</a:t>
            </a: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 (Not covered)</a:t>
            </a: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278379" y="1091684"/>
            <a:ext cx="3276599" cy="369332"/>
          </a:xfrm>
          <a:prstGeom prst="rect">
            <a:avLst/>
          </a:prstGeom>
          <a:noFill/>
        </p:spPr>
        <p:txBody>
          <a:bodyPr wrap="square" rtlCol="0">
            <a:spAutoFit/>
          </a:bodyPr>
          <a:lstStyle/>
          <a:p>
            <a:r>
              <a:rPr lang="en-US" b="1" u="sng" dirty="0" smtClean="0">
                <a:solidFill>
                  <a:schemeClr val="tx2">
                    <a:lumMod val="50000"/>
                  </a:schemeClr>
                </a:solidFill>
              </a:rPr>
              <a:t>Docker Concepts</a:t>
            </a:r>
            <a:endParaRPr lang="en-US" b="1" u="sng" dirty="0">
              <a:solidFill>
                <a:schemeClr val="tx2">
                  <a:lumMod val="50000"/>
                </a:schemeClr>
              </a:solidFill>
            </a:endParaRPr>
          </a:p>
        </p:txBody>
      </p:sp>
      <p:sp>
        <p:nvSpPr>
          <p:cNvPr id="7" name="TextBox 6"/>
          <p:cNvSpPr txBox="1"/>
          <p:nvPr/>
        </p:nvSpPr>
        <p:spPr>
          <a:xfrm>
            <a:off x="4868956" y="1352550"/>
            <a:ext cx="4095447" cy="1600438"/>
          </a:xfrm>
          <a:prstGeom prst="rect">
            <a:avLst/>
          </a:prstGeom>
          <a:noFill/>
        </p:spPr>
        <p:txBody>
          <a:bodyPr wrap="square" rtlCol="0">
            <a:spAutoFit/>
          </a:bodyPr>
          <a:lstStyle/>
          <a:p>
            <a:pPr marL="285750" indent="-285750">
              <a:buFont typeface="Arial" panose="020B0604020202020204" pitchFamily="34" charset="0"/>
              <a:buChar char="•"/>
            </a:pP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Container</a:t>
            </a: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Images</a:t>
            </a: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Volumes</a:t>
            </a: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commits/tags/push/pull</a:t>
            </a:r>
          </a:p>
          <a:p>
            <a:pPr marL="285750" indent="-285750">
              <a:buFont typeface="Arial" panose="020B0604020202020204" pitchFamily="34" charset="0"/>
              <a:buChar char="•"/>
            </a:pP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command line (CLI)</a:t>
            </a:r>
          </a:p>
          <a:p>
            <a:pPr marL="285750" indent="-285750">
              <a:buFont typeface="Arial" panose="020B0604020202020204" pitchFamily="34" charset="0"/>
              <a:buChar char="•"/>
            </a:pP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338417" y="209550"/>
            <a:ext cx="5216359" cy="646331"/>
          </a:xfrm>
          <a:prstGeom prst="rect">
            <a:avLst/>
          </a:prstGeom>
          <a:noFill/>
        </p:spPr>
        <p:txBody>
          <a:bodyPr wrap="square" rtlCol="0">
            <a:spAutoFit/>
          </a:bodyPr>
          <a:lstStyle/>
          <a:p>
            <a:r>
              <a:rPr lang="en-US"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What is covered as a part of the Docker course?</a:t>
            </a:r>
            <a:endParaRPr lang="en-US"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88977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lnSpcReduction="10000"/>
          </a:bodyPr>
          <a:lstStyle>
            <a:extLst/>
          </a:lstStyle>
          <a:p>
            <a:r>
              <a:rPr lang="en-US" dirty="0" smtClean="0"/>
              <a:t>Introduction</a:t>
            </a:r>
            <a:endParaRPr lang="en-US" dirty="0"/>
          </a:p>
        </p:txBody>
      </p:sp>
      <p:sp>
        <p:nvSpPr>
          <p:cNvPr id="181" name="TextBox 180"/>
          <p:cNvSpPr txBox="1"/>
          <p:nvPr/>
        </p:nvSpPr>
        <p:spPr>
          <a:xfrm>
            <a:off x="338417" y="209550"/>
            <a:ext cx="5216359" cy="923330"/>
          </a:xfrm>
          <a:prstGeom prst="rect">
            <a:avLst/>
          </a:prstGeom>
          <a:noFill/>
        </p:spPr>
        <p:txBody>
          <a:bodyPr wrap="square" rtlCol="0">
            <a:spAutoFit/>
          </a:bodyPr>
          <a:lstStyle/>
          <a:p>
            <a:r>
              <a:rPr lang="en-US"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What is Docker, how is it different from other Virtualization technologies available?</a:t>
            </a:r>
            <a:endParaRPr lang="en-US"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2" name="TextBox 1"/>
          <p:cNvSpPr txBox="1"/>
          <p:nvPr/>
        </p:nvSpPr>
        <p:spPr>
          <a:xfrm>
            <a:off x="309281" y="1200150"/>
            <a:ext cx="8500783" cy="954107"/>
          </a:xfrm>
          <a:prstGeom prst="rect">
            <a:avLst/>
          </a:prstGeom>
          <a:noFill/>
        </p:spPr>
        <p:txBody>
          <a:bodyPr wrap="square" rtlCol="0">
            <a:spAutoFit/>
          </a:bodyPr>
          <a:lstStyle/>
          <a:p>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 is a platform for developing, shipping and running applications using a </a:t>
            </a:r>
            <a:r>
              <a:rPr lang="en-US" sz="14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container based Virtualization technique</a:t>
            </a:r>
            <a:r>
              <a:rPr lang="en-US" sz="1400"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a:t>
            </a:r>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14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026" name="Picture 2" descr="F:\pictolearn\Docker\images\docker-vm-contain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72" y="1885950"/>
            <a:ext cx="4114800" cy="23192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939553" y="1504951"/>
            <a:ext cx="3594847" cy="3585597"/>
          </a:xfrm>
          <a:prstGeom prst="rect">
            <a:avLst/>
          </a:prstGeom>
          <a:noFill/>
        </p:spPr>
        <p:txBody>
          <a:bodyPr wrap="square" rtlCol="0">
            <a:spAutoFit/>
          </a:bodyPr>
          <a:lstStyle/>
          <a:p>
            <a:r>
              <a:rPr lang="en-US" sz="800" b="1" u="sng" dirty="0" smtClean="0">
                <a:solidFill>
                  <a:schemeClr val="bg1"/>
                </a:solidFill>
                <a:latin typeface="Verdana" panose="020B0604030504040204" pitchFamily="34" charset="0"/>
                <a:ea typeface="Verdana" panose="020B0604030504040204" pitchFamily="34" charset="0"/>
                <a:cs typeface="Verdana" panose="020B0604030504040204" pitchFamily="34" charset="0"/>
              </a:rPr>
              <a:t>Docker</a:t>
            </a:r>
          </a:p>
          <a:p>
            <a:endParaRPr lang="en-US" sz="800" b="1" u="sng"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Runs the same operating system as the Host OS. </a:t>
            </a:r>
          </a:p>
          <a:p>
            <a:pPr marL="171450" indent="-171450">
              <a:buFont typeface="Arial" panose="020B0604020202020204" pitchFamily="34" charset="0"/>
              <a:buChar char="•"/>
            </a:pPr>
            <a:endPar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This allows it to share a lot of host operating system resources. </a:t>
            </a:r>
          </a:p>
          <a:p>
            <a:pPr marL="171450" indent="-171450">
              <a:buFont typeface="Arial" panose="020B0604020202020204" pitchFamily="34" charset="0"/>
              <a:buChar char="•"/>
            </a:pPr>
            <a:endPar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In order to achieve this they originally used </a:t>
            </a:r>
            <a:r>
              <a:rPr lang="en-US" sz="8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LXC</a:t>
            </a: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8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LinuX</a:t>
            </a: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Containers) but later moved to </a:t>
            </a:r>
            <a:r>
              <a:rPr lang="en-US" sz="8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runC</a:t>
            </a:r>
            <a:r>
              <a:rPr lang="en-US" sz="8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(aka </a:t>
            </a:r>
            <a:r>
              <a:rPr lang="en-US" sz="8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libcontainer</a:t>
            </a:r>
            <a:r>
              <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a:t>
            </a:r>
          </a:p>
          <a:p>
            <a:pPr marL="171450" indent="-171450">
              <a:buFont typeface="Arial" panose="020B0604020202020204" pitchFamily="34" charset="0"/>
              <a:buChar char="•"/>
            </a:pPr>
            <a:endParaRPr lang="en-CA" sz="800" b="1" dirty="0" smtClean="0">
              <a:solidFill>
                <a:srgbClr val="00B0F0"/>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CA" sz="8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AuFS</a:t>
            </a:r>
            <a:r>
              <a:rPr lang="en-CA" sz="8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CA" sz="800" b="1" dirty="0">
                <a:solidFill>
                  <a:srgbClr val="00B0F0"/>
                </a:solidFill>
                <a:latin typeface="Verdana" panose="020B0604030504040204" pitchFamily="34" charset="0"/>
                <a:ea typeface="Verdana" panose="020B0604030504040204" pitchFamily="34" charset="0"/>
                <a:cs typeface="Verdana" panose="020B0604030504040204" pitchFamily="34" charset="0"/>
              </a:rPr>
              <a:t>is a layered file system</a:t>
            </a:r>
            <a:r>
              <a:rPr lang="en-CA" sz="800" dirty="0">
                <a:solidFill>
                  <a:schemeClr val="bg1"/>
                </a:solidFill>
                <a:latin typeface="Verdana" panose="020B0604030504040204" pitchFamily="34" charset="0"/>
                <a:ea typeface="Verdana" panose="020B0604030504040204" pitchFamily="34" charset="0"/>
                <a:cs typeface="Verdana" panose="020B0604030504040204" pitchFamily="34" charset="0"/>
              </a:rPr>
              <a:t>, so you can have a read only part and a write part which are merged together. One could have the common parts of the operating system as read only (and shared amongst all of your containers) and then give each container its own mount for writing.</a:t>
            </a:r>
            <a:endParaRPr lang="en-US" sz="8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800" b="1" u="sng"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800" b="1" u="sng" dirty="0" smtClean="0">
                <a:solidFill>
                  <a:schemeClr val="bg1"/>
                </a:solidFill>
                <a:latin typeface="Verdana" panose="020B0604030504040204" pitchFamily="34" charset="0"/>
                <a:ea typeface="Verdana" panose="020B0604030504040204" pitchFamily="34" charset="0"/>
                <a:cs typeface="Verdana" panose="020B0604030504040204" pitchFamily="34" charset="0"/>
              </a:rPr>
              <a:t>Virtual </a:t>
            </a:r>
            <a:r>
              <a:rPr lang="en-US" sz="800" b="1" u="sng" dirty="0">
                <a:solidFill>
                  <a:schemeClr val="bg1"/>
                </a:solidFill>
                <a:latin typeface="Verdana" panose="020B0604030504040204" pitchFamily="34" charset="0"/>
                <a:ea typeface="Verdana" panose="020B0604030504040204" pitchFamily="34" charset="0"/>
                <a:cs typeface="Verdana" panose="020B0604030504040204" pitchFamily="34" charset="0"/>
              </a:rPr>
              <a:t>Machines</a:t>
            </a:r>
          </a:p>
          <a:p>
            <a:endParaRPr lang="en-US" sz="800"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CA" sz="800" dirty="0">
                <a:solidFill>
                  <a:schemeClr val="bg1"/>
                </a:solidFill>
                <a:latin typeface="Verdana" panose="020B0604030504040204" pitchFamily="34" charset="0"/>
                <a:ea typeface="Verdana" panose="020B0604030504040204" pitchFamily="34" charset="0"/>
                <a:cs typeface="Verdana" panose="020B0604030504040204" pitchFamily="34" charset="0"/>
              </a:rPr>
              <a:t>A full virtualized system </a:t>
            </a:r>
            <a:r>
              <a:rPr lang="en-CA" sz="800" b="1" dirty="0">
                <a:solidFill>
                  <a:schemeClr val="bg1"/>
                </a:solidFill>
                <a:latin typeface="Verdana" panose="020B0604030504040204" pitchFamily="34" charset="0"/>
                <a:ea typeface="Verdana" panose="020B0604030504040204" pitchFamily="34" charset="0"/>
                <a:cs typeface="Verdana" panose="020B0604030504040204" pitchFamily="34" charset="0"/>
              </a:rPr>
              <a:t>gets its own set of resources </a:t>
            </a:r>
            <a:r>
              <a:rPr lang="en-CA" sz="800" dirty="0">
                <a:solidFill>
                  <a:schemeClr val="bg1"/>
                </a:solidFill>
                <a:latin typeface="Verdana" panose="020B0604030504040204" pitchFamily="34" charset="0"/>
                <a:ea typeface="Verdana" panose="020B0604030504040204" pitchFamily="34" charset="0"/>
                <a:cs typeface="Verdana" panose="020B0604030504040204" pitchFamily="34" charset="0"/>
              </a:rPr>
              <a:t>allocated to it, and does minimal sharing. </a:t>
            </a:r>
            <a:endParaRPr lang="en-CA" sz="800"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CA" sz="800"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marL="171450" indent="-171450">
              <a:buFont typeface="Arial" panose="020B0604020202020204" pitchFamily="34" charset="0"/>
              <a:buChar char="•"/>
            </a:pPr>
            <a:r>
              <a:rPr lang="en-CA" sz="8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You </a:t>
            </a:r>
            <a:r>
              <a:rPr lang="en-CA" sz="800" dirty="0">
                <a:solidFill>
                  <a:schemeClr val="bg1"/>
                </a:solidFill>
                <a:latin typeface="Verdana" panose="020B0604030504040204" pitchFamily="34" charset="0"/>
                <a:ea typeface="Verdana" panose="020B0604030504040204" pitchFamily="34" charset="0"/>
                <a:cs typeface="Verdana" panose="020B0604030504040204" pitchFamily="34" charset="0"/>
              </a:rPr>
              <a:t>get more isolation, but it </a:t>
            </a:r>
            <a:r>
              <a:rPr lang="en-CA" sz="800" b="1" dirty="0">
                <a:solidFill>
                  <a:schemeClr val="bg1"/>
                </a:solidFill>
                <a:latin typeface="Verdana" panose="020B0604030504040204" pitchFamily="34" charset="0"/>
                <a:ea typeface="Verdana" panose="020B0604030504040204" pitchFamily="34" charset="0"/>
                <a:cs typeface="Verdana" panose="020B0604030504040204" pitchFamily="34" charset="0"/>
              </a:rPr>
              <a:t>is much </a:t>
            </a:r>
            <a:r>
              <a:rPr lang="en-CA" sz="800" b="1" dirty="0">
                <a:solidFill>
                  <a:srgbClr val="00B0F0"/>
                </a:solidFill>
                <a:latin typeface="Verdana" panose="020B0604030504040204" pitchFamily="34" charset="0"/>
                <a:ea typeface="Verdana" panose="020B0604030504040204" pitchFamily="34" charset="0"/>
                <a:cs typeface="Verdana" panose="020B0604030504040204" pitchFamily="34" charset="0"/>
              </a:rPr>
              <a:t>heavier</a:t>
            </a:r>
            <a:r>
              <a:rPr lang="en-CA" sz="800"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CA" sz="800" dirty="0">
                <a:solidFill>
                  <a:schemeClr val="bg1"/>
                </a:solidFill>
                <a:latin typeface="Verdana" panose="020B0604030504040204" pitchFamily="34" charset="0"/>
                <a:ea typeface="Verdana" panose="020B0604030504040204" pitchFamily="34" charset="0"/>
                <a:cs typeface="Verdana" panose="020B0604030504040204" pitchFamily="34" charset="0"/>
              </a:rPr>
              <a:t>(requires more resources). With </a:t>
            </a:r>
            <a:r>
              <a:rPr lang="en-CA" sz="800" dirty="0" err="1">
                <a:solidFill>
                  <a:schemeClr val="bg1"/>
                </a:solidFill>
                <a:latin typeface="Verdana" panose="020B0604030504040204" pitchFamily="34" charset="0"/>
                <a:ea typeface="Verdana" panose="020B0604030504040204" pitchFamily="34" charset="0"/>
                <a:cs typeface="Verdana" panose="020B0604030504040204" pitchFamily="34" charset="0"/>
              </a:rPr>
              <a:t>docker</a:t>
            </a:r>
            <a:r>
              <a:rPr lang="en-CA" sz="800" dirty="0">
                <a:solidFill>
                  <a:schemeClr val="bg1"/>
                </a:solidFill>
                <a:latin typeface="Verdana" panose="020B0604030504040204" pitchFamily="34" charset="0"/>
                <a:ea typeface="Verdana" panose="020B0604030504040204" pitchFamily="34" charset="0"/>
                <a:cs typeface="Verdana" panose="020B0604030504040204" pitchFamily="34" charset="0"/>
              </a:rPr>
              <a:t> you get less isolation, but the containers are lightweight (require fewer resources). </a:t>
            </a:r>
            <a:endParaRPr lang="en-CA" sz="8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r>
              <a:rPr lang="en-CA" sz="900" dirty="0"/>
              <a:t/>
            </a:r>
            <a:br>
              <a:rPr lang="en-CA" sz="900" dirty="0"/>
            </a:br>
            <a:endParaRPr lang="en-US" sz="900" dirty="0" smtClean="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9582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p:cNvSpPr>
            <a:spLocks noGrp="1"/>
          </p:cNvSpPr>
          <p:nvPr>
            <p:ph type="subTitle" idx="1"/>
          </p:nvPr>
        </p:nvSpPr>
        <p:spPr>
          <a:xfrm>
            <a:off x="2362200" y="4537528"/>
            <a:ext cx="6324600" cy="514350"/>
          </a:xfrm>
        </p:spPr>
        <p:txBody>
          <a:bodyPr>
            <a:normAutofit lnSpcReduction="10000"/>
          </a:bodyPr>
          <a:lstStyle>
            <a:extLst/>
          </a:lstStyle>
          <a:p>
            <a:r>
              <a:rPr lang="en-US" dirty="0" smtClean="0"/>
              <a:t>Introduction</a:t>
            </a:r>
            <a:endParaRPr lang="en-US" dirty="0"/>
          </a:p>
        </p:txBody>
      </p:sp>
      <p:sp>
        <p:nvSpPr>
          <p:cNvPr id="181" name="TextBox 180"/>
          <p:cNvSpPr txBox="1"/>
          <p:nvPr/>
        </p:nvSpPr>
        <p:spPr>
          <a:xfrm>
            <a:off x="338417" y="209550"/>
            <a:ext cx="5216359" cy="369332"/>
          </a:xfrm>
          <a:prstGeom prst="rect">
            <a:avLst/>
          </a:prstGeom>
          <a:noFill/>
        </p:spPr>
        <p:txBody>
          <a:bodyPr wrap="square" rtlCol="0">
            <a:spAutoFit/>
          </a:bodyPr>
          <a:lstStyle/>
          <a:p>
            <a:r>
              <a:rPr lang="en-US" b="1" dirty="0" smtClean="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rPr>
              <a:t>Want to know more differences?</a:t>
            </a:r>
            <a:endParaRPr lang="en-US" b="1" dirty="0">
              <a:solidFill>
                <a:schemeClr val="tx2">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120" y="45482"/>
            <a:ext cx="2449284" cy="457200"/>
          </a:xfrm>
          <a:prstGeom prst="rect">
            <a:avLst/>
          </a:prstGeom>
        </p:spPr>
      </p:pic>
      <p:sp>
        <p:nvSpPr>
          <p:cNvPr id="3" name="TextBox 2"/>
          <p:cNvSpPr txBox="1"/>
          <p:nvPr/>
        </p:nvSpPr>
        <p:spPr>
          <a:xfrm>
            <a:off x="533400" y="1428750"/>
            <a:ext cx="7924800" cy="1292662"/>
          </a:xfrm>
          <a:prstGeom prst="rect">
            <a:avLst/>
          </a:prstGeom>
          <a:noFill/>
        </p:spPr>
        <p:txBody>
          <a:bodyPr wrap="square" rtlCol="0">
            <a:spAutoFit/>
          </a:bodyPr>
          <a:lstStyle/>
          <a:p>
            <a:r>
              <a:rPr lang="en-US"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Google on “</a:t>
            </a:r>
            <a:r>
              <a:rPr lang="en-CA" sz="1200" dirty="0" smtClean="0">
                <a:latin typeface="Verdana" panose="020B0604030504040204" pitchFamily="34" charset="0"/>
                <a:ea typeface="Verdana" panose="020B0604030504040204" pitchFamily="34" charset="0"/>
                <a:cs typeface="Verdana" panose="020B0604030504040204" pitchFamily="34" charset="0"/>
                <a:hlinkClick r:id="rId4"/>
              </a:rPr>
              <a:t>How </a:t>
            </a:r>
            <a:r>
              <a:rPr lang="en-CA" sz="1200" dirty="0">
                <a:latin typeface="Verdana" panose="020B0604030504040204" pitchFamily="34" charset="0"/>
                <a:ea typeface="Verdana" panose="020B0604030504040204" pitchFamily="34" charset="0"/>
                <a:cs typeface="Verdana" panose="020B0604030504040204" pitchFamily="34" charset="0"/>
                <a:hlinkClick r:id="rId4"/>
              </a:rPr>
              <a:t>is Docker different from a normal virtual machine</a:t>
            </a:r>
            <a:r>
              <a:rPr lang="en-CA" sz="1200" dirty="0" smtClean="0">
                <a:latin typeface="Verdana" panose="020B0604030504040204" pitchFamily="34" charset="0"/>
                <a:ea typeface="Verdana" panose="020B0604030504040204" pitchFamily="34" charset="0"/>
                <a:cs typeface="Verdana" panose="020B0604030504040204" pitchFamily="34" charset="0"/>
                <a:hlinkClick r:id="rId4"/>
              </a:rPr>
              <a:t>?</a:t>
            </a:r>
            <a:r>
              <a:rPr lang="en-CA"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 click on the first link on stackoverflow.com to get a more detailed understanding of </a:t>
            </a:r>
            <a:r>
              <a:rPr lang="en-CA" sz="12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docker</a:t>
            </a:r>
            <a:r>
              <a:rPr lang="en-CA" sz="12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 vs virtual machines.</a:t>
            </a:r>
          </a:p>
          <a:p>
            <a:endParaRPr lang="en-CA" sz="1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CA" sz="1200" b="1" dirty="0">
                <a:solidFill>
                  <a:schemeClr val="bg1"/>
                </a:solidFill>
                <a:latin typeface="Verdana" panose="020B0604030504040204" pitchFamily="34" charset="0"/>
                <a:ea typeface="Verdana" panose="020B0604030504040204" pitchFamily="34" charset="0"/>
                <a:cs typeface="Verdana" panose="020B0604030504040204" pitchFamily="34" charset="0"/>
              </a:rPr>
              <a:t>http://stackoverflow.com/questions/16047306/how-is-docker-different-from-a-normal-virtual-machine</a:t>
            </a:r>
          </a:p>
          <a:p>
            <a:r>
              <a:rPr lang="en-CA" sz="900" dirty="0"/>
              <a:t/>
            </a:r>
            <a:br>
              <a:rPr lang="en-CA" sz="900" dirty="0"/>
            </a:br>
            <a:endParaRPr lang="en-US" sz="9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2336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312</Words>
  <Application>Microsoft Office PowerPoint</Application>
  <PresentationFormat>On-screen Show (16:9)</PresentationFormat>
  <Paragraphs>50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Widescreen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2016-03-26T19:13:31Z</dcterms:created>
  <dcterms:modified xsi:type="dcterms:W3CDTF">2017-03-09T01:32:58Z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