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1" r:id="rId5"/>
    <p:sldId id="272" r:id="rId6"/>
    <p:sldId id="273" r:id="rId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0764C2-F955-474F-9373-18D3ADE11E0A}" type="presOf" srcId="{870302C9-BE17-4C12-A1CC-6382BD5FFC2F}" destId="{6402DA7F-DDBA-4D95-81A0-4A092098F45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BF7E7D7E-3F79-D543-884A-311EB4588863}" type="presOf" srcId="{E66A9910-6B37-437D-AD57-BD1C1ECF66F4}" destId="{2D7C7722-B67C-4966-AF4E-DD25F173CFD9}" srcOrd="0" destOrd="0" presId="urn:microsoft.com/office/officeart/2005/8/layout/vList2"/>
    <dgm:cxn modelId="{49A18559-544D-554C-8A83-1220C949AA0B}" type="presOf" srcId="{133A1E76-3239-42CF-AA78-3DE30303934F}" destId="{DFA73DBB-FB20-4AD3-B80F-5DD0AB878E8C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A616529E-8D5A-3149-839B-E8753E5E3470}" type="presOf" srcId="{EB78903A-351A-44D9-9B49-D7A4F5B01190}" destId="{D498C56D-4EFB-42FD-B165-C5AF6682376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2D6ABA4B-F714-374B-9A10-03895B9AC3DA}" type="presOf" srcId="{20CB491D-D497-4361-AAAE-0C4C1338C75E}" destId="{11D7696D-F1CE-4673-B0F6-5042B52A2B18}" srcOrd="0" destOrd="0" presId="urn:microsoft.com/office/officeart/2005/8/layout/vList2"/>
    <dgm:cxn modelId="{23450B77-F3C9-424C-BADA-D6FDBB4037A2}" type="presParOf" srcId="{2D7C7722-B67C-4966-AF4E-DD25F173CFD9}" destId="{DFA73DBB-FB20-4AD3-B80F-5DD0AB878E8C}" srcOrd="0" destOrd="0" presId="urn:microsoft.com/office/officeart/2005/8/layout/vList2"/>
    <dgm:cxn modelId="{3A4577D0-6C29-BD42-AD1F-C76518EC980B}" type="presParOf" srcId="{2D7C7722-B67C-4966-AF4E-DD25F173CFD9}" destId="{D498C56D-4EFB-42FD-B165-C5AF66823765}" srcOrd="1" destOrd="0" presId="urn:microsoft.com/office/officeart/2005/8/layout/vList2"/>
    <dgm:cxn modelId="{8780D176-8B49-F24C-9BD2-15D17398C29B}" type="presParOf" srcId="{2D7C7722-B67C-4966-AF4E-DD25F173CFD9}" destId="{6402DA7F-DDBA-4D95-81A0-4A092098F455}" srcOrd="2" destOrd="0" presId="urn:microsoft.com/office/officeart/2005/8/layout/vList2"/>
    <dgm:cxn modelId="{586993B3-FFB8-2548-8A31-BD0AAD6F9844}" type="presParOf" srcId="{2D7C7722-B67C-4966-AF4E-DD25F173CFD9}" destId="{E60695A7-65AF-4652-987B-2598494E6211}" srcOrd="3" destOrd="0" presId="urn:microsoft.com/office/officeart/2005/8/layout/vList2"/>
    <dgm:cxn modelId="{FC208EE1-969A-D14F-B169-D1F556E57376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>
                <a:latin typeface="Tw Cen MT"/>
              </a:rPr>
              <a:pPr/>
              <a:t>3/8/2017</a:t>
            </a:fld>
            <a:endParaRPr lang="en-US" dirty="0">
              <a:latin typeface="Tw Cen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5669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008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81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395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448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752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Docker to the rescue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457619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teams struggle to find a solution and when a smart member of one of the teams has an excellent idea</a:t>
            </a:r>
            <a:endParaRPr lang="en-US" sz="14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G:\pictolearn\Docker\images\girl-ide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6904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Docker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to the Rescue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5840939"/>
              </p:ext>
            </p:extLst>
          </p:nvPr>
        </p:nvGraphicFramePr>
        <p:xfrm>
          <a:off x="381000" y="19621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895350"/>
            <a:ext cx="1806388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white"/>
                </a:solidFill>
                <a:latin typeface="Tw Cen MT"/>
              </a:rPr>
              <a:t>Container 1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Tw Cen MT"/>
              </a:rPr>
              <a:t>JDK 1.7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Tw Cen MT"/>
              </a:rPr>
              <a:t>Tomcat 7</a:t>
            </a:r>
            <a:endParaRPr lang="en-US" sz="1600" b="1" dirty="0">
              <a:solidFill>
                <a:prstClr val="white"/>
              </a:solidFill>
              <a:latin typeface="Tw Cen MT"/>
            </a:endParaRPr>
          </a:p>
          <a:p>
            <a:endParaRPr lang="en-US" b="1" u="sng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7658" y="895350"/>
            <a:ext cx="1869142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white"/>
                </a:solidFill>
                <a:latin typeface="Tw Cen MT"/>
              </a:rPr>
              <a:t>Container 2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Tw Cen MT"/>
              </a:rPr>
              <a:t>JDK 1.8</a:t>
            </a:r>
          </a:p>
          <a:p>
            <a:r>
              <a:rPr lang="en-US" sz="1600" dirty="0" smtClean="0">
                <a:solidFill>
                  <a:prstClr val="white"/>
                </a:solidFill>
                <a:latin typeface="Tw Cen MT"/>
              </a:rPr>
              <a:t>Tomcat 8</a:t>
            </a:r>
            <a:endParaRPr lang="en-US" sz="1600" dirty="0">
              <a:solidFill>
                <a:prstClr val="white"/>
              </a:solidFill>
              <a:latin typeface="Tw Cen MT"/>
            </a:endParaRPr>
          </a:p>
          <a:p>
            <a:endParaRPr lang="en-US" b="1" u="sng" dirty="0">
              <a:solidFill>
                <a:prstClr val="white"/>
              </a:solidFill>
              <a:latin typeface="Tw Cen MT"/>
            </a:endParaRPr>
          </a:p>
        </p:txBody>
      </p:sp>
      <p:pic>
        <p:nvPicPr>
          <p:cNvPr id="5122" name="Picture 2" descr="G:\pictolearn\Docker\images\docker_l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76" y="1276350"/>
            <a:ext cx="3232611" cy="2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Quick Intro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33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141" y="895350"/>
            <a:ext cx="858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</a:t>
            </a:r>
            <a:r>
              <a:rPr lang="en-US" sz="1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ocker really help?</a:t>
            </a:r>
          </a:p>
          <a:p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Engine as you saw in the previous slide, allows you to run different containers. Now, imagine containers are as good a new Virtual PC with its own processing ability, memory and volumes. Isn’t this cool? </a:t>
            </a:r>
          </a:p>
          <a:p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Pretend as if you are running a PC inside another a PC. Now we call the PC which is running the container the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“HOST” 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PC which is run by the 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ocker engine as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“CONTAINER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95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858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Tw Cen MT"/>
            </a:endParaRPr>
          </a:p>
          <a:p>
            <a:endParaRPr lang="en-US" dirty="0">
              <a:solidFill>
                <a:prstClr val="black"/>
              </a:solidFill>
              <a:latin typeface="Tw Cen MT"/>
            </a:endParaRPr>
          </a:p>
        </p:txBody>
      </p:sp>
      <p:pic>
        <p:nvPicPr>
          <p:cNvPr id="1026" name="Picture 2" descr="G:\pictolearn\Docker\images\Simple_exampl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9550"/>
            <a:ext cx="3381375" cy="394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971550"/>
            <a:ext cx="4258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DA2BF"/>
                </a:solidFill>
                <a:latin typeface="Verdana"/>
                <a:cs typeface="Verdana"/>
              </a:rPr>
              <a:t>Team A: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 Developers, develop their apps on top of</a:t>
            </a:r>
          </a:p>
          <a:p>
            <a:r>
              <a:rPr lang="en-US" sz="1200" dirty="0" err="1" smtClean="0">
                <a:solidFill>
                  <a:prstClr val="black"/>
                </a:solidFill>
                <a:latin typeface="Verdana"/>
                <a:cs typeface="Verdana"/>
              </a:rPr>
              <a:t>Docker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 on a MAC OS X System using JDK 1.7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And Tomcat 7</a:t>
            </a:r>
            <a:endParaRPr lang="en-US" sz="12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733550"/>
            <a:ext cx="3581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DA2BF"/>
                </a:solidFill>
                <a:latin typeface="Verdana"/>
                <a:cs typeface="Verdana"/>
              </a:rPr>
              <a:t>Team B: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 Gets to use JDK 1.8 and Tomcat 8</a:t>
            </a:r>
            <a:endParaRPr lang="en-US" sz="12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2038350"/>
            <a:ext cx="337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DA2BF"/>
                </a:solidFill>
                <a:latin typeface="Verdana"/>
                <a:cs typeface="Verdana"/>
              </a:rPr>
              <a:t>QA: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 QA is happy as they get to test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An application developed using the same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Operating system. So what they test is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What it was developed on.</a:t>
            </a:r>
            <a:endParaRPr lang="en-US" sz="12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1051" y="2952750"/>
            <a:ext cx="37398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2DA2BF"/>
                </a:solidFill>
                <a:latin typeface="Verdana"/>
                <a:cs typeface="Verdana"/>
              </a:rPr>
              <a:t>Dev</a:t>
            </a:r>
            <a:r>
              <a:rPr lang="en-US" sz="1200" b="1" dirty="0" smtClean="0">
                <a:solidFill>
                  <a:srgbClr val="2DA2BF"/>
                </a:solidFill>
                <a:latin typeface="Verdana"/>
                <a:cs typeface="Verdana"/>
              </a:rPr>
              <a:t> Ops: 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Gets to run the apps of both teams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On the same infrastructure, with different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Memory requirements and different JVMs.</a:t>
            </a:r>
            <a:endParaRPr lang="en-US" sz="1200" dirty="0">
              <a:solidFill>
                <a:prstClr val="black"/>
              </a:solidFill>
              <a:latin typeface="Verdana"/>
              <a:cs typeface="Verdana"/>
            </a:endParaRPr>
          </a:p>
          <a:p>
            <a:r>
              <a:rPr lang="en-US" sz="1400" b="1" dirty="0" smtClean="0">
                <a:solidFill>
                  <a:srgbClr val="2DA2BF"/>
                </a:solidFill>
                <a:latin typeface="Verdana"/>
                <a:cs typeface="Verdana"/>
              </a:rPr>
              <a:t> </a:t>
            </a:r>
            <a:endParaRPr lang="en-US" sz="14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1051" y="3714750"/>
            <a:ext cx="39494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DA2BF"/>
                </a:solidFill>
                <a:latin typeface="Verdana"/>
                <a:cs typeface="Verdana"/>
              </a:rPr>
              <a:t>Management: </a:t>
            </a:r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Happy coz there is less expense,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Verdana"/>
                <a:cs typeface="Verdana"/>
              </a:rPr>
              <a:t>Less effort and faster deployment.</a:t>
            </a:r>
          </a:p>
          <a:p>
            <a:r>
              <a:rPr lang="en-US" sz="1400" b="1" dirty="0" smtClean="0">
                <a:solidFill>
                  <a:srgbClr val="2DA2BF"/>
                </a:solidFill>
                <a:latin typeface="Verdana"/>
                <a:cs typeface="Verdana"/>
              </a:rPr>
              <a:t> </a:t>
            </a:r>
            <a:endParaRPr lang="en-US" sz="14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50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Quick Intro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57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858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Tw Cen MT"/>
            </a:endParaRPr>
          </a:p>
          <a:p>
            <a:endParaRPr lang="en-US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00150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err="1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u="sng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DEVOPS is like MAVEN for Java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It allows for update of packages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software installations easily.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190750"/>
            <a:ext cx="3159039" cy="147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03835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Docker Quick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Intro - Summary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5750"/>
            <a:ext cx="2449284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0015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971550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and easily Configurable.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to Develop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Deployment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Reduced bloat as compared to other virtualization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 development of software across all environments.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324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2017-03-09T03:18:08Z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