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9" r:id="rId2"/>
  </p:sldMasterIdLst>
  <p:notesMasterIdLst>
    <p:notesMasterId r:id="rId11"/>
  </p:notesMasterIdLst>
  <p:handoutMasterIdLst>
    <p:handoutMasterId r:id="rId12"/>
  </p:handoutMasterIdLst>
  <p:sldIdLst>
    <p:sldId id="274" r:id="rId3"/>
    <p:sldId id="264" r:id="rId4"/>
    <p:sldId id="265" r:id="rId5"/>
    <p:sldId id="275" r:id="rId6"/>
    <p:sldId id="266" r:id="rId7"/>
    <p:sldId id="276" r:id="rId8"/>
    <p:sldId id="267" r:id="rId9"/>
    <p:sldId id="277" r:id="rId1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142" d="100"/>
          <a:sy n="142" d="100"/>
        </p:scale>
        <p:origin x="-732" y="-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3/8/2017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fld id="{5EA75D5D-D804-4FE3-8749-84CDE0898A4D}" type="datetime1">
              <a:rPr lang="en-US" smtClean="0">
                <a:latin typeface="Tw Cen MT"/>
              </a:rPr>
              <a:pPr/>
              <a:t>3/8/2017</a:t>
            </a:fld>
            <a:endParaRPr lang="en-US" dirty="0">
              <a:latin typeface="Tw Cen MT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DEF5FA"/>
              </a:solidFill>
              <a:latin typeface="Tw Cen MT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rgbClr val="DEF5FA"/>
                </a:solidFill>
                <a:latin typeface="Tw Cen MT"/>
              </a:rPr>
              <a:pPr/>
              <a:t>‹#›</a:t>
            </a:fld>
            <a:endParaRPr lang="en-US" dirty="0">
              <a:solidFill>
                <a:srgbClr val="DEF5FA"/>
              </a:solidFill>
              <a:latin typeface="Tw Cen MT"/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3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>
                <a:solidFill>
                  <a:srgbClr val="464646"/>
                </a:solidFill>
                <a:latin typeface="Tw Cen MT"/>
              </a:rPr>
              <a:pPr/>
              <a:t>3/8/2017</a:t>
            </a:fld>
            <a:endParaRPr lang="en-US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2E0A0-C266-4798-8C8F-B9F91E9DA37E}" type="slidenum">
              <a:rPr lang="en-US" smtClean="0">
                <a:latin typeface="Tw Cen MT"/>
              </a:rPr>
              <a:pPr/>
              <a:t>‹#›</a:t>
            </a:fld>
            <a:endParaRPr lang="en-US">
              <a:latin typeface="Tw Cen MT"/>
            </a:endParaRP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27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>
                <a:solidFill>
                  <a:srgbClr val="464646"/>
                </a:solidFill>
                <a:latin typeface="Tw Cen MT"/>
              </a:rPr>
              <a:pPr/>
              <a:t>3/8/2017</a:t>
            </a:fld>
            <a:endParaRPr lang="en-US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156692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>
                <a:solidFill>
                  <a:srgbClr val="464646"/>
                </a:solidFill>
                <a:latin typeface="Tw Cen MT"/>
              </a:rPr>
              <a:pPr/>
              <a:t>3/8/2017</a:t>
            </a:fld>
            <a:endParaRPr lang="en-US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8F82E0A0-C266-4798-8C8F-B9F91E9DA37E}" type="slidenum">
              <a:rPr lang="en-US" smtClean="0">
                <a:latin typeface="Tw Cen MT"/>
              </a:rPr>
              <a:pPr/>
              <a:t>‹#›</a:t>
            </a:fld>
            <a:endParaRPr lang="en-US">
              <a:latin typeface="Tw Cen MT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>
              <a:solidFill>
                <a:srgbClr val="464646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400819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>
                <a:solidFill>
                  <a:srgbClr val="464646"/>
                </a:solidFill>
                <a:latin typeface="Tw Cen MT"/>
              </a:rPr>
              <a:pPr/>
              <a:t>3/8/2017</a:t>
            </a:fld>
            <a:endParaRPr lang="en-US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8F82E0A0-C266-4798-8C8F-B9F91E9DA37E}" type="slidenum">
              <a:rPr lang="en-US" smtClean="0">
                <a:latin typeface="Tw Cen MT"/>
              </a:rPr>
              <a:pPr/>
              <a:t>‹#›</a:t>
            </a:fld>
            <a:endParaRPr lang="en-US">
              <a:latin typeface="Tw Cen MT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81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>
                <a:solidFill>
                  <a:srgbClr val="464646"/>
                </a:solidFill>
                <a:latin typeface="Tw Cen MT"/>
              </a:rPr>
              <a:pPr/>
              <a:t>3/8/2017</a:t>
            </a:fld>
            <a:endParaRPr lang="en-US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633956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>
                <a:solidFill>
                  <a:srgbClr val="464646"/>
                </a:solidFill>
                <a:latin typeface="Tw Cen MT"/>
              </a:rPr>
              <a:pPr/>
              <a:t>3/8/2017</a:t>
            </a:fld>
            <a:endParaRPr lang="en-US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464646"/>
                </a:solidFill>
                <a:latin typeface="Tw Cen MT"/>
              </a:rPr>
              <a:pPr/>
              <a:t>‹#›</a:t>
            </a:fld>
            <a:endParaRPr lang="en-US" dirty="0">
              <a:solidFill>
                <a:srgbClr val="464646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644814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>
                <a:solidFill>
                  <a:srgbClr val="464646"/>
                </a:solidFill>
                <a:latin typeface="Tw Cen MT"/>
              </a:rPr>
              <a:pPr/>
              <a:t>3/8/2017</a:t>
            </a:fld>
            <a:endParaRPr lang="en-US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67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>
                <a:solidFill>
                  <a:srgbClr val="DEF5FA"/>
                </a:solidFill>
                <a:latin typeface="Tw Cen MT"/>
              </a:rPr>
              <a:pPr/>
              <a:t>3/8/2017</a:t>
            </a:fld>
            <a:endParaRPr lang="en-US">
              <a:solidFill>
                <a:srgbClr val="DEF5FA"/>
              </a:solidFill>
              <a:latin typeface="Tw Cen MT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fld id="{8F82E0A0-C266-4798-8C8F-B9F91E9DA37E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>
              <a:solidFill>
                <a:srgbClr val="DEF5FA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37524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3/8/2017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3/8/2017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>
                <a:solidFill>
                  <a:srgbClr val="464646"/>
                </a:solidFill>
                <a:latin typeface="Tw Cen MT"/>
              </a:rPr>
              <a:pPr/>
              <a:t>3/8/2017</a:t>
            </a:fld>
            <a:endParaRPr lang="en-US" dirty="0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464646"/>
              </a:solidFill>
              <a:latin typeface="Tw Cen M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6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World Use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ase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8200" y="1200150"/>
            <a:ext cx="716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Now let us take a look at a real world use case. 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190750"/>
            <a:ext cx="1272668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600" y="209550"/>
            <a:ext cx="5216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DEF5FA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real world use case</a:t>
            </a:r>
            <a:endParaRPr lang="en-US" sz="1400" b="1" dirty="0">
              <a:solidFill>
                <a:srgbClr val="DEF5FA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33350"/>
            <a:ext cx="2449284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99711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Lets have 2 teams, </a:t>
            </a:r>
            <a:r>
              <a:rPr lang="en-US" sz="1400" b="1" dirty="0" smtClean="0">
                <a:solidFill>
                  <a:srgbClr val="DA1F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A</a:t>
            </a:r>
            <a:r>
              <a:rPr lang="en-US" sz="14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B </a:t>
            </a:r>
            <a:endParaRPr lang="en-US" sz="1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 descr="G:\pictolearn\Docker\images\Team-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02" y="1200150"/>
            <a:ext cx="2303379" cy="188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pictolearn\Docker\images\Team-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74" y="2876550"/>
            <a:ext cx="1646237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0" y="1061376"/>
            <a:ext cx="52404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Both </a:t>
            </a:r>
            <a:r>
              <a:rPr lang="en-US" sz="1400" b="1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teams share the same infrastructure (hardware)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the company.  In the past they had requirements which allowed them to run </a:t>
            </a:r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JDK 1.7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Tomcat 7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they were able to expose different ports and get their applications running in production using the same infrastructure. </a:t>
            </a:r>
          </a:p>
          <a:p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they have </a:t>
            </a:r>
            <a:r>
              <a:rPr lang="en-US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</a:t>
            </a:r>
            <a:r>
              <a:rPr lang="en-US" sz="1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issues.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Real World Use Case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99711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w Cen MT"/>
              </a:rPr>
              <a:t>Now the Problem</a:t>
            </a:r>
            <a:endParaRPr lang="en-US" sz="2400" b="1" dirty="0">
              <a:solidFill>
                <a:srgbClr val="FF0000"/>
              </a:solidFill>
              <a:latin typeface="Tw Cen MT"/>
            </a:endParaRPr>
          </a:p>
        </p:txBody>
      </p:sp>
      <p:pic>
        <p:nvPicPr>
          <p:cNvPr id="2050" name="Picture 2" descr="G:\pictolearn\Docker\images\Team-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02" y="1200150"/>
            <a:ext cx="2303379" cy="188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pictolearn\Docker\images\Team-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74" y="2876550"/>
            <a:ext cx="1646237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24200" y="503999"/>
            <a:ext cx="52404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A</a:t>
            </a:r>
          </a:p>
          <a:p>
            <a:pPr>
              <a:lnSpc>
                <a:spcPct val="150000"/>
              </a:lnSpc>
            </a:pPr>
            <a:endParaRPr lang="en-US" sz="1400" b="1" u="sng" dirty="0" smtClean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 engineers who develop on MAC OSX</a:t>
            </a:r>
            <a:r>
              <a:rPr lang="en-US" sz="1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however their application </a:t>
            </a:r>
            <a:r>
              <a:rPr lang="en-US" sz="1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production </a:t>
            </a:r>
            <a:r>
              <a:rPr lang="en-US" sz="1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</a:t>
            </a:r>
            <a:r>
              <a:rPr lang="en-US" sz="1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going to run on UBUNTU 16.01 with JDK 1.7 and Tomcat 7 and </a:t>
            </a:r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QA doesn’t like the idea of shipping software developed on MAC </a:t>
            </a:r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OSX and </a:t>
            </a:r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QA-</a:t>
            </a:r>
            <a:r>
              <a:rPr lang="en-US" sz="1400" b="1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</a:t>
            </a:r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Ubuntu.</a:t>
            </a:r>
          </a:p>
          <a:p>
            <a:pPr>
              <a:lnSpc>
                <a:spcPct val="150000"/>
              </a:lnSpc>
            </a:pPr>
            <a:endParaRPr lang="en-US" sz="1400" b="1" u="sng" dirty="0" smtClean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</a:t>
            </a:r>
            <a:r>
              <a:rPr lang="en-US" sz="1400" b="1" u="sng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Wants to upgrade </a:t>
            </a:r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JDK to 1.8 </a:t>
            </a:r>
            <a:r>
              <a:rPr lang="en-US" sz="1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Tomcat 8</a:t>
            </a:r>
            <a:r>
              <a:rPr lang="en-US" sz="1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wants to run </a:t>
            </a:r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CENTOS</a:t>
            </a:r>
            <a:r>
              <a:rPr lang="en-US" sz="14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production to run their app</a:t>
            </a:r>
          </a:p>
        </p:txBody>
      </p:sp>
    </p:spTree>
    <p:extLst>
      <p:ext uri="{BB962C8B-B14F-4D97-AF65-F5344CB8AC3E}">
        <p14:creationId xmlns:p14="http://schemas.microsoft.com/office/powerpoint/2010/main" val="42059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Real World Use Case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99711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w Cen MT"/>
              </a:rPr>
              <a:t>Problem Summary</a:t>
            </a:r>
            <a:endParaRPr lang="en-US" sz="2400" b="1" dirty="0">
              <a:solidFill>
                <a:srgbClr val="FF0000"/>
              </a:solidFill>
              <a:latin typeface="Tw Cen M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81150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6600" y="666750"/>
            <a:ext cx="5105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Developing on </a:t>
            </a:r>
            <a:r>
              <a:rPr lang="en-US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different operating systems </a:t>
            </a: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having QA test 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can we have the </a:t>
            </a:r>
            <a:r>
              <a:rPr lang="en-US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same hardware server support 2 version of JDK</a:t>
            </a: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, one on 1.7 and the other on 1.8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can the </a:t>
            </a:r>
            <a:r>
              <a:rPr lang="en-US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 which costs several thousand dollars be used optimally </a:t>
            </a: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cater to both teams?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Who is worried about what?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99711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Tw Cen MT"/>
              </a:rPr>
              <a:t>The problem continues…..</a:t>
            </a:r>
            <a:endParaRPr lang="en-US" sz="2400" dirty="0">
              <a:solidFill>
                <a:srgbClr val="00B0F0"/>
              </a:solidFill>
              <a:latin typeface="Tw Cen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666750"/>
            <a:ext cx="524042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DEVOPS is worried about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Frequent change in JDK versions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software requirements for both the teams.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Operationalizing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both the applications in the same infrastructure.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Making sure QA team gets the application with the same set up where it was developed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146" name="Picture 2" descr="G:\pictolearn\Docker\images\DevOps-automation-service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00" y="1352550"/>
            <a:ext cx="2351881" cy="16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3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Who is worried about what?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99711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Tw Cen MT"/>
              </a:rPr>
              <a:t>The problem continues…..</a:t>
            </a:r>
            <a:endParaRPr lang="en-US" sz="2400" dirty="0">
              <a:solidFill>
                <a:srgbClr val="00B0F0"/>
              </a:solidFill>
              <a:latin typeface="Tw Cen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3800" y="488957"/>
            <a:ext cx="52404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 and QA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 are worried about how they </a:t>
            </a:r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would develop in different operating systems, integrate their changes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have QA test 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QA is concerned about whether it is valid to even test a piece of software developed with different versions of hardware and operating systems in the test environment where the OS and hardware does not match what the product was developed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on.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57350"/>
            <a:ext cx="2795229" cy="7808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21" y="2662360"/>
            <a:ext cx="1222786" cy="13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Who is worried about what?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99711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Tw Cen MT"/>
              </a:rPr>
              <a:t>So both teams talk to the manager to get new hardware as a means to solve the issue !!! </a:t>
            </a:r>
            <a:r>
              <a:rPr lang="en-US" sz="2400" dirty="0" smtClean="0">
                <a:solidFill>
                  <a:prstClr val="black"/>
                </a:solidFill>
                <a:latin typeface="Tw Cen MT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rgbClr val="00B0F0"/>
              </a:solidFill>
              <a:latin typeface="Tw Cen MT"/>
            </a:endParaRPr>
          </a:p>
        </p:txBody>
      </p:sp>
      <p:pic>
        <p:nvPicPr>
          <p:cNvPr id="3074" name="Picture 2" descr="G:\pictolearn\Docker\images\team_demo_to_mg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031" y="962025"/>
            <a:ext cx="3665537" cy="244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4800" y="2114550"/>
            <a:ext cx="449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management </a:t>
            </a:r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declines</a:t>
            </a:r>
            <a:r>
              <a:rPr lang="en-US" sz="14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proposal states the following</a:t>
            </a:r>
          </a:p>
          <a:p>
            <a:pPr marL="457200" indent="-457200">
              <a:buFontTx/>
              <a:buAutoNum type="alphaLcPeriod"/>
            </a:pPr>
            <a:r>
              <a:rPr lang="en-US" sz="14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budget for new hardware</a:t>
            </a:r>
          </a:p>
          <a:p>
            <a:pPr marL="457200" indent="-457200">
              <a:buFontTx/>
              <a:buAutoNum type="alphaLcPeriod"/>
            </a:pPr>
            <a:r>
              <a:rPr lang="en-US" sz="14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existing hardware and optimize</a:t>
            </a:r>
          </a:p>
          <a:p>
            <a:pPr marL="457200" indent="-457200">
              <a:buFontTx/>
              <a:buAutoNum type="alphaLcPeriod"/>
            </a:pPr>
            <a:r>
              <a:rPr lang="en-US" sz="14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 still guarantee all applications developed can work independently on the same software and can be developed on the same platforms and tested</a:t>
            </a:r>
            <a:endParaRPr lang="en-US" sz="1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1600199" y="837773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 we solve all of this?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pic>
        <p:nvPicPr>
          <p:cNvPr id="1026" name="Picture 2" descr="F:\pictolearn\Docker\images\solve-problem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00150"/>
            <a:ext cx="4191000" cy="290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8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432</Words>
  <Application>Microsoft Office PowerPoint</Application>
  <PresentationFormat>On-screen Show (16:9)</PresentationFormat>
  <Paragraphs>56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Widescreen Presentation</vt:lpstr>
      <vt:lpstr>1_Widescreen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2017-03-09T02:28:06Z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