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3032" autoAdjust="0"/>
  </p:normalViewPr>
  <p:slideViewPr>
    <p:cSldViewPr>
      <p:cViewPr>
        <p:scale>
          <a:sx n="142" d="100"/>
          <a:sy n="142" d="100"/>
        </p:scale>
        <p:origin x="-7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C0C0B-E040-4FEC-A388-30A08207D1DB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D5C21-BBF1-4C78-87E4-7B752547D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6696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35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EA75D5D-D804-4FE3-8749-84CDE0898A4D}" type="datetime1">
              <a:rPr lang="en-US" smtClean="0">
                <a:solidFill>
                  <a:srgbClr val="FFFFFF"/>
                </a:solidFill>
              </a:rPr>
              <a:t>3/15/2017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40E98-7DE4-48D9-B81B-1F1697C93BD0}" type="datetime1">
              <a:rPr lang="en-US" smtClean="0"/>
              <a:t>3/15/2017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3BB3-D455-4C8B-8835-939314F3D5E9}" type="datetime1">
              <a:rPr lang="en-US" smtClean="0"/>
              <a:t>3/15/2017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5F12E4-F07A-4961-A68F-8F2139AFC30B}" type="datetime1">
              <a:rPr lang="en-US" smtClean="0"/>
              <a:t>3/15/2017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769915A-14FA-4D2F-84B9-86936ED0F565}" type="datetime1">
              <a:rPr lang="en-US" smtClean="0"/>
              <a:t>3/15/2017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4FF16-B8E8-4649-8ADC-0090ADF14BBB}" type="datetime1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F04B2-6788-47D1-9A67-2F930C29DCF5}" type="datetime1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F342B-4D9A-48F7-AD5E-0E0C8E04BC47}" type="datetime1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FFC7F654-7693-4ED2-8B03-30EAEE8DCC9E}" type="datetime1">
              <a:rPr lang="en-US" smtClean="0"/>
              <a:t>3/15/2017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0937F81E-1CCC-4A2B-908E-D9C33F8CD4F5}" type="datetime1">
              <a:rPr lang="en-US" smtClean="0"/>
              <a:t>3/15/2017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 to Docker for Java Developers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274082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Flow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87943" y="1328994"/>
            <a:ext cx="1143000" cy="483474"/>
            <a:chOff x="683557" y="102238"/>
            <a:chExt cx="3886181" cy="483474"/>
          </a:xfrm>
        </p:grpSpPr>
        <p:sp>
          <p:nvSpPr>
            <p:cNvPr id="17" name="Rounded Rectangle 16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err="1" smtClean="0"/>
                <a:t>Dockerfile</a:t>
              </a:r>
              <a:endParaRPr lang="en-US" sz="1300" b="1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135493" y="1291797"/>
            <a:ext cx="1454741" cy="762000"/>
            <a:chOff x="683557" y="102238"/>
            <a:chExt cx="3886182" cy="483474"/>
          </a:xfrm>
        </p:grpSpPr>
        <p:sp>
          <p:nvSpPr>
            <p:cNvPr id="21" name="Rounded Rectangle 20"/>
            <p:cNvSpPr/>
            <p:nvPr/>
          </p:nvSpPr>
          <p:spPr>
            <a:xfrm>
              <a:off x="683557" y="102238"/>
              <a:ext cx="3886182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Build an Image of </a:t>
              </a:r>
              <a:r>
                <a:rPr lang="en-US" sz="1300" b="1" dirty="0" err="1" smtClean="0"/>
                <a:t>httpd</a:t>
              </a:r>
              <a:r>
                <a:rPr lang="en-US" sz="1300" b="1" dirty="0" smtClean="0"/>
                <a:t> server with a website to be hosted</a:t>
              </a:r>
              <a:endParaRPr lang="en-US" sz="1300" b="1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475629" y="1372869"/>
            <a:ext cx="1143000" cy="483474"/>
            <a:chOff x="683557" y="102238"/>
            <a:chExt cx="3886181" cy="483474"/>
          </a:xfrm>
        </p:grpSpPr>
        <p:sp>
          <p:nvSpPr>
            <p:cNvPr id="24" name="Rounded Rectangle 23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List all Images</a:t>
              </a:r>
              <a:endParaRPr lang="en-US" sz="1300" b="1" kern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299080" y="2718298"/>
            <a:ext cx="1295400" cy="676767"/>
            <a:chOff x="683557" y="102238"/>
            <a:chExt cx="3886181" cy="483474"/>
          </a:xfrm>
        </p:grpSpPr>
        <p:sp>
          <p:nvSpPr>
            <p:cNvPr id="27" name="Rounded Rectangle 26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List all containers</a:t>
              </a:r>
              <a:endParaRPr lang="en-US" sz="1300" b="1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399429" y="2685262"/>
            <a:ext cx="1295400" cy="676767"/>
            <a:chOff x="683557" y="102238"/>
            <a:chExt cx="3886181" cy="483474"/>
          </a:xfrm>
        </p:grpSpPr>
        <p:sp>
          <p:nvSpPr>
            <p:cNvPr id="33" name="Rounded Rectangle 32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Inspect the container</a:t>
              </a:r>
              <a:endParaRPr lang="en-US" sz="1300" b="1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277254" y="2718299"/>
            <a:ext cx="1295400" cy="676767"/>
            <a:chOff x="683557" y="102238"/>
            <a:chExt cx="3886181" cy="483474"/>
          </a:xfrm>
        </p:grpSpPr>
        <p:sp>
          <p:nvSpPr>
            <p:cNvPr id="36" name="Rounded Rectangle 35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View Container logs</a:t>
              </a:r>
              <a:endParaRPr lang="en-US" sz="1300" b="1" kern="1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576551" y="1959892"/>
            <a:ext cx="1295400" cy="676767"/>
            <a:chOff x="683557" y="102238"/>
            <a:chExt cx="3886181" cy="483474"/>
          </a:xfrm>
        </p:grpSpPr>
        <p:sp>
          <p:nvSpPr>
            <p:cNvPr id="39" name="Rounded Rectangle 38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Run multiple containers from the image</a:t>
              </a:r>
              <a:endParaRPr lang="en-US" sz="1300" b="1" kern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185647" y="1372869"/>
            <a:ext cx="1143000" cy="483474"/>
            <a:chOff x="683557" y="102238"/>
            <a:chExt cx="3886181" cy="483474"/>
          </a:xfrm>
        </p:grpSpPr>
        <p:sp>
          <p:nvSpPr>
            <p:cNvPr id="42" name="Rounded Rectangle 41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Inspect image</a:t>
              </a:r>
              <a:endParaRPr lang="en-US" sz="1300" b="1" kern="1200" dirty="0"/>
            </a:p>
          </p:txBody>
        </p:sp>
      </p:grpSp>
      <p:sp>
        <p:nvSpPr>
          <p:cNvPr id="10" name="Right Arrow 9"/>
          <p:cNvSpPr/>
          <p:nvPr/>
        </p:nvSpPr>
        <p:spPr>
          <a:xfrm>
            <a:off x="3802133" y="1499098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1676400" y="1499097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5658330" y="1521415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2145132">
            <a:off x="7407914" y="1561414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8034922">
            <a:off x="7624386" y="2807647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10800000">
            <a:off x="5859797" y="2882763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10800000">
            <a:off x="3802133" y="2882762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10800000">
            <a:off x="1676400" y="2882762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311743" y="2751334"/>
            <a:ext cx="1295400" cy="676767"/>
            <a:chOff x="683557" y="102238"/>
            <a:chExt cx="3886181" cy="483474"/>
          </a:xfrm>
        </p:grpSpPr>
        <p:sp>
          <p:nvSpPr>
            <p:cNvPr id="54" name="Rounded Rectangle 53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Start and Stop the Container</a:t>
              </a: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0849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 to Docker for Java Developers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274082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Flow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87943" y="1328994"/>
            <a:ext cx="1143000" cy="483474"/>
            <a:chOff x="683557" y="102238"/>
            <a:chExt cx="3886181" cy="483474"/>
          </a:xfrm>
        </p:grpSpPr>
        <p:sp>
          <p:nvSpPr>
            <p:cNvPr id="17" name="Rounded Rectangle 16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err="1" smtClean="0"/>
                <a:t>Dockerfile</a:t>
              </a:r>
              <a:endParaRPr lang="en-US" sz="1300" b="1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135493" y="1291797"/>
            <a:ext cx="1454741" cy="762000"/>
            <a:chOff x="683557" y="102238"/>
            <a:chExt cx="3886182" cy="483474"/>
          </a:xfrm>
          <a:solidFill>
            <a:srgbClr val="92D050"/>
          </a:solidFill>
        </p:grpSpPr>
        <p:sp>
          <p:nvSpPr>
            <p:cNvPr id="21" name="Rounded Rectangle 20"/>
            <p:cNvSpPr/>
            <p:nvPr/>
          </p:nvSpPr>
          <p:spPr>
            <a:xfrm>
              <a:off x="683557" y="102238"/>
              <a:ext cx="3886182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Build an Image of </a:t>
              </a:r>
              <a:r>
                <a:rPr lang="en-US" sz="1300" b="1" dirty="0" err="1" smtClean="0"/>
                <a:t>httpd</a:t>
              </a:r>
              <a:r>
                <a:rPr lang="en-US" sz="1300" b="1" dirty="0" smtClean="0"/>
                <a:t> server with a website to be hosted</a:t>
              </a:r>
              <a:endParaRPr lang="en-US" sz="1300" b="1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475629" y="1372869"/>
            <a:ext cx="1143000" cy="483474"/>
            <a:chOff x="683557" y="102238"/>
            <a:chExt cx="3886181" cy="483474"/>
          </a:xfrm>
          <a:solidFill>
            <a:srgbClr val="92D050"/>
          </a:solidFill>
        </p:grpSpPr>
        <p:sp>
          <p:nvSpPr>
            <p:cNvPr id="24" name="Rounded Rectangle 23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List all Images</a:t>
              </a:r>
              <a:endParaRPr lang="en-US" sz="1300" b="1" kern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399429" y="2694681"/>
            <a:ext cx="1295400" cy="676767"/>
            <a:chOff x="683557" y="102238"/>
            <a:chExt cx="3886181" cy="483474"/>
          </a:xfrm>
          <a:solidFill>
            <a:srgbClr val="92D050"/>
          </a:solidFill>
        </p:grpSpPr>
        <p:sp>
          <p:nvSpPr>
            <p:cNvPr id="27" name="Rounded Rectangle 26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Inspect the container</a:t>
              </a:r>
              <a:endParaRPr lang="en-US" sz="1300" b="1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144328" y="2685262"/>
            <a:ext cx="1295400" cy="676767"/>
            <a:chOff x="683557" y="102238"/>
            <a:chExt cx="3886181" cy="483474"/>
          </a:xfrm>
          <a:solidFill>
            <a:srgbClr val="92D050"/>
          </a:solidFill>
        </p:grpSpPr>
        <p:sp>
          <p:nvSpPr>
            <p:cNvPr id="33" name="Rounded Rectangle 32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View Container Logs</a:t>
              </a:r>
              <a:endParaRPr lang="en-US" sz="1300" b="1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1743" y="2694681"/>
            <a:ext cx="1295400" cy="676767"/>
            <a:chOff x="683557" y="102238"/>
            <a:chExt cx="3886181" cy="483474"/>
          </a:xfrm>
          <a:solidFill>
            <a:srgbClr val="92D050"/>
          </a:solidFill>
        </p:grpSpPr>
        <p:sp>
          <p:nvSpPr>
            <p:cNvPr id="36" name="Rounded Rectangle 35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Start and Stop the Container</a:t>
              </a:r>
              <a:endParaRPr lang="en-US" sz="1300" b="1" kern="1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576551" y="1832742"/>
            <a:ext cx="1295400" cy="803917"/>
            <a:chOff x="683557" y="102238"/>
            <a:chExt cx="3886181" cy="483474"/>
          </a:xfrm>
          <a:solidFill>
            <a:srgbClr val="92D050"/>
          </a:solidFill>
        </p:grpSpPr>
        <p:sp>
          <p:nvSpPr>
            <p:cNvPr id="39" name="Rounded Rectangle 38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Run multiple containers from </a:t>
              </a:r>
              <a:r>
                <a:rPr lang="en-US" sz="1300" b="1" smtClean="0"/>
                <a:t>the </a:t>
              </a:r>
              <a:r>
                <a:rPr lang="en-US" sz="1300" b="1" smtClean="0"/>
                <a:t>image</a:t>
              </a:r>
              <a:endParaRPr lang="en-US" sz="1300" b="1" kern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185647" y="1372869"/>
            <a:ext cx="1143000" cy="483474"/>
            <a:chOff x="683557" y="102238"/>
            <a:chExt cx="3886181" cy="483474"/>
          </a:xfrm>
          <a:solidFill>
            <a:srgbClr val="92D050"/>
          </a:solidFill>
        </p:grpSpPr>
        <p:sp>
          <p:nvSpPr>
            <p:cNvPr id="42" name="Rounded Rectangle 41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Inspect images</a:t>
              </a:r>
              <a:endParaRPr lang="en-US" sz="1300" b="1" kern="1200" dirty="0"/>
            </a:p>
          </p:txBody>
        </p:sp>
      </p:grpSp>
      <p:sp>
        <p:nvSpPr>
          <p:cNvPr id="10" name="Right Arrow 9"/>
          <p:cNvSpPr/>
          <p:nvPr/>
        </p:nvSpPr>
        <p:spPr>
          <a:xfrm>
            <a:off x="3802133" y="1499098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1676400" y="1499097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5658330" y="1521415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2145132">
            <a:off x="7407914" y="1561414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8034922">
            <a:off x="7624386" y="2807647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10800000">
            <a:off x="3733800" y="2920160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10800000">
            <a:off x="1676399" y="2905009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10800000">
            <a:off x="5722180" y="2912195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6229451" y="2723726"/>
            <a:ext cx="1143000" cy="483474"/>
            <a:chOff x="683557" y="102238"/>
            <a:chExt cx="3886181" cy="483474"/>
          </a:xfrm>
          <a:solidFill>
            <a:srgbClr val="92D050"/>
          </a:solidFill>
        </p:grpSpPr>
        <p:sp>
          <p:nvSpPr>
            <p:cNvPr id="54" name="Rounded Rectangle 53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List all containers</a:t>
              </a: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809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 to Docker for Java Developers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274082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Flow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87943" y="1328994"/>
            <a:ext cx="1143000" cy="483474"/>
            <a:chOff x="683557" y="102238"/>
            <a:chExt cx="3886181" cy="483474"/>
          </a:xfrm>
        </p:grpSpPr>
        <p:sp>
          <p:nvSpPr>
            <p:cNvPr id="17" name="Rounded Rectangle 16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err="1" smtClean="0"/>
                <a:t>Dockerfile</a:t>
              </a:r>
              <a:endParaRPr lang="en-US" sz="1300" b="1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135493" y="1291797"/>
            <a:ext cx="1454741" cy="762000"/>
            <a:chOff x="683557" y="102238"/>
            <a:chExt cx="3886182" cy="483474"/>
          </a:xfrm>
        </p:grpSpPr>
        <p:sp>
          <p:nvSpPr>
            <p:cNvPr id="21" name="Rounded Rectangle 20"/>
            <p:cNvSpPr/>
            <p:nvPr/>
          </p:nvSpPr>
          <p:spPr>
            <a:xfrm>
              <a:off x="683557" y="102238"/>
              <a:ext cx="3886182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Build an Image of </a:t>
              </a:r>
              <a:r>
                <a:rPr lang="en-US" sz="1300" b="1" dirty="0" err="1" smtClean="0"/>
                <a:t>httpd</a:t>
              </a:r>
              <a:r>
                <a:rPr lang="en-US" sz="1300" b="1" dirty="0" smtClean="0"/>
                <a:t> server with a website to be hosted</a:t>
              </a:r>
              <a:endParaRPr lang="en-US" sz="1300" b="1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475629" y="1372869"/>
            <a:ext cx="1143000" cy="483474"/>
            <a:chOff x="683557" y="102238"/>
            <a:chExt cx="3886181" cy="483474"/>
          </a:xfrm>
        </p:grpSpPr>
        <p:sp>
          <p:nvSpPr>
            <p:cNvPr id="24" name="Rounded Rectangle 23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List all Images</a:t>
              </a:r>
              <a:endParaRPr lang="en-US" sz="1300" b="1" kern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399429" y="2694681"/>
            <a:ext cx="1295400" cy="676767"/>
            <a:chOff x="683557" y="102238"/>
            <a:chExt cx="3886181" cy="483474"/>
          </a:xfrm>
        </p:grpSpPr>
        <p:sp>
          <p:nvSpPr>
            <p:cNvPr id="27" name="Rounded Rectangle 26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Inspect the container</a:t>
              </a:r>
              <a:endParaRPr lang="en-US" sz="1300" b="1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144328" y="2685262"/>
            <a:ext cx="1295400" cy="676767"/>
            <a:chOff x="683557" y="102238"/>
            <a:chExt cx="3886181" cy="483474"/>
          </a:xfrm>
        </p:grpSpPr>
        <p:sp>
          <p:nvSpPr>
            <p:cNvPr id="33" name="Rounded Rectangle 32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View Container Logs</a:t>
              </a:r>
              <a:endParaRPr lang="en-US" sz="1300" b="1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1743" y="2694681"/>
            <a:ext cx="1295400" cy="676767"/>
            <a:chOff x="683557" y="102238"/>
            <a:chExt cx="3886181" cy="483474"/>
          </a:xfrm>
        </p:grpSpPr>
        <p:sp>
          <p:nvSpPr>
            <p:cNvPr id="36" name="Rounded Rectangle 35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Start and Stop the Container</a:t>
              </a:r>
              <a:endParaRPr lang="en-US" sz="1300" b="1" kern="1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576551" y="1832742"/>
            <a:ext cx="1295400" cy="803917"/>
            <a:chOff x="683557" y="102238"/>
            <a:chExt cx="3886181" cy="483474"/>
          </a:xfrm>
        </p:grpSpPr>
        <p:sp>
          <p:nvSpPr>
            <p:cNvPr id="39" name="Rounded Rectangle 38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Run multiple containers from the image and list them</a:t>
              </a:r>
              <a:endParaRPr lang="en-US" sz="1300" b="1" kern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185647" y="1372869"/>
            <a:ext cx="1143000" cy="483474"/>
            <a:chOff x="683557" y="102238"/>
            <a:chExt cx="3886181" cy="483474"/>
          </a:xfrm>
        </p:grpSpPr>
        <p:sp>
          <p:nvSpPr>
            <p:cNvPr id="42" name="Rounded Rectangle 41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Inspect images</a:t>
              </a:r>
              <a:endParaRPr lang="en-US" sz="1300" b="1" kern="1200" dirty="0"/>
            </a:p>
          </p:txBody>
        </p:sp>
      </p:grpSp>
      <p:sp>
        <p:nvSpPr>
          <p:cNvPr id="10" name="Right Arrow 9"/>
          <p:cNvSpPr/>
          <p:nvPr/>
        </p:nvSpPr>
        <p:spPr>
          <a:xfrm>
            <a:off x="3802133" y="1499098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1676400" y="1499097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5658330" y="1521415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2145132">
            <a:off x="7407914" y="1561414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8034922">
            <a:off x="7624386" y="2807647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10800000">
            <a:off x="3733800" y="2920160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10800000">
            <a:off x="1676399" y="2905009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10800000">
            <a:off x="5722180" y="2912195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6229451" y="2723726"/>
            <a:ext cx="1143000" cy="483474"/>
            <a:chOff x="683557" y="102238"/>
            <a:chExt cx="3886181" cy="483474"/>
          </a:xfrm>
        </p:grpSpPr>
        <p:sp>
          <p:nvSpPr>
            <p:cNvPr id="54" name="Rounded Rectangle 53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List all containers</a:t>
              </a: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7923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 to Docker for Java Developers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274082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Flow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87943" y="1328994"/>
            <a:ext cx="1143000" cy="483474"/>
            <a:chOff x="683557" y="102238"/>
            <a:chExt cx="3886181" cy="483474"/>
          </a:xfrm>
        </p:grpSpPr>
        <p:sp>
          <p:nvSpPr>
            <p:cNvPr id="17" name="Rounded Rectangle 16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err="1" smtClean="0"/>
                <a:t>Dockerfile</a:t>
              </a:r>
              <a:endParaRPr lang="en-US" sz="1300" b="1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135493" y="1291797"/>
            <a:ext cx="1454741" cy="762000"/>
            <a:chOff x="683557" y="102238"/>
            <a:chExt cx="3886182" cy="483474"/>
          </a:xfrm>
          <a:solidFill>
            <a:srgbClr val="92D050"/>
          </a:solidFill>
        </p:grpSpPr>
        <p:sp>
          <p:nvSpPr>
            <p:cNvPr id="21" name="Rounded Rectangle 20"/>
            <p:cNvSpPr/>
            <p:nvPr/>
          </p:nvSpPr>
          <p:spPr>
            <a:xfrm>
              <a:off x="683557" y="102238"/>
              <a:ext cx="3886182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Build an Image of </a:t>
              </a:r>
              <a:r>
                <a:rPr lang="en-US" sz="1300" b="1" dirty="0" err="1" smtClean="0"/>
                <a:t>httpd</a:t>
              </a:r>
              <a:r>
                <a:rPr lang="en-US" sz="1300" b="1" dirty="0" smtClean="0"/>
                <a:t> server with a website to be hosted</a:t>
              </a:r>
              <a:endParaRPr lang="en-US" sz="1300" b="1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475629" y="1372869"/>
            <a:ext cx="1143000" cy="483474"/>
            <a:chOff x="683557" y="102238"/>
            <a:chExt cx="3886181" cy="483474"/>
          </a:xfrm>
        </p:grpSpPr>
        <p:sp>
          <p:nvSpPr>
            <p:cNvPr id="24" name="Rounded Rectangle 23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List all Images</a:t>
              </a:r>
              <a:endParaRPr lang="en-US" sz="1300" b="1" kern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399429" y="2694681"/>
            <a:ext cx="1295400" cy="676767"/>
            <a:chOff x="683557" y="102238"/>
            <a:chExt cx="3886181" cy="483474"/>
          </a:xfrm>
        </p:grpSpPr>
        <p:sp>
          <p:nvSpPr>
            <p:cNvPr id="27" name="Rounded Rectangle 26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Inspect the container</a:t>
              </a:r>
              <a:endParaRPr lang="en-US" sz="1300" b="1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144328" y="2685262"/>
            <a:ext cx="1295400" cy="676767"/>
            <a:chOff x="683557" y="102238"/>
            <a:chExt cx="3886181" cy="483474"/>
          </a:xfrm>
        </p:grpSpPr>
        <p:sp>
          <p:nvSpPr>
            <p:cNvPr id="33" name="Rounded Rectangle 32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View Container Logs</a:t>
              </a:r>
              <a:endParaRPr lang="en-US" sz="1300" b="1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1743" y="2694681"/>
            <a:ext cx="1295400" cy="676767"/>
            <a:chOff x="683557" y="102238"/>
            <a:chExt cx="3886181" cy="483474"/>
          </a:xfrm>
        </p:grpSpPr>
        <p:sp>
          <p:nvSpPr>
            <p:cNvPr id="36" name="Rounded Rectangle 35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Start and Stop the Container</a:t>
              </a:r>
              <a:endParaRPr lang="en-US" sz="1300" b="1" kern="1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576551" y="1832742"/>
            <a:ext cx="1295400" cy="803917"/>
            <a:chOff x="683557" y="102238"/>
            <a:chExt cx="3886181" cy="483474"/>
          </a:xfrm>
        </p:grpSpPr>
        <p:sp>
          <p:nvSpPr>
            <p:cNvPr id="39" name="Rounded Rectangle 38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Run multiple containers from the image and list them</a:t>
              </a:r>
              <a:endParaRPr lang="en-US" sz="1300" b="1" kern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185647" y="1372869"/>
            <a:ext cx="1143000" cy="483474"/>
            <a:chOff x="683557" y="102238"/>
            <a:chExt cx="3886181" cy="483474"/>
          </a:xfrm>
        </p:grpSpPr>
        <p:sp>
          <p:nvSpPr>
            <p:cNvPr id="42" name="Rounded Rectangle 41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Inspect images</a:t>
              </a:r>
              <a:endParaRPr lang="en-US" sz="1300" b="1" kern="1200" dirty="0"/>
            </a:p>
          </p:txBody>
        </p:sp>
      </p:grpSp>
      <p:sp>
        <p:nvSpPr>
          <p:cNvPr id="10" name="Right Arrow 9"/>
          <p:cNvSpPr/>
          <p:nvPr/>
        </p:nvSpPr>
        <p:spPr>
          <a:xfrm>
            <a:off x="3802133" y="1499098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1676400" y="1499097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5658330" y="1521415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2145132">
            <a:off x="7407914" y="1561414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8034922">
            <a:off x="7624386" y="2807647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10800000">
            <a:off x="3733800" y="2920160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10800000">
            <a:off x="1676399" y="2905009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10800000">
            <a:off x="5722180" y="2912195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6229451" y="2723726"/>
            <a:ext cx="1143000" cy="483474"/>
            <a:chOff x="683557" y="102238"/>
            <a:chExt cx="3886181" cy="483474"/>
          </a:xfrm>
        </p:grpSpPr>
        <p:sp>
          <p:nvSpPr>
            <p:cNvPr id="54" name="Rounded Rectangle 53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List all containers</a:t>
              </a: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28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 to Docker for Java Developers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274082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Flow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87943" y="1328994"/>
            <a:ext cx="1143000" cy="483474"/>
            <a:chOff x="683557" y="102238"/>
            <a:chExt cx="3886181" cy="483474"/>
          </a:xfrm>
        </p:grpSpPr>
        <p:sp>
          <p:nvSpPr>
            <p:cNvPr id="17" name="Rounded Rectangle 16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err="1" smtClean="0"/>
                <a:t>Dockerfile</a:t>
              </a:r>
              <a:endParaRPr lang="en-US" sz="1300" b="1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135493" y="1291797"/>
            <a:ext cx="1454741" cy="762000"/>
            <a:chOff x="683557" y="102238"/>
            <a:chExt cx="3886182" cy="483474"/>
          </a:xfrm>
          <a:solidFill>
            <a:srgbClr val="92D050"/>
          </a:solidFill>
        </p:grpSpPr>
        <p:sp>
          <p:nvSpPr>
            <p:cNvPr id="21" name="Rounded Rectangle 20"/>
            <p:cNvSpPr/>
            <p:nvPr/>
          </p:nvSpPr>
          <p:spPr>
            <a:xfrm>
              <a:off x="683557" y="102238"/>
              <a:ext cx="3886182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Build an Image of </a:t>
              </a:r>
              <a:r>
                <a:rPr lang="en-US" sz="1300" b="1" dirty="0" err="1" smtClean="0"/>
                <a:t>httpd</a:t>
              </a:r>
              <a:r>
                <a:rPr lang="en-US" sz="1300" b="1" dirty="0" smtClean="0"/>
                <a:t> server with a website to be hosted</a:t>
              </a:r>
              <a:endParaRPr lang="en-US" sz="1300" b="1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475629" y="1372869"/>
            <a:ext cx="1143000" cy="483474"/>
            <a:chOff x="683557" y="102238"/>
            <a:chExt cx="3886181" cy="483474"/>
          </a:xfrm>
          <a:solidFill>
            <a:srgbClr val="92D050"/>
          </a:solidFill>
        </p:grpSpPr>
        <p:sp>
          <p:nvSpPr>
            <p:cNvPr id="24" name="Rounded Rectangle 23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List all Images</a:t>
              </a:r>
              <a:endParaRPr lang="en-US" sz="1300" b="1" kern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399429" y="2694681"/>
            <a:ext cx="1295400" cy="676767"/>
            <a:chOff x="683557" y="102238"/>
            <a:chExt cx="3886181" cy="483474"/>
          </a:xfrm>
        </p:grpSpPr>
        <p:sp>
          <p:nvSpPr>
            <p:cNvPr id="27" name="Rounded Rectangle 26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Inspect the container</a:t>
              </a:r>
              <a:endParaRPr lang="en-US" sz="1300" b="1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144328" y="2685262"/>
            <a:ext cx="1295400" cy="676767"/>
            <a:chOff x="683557" y="102238"/>
            <a:chExt cx="3886181" cy="483474"/>
          </a:xfrm>
        </p:grpSpPr>
        <p:sp>
          <p:nvSpPr>
            <p:cNvPr id="33" name="Rounded Rectangle 32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View Container Logs</a:t>
              </a:r>
              <a:endParaRPr lang="en-US" sz="1300" b="1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1743" y="2694681"/>
            <a:ext cx="1295400" cy="676767"/>
            <a:chOff x="683557" y="102238"/>
            <a:chExt cx="3886181" cy="483474"/>
          </a:xfrm>
        </p:grpSpPr>
        <p:sp>
          <p:nvSpPr>
            <p:cNvPr id="36" name="Rounded Rectangle 35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Start and Stop the Container</a:t>
              </a:r>
              <a:endParaRPr lang="en-US" sz="1300" b="1" kern="1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576551" y="1832742"/>
            <a:ext cx="1295400" cy="803917"/>
            <a:chOff x="683557" y="102238"/>
            <a:chExt cx="3886181" cy="483474"/>
          </a:xfrm>
        </p:grpSpPr>
        <p:sp>
          <p:nvSpPr>
            <p:cNvPr id="39" name="Rounded Rectangle 38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Run multiple containers from the image and list them</a:t>
              </a:r>
              <a:endParaRPr lang="en-US" sz="1300" b="1" kern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185647" y="1372869"/>
            <a:ext cx="1143000" cy="483474"/>
            <a:chOff x="683557" y="102238"/>
            <a:chExt cx="3886181" cy="483474"/>
          </a:xfrm>
        </p:grpSpPr>
        <p:sp>
          <p:nvSpPr>
            <p:cNvPr id="42" name="Rounded Rectangle 41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Inspect images</a:t>
              </a:r>
              <a:endParaRPr lang="en-US" sz="1300" b="1" kern="1200" dirty="0"/>
            </a:p>
          </p:txBody>
        </p:sp>
      </p:grpSp>
      <p:sp>
        <p:nvSpPr>
          <p:cNvPr id="10" name="Right Arrow 9"/>
          <p:cNvSpPr/>
          <p:nvPr/>
        </p:nvSpPr>
        <p:spPr>
          <a:xfrm>
            <a:off x="3802133" y="1499098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1676400" y="1499097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5658330" y="1521415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2145132">
            <a:off x="7407914" y="1561414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8034922">
            <a:off x="7624386" y="2807647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10800000">
            <a:off x="3733800" y="2920160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10800000">
            <a:off x="1676399" y="2905009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10800000">
            <a:off x="5722180" y="2912195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6229451" y="2723726"/>
            <a:ext cx="1143000" cy="483474"/>
            <a:chOff x="683557" y="102238"/>
            <a:chExt cx="3886181" cy="483474"/>
          </a:xfrm>
        </p:grpSpPr>
        <p:sp>
          <p:nvSpPr>
            <p:cNvPr id="54" name="Rounded Rectangle 53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List all containers</a:t>
              </a: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991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 to Docker for Java Developers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274082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Flow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87943" y="1328994"/>
            <a:ext cx="1143000" cy="483474"/>
            <a:chOff x="683557" y="102238"/>
            <a:chExt cx="3886181" cy="483474"/>
          </a:xfrm>
        </p:grpSpPr>
        <p:sp>
          <p:nvSpPr>
            <p:cNvPr id="17" name="Rounded Rectangle 16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err="1" smtClean="0"/>
                <a:t>Dockerfile</a:t>
              </a:r>
              <a:endParaRPr lang="en-US" sz="1300" b="1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135493" y="1291797"/>
            <a:ext cx="1454741" cy="762000"/>
            <a:chOff x="683557" y="102238"/>
            <a:chExt cx="3886182" cy="483474"/>
          </a:xfrm>
          <a:solidFill>
            <a:srgbClr val="92D050"/>
          </a:solidFill>
        </p:grpSpPr>
        <p:sp>
          <p:nvSpPr>
            <p:cNvPr id="21" name="Rounded Rectangle 20"/>
            <p:cNvSpPr/>
            <p:nvPr/>
          </p:nvSpPr>
          <p:spPr>
            <a:xfrm>
              <a:off x="683557" y="102238"/>
              <a:ext cx="3886182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Build an Image of </a:t>
              </a:r>
              <a:r>
                <a:rPr lang="en-US" sz="1300" b="1" dirty="0" err="1" smtClean="0"/>
                <a:t>httpd</a:t>
              </a:r>
              <a:r>
                <a:rPr lang="en-US" sz="1300" b="1" dirty="0" smtClean="0"/>
                <a:t> server with a website to be hosted</a:t>
              </a:r>
              <a:endParaRPr lang="en-US" sz="1300" b="1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475629" y="1372869"/>
            <a:ext cx="1143000" cy="483474"/>
            <a:chOff x="683557" y="102238"/>
            <a:chExt cx="3886181" cy="483474"/>
          </a:xfrm>
          <a:solidFill>
            <a:srgbClr val="92D050"/>
          </a:solidFill>
        </p:grpSpPr>
        <p:sp>
          <p:nvSpPr>
            <p:cNvPr id="24" name="Rounded Rectangle 23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List all Images</a:t>
              </a:r>
              <a:endParaRPr lang="en-US" sz="1300" b="1" kern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399429" y="2694681"/>
            <a:ext cx="1295400" cy="676767"/>
            <a:chOff x="683557" y="102238"/>
            <a:chExt cx="3886181" cy="483474"/>
          </a:xfrm>
        </p:grpSpPr>
        <p:sp>
          <p:nvSpPr>
            <p:cNvPr id="27" name="Rounded Rectangle 26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Inspect the container</a:t>
              </a:r>
              <a:endParaRPr lang="en-US" sz="1300" b="1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144328" y="2685262"/>
            <a:ext cx="1295400" cy="676767"/>
            <a:chOff x="683557" y="102238"/>
            <a:chExt cx="3886181" cy="483474"/>
          </a:xfrm>
        </p:grpSpPr>
        <p:sp>
          <p:nvSpPr>
            <p:cNvPr id="33" name="Rounded Rectangle 32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View Container Logs</a:t>
              </a:r>
              <a:endParaRPr lang="en-US" sz="1300" b="1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1743" y="2694681"/>
            <a:ext cx="1295400" cy="676767"/>
            <a:chOff x="683557" y="102238"/>
            <a:chExt cx="3886181" cy="483474"/>
          </a:xfrm>
        </p:grpSpPr>
        <p:sp>
          <p:nvSpPr>
            <p:cNvPr id="36" name="Rounded Rectangle 35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Start and Stop the Container</a:t>
              </a:r>
              <a:endParaRPr lang="en-US" sz="1300" b="1" kern="1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576551" y="1832742"/>
            <a:ext cx="1295400" cy="803917"/>
            <a:chOff x="683557" y="102238"/>
            <a:chExt cx="3886181" cy="483474"/>
          </a:xfrm>
        </p:grpSpPr>
        <p:sp>
          <p:nvSpPr>
            <p:cNvPr id="39" name="Rounded Rectangle 38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Run multiple containers from the image and list them</a:t>
              </a:r>
              <a:endParaRPr lang="en-US" sz="1300" b="1" kern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185647" y="1372869"/>
            <a:ext cx="1143000" cy="483474"/>
            <a:chOff x="683557" y="102238"/>
            <a:chExt cx="3886181" cy="483474"/>
          </a:xfrm>
          <a:solidFill>
            <a:srgbClr val="92D050"/>
          </a:solidFill>
        </p:grpSpPr>
        <p:sp>
          <p:nvSpPr>
            <p:cNvPr id="42" name="Rounded Rectangle 41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Inspect images</a:t>
              </a:r>
              <a:endParaRPr lang="en-US" sz="1300" b="1" kern="1200" dirty="0"/>
            </a:p>
          </p:txBody>
        </p:sp>
      </p:grpSp>
      <p:sp>
        <p:nvSpPr>
          <p:cNvPr id="10" name="Right Arrow 9"/>
          <p:cNvSpPr/>
          <p:nvPr/>
        </p:nvSpPr>
        <p:spPr>
          <a:xfrm>
            <a:off x="3802133" y="1499098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1676400" y="1499097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5658330" y="1521415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2145132">
            <a:off x="7407914" y="1561414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8034922">
            <a:off x="7624386" y="2807647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10800000">
            <a:off x="3733800" y="2920160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10800000">
            <a:off x="1676399" y="2905009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10800000">
            <a:off x="5722180" y="2912195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6229451" y="2723726"/>
            <a:ext cx="1143000" cy="483474"/>
            <a:chOff x="683557" y="102238"/>
            <a:chExt cx="3886181" cy="483474"/>
          </a:xfrm>
        </p:grpSpPr>
        <p:sp>
          <p:nvSpPr>
            <p:cNvPr id="54" name="Rounded Rectangle 53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List all containers</a:t>
              </a: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010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 to Docker for Java Developers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274082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Flow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87943" y="1328994"/>
            <a:ext cx="1143000" cy="483474"/>
            <a:chOff x="683557" y="102238"/>
            <a:chExt cx="3886181" cy="483474"/>
          </a:xfrm>
        </p:grpSpPr>
        <p:sp>
          <p:nvSpPr>
            <p:cNvPr id="17" name="Rounded Rectangle 16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err="1" smtClean="0"/>
                <a:t>Dockerfile</a:t>
              </a:r>
              <a:endParaRPr lang="en-US" sz="1300" b="1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135493" y="1291797"/>
            <a:ext cx="1454741" cy="762000"/>
            <a:chOff x="683557" y="102238"/>
            <a:chExt cx="3886182" cy="483474"/>
          </a:xfrm>
          <a:solidFill>
            <a:srgbClr val="92D050"/>
          </a:solidFill>
        </p:grpSpPr>
        <p:sp>
          <p:nvSpPr>
            <p:cNvPr id="21" name="Rounded Rectangle 20"/>
            <p:cNvSpPr/>
            <p:nvPr/>
          </p:nvSpPr>
          <p:spPr>
            <a:xfrm>
              <a:off x="683557" y="102238"/>
              <a:ext cx="3886182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Build an Image of </a:t>
              </a:r>
              <a:r>
                <a:rPr lang="en-US" sz="1300" b="1" dirty="0" err="1" smtClean="0"/>
                <a:t>httpd</a:t>
              </a:r>
              <a:r>
                <a:rPr lang="en-US" sz="1300" b="1" dirty="0" smtClean="0"/>
                <a:t> server with a website to be hosted</a:t>
              </a:r>
              <a:endParaRPr lang="en-US" sz="1300" b="1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475629" y="1372869"/>
            <a:ext cx="1143000" cy="483474"/>
            <a:chOff x="683557" y="102238"/>
            <a:chExt cx="3886181" cy="483474"/>
          </a:xfrm>
          <a:solidFill>
            <a:srgbClr val="92D050"/>
          </a:solidFill>
        </p:grpSpPr>
        <p:sp>
          <p:nvSpPr>
            <p:cNvPr id="24" name="Rounded Rectangle 23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List all Images</a:t>
              </a:r>
              <a:endParaRPr lang="en-US" sz="1300" b="1" kern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399429" y="2694681"/>
            <a:ext cx="1295400" cy="676767"/>
            <a:chOff x="683557" y="102238"/>
            <a:chExt cx="3886181" cy="483474"/>
          </a:xfrm>
        </p:grpSpPr>
        <p:sp>
          <p:nvSpPr>
            <p:cNvPr id="27" name="Rounded Rectangle 26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Inspect the container</a:t>
              </a:r>
              <a:endParaRPr lang="en-US" sz="1300" b="1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144328" y="2685262"/>
            <a:ext cx="1295400" cy="676767"/>
            <a:chOff x="683557" y="102238"/>
            <a:chExt cx="3886181" cy="483474"/>
          </a:xfrm>
        </p:grpSpPr>
        <p:sp>
          <p:nvSpPr>
            <p:cNvPr id="33" name="Rounded Rectangle 32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View Container Logs</a:t>
              </a:r>
              <a:endParaRPr lang="en-US" sz="1300" b="1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1743" y="2694681"/>
            <a:ext cx="1295400" cy="676767"/>
            <a:chOff x="683557" y="102238"/>
            <a:chExt cx="3886181" cy="483474"/>
          </a:xfrm>
        </p:grpSpPr>
        <p:sp>
          <p:nvSpPr>
            <p:cNvPr id="36" name="Rounded Rectangle 35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Start and Stop the Container</a:t>
              </a:r>
              <a:endParaRPr lang="en-US" sz="1300" b="1" kern="1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576551" y="1832742"/>
            <a:ext cx="1295400" cy="803917"/>
            <a:chOff x="683557" y="102238"/>
            <a:chExt cx="3886181" cy="483474"/>
          </a:xfrm>
          <a:solidFill>
            <a:srgbClr val="92D050"/>
          </a:solidFill>
        </p:grpSpPr>
        <p:sp>
          <p:nvSpPr>
            <p:cNvPr id="39" name="Rounded Rectangle 38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Run multiple containers from the </a:t>
              </a:r>
              <a:r>
                <a:rPr lang="en-US" sz="1300" b="1" dirty="0" smtClean="0"/>
                <a:t>image</a:t>
              </a:r>
              <a:endParaRPr lang="en-US" sz="1300" b="1" kern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185647" y="1372869"/>
            <a:ext cx="1143000" cy="483474"/>
            <a:chOff x="683557" y="102238"/>
            <a:chExt cx="3886181" cy="483474"/>
          </a:xfrm>
          <a:solidFill>
            <a:srgbClr val="92D050"/>
          </a:solidFill>
        </p:grpSpPr>
        <p:sp>
          <p:nvSpPr>
            <p:cNvPr id="42" name="Rounded Rectangle 41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Inspect images</a:t>
              </a:r>
              <a:endParaRPr lang="en-US" sz="1300" b="1" kern="1200" dirty="0"/>
            </a:p>
          </p:txBody>
        </p:sp>
      </p:grpSp>
      <p:sp>
        <p:nvSpPr>
          <p:cNvPr id="10" name="Right Arrow 9"/>
          <p:cNvSpPr/>
          <p:nvPr/>
        </p:nvSpPr>
        <p:spPr>
          <a:xfrm>
            <a:off x="3802133" y="1499098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1676400" y="1499097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5658330" y="1521415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2145132">
            <a:off x="7407914" y="1561414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8034922">
            <a:off x="7624386" y="2807647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10800000">
            <a:off x="3733800" y="2920160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10800000">
            <a:off x="1676399" y="2905009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10800000">
            <a:off x="5722180" y="2912195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6229451" y="2723726"/>
            <a:ext cx="1143000" cy="483474"/>
            <a:chOff x="683557" y="102238"/>
            <a:chExt cx="3886181" cy="483474"/>
          </a:xfrm>
        </p:grpSpPr>
        <p:sp>
          <p:nvSpPr>
            <p:cNvPr id="54" name="Rounded Rectangle 53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List all containers</a:t>
              </a: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219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 to Docker for Java Developers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274082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Flow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87943" y="1328994"/>
            <a:ext cx="1143000" cy="483474"/>
            <a:chOff x="683557" y="102238"/>
            <a:chExt cx="3886181" cy="483474"/>
          </a:xfrm>
        </p:grpSpPr>
        <p:sp>
          <p:nvSpPr>
            <p:cNvPr id="17" name="Rounded Rectangle 16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err="1" smtClean="0"/>
                <a:t>Dockerfile</a:t>
              </a:r>
              <a:endParaRPr lang="en-US" sz="1300" b="1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135493" y="1291797"/>
            <a:ext cx="1454741" cy="762000"/>
            <a:chOff x="683557" y="102238"/>
            <a:chExt cx="3886182" cy="483474"/>
          </a:xfrm>
          <a:solidFill>
            <a:srgbClr val="92D050"/>
          </a:solidFill>
        </p:grpSpPr>
        <p:sp>
          <p:nvSpPr>
            <p:cNvPr id="21" name="Rounded Rectangle 20"/>
            <p:cNvSpPr/>
            <p:nvPr/>
          </p:nvSpPr>
          <p:spPr>
            <a:xfrm>
              <a:off x="683557" y="102238"/>
              <a:ext cx="3886182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Build an Image of </a:t>
              </a:r>
              <a:r>
                <a:rPr lang="en-US" sz="1300" b="1" dirty="0" err="1" smtClean="0"/>
                <a:t>httpd</a:t>
              </a:r>
              <a:r>
                <a:rPr lang="en-US" sz="1300" b="1" dirty="0" smtClean="0"/>
                <a:t> server with a website to be hosted</a:t>
              </a:r>
              <a:endParaRPr lang="en-US" sz="1300" b="1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475629" y="1372869"/>
            <a:ext cx="1143000" cy="483474"/>
            <a:chOff x="683557" y="102238"/>
            <a:chExt cx="3886181" cy="483474"/>
          </a:xfrm>
          <a:solidFill>
            <a:srgbClr val="92D050"/>
          </a:solidFill>
        </p:grpSpPr>
        <p:sp>
          <p:nvSpPr>
            <p:cNvPr id="24" name="Rounded Rectangle 23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List all Images</a:t>
              </a:r>
              <a:endParaRPr lang="en-US" sz="1300" b="1" kern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399429" y="2694681"/>
            <a:ext cx="1295400" cy="676767"/>
            <a:chOff x="683557" y="102238"/>
            <a:chExt cx="3886181" cy="483474"/>
          </a:xfrm>
        </p:grpSpPr>
        <p:sp>
          <p:nvSpPr>
            <p:cNvPr id="27" name="Rounded Rectangle 26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Inspect the container</a:t>
              </a:r>
              <a:endParaRPr lang="en-US" sz="1300" b="1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144328" y="2685262"/>
            <a:ext cx="1295400" cy="676767"/>
            <a:chOff x="683557" y="102238"/>
            <a:chExt cx="3886181" cy="483474"/>
          </a:xfrm>
        </p:grpSpPr>
        <p:sp>
          <p:nvSpPr>
            <p:cNvPr id="33" name="Rounded Rectangle 32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View Container Logs</a:t>
              </a:r>
              <a:endParaRPr lang="en-US" sz="1300" b="1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1743" y="2694681"/>
            <a:ext cx="1295400" cy="676767"/>
            <a:chOff x="683557" y="102238"/>
            <a:chExt cx="3886181" cy="483474"/>
          </a:xfrm>
        </p:grpSpPr>
        <p:sp>
          <p:nvSpPr>
            <p:cNvPr id="36" name="Rounded Rectangle 35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Start and Stop the Container</a:t>
              </a:r>
              <a:endParaRPr lang="en-US" sz="1300" b="1" kern="1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576551" y="1832742"/>
            <a:ext cx="1295400" cy="803917"/>
            <a:chOff x="683557" y="102238"/>
            <a:chExt cx="3886181" cy="483474"/>
          </a:xfrm>
          <a:solidFill>
            <a:srgbClr val="92D050"/>
          </a:solidFill>
        </p:grpSpPr>
        <p:sp>
          <p:nvSpPr>
            <p:cNvPr id="39" name="Rounded Rectangle 38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Run multiple containers from the </a:t>
              </a:r>
              <a:r>
                <a:rPr lang="en-US" sz="1300" b="1" dirty="0" smtClean="0"/>
                <a:t>image</a:t>
              </a:r>
              <a:endParaRPr lang="en-US" sz="1300" b="1" kern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185647" y="1372869"/>
            <a:ext cx="1143000" cy="483474"/>
            <a:chOff x="683557" y="102238"/>
            <a:chExt cx="3886181" cy="483474"/>
          </a:xfrm>
          <a:solidFill>
            <a:srgbClr val="92D050"/>
          </a:solidFill>
        </p:grpSpPr>
        <p:sp>
          <p:nvSpPr>
            <p:cNvPr id="42" name="Rounded Rectangle 41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Inspect images</a:t>
              </a:r>
              <a:endParaRPr lang="en-US" sz="1300" b="1" kern="1200" dirty="0"/>
            </a:p>
          </p:txBody>
        </p:sp>
      </p:grpSp>
      <p:sp>
        <p:nvSpPr>
          <p:cNvPr id="10" name="Right Arrow 9"/>
          <p:cNvSpPr/>
          <p:nvPr/>
        </p:nvSpPr>
        <p:spPr>
          <a:xfrm>
            <a:off x="3802133" y="1499098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1676400" y="1499097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5658330" y="1521415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2145132">
            <a:off x="7407914" y="1561414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8034922">
            <a:off x="7624386" y="2807647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10800000">
            <a:off x="3733800" y="2920160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10800000">
            <a:off x="1676399" y="2905009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10800000">
            <a:off x="5722180" y="2912195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6229451" y="2723726"/>
            <a:ext cx="1143000" cy="483474"/>
            <a:chOff x="683557" y="102238"/>
            <a:chExt cx="3886181" cy="483474"/>
          </a:xfrm>
          <a:solidFill>
            <a:srgbClr val="92D050"/>
          </a:solidFill>
        </p:grpSpPr>
        <p:sp>
          <p:nvSpPr>
            <p:cNvPr id="54" name="Rounded Rectangle 53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List all containers</a:t>
              </a: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1009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 to Docker for Java Developers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274082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Flow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87943" y="1328994"/>
            <a:ext cx="1143000" cy="483474"/>
            <a:chOff x="683557" y="102238"/>
            <a:chExt cx="3886181" cy="483474"/>
          </a:xfrm>
        </p:grpSpPr>
        <p:sp>
          <p:nvSpPr>
            <p:cNvPr id="17" name="Rounded Rectangle 16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err="1" smtClean="0"/>
                <a:t>Dockerfile</a:t>
              </a:r>
              <a:endParaRPr lang="en-US" sz="1300" b="1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135493" y="1291797"/>
            <a:ext cx="1454741" cy="762000"/>
            <a:chOff x="683557" y="102238"/>
            <a:chExt cx="3886182" cy="483474"/>
          </a:xfrm>
          <a:solidFill>
            <a:srgbClr val="92D050"/>
          </a:solidFill>
        </p:grpSpPr>
        <p:sp>
          <p:nvSpPr>
            <p:cNvPr id="21" name="Rounded Rectangle 20"/>
            <p:cNvSpPr/>
            <p:nvPr/>
          </p:nvSpPr>
          <p:spPr>
            <a:xfrm>
              <a:off x="683557" y="102238"/>
              <a:ext cx="3886182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Build an Image of </a:t>
              </a:r>
              <a:r>
                <a:rPr lang="en-US" sz="1300" b="1" dirty="0" err="1" smtClean="0"/>
                <a:t>httpd</a:t>
              </a:r>
              <a:r>
                <a:rPr lang="en-US" sz="1300" b="1" dirty="0" smtClean="0"/>
                <a:t> server with a website to be hosted</a:t>
              </a:r>
              <a:endParaRPr lang="en-US" sz="1300" b="1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475629" y="1372869"/>
            <a:ext cx="1143000" cy="483474"/>
            <a:chOff x="683557" y="102238"/>
            <a:chExt cx="3886181" cy="483474"/>
          </a:xfrm>
          <a:solidFill>
            <a:srgbClr val="92D050"/>
          </a:solidFill>
        </p:grpSpPr>
        <p:sp>
          <p:nvSpPr>
            <p:cNvPr id="24" name="Rounded Rectangle 23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List all Images</a:t>
              </a:r>
              <a:endParaRPr lang="en-US" sz="1300" b="1" kern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399429" y="2694681"/>
            <a:ext cx="1295400" cy="676767"/>
            <a:chOff x="683557" y="102238"/>
            <a:chExt cx="3886181" cy="483474"/>
          </a:xfrm>
          <a:solidFill>
            <a:srgbClr val="92D050"/>
          </a:solidFill>
        </p:grpSpPr>
        <p:sp>
          <p:nvSpPr>
            <p:cNvPr id="27" name="Rounded Rectangle 26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Inspect the container</a:t>
              </a:r>
              <a:endParaRPr lang="en-US" sz="1300" b="1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144328" y="2685262"/>
            <a:ext cx="1295400" cy="676767"/>
            <a:chOff x="683557" y="102238"/>
            <a:chExt cx="3886181" cy="483474"/>
          </a:xfrm>
        </p:grpSpPr>
        <p:sp>
          <p:nvSpPr>
            <p:cNvPr id="33" name="Rounded Rectangle 32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View Container Logs</a:t>
              </a:r>
              <a:endParaRPr lang="en-US" sz="1300" b="1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1743" y="2694681"/>
            <a:ext cx="1295400" cy="676767"/>
            <a:chOff x="683557" y="102238"/>
            <a:chExt cx="3886181" cy="483474"/>
          </a:xfrm>
        </p:grpSpPr>
        <p:sp>
          <p:nvSpPr>
            <p:cNvPr id="36" name="Rounded Rectangle 35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Start and Stop the Container</a:t>
              </a:r>
              <a:endParaRPr lang="en-US" sz="1300" b="1" kern="1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576551" y="1832742"/>
            <a:ext cx="1295400" cy="803917"/>
            <a:chOff x="683557" y="102238"/>
            <a:chExt cx="3886181" cy="483474"/>
          </a:xfrm>
          <a:solidFill>
            <a:srgbClr val="92D050"/>
          </a:solidFill>
        </p:grpSpPr>
        <p:sp>
          <p:nvSpPr>
            <p:cNvPr id="39" name="Rounded Rectangle 38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Run multiple containers from the </a:t>
              </a:r>
              <a:r>
                <a:rPr lang="en-US" sz="1300" b="1" dirty="0" smtClean="0"/>
                <a:t>image</a:t>
              </a:r>
              <a:endParaRPr lang="en-US" sz="1300" b="1" kern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185647" y="1372869"/>
            <a:ext cx="1143000" cy="483474"/>
            <a:chOff x="683557" y="102238"/>
            <a:chExt cx="3886181" cy="483474"/>
          </a:xfrm>
          <a:solidFill>
            <a:srgbClr val="92D050"/>
          </a:solidFill>
        </p:grpSpPr>
        <p:sp>
          <p:nvSpPr>
            <p:cNvPr id="42" name="Rounded Rectangle 41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Inspect images</a:t>
              </a:r>
              <a:endParaRPr lang="en-US" sz="1300" b="1" kern="1200" dirty="0"/>
            </a:p>
          </p:txBody>
        </p:sp>
      </p:grpSp>
      <p:sp>
        <p:nvSpPr>
          <p:cNvPr id="10" name="Right Arrow 9"/>
          <p:cNvSpPr/>
          <p:nvPr/>
        </p:nvSpPr>
        <p:spPr>
          <a:xfrm>
            <a:off x="3802133" y="1499098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1676400" y="1499097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5658330" y="1521415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2145132">
            <a:off x="7407914" y="1561414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8034922">
            <a:off x="7624386" y="2807647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10800000">
            <a:off x="3733800" y="2920160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10800000">
            <a:off x="1676399" y="2905009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10800000">
            <a:off x="5722180" y="2912195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6229451" y="2723726"/>
            <a:ext cx="1143000" cy="483474"/>
            <a:chOff x="683557" y="102238"/>
            <a:chExt cx="3886181" cy="483474"/>
          </a:xfrm>
          <a:solidFill>
            <a:srgbClr val="92D050"/>
          </a:solidFill>
        </p:grpSpPr>
        <p:sp>
          <p:nvSpPr>
            <p:cNvPr id="54" name="Rounded Rectangle 53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List all containers</a:t>
              </a: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3173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 to Docker for Java Developers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274082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Flow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87943" y="1328994"/>
            <a:ext cx="1143000" cy="483474"/>
            <a:chOff x="683557" y="102238"/>
            <a:chExt cx="3886181" cy="483474"/>
          </a:xfrm>
        </p:grpSpPr>
        <p:sp>
          <p:nvSpPr>
            <p:cNvPr id="17" name="Rounded Rectangle 16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err="1" smtClean="0"/>
                <a:t>Dockerfile</a:t>
              </a:r>
              <a:endParaRPr lang="en-US" sz="1300" b="1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135493" y="1291797"/>
            <a:ext cx="1454741" cy="762000"/>
            <a:chOff x="683557" y="102238"/>
            <a:chExt cx="3886182" cy="483474"/>
          </a:xfrm>
          <a:solidFill>
            <a:srgbClr val="92D050"/>
          </a:solidFill>
        </p:grpSpPr>
        <p:sp>
          <p:nvSpPr>
            <p:cNvPr id="21" name="Rounded Rectangle 20"/>
            <p:cNvSpPr/>
            <p:nvPr/>
          </p:nvSpPr>
          <p:spPr>
            <a:xfrm>
              <a:off x="683557" y="102238"/>
              <a:ext cx="3886182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Build an Image of </a:t>
              </a:r>
              <a:r>
                <a:rPr lang="en-US" sz="1300" b="1" dirty="0" err="1" smtClean="0"/>
                <a:t>httpd</a:t>
              </a:r>
              <a:r>
                <a:rPr lang="en-US" sz="1300" b="1" dirty="0" smtClean="0"/>
                <a:t> server with a website to be hosted</a:t>
              </a:r>
              <a:endParaRPr lang="en-US" sz="1300" b="1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475629" y="1372869"/>
            <a:ext cx="1143000" cy="483474"/>
            <a:chOff x="683557" y="102238"/>
            <a:chExt cx="3886181" cy="483474"/>
          </a:xfrm>
          <a:solidFill>
            <a:srgbClr val="92D050"/>
          </a:solidFill>
        </p:grpSpPr>
        <p:sp>
          <p:nvSpPr>
            <p:cNvPr id="24" name="Rounded Rectangle 23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List all Images</a:t>
              </a:r>
              <a:endParaRPr lang="en-US" sz="1300" b="1" kern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399429" y="2694681"/>
            <a:ext cx="1295400" cy="676767"/>
            <a:chOff x="683557" y="102238"/>
            <a:chExt cx="3886181" cy="483474"/>
          </a:xfrm>
          <a:solidFill>
            <a:srgbClr val="92D050"/>
          </a:solidFill>
        </p:grpSpPr>
        <p:sp>
          <p:nvSpPr>
            <p:cNvPr id="27" name="Rounded Rectangle 26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Inspect the container</a:t>
              </a:r>
              <a:endParaRPr lang="en-US" sz="1300" b="1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144328" y="2685262"/>
            <a:ext cx="1295400" cy="676767"/>
            <a:chOff x="683557" y="102238"/>
            <a:chExt cx="3886181" cy="483474"/>
          </a:xfrm>
          <a:solidFill>
            <a:srgbClr val="92D050"/>
          </a:solidFill>
        </p:grpSpPr>
        <p:sp>
          <p:nvSpPr>
            <p:cNvPr id="33" name="Rounded Rectangle 32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View Container Logs</a:t>
              </a:r>
              <a:endParaRPr lang="en-US" sz="1300" b="1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1743" y="2694681"/>
            <a:ext cx="1295400" cy="676767"/>
            <a:chOff x="683557" y="102238"/>
            <a:chExt cx="3886181" cy="483474"/>
          </a:xfrm>
        </p:grpSpPr>
        <p:sp>
          <p:nvSpPr>
            <p:cNvPr id="36" name="Rounded Rectangle 35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Start and Stop the Container</a:t>
              </a:r>
              <a:endParaRPr lang="en-US" sz="1300" b="1" kern="1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576551" y="1832742"/>
            <a:ext cx="1295400" cy="803917"/>
            <a:chOff x="683557" y="102238"/>
            <a:chExt cx="3886181" cy="483474"/>
          </a:xfrm>
          <a:solidFill>
            <a:srgbClr val="92D050"/>
          </a:solidFill>
        </p:grpSpPr>
        <p:sp>
          <p:nvSpPr>
            <p:cNvPr id="39" name="Rounded Rectangle 38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Run multiple containers from the </a:t>
              </a:r>
              <a:r>
                <a:rPr lang="en-US" sz="1300" b="1" dirty="0" smtClean="0"/>
                <a:t>image</a:t>
              </a:r>
              <a:endParaRPr lang="en-US" sz="1300" b="1" kern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185647" y="1372869"/>
            <a:ext cx="1143000" cy="483474"/>
            <a:chOff x="683557" y="102238"/>
            <a:chExt cx="3886181" cy="483474"/>
          </a:xfrm>
          <a:solidFill>
            <a:srgbClr val="92D050"/>
          </a:solidFill>
        </p:grpSpPr>
        <p:sp>
          <p:nvSpPr>
            <p:cNvPr id="42" name="Rounded Rectangle 41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Inspect images</a:t>
              </a:r>
              <a:endParaRPr lang="en-US" sz="1300" b="1" kern="1200" dirty="0"/>
            </a:p>
          </p:txBody>
        </p:sp>
      </p:grpSp>
      <p:sp>
        <p:nvSpPr>
          <p:cNvPr id="10" name="Right Arrow 9"/>
          <p:cNvSpPr/>
          <p:nvPr/>
        </p:nvSpPr>
        <p:spPr>
          <a:xfrm>
            <a:off x="3802133" y="1499098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1676400" y="1499097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5658330" y="1521415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2145132">
            <a:off x="7407914" y="1561414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8034922">
            <a:off x="7624386" y="2807647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10800000">
            <a:off x="3733800" y="2920160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10800000">
            <a:off x="1676399" y="2905009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10800000">
            <a:off x="5722180" y="2912195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6229451" y="2723726"/>
            <a:ext cx="1143000" cy="483474"/>
            <a:chOff x="683557" y="102238"/>
            <a:chExt cx="3886181" cy="483474"/>
          </a:xfrm>
          <a:solidFill>
            <a:srgbClr val="92D050"/>
          </a:solidFill>
        </p:grpSpPr>
        <p:sp>
          <p:nvSpPr>
            <p:cNvPr id="54" name="Rounded Rectangle 53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List all containers</a:t>
              </a: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144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482</Words>
  <Application>Microsoft Office PowerPoint</Application>
  <PresentationFormat>On-screen Show (16:9)</PresentationFormat>
  <Paragraphs>110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Widescreen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2016-03-26T19:13:31Z</dcterms:created>
  <dcterms:modified xsi:type="dcterms:W3CDTF">2017-03-16T01:17:16Z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