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2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4" r:id="rId6"/>
    <p:sldId id="29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4" r:id="rId19"/>
    <p:sldId id="288" r:id="rId20"/>
    <p:sldId id="28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7"/>
    <a:srgbClr val="3A7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67392-C2B1-524E-85E3-00188B586317}" v="3" dt="2024-11-20T10:46:27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4" autoAdjust="0"/>
    <p:restoredTop sz="96489"/>
  </p:normalViewPr>
  <p:slideViewPr>
    <p:cSldViewPr snapToGrid="0" showGuides="1">
      <p:cViewPr>
        <p:scale>
          <a:sx n="97" d="100"/>
          <a:sy n="97" d="100"/>
        </p:scale>
        <p:origin x="-168" y="8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e Odje" userId="03531638-3b9d-47cf-8667-c42df8055513" providerId="ADAL" clId="{82067392-C2B1-524E-85E3-00188B586317}"/>
    <pc:docChg chg="undo custSel modSld">
      <pc:chgData name="Floriane Odje" userId="03531638-3b9d-47cf-8667-c42df8055513" providerId="ADAL" clId="{82067392-C2B1-524E-85E3-00188B586317}" dt="2024-11-20T10:50:19.526" v="337" actId="20577"/>
      <pc:docMkLst>
        <pc:docMk/>
      </pc:docMkLst>
      <pc:sldChg chg="modSp mod">
        <pc:chgData name="Floriane Odje" userId="03531638-3b9d-47cf-8667-c42df8055513" providerId="ADAL" clId="{82067392-C2B1-524E-85E3-00188B586317}" dt="2024-11-20T10:40:32.054" v="266" actId="27636"/>
        <pc:sldMkLst>
          <pc:docMk/>
          <pc:sldMk cId="1481518671" sldId="275"/>
        </pc:sldMkLst>
        <pc:spChg chg="mod">
          <ac:chgData name="Floriane Odje" userId="03531638-3b9d-47cf-8667-c42df8055513" providerId="ADAL" clId="{82067392-C2B1-524E-85E3-00188B586317}" dt="2024-11-20T10:40:32.054" v="266" actId="27636"/>
          <ac:spMkLst>
            <pc:docMk/>
            <pc:sldMk cId="1481518671" sldId="275"/>
            <ac:spMk id="3" creationId="{1860BE7D-D52A-24F6-4827-A6D594027C63}"/>
          </ac:spMkLst>
        </pc:spChg>
      </pc:sldChg>
      <pc:sldChg chg="addSp modSp mod">
        <pc:chgData name="Floriane Odje" userId="03531638-3b9d-47cf-8667-c42df8055513" providerId="ADAL" clId="{82067392-C2B1-524E-85E3-00188B586317}" dt="2024-11-20T10:46:33.879" v="293" actId="1036"/>
        <pc:sldMkLst>
          <pc:docMk/>
          <pc:sldMk cId="3370864382" sldId="281"/>
        </pc:sldMkLst>
        <pc:spChg chg="add mod">
          <ac:chgData name="Floriane Odje" userId="03531638-3b9d-47cf-8667-c42df8055513" providerId="ADAL" clId="{82067392-C2B1-524E-85E3-00188B586317}" dt="2024-11-20T10:46:33.879" v="293" actId="1036"/>
          <ac:spMkLst>
            <pc:docMk/>
            <pc:sldMk cId="3370864382" sldId="281"/>
            <ac:spMk id="13" creationId="{E8F3577A-8423-F5E6-B17F-55F51E878864}"/>
          </ac:spMkLst>
        </pc:spChg>
      </pc:sldChg>
      <pc:sldChg chg="addSp modSp mod">
        <pc:chgData name="Floriane Odje" userId="03531638-3b9d-47cf-8667-c42df8055513" providerId="ADAL" clId="{82067392-C2B1-524E-85E3-00188B586317}" dt="2024-11-20T10:46:18.319" v="273" actId="208"/>
        <pc:sldMkLst>
          <pc:docMk/>
          <pc:sldMk cId="2410086016" sldId="282"/>
        </pc:sldMkLst>
        <pc:spChg chg="add mod">
          <ac:chgData name="Floriane Odje" userId="03531638-3b9d-47cf-8667-c42df8055513" providerId="ADAL" clId="{82067392-C2B1-524E-85E3-00188B586317}" dt="2024-11-20T10:46:18.319" v="273" actId="208"/>
          <ac:spMkLst>
            <pc:docMk/>
            <pc:sldMk cId="2410086016" sldId="282"/>
            <ac:spMk id="13" creationId="{F3896A97-1F79-EA16-BD11-FB918A37D2D0}"/>
          </ac:spMkLst>
        </pc:spChg>
      </pc:sldChg>
      <pc:sldChg chg="modSp mod">
        <pc:chgData name="Floriane Odje" userId="03531638-3b9d-47cf-8667-c42df8055513" providerId="ADAL" clId="{82067392-C2B1-524E-85E3-00188B586317}" dt="2024-11-20T10:50:19.526" v="337" actId="20577"/>
        <pc:sldMkLst>
          <pc:docMk/>
          <pc:sldMk cId="2429338500" sldId="284"/>
        </pc:sldMkLst>
        <pc:spChg chg="mod">
          <ac:chgData name="Floriane Odje" userId="03531638-3b9d-47cf-8667-c42df8055513" providerId="ADAL" clId="{82067392-C2B1-524E-85E3-00188B586317}" dt="2024-11-20T10:50:19.526" v="337" actId="20577"/>
          <ac:spMkLst>
            <pc:docMk/>
            <pc:sldMk cId="2429338500" sldId="284"/>
            <ac:spMk id="3" creationId="{500C1BC0-42A7-5533-EF25-FC722C54683B}"/>
          </ac:spMkLst>
        </pc:spChg>
      </pc:sldChg>
      <pc:sldChg chg="modSp mod">
        <pc:chgData name="Floriane Odje" userId="03531638-3b9d-47cf-8667-c42df8055513" providerId="ADAL" clId="{82067392-C2B1-524E-85E3-00188B586317}" dt="2024-11-20T10:49:53.625" v="334" actId="20577"/>
        <pc:sldMkLst>
          <pc:docMk/>
          <pc:sldMk cId="2487398331" sldId="285"/>
        </pc:sldMkLst>
        <pc:spChg chg="mod">
          <ac:chgData name="Floriane Odje" userId="03531638-3b9d-47cf-8667-c42df8055513" providerId="ADAL" clId="{82067392-C2B1-524E-85E3-00188B586317}" dt="2024-11-20T10:49:53.625" v="334" actId="20577"/>
          <ac:spMkLst>
            <pc:docMk/>
            <pc:sldMk cId="2487398331" sldId="285"/>
            <ac:spMk id="3" creationId="{A432140D-6D3B-67D0-8EC7-4524B7DD3AFA}"/>
          </ac:spMkLst>
        </pc:spChg>
      </pc:sldChg>
      <pc:sldChg chg="modSp mod">
        <pc:chgData name="Floriane Odje" userId="03531638-3b9d-47cf-8667-c42df8055513" providerId="ADAL" clId="{82067392-C2B1-524E-85E3-00188B586317}" dt="2024-11-20T10:49:20.114" v="323" actId="114"/>
        <pc:sldMkLst>
          <pc:docMk/>
          <pc:sldMk cId="3557008964" sldId="286"/>
        </pc:sldMkLst>
        <pc:spChg chg="mod">
          <ac:chgData name="Floriane Odje" userId="03531638-3b9d-47cf-8667-c42df8055513" providerId="ADAL" clId="{82067392-C2B1-524E-85E3-00188B586317}" dt="2024-11-20T10:49:20.114" v="323" actId="114"/>
          <ac:spMkLst>
            <pc:docMk/>
            <pc:sldMk cId="3557008964" sldId="286"/>
            <ac:spMk id="3" creationId="{A35D64DC-7098-C330-15BB-E185C63E8345}"/>
          </ac:spMkLst>
        </pc:spChg>
      </pc:sldChg>
      <pc:sldChg chg="addSp delSp modSp mod">
        <pc:chgData name="Floriane Odje" userId="03531638-3b9d-47cf-8667-c42df8055513" providerId="ADAL" clId="{82067392-C2B1-524E-85E3-00188B586317}" dt="2024-11-20T10:38:10.768" v="264"/>
        <pc:sldMkLst>
          <pc:docMk/>
          <pc:sldMk cId="213060321" sldId="288"/>
        </pc:sldMkLst>
        <pc:spChg chg="mod">
          <ac:chgData name="Floriane Odje" userId="03531638-3b9d-47cf-8667-c42df8055513" providerId="ADAL" clId="{82067392-C2B1-524E-85E3-00188B586317}" dt="2024-11-20T10:38:10.768" v="264"/>
          <ac:spMkLst>
            <pc:docMk/>
            <pc:sldMk cId="213060321" sldId="288"/>
            <ac:spMk id="2" creationId="{17065B68-EBCF-E7B2-DEFF-33FBDF02ABE9}"/>
          </ac:spMkLst>
        </pc:spChg>
        <pc:spChg chg="mod">
          <ac:chgData name="Floriane Odje" userId="03531638-3b9d-47cf-8667-c42df8055513" providerId="ADAL" clId="{82067392-C2B1-524E-85E3-00188B586317}" dt="2024-11-20T10:36:27.954" v="198" actId="20577"/>
          <ac:spMkLst>
            <pc:docMk/>
            <pc:sldMk cId="213060321" sldId="288"/>
            <ac:spMk id="7" creationId="{21C97F27-3E79-84FB-FE11-8334D9EE1AAA}"/>
          </ac:spMkLst>
        </pc:spChg>
        <pc:spChg chg="mod">
          <ac:chgData name="Floriane Odje" userId="03531638-3b9d-47cf-8667-c42df8055513" providerId="ADAL" clId="{82067392-C2B1-524E-85E3-00188B586317}" dt="2024-11-20T10:36:59.737" v="211" actId="20577"/>
          <ac:spMkLst>
            <pc:docMk/>
            <pc:sldMk cId="213060321" sldId="288"/>
            <ac:spMk id="8" creationId="{68DA624D-1252-42EA-175E-96D92AC50AA3}"/>
          </ac:spMkLst>
        </pc:spChg>
        <pc:spChg chg="add del">
          <ac:chgData name="Floriane Odje" userId="03531638-3b9d-47cf-8667-c42df8055513" providerId="ADAL" clId="{82067392-C2B1-524E-85E3-00188B586317}" dt="2024-11-20T10:37:06.621" v="212" actId="478"/>
          <ac:spMkLst>
            <pc:docMk/>
            <pc:sldMk cId="213060321" sldId="288"/>
            <ac:spMk id="10" creationId="{88384A33-EACE-0EC8-5011-DF7E5451219D}"/>
          </ac:spMkLst>
        </pc:spChg>
        <pc:graphicFrameChg chg="add mod">
          <ac:chgData name="Floriane Odje" userId="03531638-3b9d-47cf-8667-c42df8055513" providerId="ADAL" clId="{82067392-C2B1-524E-85E3-00188B586317}" dt="2024-11-20T10:36:43.927" v="206"/>
          <ac:graphicFrameMkLst>
            <pc:docMk/>
            <pc:sldMk cId="213060321" sldId="288"/>
            <ac:graphicFrameMk id="11" creationId="{3D7BE03E-7833-514A-2B67-F65CCECA328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dje_uds/Desktop/Endocrinology_data/GCC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dje_uds/Desktop/Endocrinology_data/GCC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dje_uds/Desktop/Endocrinology_data/GCC_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dje_uds/Desktop/Endocrinology_data/GCC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dje_uds/Desktop/Endocrinology_data/GCC_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+mn-lt"/>
              </a:rPr>
              <a:t>MCC ON TEST SET</a:t>
            </a:r>
          </a:p>
        </c:rich>
      </c:tx>
      <c:layout>
        <c:manualLayout>
          <c:xMode val="edge"/>
          <c:yMode val="edge"/>
          <c:x val="4.0451224846894125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Feuil1!$W$30:$W$31</c:f>
              <c:strCache>
                <c:ptCount val="2"/>
                <c:pt idx="1">
                  <c:v>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Feuil1!$U$32:$V$35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Feuil1!$W$32:$W$35</c:f>
              <c:numCache>
                <c:formatCode>General</c:formatCode>
                <c:ptCount val="4"/>
                <c:pt idx="0">
                  <c:v>0.35099999999999998</c:v>
                </c:pt>
                <c:pt idx="1">
                  <c:v>0.25600000000000001</c:v>
                </c:pt>
                <c:pt idx="2">
                  <c:v>0.25600000000000001</c:v>
                </c:pt>
                <c:pt idx="3">
                  <c:v>0.38200000000000001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F8-4840-BC3E-E37CBAC800E1}"/>
            </c:ext>
          </c:extLst>
        </c:ser>
        <c:ser>
          <c:idx val="1"/>
          <c:order val="1"/>
          <c:tx>
            <c:strRef>
              <c:f>Feuil1!$X$30:$X$31</c:f>
              <c:strCache>
                <c:ptCount val="2"/>
                <c:pt idx="1">
                  <c:v>MF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Feuil1!$U$32:$V$35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Feuil1!$X$32:$X$35</c:f>
              <c:numCache>
                <c:formatCode>General</c:formatCode>
                <c:ptCount val="4"/>
                <c:pt idx="0">
                  <c:v>0.31</c:v>
                </c:pt>
                <c:pt idx="1">
                  <c:v>0.39400000000000002</c:v>
                </c:pt>
                <c:pt idx="2">
                  <c:v>0.10100000000000001</c:v>
                </c:pt>
                <c:pt idx="3">
                  <c:v>8.5999999999999993E-2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F8-4840-BC3E-E37CBAC800E1}"/>
            </c:ext>
          </c:extLst>
        </c:ser>
        <c:ser>
          <c:idx val="2"/>
          <c:order val="2"/>
          <c:tx>
            <c:strRef>
              <c:f>Feuil1!$Y$30:$Y$31</c:f>
              <c:strCache>
                <c:ptCount val="2"/>
                <c:pt idx="1">
                  <c:v>Combined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Feuil1!$U$32:$V$35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Feuil1!$Y$32:$Y$35</c:f>
              <c:numCache>
                <c:formatCode>General</c:formatCode>
                <c:ptCount val="4"/>
                <c:pt idx="0">
                  <c:v>0.41699999999999998</c:v>
                </c:pt>
                <c:pt idx="1">
                  <c:v>0.41699999999999998</c:v>
                </c:pt>
                <c:pt idx="2">
                  <c:v>0.318</c:v>
                </c:pt>
                <c:pt idx="3">
                  <c:v>0.35199999999999998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F8-4840-BC3E-E37CBAC800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96077488"/>
        <c:axId val="396079216"/>
      </c:barChart>
      <c:catAx>
        <c:axId val="396077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DE"/>
          </a:p>
        </c:txPr>
        <c:crossAx val="396079216"/>
        <c:crosses val="autoZero"/>
        <c:auto val="1"/>
        <c:lblAlgn val="ctr"/>
        <c:lblOffset val="100"/>
        <c:noMultiLvlLbl val="0"/>
      </c:catAx>
      <c:valAx>
        <c:axId val="39607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607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552945758132628"/>
          <c:y val="2.3277012248468947E-2"/>
          <c:w val="0.31235197872993148"/>
          <c:h val="0.119739952345636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+mn-lt"/>
              </a:rPr>
              <a:t>MCC ON TEST SET</a:t>
            </a:r>
          </a:p>
        </c:rich>
      </c:tx>
      <c:layout>
        <c:manualLayout>
          <c:xMode val="edge"/>
          <c:yMode val="edge"/>
          <c:x val="4.0451224846894125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Feuil1!$W$30:$W$31</c:f>
              <c:strCache>
                <c:ptCount val="2"/>
                <c:pt idx="1">
                  <c:v>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Feuil1!$U$32:$V$35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Feuil1!$W$32:$W$35</c:f>
              <c:numCache>
                <c:formatCode>General</c:formatCode>
                <c:ptCount val="4"/>
                <c:pt idx="0">
                  <c:v>0.35099999999999998</c:v>
                </c:pt>
                <c:pt idx="1">
                  <c:v>0.25600000000000001</c:v>
                </c:pt>
                <c:pt idx="2">
                  <c:v>0.25600000000000001</c:v>
                </c:pt>
                <c:pt idx="3">
                  <c:v>0.38200000000000001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F8-4840-BC3E-E37CBAC800E1}"/>
            </c:ext>
          </c:extLst>
        </c:ser>
        <c:ser>
          <c:idx val="1"/>
          <c:order val="1"/>
          <c:tx>
            <c:strRef>
              <c:f>Feuil1!$X$30:$X$31</c:f>
              <c:strCache>
                <c:ptCount val="2"/>
                <c:pt idx="1">
                  <c:v>MF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Feuil1!$U$32:$V$35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Feuil1!$X$32:$X$35</c:f>
              <c:numCache>
                <c:formatCode>General</c:formatCode>
                <c:ptCount val="4"/>
                <c:pt idx="0">
                  <c:v>0.31</c:v>
                </c:pt>
                <c:pt idx="1">
                  <c:v>0.39400000000000002</c:v>
                </c:pt>
                <c:pt idx="2">
                  <c:v>0.10100000000000001</c:v>
                </c:pt>
                <c:pt idx="3">
                  <c:v>8.5999999999999993E-2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F8-4840-BC3E-E37CBAC800E1}"/>
            </c:ext>
          </c:extLst>
        </c:ser>
        <c:ser>
          <c:idx val="2"/>
          <c:order val="2"/>
          <c:tx>
            <c:strRef>
              <c:f>Feuil1!$Y$30:$Y$31</c:f>
              <c:strCache>
                <c:ptCount val="2"/>
                <c:pt idx="1">
                  <c:v>Combined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Feuil1!$U$32:$V$35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Feuil1!$Y$32:$Y$35</c:f>
              <c:numCache>
                <c:formatCode>General</c:formatCode>
                <c:ptCount val="4"/>
                <c:pt idx="0">
                  <c:v>0.41699999999999998</c:v>
                </c:pt>
                <c:pt idx="1">
                  <c:v>0.41699999999999998</c:v>
                </c:pt>
                <c:pt idx="2">
                  <c:v>0.318</c:v>
                </c:pt>
                <c:pt idx="3">
                  <c:v>0.35199999999999998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F8-4840-BC3E-E37CBAC800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96077488"/>
        <c:axId val="396079216"/>
      </c:barChart>
      <c:catAx>
        <c:axId val="396077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DE"/>
          </a:p>
        </c:txPr>
        <c:crossAx val="396079216"/>
        <c:crosses val="autoZero"/>
        <c:auto val="1"/>
        <c:lblAlgn val="ctr"/>
        <c:lblOffset val="100"/>
        <c:noMultiLvlLbl val="0"/>
      </c:catAx>
      <c:valAx>
        <c:axId val="39607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607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552945758132628"/>
          <c:y val="2.3277012248468947E-2"/>
          <c:w val="0.31235197872993148"/>
          <c:h val="0.119739952345636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MCC ON TEST SET (W/O DMSO)</a:t>
            </a:r>
          </a:p>
          <a:p>
            <a:pPr>
              <a:defRPr/>
            </a:pPr>
            <a:endParaRPr lang="fr-FR" dirty="0"/>
          </a:p>
        </c:rich>
      </c:tx>
      <c:layout>
        <c:manualLayout>
          <c:xMode val="edge"/>
          <c:yMode val="edge"/>
          <c:x val="2.9736001749781277E-2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Feuil1!$J$62:$J$63</c:f>
              <c:strCache>
                <c:ptCount val="2"/>
                <c:pt idx="1">
                  <c:v>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Feuil1!$H$64:$I$67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Feuil1!$J$64:$J$67</c:f>
              <c:numCache>
                <c:formatCode>General</c:formatCode>
                <c:ptCount val="4"/>
                <c:pt idx="0">
                  <c:v>0.6</c:v>
                </c:pt>
                <c:pt idx="1">
                  <c:v>0.39300000000000002</c:v>
                </c:pt>
                <c:pt idx="2">
                  <c:v>0.46899999999999997</c:v>
                </c:pt>
                <c:pt idx="3">
                  <c:v>0.42299999999999999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8-DD41-A7EF-5385BD5A452B}"/>
            </c:ext>
          </c:extLst>
        </c:ser>
        <c:ser>
          <c:idx val="1"/>
          <c:order val="1"/>
          <c:tx>
            <c:strRef>
              <c:f>Feuil1!$K$62:$K$63</c:f>
              <c:strCache>
                <c:ptCount val="2"/>
                <c:pt idx="1">
                  <c:v>MF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Feuil1!$H$64:$I$67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Feuil1!$K$64:$K$67</c:f>
              <c:numCache>
                <c:formatCode>General</c:formatCode>
                <c:ptCount val="4"/>
                <c:pt idx="0">
                  <c:v>0.29799999999999999</c:v>
                </c:pt>
                <c:pt idx="1">
                  <c:v>0.27</c:v>
                </c:pt>
                <c:pt idx="2">
                  <c:v>7.6999999999999999E-2</c:v>
                </c:pt>
                <c:pt idx="3">
                  <c:v>0.14099999999999999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8-DD41-A7EF-5385BD5A452B}"/>
            </c:ext>
          </c:extLst>
        </c:ser>
        <c:ser>
          <c:idx val="2"/>
          <c:order val="2"/>
          <c:tx>
            <c:strRef>
              <c:f>Feuil1!$L$62:$L$63</c:f>
              <c:strCache>
                <c:ptCount val="2"/>
                <c:pt idx="1">
                  <c:v>Combined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Feuil1!$H$64:$I$67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Feuil1!$L$64:$L$67</c:f>
              <c:numCache>
                <c:formatCode>General</c:formatCode>
                <c:ptCount val="4"/>
                <c:pt idx="0">
                  <c:v>0.34399999999999997</c:v>
                </c:pt>
                <c:pt idx="1">
                  <c:v>0.41699999999999998</c:v>
                </c:pt>
                <c:pt idx="2">
                  <c:v>0.35899999999999999</c:v>
                </c:pt>
                <c:pt idx="3">
                  <c:v>0.36099999999999999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8-DD41-A7EF-5385BD5A45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22768975"/>
        <c:axId val="1922960735"/>
      </c:barChart>
      <c:catAx>
        <c:axId val="1922768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DE"/>
          </a:p>
        </c:txPr>
        <c:crossAx val="1922960735"/>
        <c:crosses val="autoZero"/>
        <c:auto val="1"/>
        <c:lblAlgn val="ctr"/>
        <c:lblOffset val="100"/>
        <c:noMultiLvlLbl val="0"/>
      </c:catAx>
      <c:valAx>
        <c:axId val="19229607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2276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0228083989501311"/>
          <c:y val="0.16236111111111112"/>
          <c:w val="0.20955364766151219"/>
          <c:h val="7.56731753822252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MCC on test set (Agonist) </a:t>
            </a:r>
          </a:p>
        </c:rich>
      </c:tx>
      <c:layout>
        <c:manualLayout>
          <c:xMode val="edge"/>
          <c:yMode val="edge"/>
          <c:x val="2.2357142857142877E-2"/>
          <c:y val="3.45572354211663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agonist!$K$10:$K$11</c:f>
              <c:strCache>
                <c:ptCount val="2"/>
                <c:pt idx="1">
                  <c:v>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agonist!$I$12:$J$15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agonist!$K$12:$K$15</c:f>
              <c:numCache>
                <c:formatCode>General</c:formatCode>
                <c:ptCount val="4"/>
                <c:pt idx="0">
                  <c:v>0.44600000000000001</c:v>
                </c:pt>
                <c:pt idx="1">
                  <c:v>0.42</c:v>
                </c:pt>
                <c:pt idx="2">
                  <c:v>0.35599999999999998</c:v>
                </c:pt>
                <c:pt idx="3">
                  <c:v>0.35299999999999998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7-754E-B5DC-2A4238859BED}"/>
            </c:ext>
          </c:extLst>
        </c:ser>
        <c:ser>
          <c:idx val="1"/>
          <c:order val="1"/>
          <c:tx>
            <c:strRef>
              <c:f>agonist!$L$10:$L$11</c:f>
              <c:strCache>
                <c:ptCount val="2"/>
                <c:pt idx="1">
                  <c:v>MF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agonist!$I$12:$J$15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agonist!$L$12:$L$15</c:f>
              <c:numCache>
                <c:formatCode>General</c:formatCode>
                <c:ptCount val="4"/>
                <c:pt idx="0">
                  <c:v>0.44700000000000001</c:v>
                </c:pt>
                <c:pt idx="1">
                  <c:v>0.254</c:v>
                </c:pt>
                <c:pt idx="2">
                  <c:v>0.191</c:v>
                </c:pt>
                <c:pt idx="3">
                  <c:v>0.41099999999999998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7-754E-B5DC-2A4238859BED}"/>
            </c:ext>
          </c:extLst>
        </c:ser>
        <c:ser>
          <c:idx val="2"/>
          <c:order val="2"/>
          <c:tx>
            <c:strRef>
              <c:f>agonist!$M$10:$M$11</c:f>
              <c:strCache>
                <c:ptCount val="2"/>
                <c:pt idx="1">
                  <c:v>Combined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agonist!$I$12:$J$15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agonist!$M$12:$M$15</c:f>
              <c:numCache>
                <c:formatCode>General</c:formatCode>
                <c:ptCount val="4"/>
                <c:pt idx="0">
                  <c:v>0.48399999999999999</c:v>
                </c:pt>
                <c:pt idx="1">
                  <c:v>0.48299999999999998</c:v>
                </c:pt>
                <c:pt idx="2">
                  <c:v>0.41899999999999998</c:v>
                </c:pt>
                <c:pt idx="3">
                  <c:v>0.434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17-754E-B5DC-2A4238859B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50981744"/>
        <c:axId val="650983456"/>
      </c:barChart>
      <c:catAx>
        <c:axId val="65098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DE"/>
          </a:p>
        </c:txPr>
        <c:crossAx val="650983456"/>
        <c:crosses val="autoZero"/>
        <c:auto val="1"/>
        <c:lblAlgn val="ctr"/>
        <c:lblOffset val="100"/>
        <c:noMultiLvlLbl val="0"/>
      </c:catAx>
      <c:valAx>
        <c:axId val="650983456"/>
        <c:scaling>
          <c:orientation val="minMax"/>
        </c:scaling>
        <c:delete val="1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6509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468053993250841"/>
          <c:y val="0.15349909015152804"/>
          <c:w val="0.18635306524184478"/>
          <c:h val="7.2894678661927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MCC ON TEST SET (ANTAGONIST)</a:t>
            </a:r>
          </a:p>
        </c:rich>
      </c:tx>
      <c:layout>
        <c:manualLayout>
          <c:xMode val="edge"/>
          <c:yMode val="edge"/>
          <c:x val="3.4299239844154436E-2"/>
          <c:y val="4.82456140350877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antagonist!$K$10:$K$12</c:f>
              <c:strCache>
                <c:ptCount val="3"/>
                <c:pt idx="2">
                  <c:v>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antagonist!$I$13:$J$16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antagonist!$K$13:$K$16</c:f>
              <c:numCache>
                <c:formatCode>General</c:formatCode>
                <c:ptCount val="4"/>
                <c:pt idx="0">
                  <c:v>0.33500000000000002</c:v>
                </c:pt>
                <c:pt idx="1">
                  <c:v>0.47899999999999998</c:v>
                </c:pt>
                <c:pt idx="2">
                  <c:v>0.28999999999999998</c:v>
                </c:pt>
                <c:pt idx="3">
                  <c:v>0.35899999999999999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78-3948-9F9D-4A938F2B5AD0}"/>
            </c:ext>
          </c:extLst>
        </c:ser>
        <c:ser>
          <c:idx val="1"/>
          <c:order val="1"/>
          <c:tx>
            <c:strRef>
              <c:f>antagonist!$L$10:$L$12</c:f>
              <c:strCache>
                <c:ptCount val="3"/>
                <c:pt idx="2">
                  <c:v>MF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antagonist!$I$13:$J$16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antagonist!$L$13:$L$16</c:f>
              <c:numCache>
                <c:formatCode>General</c:formatCode>
                <c:ptCount val="4"/>
                <c:pt idx="0">
                  <c:v>0.312</c:v>
                </c:pt>
                <c:pt idx="1">
                  <c:v>0.33900000000000002</c:v>
                </c:pt>
                <c:pt idx="2">
                  <c:v>0.34799999999999998</c:v>
                </c:pt>
                <c:pt idx="3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78-3948-9F9D-4A938F2B5AD0}"/>
            </c:ext>
          </c:extLst>
        </c:ser>
        <c:ser>
          <c:idx val="2"/>
          <c:order val="2"/>
          <c:tx>
            <c:strRef>
              <c:f>antagonist!$M$10:$M$12</c:f>
              <c:strCache>
                <c:ptCount val="3"/>
                <c:pt idx="2">
                  <c:v>Combined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antagonist!$I$13:$J$16</c:f>
              <c:multiLvlStrCache>
                <c:ptCount val="4"/>
                <c:lvl>
                  <c:pt idx="0">
                    <c:v>Default</c:v>
                  </c:pt>
                  <c:pt idx="1">
                    <c:v>Tuned</c:v>
                  </c:pt>
                  <c:pt idx="2">
                    <c:v>Default</c:v>
                  </c:pt>
                  <c:pt idx="3">
                    <c:v>Tuned</c:v>
                  </c:pt>
                </c:lvl>
                <c:lvl>
                  <c:pt idx="0">
                    <c:v>Random Forest</c:v>
                  </c:pt>
                  <c:pt idx="2">
                    <c:v>Multi-layer Perceptron</c:v>
                  </c:pt>
                </c:lvl>
              </c:multiLvlStrCache>
            </c:multiLvlStrRef>
          </c:cat>
          <c:val>
            <c:numRef>
              <c:f>antagonist!$M$13:$M$16</c:f>
              <c:numCache>
                <c:formatCode>General</c:formatCode>
                <c:ptCount val="4"/>
                <c:pt idx="0">
                  <c:v>0.42</c:v>
                </c:pt>
                <c:pt idx="1">
                  <c:v>0.42</c:v>
                </c:pt>
                <c:pt idx="2">
                  <c:v>0.41399999999999998</c:v>
                </c:pt>
                <c:pt idx="3">
                  <c:v>0.438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78-3948-9F9D-4A938F2B5A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40058671"/>
        <c:axId val="640457519"/>
      </c:barChart>
      <c:catAx>
        <c:axId val="640058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DE"/>
          </a:p>
        </c:txPr>
        <c:crossAx val="640457519"/>
        <c:crosses val="autoZero"/>
        <c:auto val="1"/>
        <c:lblAlgn val="ctr"/>
        <c:lblOffset val="100"/>
        <c:noMultiLvlLbl val="0"/>
      </c:catAx>
      <c:valAx>
        <c:axId val="6404575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DE"/>
          </a:p>
        </c:txPr>
        <c:crossAx val="64005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6266626706263796"/>
          <c:y val="0.16901333057052081"/>
          <c:w val="0.18054968258725446"/>
          <c:h val="7.4013675922088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2:14:55.1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2:14:55.1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2:11:0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24575,'21'-2'0,"-13"0"0,43 2 0,-23 0 0,27 0 0,-13 0 0,7 0 0,-17 0 0,20 0 0,-20 0 0,10 0 0,18 0 0,-35 0 0,13 0 0,-34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2:11:1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24575,'4'-3'0,"24"2"0,11 1 0,12 0 0,28 0-1175,-6 0 1175,-17 0 0,3 0 0,-6 0 0,2 0-577,15 0 0,1 0 577,-14 0 0,1 0 0,15 0 0,1 0 0,-16 0 0,-1 0 0,18 0 0,-3 0 0,19 0 0,-32 0 0,-1 0 0,15 0 0,-8 3 0,-12-2 823,-33 2-823,-4-3 1506,-10 0-1506,0 0 0,0-2 0,2 2 0,4-2 0,6 2 0,5 0 0,7 0 0,-1 0 0,0 0 0,-9 0 0,1 0 0,-9 0 0,0 0 0,-2 0 0,-4 0 0,-2 0 0,2-2 0,0 1 0,1 0 0,4 1 0,-1 0 0,6 0 0,0 0 0,-1 0 0,7 0 0,1 0 0,2 0 0,-3 0 0,-8 0 0,-4 0 0,-6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F890-F094-4EEE-B4E2-4232CE3FD411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99C4-815B-430E-B4E3-7A993EAAB047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4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 label by </a:t>
            </a:r>
            <a:r>
              <a:rPr lang="en-GB" dirty="0" err="1"/>
              <a:t>concatening</a:t>
            </a:r>
            <a:r>
              <a:rPr lang="en-GB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99C4-815B-430E-B4E3-7A993EAAB04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9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9">
            <a:extLst>
              <a:ext uri="{FF2B5EF4-FFF2-40B4-BE49-F238E27FC236}">
                <a16:creationId xmlns:a16="http://schemas.microsoft.com/office/drawing/2014/main" id="{B13DECC5-1428-4870-A439-3DAEC7648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413" y="433388"/>
            <a:ext cx="990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D294CE84-780B-4C52-9BF2-01FEF08DB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818" y="2511726"/>
            <a:ext cx="7008779" cy="143752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6424A9FA-1366-4208-9DEE-65325629F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3818" y="3951886"/>
            <a:ext cx="7008779" cy="163735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A99059-E830-47C3-9D15-80AB9EE550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5"/>
          <a:stretch>
            <a:fillRect/>
          </a:stretch>
        </p:blipFill>
        <p:spPr bwMode="auto">
          <a:xfrm>
            <a:off x="0" y="19050"/>
            <a:ext cx="3024188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30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Rechteck 18">
            <a:extLst>
              <a:ext uri="{FF2B5EF4-FFF2-40B4-BE49-F238E27FC236}">
                <a16:creationId xmlns:a16="http://schemas.microsoft.com/office/drawing/2014/main" id="{830D8466-0BB6-4D58-A715-1E7FB501EFE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Gerade Verbindung 14">
            <a:extLst>
              <a:ext uri="{FF2B5EF4-FFF2-40B4-BE49-F238E27FC236}">
                <a16:creationId xmlns:a16="http://schemas.microsoft.com/office/drawing/2014/main" id="{ADCCBADD-97D8-4BE6-9E85-86CD9C631948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5">
            <a:extLst>
              <a:ext uri="{FF2B5EF4-FFF2-40B4-BE49-F238E27FC236}">
                <a16:creationId xmlns:a16="http://schemas.microsoft.com/office/drawing/2014/main" id="{1DB768EC-CE28-44FF-BB7C-B8484BEA8566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18">
            <a:extLst>
              <a:ext uri="{FF2B5EF4-FFF2-40B4-BE49-F238E27FC236}">
                <a16:creationId xmlns:a16="http://schemas.microsoft.com/office/drawing/2014/main" id="{BC780FFD-5314-4854-9E8A-CDE8426E4C0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B8D41C6C-0A6F-4C3D-972B-8456A922B96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450DC6-18D2-4DCE-9A50-1EB813CD509D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8F52E049-7591-40F7-8578-82F7860BBC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D6F19065-F49F-49EA-BA5B-BA6B170195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311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rgbClr val="0128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Rechteck 18">
            <a:extLst>
              <a:ext uri="{FF2B5EF4-FFF2-40B4-BE49-F238E27FC236}">
                <a16:creationId xmlns:a16="http://schemas.microsoft.com/office/drawing/2014/main" id="{B624E9F2-501A-456B-B53C-F7847716B83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Gerade Verbindung 14">
            <a:extLst>
              <a:ext uri="{FF2B5EF4-FFF2-40B4-BE49-F238E27FC236}">
                <a16:creationId xmlns:a16="http://schemas.microsoft.com/office/drawing/2014/main" id="{873D9178-D81F-44A5-A863-9531CADC503A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5">
            <a:extLst>
              <a:ext uri="{FF2B5EF4-FFF2-40B4-BE49-F238E27FC236}">
                <a16:creationId xmlns:a16="http://schemas.microsoft.com/office/drawing/2014/main" id="{A5B0B07D-F1EA-4568-935F-6144AEFF6D45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18">
            <a:extLst>
              <a:ext uri="{FF2B5EF4-FFF2-40B4-BE49-F238E27FC236}">
                <a16:creationId xmlns:a16="http://schemas.microsoft.com/office/drawing/2014/main" id="{6E477C05-4E6E-4B9E-B6D4-52E5A70BF10C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F3315B04-83C5-47BD-928C-42D28D27C77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00A7A15-7BEA-4BF1-8E75-2EC3D733B3DF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BB6A069C-E540-4F2B-94B8-8765CD3E99C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38EF47DA-A04A-4BEE-B3E3-19C62E828C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167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4 - Eule angeschnitten positiv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87501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3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7" b="54561"/>
          <a:stretch>
            <a:fillRect/>
          </a:stretch>
        </p:blipFill>
        <p:spPr bwMode="auto">
          <a:xfrm>
            <a:off x="3718823" y="3871866"/>
            <a:ext cx="4758853" cy="238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8">
            <a:extLst>
              <a:ext uri="{FF2B5EF4-FFF2-40B4-BE49-F238E27FC236}">
                <a16:creationId xmlns:a16="http://schemas.microsoft.com/office/drawing/2014/main" id="{5B2060DF-E81A-4D86-A56A-3FA3781FC394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Gerade Verbindung 14">
            <a:extLst>
              <a:ext uri="{FF2B5EF4-FFF2-40B4-BE49-F238E27FC236}">
                <a16:creationId xmlns:a16="http://schemas.microsoft.com/office/drawing/2014/main" id="{51DCA63F-3FFE-4571-B7BD-AF6695464DC0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5">
            <a:extLst>
              <a:ext uri="{FF2B5EF4-FFF2-40B4-BE49-F238E27FC236}">
                <a16:creationId xmlns:a16="http://schemas.microsoft.com/office/drawing/2014/main" id="{E328B414-94C2-4CCD-9F5F-24E1A917CE07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8">
            <a:extLst>
              <a:ext uri="{FF2B5EF4-FFF2-40B4-BE49-F238E27FC236}">
                <a16:creationId xmlns:a16="http://schemas.microsoft.com/office/drawing/2014/main" id="{3D15F480-C575-425F-ACEE-393D2815999C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Datumsplatzhalter 26">
            <a:extLst>
              <a:ext uri="{FF2B5EF4-FFF2-40B4-BE49-F238E27FC236}">
                <a16:creationId xmlns:a16="http://schemas.microsoft.com/office/drawing/2014/main" id="{6B3F9216-1F6D-4FD6-B21E-3374125E6DF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026456-FD74-4FC7-980C-6E2AAD378FA7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1" name="Fußzeilenplatzhalter 27">
            <a:extLst>
              <a:ext uri="{FF2B5EF4-FFF2-40B4-BE49-F238E27FC236}">
                <a16:creationId xmlns:a16="http://schemas.microsoft.com/office/drawing/2014/main" id="{55D1BE1D-B002-40B6-99BA-31F7B89B69E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22" name="Foliennummernplatzhalter 28">
            <a:extLst>
              <a:ext uri="{FF2B5EF4-FFF2-40B4-BE49-F238E27FC236}">
                <a16:creationId xmlns:a16="http://schemas.microsoft.com/office/drawing/2014/main" id="{EFB5E2CB-D7F2-4918-A8DC-58E85FAFD5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5909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053A4-0884-4CE1-902D-B51DB4A3A6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362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ß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774825"/>
            <a:ext cx="398621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0" y="3957214"/>
            <a:ext cx="12192000" cy="576064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27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8">
            <a:extLst>
              <a:ext uri="{FF2B5EF4-FFF2-40B4-BE49-F238E27FC236}">
                <a16:creationId xmlns:a16="http://schemas.microsoft.com/office/drawing/2014/main" id="{858C694F-3064-4BF9-AA11-01F4E0BA6D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hteck 18">
            <a:extLst>
              <a:ext uri="{FF2B5EF4-FFF2-40B4-BE49-F238E27FC236}">
                <a16:creationId xmlns:a16="http://schemas.microsoft.com/office/drawing/2014/main" id="{1EE36F64-66A7-4E31-8C6C-F0A84D7404C0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Bild 15">
            <a:extLst>
              <a:ext uri="{FF2B5EF4-FFF2-40B4-BE49-F238E27FC236}">
                <a16:creationId xmlns:a16="http://schemas.microsoft.com/office/drawing/2014/main" id="{972262D6-19A9-4A0D-92F1-E89D97BF0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59BDB2A1-1E24-40F3-B12B-10AA99A53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350048"/>
            <a:ext cx="9169400" cy="44958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0" fontAlgn="base" latinLnBrk="0" hangingPunct="0">
              <a:lnSpc>
                <a:spcPct val="150000"/>
              </a:lnSpc>
              <a:spcBef>
                <a:spcPts val="24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400" kern="1200" dirty="0" smtClean="0">
                <a:solidFill>
                  <a:srgbClr val="3A729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lang="de-DE" sz="2000" kern="1200" dirty="0" smtClean="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lang="de-DE" sz="1600" kern="1200" dirty="0" smtClean="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Textplatzhalter 26">
            <a:extLst>
              <a:ext uri="{FF2B5EF4-FFF2-40B4-BE49-F238E27FC236}">
                <a16:creationId xmlns:a16="http://schemas.microsoft.com/office/drawing/2014/main" id="{986583CF-8BB1-4AD7-993A-DC4D7E2C61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B86FC17-31AB-40C2-8B3F-44A971A10619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Gerade Verbindung 14">
            <a:extLst>
              <a:ext uri="{FF2B5EF4-FFF2-40B4-BE49-F238E27FC236}">
                <a16:creationId xmlns:a16="http://schemas.microsoft.com/office/drawing/2014/main" id="{BFBB5542-02AA-4B1C-ADD9-DE5FAA164C07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15">
            <a:extLst>
              <a:ext uri="{FF2B5EF4-FFF2-40B4-BE49-F238E27FC236}">
                <a16:creationId xmlns:a16="http://schemas.microsoft.com/office/drawing/2014/main" id="{39E6ECC0-3043-41EF-BE1D-204790E4A492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hteck 18">
            <a:extLst>
              <a:ext uri="{FF2B5EF4-FFF2-40B4-BE49-F238E27FC236}">
                <a16:creationId xmlns:a16="http://schemas.microsoft.com/office/drawing/2014/main" id="{50BB9E3E-D37F-4CA9-8C2A-6A785F78F639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Datumsplatzhalter 26">
            <a:extLst>
              <a:ext uri="{FF2B5EF4-FFF2-40B4-BE49-F238E27FC236}">
                <a16:creationId xmlns:a16="http://schemas.microsoft.com/office/drawing/2014/main" id="{823999B2-5C33-43DD-9B44-9D24B02DFF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023E7C8-81B3-48D8-9BE2-9CFBDCD1C966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31" name="Fußzeilenplatzhalter 27">
            <a:extLst>
              <a:ext uri="{FF2B5EF4-FFF2-40B4-BE49-F238E27FC236}">
                <a16:creationId xmlns:a16="http://schemas.microsoft.com/office/drawing/2014/main" id="{28717BB2-71DD-447A-A782-F28C694A05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32" name="Foliennummernplatzhalter 28">
            <a:extLst>
              <a:ext uri="{FF2B5EF4-FFF2-40B4-BE49-F238E27FC236}">
                <a16:creationId xmlns:a16="http://schemas.microsoft.com/office/drawing/2014/main" id="{22C95222-3341-4328-A840-E264CF64F7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353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8">
            <a:extLst>
              <a:ext uri="{FF2B5EF4-FFF2-40B4-BE49-F238E27FC236}">
                <a16:creationId xmlns:a16="http://schemas.microsoft.com/office/drawing/2014/main" id="{7CD690CE-3B0B-48D9-9DFB-299B5710811B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hteck 18">
            <a:extLst>
              <a:ext uri="{FF2B5EF4-FFF2-40B4-BE49-F238E27FC236}">
                <a16:creationId xmlns:a16="http://schemas.microsoft.com/office/drawing/2014/main" id="{2B396089-6411-4E6B-BD27-63C078F41104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Bild 15">
            <a:extLst>
              <a:ext uri="{FF2B5EF4-FFF2-40B4-BE49-F238E27FC236}">
                <a16:creationId xmlns:a16="http://schemas.microsoft.com/office/drawing/2014/main" id="{6026BB1B-76AF-409B-9AC2-0021D9603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26">
            <a:extLst>
              <a:ext uri="{FF2B5EF4-FFF2-40B4-BE49-F238E27FC236}">
                <a16:creationId xmlns:a16="http://schemas.microsoft.com/office/drawing/2014/main" id="{0D55786A-0C0E-440F-9B7A-4D2F79F06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0FCDF80-E9F9-4FAC-855E-08F3406F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63" y="1345199"/>
            <a:ext cx="9154784" cy="4913312"/>
          </a:xfrm>
          <a:prstGeom prst="rect">
            <a:avLst/>
          </a:prstGeom>
        </p:spPr>
        <p:txBody>
          <a:bodyPr lIns="0" tIns="46800"/>
          <a:lstStyle>
            <a:lvl1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0" name="Rechteck 18">
            <a:extLst>
              <a:ext uri="{FF2B5EF4-FFF2-40B4-BE49-F238E27FC236}">
                <a16:creationId xmlns:a16="http://schemas.microsoft.com/office/drawing/2014/main" id="{0972DC37-0F0F-464B-BB06-3CF554827C69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Gerade Verbindung 14">
            <a:extLst>
              <a:ext uri="{FF2B5EF4-FFF2-40B4-BE49-F238E27FC236}">
                <a16:creationId xmlns:a16="http://schemas.microsoft.com/office/drawing/2014/main" id="{5B23E0AC-94BC-492E-BA99-21ECDC12A35E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15">
            <a:extLst>
              <a:ext uri="{FF2B5EF4-FFF2-40B4-BE49-F238E27FC236}">
                <a16:creationId xmlns:a16="http://schemas.microsoft.com/office/drawing/2014/main" id="{2407C4B6-88D3-417A-8FFA-52EAA859C5B5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18">
            <a:extLst>
              <a:ext uri="{FF2B5EF4-FFF2-40B4-BE49-F238E27FC236}">
                <a16:creationId xmlns:a16="http://schemas.microsoft.com/office/drawing/2014/main" id="{CCB8251C-0218-4F10-9A1B-D2108B4D07C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8A49D140-1109-43A6-A4A1-9F10816F64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04B3FD2-EF41-4B7D-8779-55DA01653D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2421AAA0-986B-4775-B956-6FF3D57D3A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5F94BFD7-AE80-44D2-A029-236B9D2121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136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4">
            <a:extLst>
              <a:ext uri="{FF2B5EF4-FFF2-40B4-BE49-F238E27FC236}">
                <a16:creationId xmlns:a16="http://schemas.microsoft.com/office/drawing/2014/main" id="{5E4FCA00-15AF-4B18-8D79-7C402BB491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4450"/>
            <a:ext cx="6120000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  <p:sp>
        <p:nvSpPr>
          <p:cNvPr id="11" name="Rechteck 18">
            <a:extLst>
              <a:ext uri="{FF2B5EF4-FFF2-40B4-BE49-F238E27FC236}">
                <a16:creationId xmlns:a16="http://schemas.microsoft.com/office/drawing/2014/main" id="{88DE7A71-801A-4F5E-8033-C80D14C53463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hteck 18">
            <a:extLst>
              <a:ext uri="{FF2B5EF4-FFF2-40B4-BE49-F238E27FC236}">
                <a16:creationId xmlns:a16="http://schemas.microsoft.com/office/drawing/2014/main" id="{2780BBE2-B708-4951-B510-AFEB0D661E3A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Bild 15">
            <a:extLst>
              <a:ext uri="{FF2B5EF4-FFF2-40B4-BE49-F238E27FC236}">
                <a16:creationId xmlns:a16="http://schemas.microsoft.com/office/drawing/2014/main" id="{79C76DD9-5D73-4937-A782-CFB033A21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1148D336-DF9F-4481-920D-13E51DE5F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8766" y="1350048"/>
            <a:ext cx="5049838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Rechteck 18">
            <a:extLst>
              <a:ext uri="{FF2B5EF4-FFF2-40B4-BE49-F238E27FC236}">
                <a16:creationId xmlns:a16="http://schemas.microsoft.com/office/drawing/2014/main" id="{3DB7DAFB-A1A1-46E9-91B5-D28368D92AC9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Gerade Verbindung 14">
            <a:extLst>
              <a:ext uri="{FF2B5EF4-FFF2-40B4-BE49-F238E27FC236}">
                <a16:creationId xmlns:a16="http://schemas.microsoft.com/office/drawing/2014/main" id="{7A4E1944-B21D-4D43-AF2E-4CA6FD74BFF5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5">
            <a:extLst>
              <a:ext uri="{FF2B5EF4-FFF2-40B4-BE49-F238E27FC236}">
                <a16:creationId xmlns:a16="http://schemas.microsoft.com/office/drawing/2014/main" id="{2312E120-9D9D-4B57-B3A6-2D0353A5133E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18">
            <a:extLst>
              <a:ext uri="{FF2B5EF4-FFF2-40B4-BE49-F238E27FC236}">
                <a16:creationId xmlns:a16="http://schemas.microsoft.com/office/drawing/2014/main" id="{F0B25F26-3EC0-4129-B430-B4E0F3EA8C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Datumsplatzhalter 26">
            <a:extLst>
              <a:ext uri="{FF2B5EF4-FFF2-40B4-BE49-F238E27FC236}">
                <a16:creationId xmlns:a16="http://schemas.microsoft.com/office/drawing/2014/main" id="{A0927289-651E-48FE-BB77-D871AF45A79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459777-DB6F-4629-8C37-84407A676D4C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6" name="Fußzeilenplatzhalter 27">
            <a:extLst>
              <a:ext uri="{FF2B5EF4-FFF2-40B4-BE49-F238E27FC236}">
                <a16:creationId xmlns:a16="http://schemas.microsoft.com/office/drawing/2014/main" id="{4E8F1FAA-78AC-4CBD-B4B7-8211E15083E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27" name="Foliennummernplatzhalter 28">
            <a:extLst>
              <a:ext uri="{FF2B5EF4-FFF2-40B4-BE49-F238E27FC236}">
                <a16:creationId xmlns:a16="http://schemas.microsoft.com/office/drawing/2014/main" id="{913FA777-DA76-4D6F-A242-96CB899143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531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4">
            <a:extLst>
              <a:ext uri="{FF2B5EF4-FFF2-40B4-BE49-F238E27FC236}">
                <a16:creationId xmlns:a16="http://schemas.microsoft.com/office/drawing/2014/main" id="{90BBDC9C-31D6-4730-A77E-1B1FA850D6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339438"/>
            <a:ext cx="6120000" cy="4915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  <p:sp>
        <p:nvSpPr>
          <p:cNvPr id="10" name="Rechteck 18">
            <a:extLst>
              <a:ext uri="{FF2B5EF4-FFF2-40B4-BE49-F238E27FC236}">
                <a16:creationId xmlns:a16="http://schemas.microsoft.com/office/drawing/2014/main" id="{07E82355-ACFA-4A5E-B407-EA2CEF8B497F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hteck 18">
            <a:extLst>
              <a:ext uri="{FF2B5EF4-FFF2-40B4-BE49-F238E27FC236}">
                <a16:creationId xmlns:a16="http://schemas.microsoft.com/office/drawing/2014/main" id="{30416578-4D44-4666-90A2-9DEFE5AC9D89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Bild 15">
            <a:extLst>
              <a:ext uri="{FF2B5EF4-FFF2-40B4-BE49-F238E27FC236}">
                <a16:creationId xmlns:a16="http://schemas.microsoft.com/office/drawing/2014/main" id="{D2E66710-83FF-4A36-8D72-E2586D67E3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26">
            <a:extLst>
              <a:ext uri="{FF2B5EF4-FFF2-40B4-BE49-F238E27FC236}">
                <a16:creationId xmlns:a16="http://schemas.microsoft.com/office/drawing/2014/main" id="{887345FD-1880-4038-BE72-6698573EA2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1D781497-A2A1-4134-BE43-2D3E09A47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68766" y="1350048"/>
            <a:ext cx="5049838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Rechteck 18">
            <a:extLst>
              <a:ext uri="{FF2B5EF4-FFF2-40B4-BE49-F238E27FC236}">
                <a16:creationId xmlns:a16="http://schemas.microsoft.com/office/drawing/2014/main" id="{39CC244B-B3A1-425E-ADEB-7A2D28446184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Gerade Verbindung 14">
            <a:extLst>
              <a:ext uri="{FF2B5EF4-FFF2-40B4-BE49-F238E27FC236}">
                <a16:creationId xmlns:a16="http://schemas.microsoft.com/office/drawing/2014/main" id="{F79596BC-FE55-4A0F-BF68-6F0542948467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5">
            <a:extLst>
              <a:ext uri="{FF2B5EF4-FFF2-40B4-BE49-F238E27FC236}">
                <a16:creationId xmlns:a16="http://schemas.microsoft.com/office/drawing/2014/main" id="{78E23318-D804-4CC5-AB2B-339873D2008E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18">
            <a:extLst>
              <a:ext uri="{FF2B5EF4-FFF2-40B4-BE49-F238E27FC236}">
                <a16:creationId xmlns:a16="http://schemas.microsoft.com/office/drawing/2014/main" id="{CD122CD8-AC1D-4319-A2F0-82B607F4358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Datumsplatzhalter 26">
            <a:extLst>
              <a:ext uri="{FF2B5EF4-FFF2-40B4-BE49-F238E27FC236}">
                <a16:creationId xmlns:a16="http://schemas.microsoft.com/office/drawing/2014/main" id="{251AB3CA-FCB5-4ADC-99EE-473F21337A6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A12496-9E17-4F90-A3F5-9267F0C09A23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6" name="Fußzeilenplatzhalter 27">
            <a:extLst>
              <a:ext uri="{FF2B5EF4-FFF2-40B4-BE49-F238E27FC236}">
                <a16:creationId xmlns:a16="http://schemas.microsoft.com/office/drawing/2014/main" id="{9EDC209D-7585-4FA0-AE70-CF2770467B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27" name="Foliennummernplatzhalter 28">
            <a:extLst>
              <a:ext uri="{FF2B5EF4-FFF2-40B4-BE49-F238E27FC236}">
                <a16:creationId xmlns:a16="http://schemas.microsoft.com/office/drawing/2014/main" id="{7F9EC82A-CE8C-4AF1-BAEE-5D9BBD8E41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1387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8">
            <a:extLst>
              <a:ext uri="{FF2B5EF4-FFF2-40B4-BE49-F238E27FC236}">
                <a16:creationId xmlns:a16="http://schemas.microsoft.com/office/drawing/2014/main" id="{87F9F81F-6E67-4A45-9D78-7663E5B81A3B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hteck 18">
            <a:extLst>
              <a:ext uri="{FF2B5EF4-FFF2-40B4-BE49-F238E27FC236}">
                <a16:creationId xmlns:a16="http://schemas.microsoft.com/office/drawing/2014/main" id="{525E879E-8976-45A9-80D7-AAC256707421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Bild 15">
            <a:extLst>
              <a:ext uri="{FF2B5EF4-FFF2-40B4-BE49-F238E27FC236}">
                <a16:creationId xmlns:a16="http://schemas.microsoft.com/office/drawing/2014/main" id="{4F6FD404-7AD4-4832-9F88-8B72D17C78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26">
            <a:extLst>
              <a:ext uri="{FF2B5EF4-FFF2-40B4-BE49-F238E27FC236}">
                <a16:creationId xmlns:a16="http://schemas.microsoft.com/office/drawing/2014/main" id="{53C8447B-F778-4FFF-8603-080F8F50B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E2C21740-9151-44E6-AF2F-903E3B274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205" y="1350048"/>
            <a:ext cx="4891732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Rechteck 18">
            <a:extLst>
              <a:ext uri="{FF2B5EF4-FFF2-40B4-BE49-F238E27FC236}">
                <a16:creationId xmlns:a16="http://schemas.microsoft.com/office/drawing/2014/main" id="{879481EB-32A7-4230-B8EE-35E4BE8D84F6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Gerade Verbindung 14">
            <a:extLst>
              <a:ext uri="{FF2B5EF4-FFF2-40B4-BE49-F238E27FC236}">
                <a16:creationId xmlns:a16="http://schemas.microsoft.com/office/drawing/2014/main" id="{F46B83BE-77D3-4728-AEAE-7D5B22746392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5">
            <a:extLst>
              <a:ext uri="{FF2B5EF4-FFF2-40B4-BE49-F238E27FC236}">
                <a16:creationId xmlns:a16="http://schemas.microsoft.com/office/drawing/2014/main" id="{89B8700C-393E-4EDD-9800-9D42DF8BCF68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18">
            <a:extLst>
              <a:ext uri="{FF2B5EF4-FFF2-40B4-BE49-F238E27FC236}">
                <a16:creationId xmlns:a16="http://schemas.microsoft.com/office/drawing/2014/main" id="{2A76FF6D-65DB-4D55-A4FE-37954D0405BB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Datumsplatzhalter 26">
            <a:extLst>
              <a:ext uri="{FF2B5EF4-FFF2-40B4-BE49-F238E27FC236}">
                <a16:creationId xmlns:a16="http://schemas.microsoft.com/office/drawing/2014/main" id="{C973B916-CFE9-430E-B2AE-1C89FFDB5ED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32A515-3696-4A7B-9090-2FEDDF17FF06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9" name="Fußzeilenplatzhalter 27">
            <a:extLst>
              <a:ext uri="{FF2B5EF4-FFF2-40B4-BE49-F238E27FC236}">
                <a16:creationId xmlns:a16="http://schemas.microsoft.com/office/drawing/2014/main" id="{C29A0A10-7AD6-4EB3-A240-E7DFFBB02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30" name="Foliennummernplatzhalter 28">
            <a:extLst>
              <a:ext uri="{FF2B5EF4-FFF2-40B4-BE49-F238E27FC236}">
                <a16:creationId xmlns:a16="http://schemas.microsoft.com/office/drawing/2014/main" id="{51B2DBD3-3694-4F34-9937-C720C1CAE7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9EED1F9A-280D-42E5-A0E7-54C9887AB1F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72000" y="1339438"/>
            <a:ext cx="6120000" cy="4915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75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4-Aufzähl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8">
            <a:extLst>
              <a:ext uri="{FF2B5EF4-FFF2-40B4-BE49-F238E27FC236}">
                <a16:creationId xmlns:a16="http://schemas.microsoft.com/office/drawing/2014/main" id="{FCA060B9-E446-4C72-AD09-3292E59CE612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hteck 18">
            <a:extLst>
              <a:ext uri="{FF2B5EF4-FFF2-40B4-BE49-F238E27FC236}">
                <a16:creationId xmlns:a16="http://schemas.microsoft.com/office/drawing/2014/main" id="{B46C66C8-7606-4F56-BFEB-D54EC56B47D7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Bild 15">
            <a:extLst>
              <a:ext uri="{FF2B5EF4-FFF2-40B4-BE49-F238E27FC236}">
                <a16:creationId xmlns:a16="http://schemas.microsoft.com/office/drawing/2014/main" id="{764F99F7-0C7F-42BB-A2B3-14F3BDC577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26">
            <a:extLst>
              <a:ext uri="{FF2B5EF4-FFF2-40B4-BE49-F238E27FC236}">
                <a16:creationId xmlns:a16="http://schemas.microsoft.com/office/drawing/2014/main" id="{96889750-0846-4524-A566-23C612A792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ACA533F-6722-4E88-A887-5CC03C52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765" y="1345199"/>
            <a:ext cx="5049839" cy="4913312"/>
          </a:xfrm>
          <a:prstGeom prst="rect">
            <a:avLst/>
          </a:prstGeom>
        </p:spPr>
        <p:txBody>
          <a:bodyPr lIns="0" tIns="4680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1" name="Rechteck 18">
            <a:extLst>
              <a:ext uri="{FF2B5EF4-FFF2-40B4-BE49-F238E27FC236}">
                <a16:creationId xmlns:a16="http://schemas.microsoft.com/office/drawing/2014/main" id="{F592E079-857D-4497-81C7-F954B28F0DC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Gerade Verbindung 14">
            <a:extLst>
              <a:ext uri="{FF2B5EF4-FFF2-40B4-BE49-F238E27FC236}">
                <a16:creationId xmlns:a16="http://schemas.microsoft.com/office/drawing/2014/main" id="{44F272F7-F192-4354-9576-91D7D11EFDE8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15">
            <a:extLst>
              <a:ext uri="{FF2B5EF4-FFF2-40B4-BE49-F238E27FC236}">
                <a16:creationId xmlns:a16="http://schemas.microsoft.com/office/drawing/2014/main" id="{5D46C67F-2F08-482E-A079-B27B6FD8A263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18">
            <a:extLst>
              <a:ext uri="{FF2B5EF4-FFF2-40B4-BE49-F238E27FC236}">
                <a16:creationId xmlns:a16="http://schemas.microsoft.com/office/drawing/2014/main" id="{772A60D3-9495-4E30-BE1E-FD6A15986F1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Datumsplatzhalter 26">
            <a:extLst>
              <a:ext uri="{FF2B5EF4-FFF2-40B4-BE49-F238E27FC236}">
                <a16:creationId xmlns:a16="http://schemas.microsoft.com/office/drawing/2014/main" id="{2BB0D70C-6576-4CC9-B6DB-31D7CA3B454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807B019-5F48-40FD-8C8B-22FD74C5BABE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9" name="Fußzeilenplatzhalter 27">
            <a:extLst>
              <a:ext uri="{FF2B5EF4-FFF2-40B4-BE49-F238E27FC236}">
                <a16:creationId xmlns:a16="http://schemas.microsoft.com/office/drawing/2014/main" id="{EEE95AF4-94DA-4FA3-BB82-A8FF09EF54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30" name="Foliennummernplatzhalter 28">
            <a:extLst>
              <a:ext uri="{FF2B5EF4-FFF2-40B4-BE49-F238E27FC236}">
                <a16:creationId xmlns:a16="http://schemas.microsoft.com/office/drawing/2014/main" id="{37A97049-8302-4DF1-9DEF-6A77028AFB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2D78C2E-C735-4A6B-AE09-81FDCB1361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339438"/>
            <a:ext cx="6120000" cy="4915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53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5-Aufzähl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8">
            <a:extLst>
              <a:ext uri="{FF2B5EF4-FFF2-40B4-BE49-F238E27FC236}">
                <a16:creationId xmlns:a16="http://schemas.microsoft.com/office/drawing/2014/main" id="{AFBD91FD-8604-46D2-8282-8EF6AA354BBE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hteck 18">
            <a:extLst>
              <a:ext uri="{FF2B5EF4-FFF2-40B4-BE49-F238E27FC236}">
                <a16:creationId xmlns:a16="http://schemas.microsoft.com/office/drawing/2014/main" id="{C0B8490C-616E-4D6D-B9EC-BC962F03BFD1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Bild 15">
            <a:extLst>
              <a:ext uri="{FF2B5EF4-FFF2-40B4-BE49-F238E27FC236}">
                <a16:creationId xmlns:a16="http://schemas.microsoft.com/office/drawing/2014/main" id="{AE3B16C9-647B-424F-8DF9-B98834EFA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>
            <a:extLst>
              <a:ext uri="{FF2B5EF4-FFF2-40B4-BE49-F238E27FC236}">
                <a16:creationId xmlns:a16="http://schemas.microsoft.com/office/drawing/2014/main" id="{F92FD67B-452A-42E3-A9E8-CBCA03518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5BB1AB-2B3B-420B-B7B6-C5D24990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92" y="1345199"/>
            <a:ext cx="5049839" cy="4913312"/>
          </a:xfrm>
          <a:prstGeom prst="rect">
            <a:avLst/>
          </a:prstGeom>
        </p:spPr>
        <p:txBody>
          <a:bodyPr lIns="0" tIns="4680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0" name="Rechteck 18">
            <a:extLst>
              <a:ext uri="{FF2B5EF4-FFF2-40B4-BE49-F238E27FC236}">
                <a16:creationId xmlns:a16="http://schemas.microsoft.com/office/drawing/2014/main" id="{68646219-21AD-4CEC-8212-E22A612B0FA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Gerade Verbindung 14">
            <a:extLst>
              <a:ext uri="{FF2B5EF4-FFF2-40B4-BE49-F238E27FC236}">
                <a16:creationId xmlns:a16="http://schemas.microsoft.com/office/drawing/2014/main" id="{FCBF6D62-8D74-40B1-989A-1883AD0607F2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15">
            <a:extLst>
              <a:ext uri="{FF2B5EF4-FFF2-40B4-BE49-F238E27FC236}">
                <a16:creationId xmlns:a16="http://schemas.microsoft.com/office/drawing/2014/main" id="{C6CCDE47-D5E0-4A37-985E-60D5EF4D42AD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18">
            <a:extLst>
              <a:ext uri="{FF2B5EF4-FFF2-40B4-BE49-F238E27FC236}">
                <a16:creationId xmlns:a16="http://schemas.microsoft.com/office/drawing/2014/main" id="{5CAD69D1-C385-4854-80EF-B71968AAD5C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CF9CEEA8-B671-4FDA-8BD2-1860AC0403F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17C669-162D-4D24-B252-3CBE2DFE5E24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F1DD5CB9-27AF-4296-86BD-926975C7979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0E0F1C2F-040C-403B-B761-59863273EF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6A197467-BB37-4E07-949D-D50D84E927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72000" y="1339438"/>
            <a:ext cx="6120000" cy="4915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3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Platzierung zweit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8">
            <a:extLst>
              <a:ext uri="{FF2B5EF4-FFF2-40B4-BE49-F238E27FC236}">
                <a16:creationId xmlns:a16="http://schemas.microsoft.com/office/drawing/2014/main" id="{159B72CF-29D9-4D23-803D-DCCB2560254B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hteck 18">
            <a:extLst>
              <a:ext uri="{FF2B5EF4-FFF2-40B4-BE49-F238E27FC236}">
                <a16:creationId xmlns:a16="http://schemas.microsoft.com/office/drawing/2014/main" id="{C7A78FF5-5AED-4119-A927-04769AF48AE4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Bild 15">
            <a:extLst>
              <a:ext uri="{FF2B5EF4-FFF2-40B4-BE49-F238E27FC236}">
                <a16:creationId xmlns:a16="http://schemas.microsoft.com/office/drawing/2014/main" id="{78A8ED8E-DBBE-4192-9CDC-730BCC4E0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Gerade Verbindung 15">
            <a:extLst>
              <a:ext uri="{FF2B5EF4-FFF2-40B4-BE49-F238E27FC236}">
                <a16:creationId xmlns:a16="http://schemas.microsoft.com/office/drawing/2014/main" id="{25BF49F4-E9E4-4ACB-BC6C-0767AC40ABEF}"/>
              </a:ext>
            </a:extLst>
          </p:cNvPr>
          <p:cNvCxnSpPr/>
          <p:nvPr userDrawn="1"/>
        </p:nvCxnSpPr>
        <p:spPr>
          <a:xfrm rot="5400000">
            <a:off x="10156825" y="593725"/>
            <a:ext cx="522288" cy="1588"/>
          </a:xfrm>
          <a:prstGeom prst="line">
            <a:avLst/>
          </a:prstGeom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26">
            <a:extLst>
              <a:ext uri="{FF2B5EF4-FFF2-40B4-BE49-F238E27FC236}">
                <a16:creationId xmlns:a16="http://schemas.microsoft.com/office/drawing/2014/main" id="{18505930-F747-498A-BA53-7DDAA2F44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7714291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54CB3350-BEF0-430C-992F-D2943525A9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350048"/>
            <a:ext cx="9163384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Rechteck 18">
            <a:extLst>
              <a:ext uri="{FF2B5EF4-FFF2-40B4-BE49-F238E27FC236}">
                <a16:creationId xmlns:a16="http://schemas.microsoft.com/office/drawing/2014/main" id="{43C78E46-B93B-4325-BE02-492C74D7FAB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Gerade Verbindung 14">
            <a:extLst>
              <a:ext uri="{FF2B5EF4-FFF2-40B4-BE49-F238E27FC236}">
                <a16:creationId xmlns:a16="http://schemas.microsoft.com/office/drawing/2014/main" id="{57BBFCE9-7059-447B-979D-02D2B7793DC7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15">
            <a:extLst>
              <a:ext uri="{FF2B5EF4-FFF2-40B4-BE49-F238E27FC236}">
                <a16:creationId xmlns:a16="http://schemas.microsoft.com/office/drawing/2014/main" id="{BD05BC10-DED2-4793-A6D2-237FEBE518E6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18">
            <a:extLst>
              <a:ext uri="{FF2B5EF4-FFF2-40B4-BE49-F238E27FC236}">
                <a16:creationId xmlns:a16="http://schemas.microsoft.com/office/drawing/2014/main" id="{EB1218E2-4B6B-492C-B8CF-2DEEA694AE8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Datumsplatzhalter 26">
            <a:extLst>
              <a:ext uri="{FF2B5EF4-FFF2-40B4-BE49-F238E27FC236}">
                <a16:creationId xmlns:a16="http://schemas.microsoft.com/office/drawing/2014/main" id="{77280347-41D2-42F1-A48F-DE7BA466944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31" name="Fußzeilenplatzhalter 27">
            <a:extLst>
              <a:ext uri="{FF2B5EF4-FFF2-40B4-BE49-F238E27FC236}">
                <a16:creationId xmlns:a16="http://schemas.microsoft.com/office/drawing/2014/main" id="{2AE36F33-38E4-4933-9E7B-8725303F7C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32" name="Foliennummernplatzhalter 28">
            <a:extLst>
              <a:ext uri="{FF2B5EF4-FFF2-40B4-BE49-F238E27FC236}">
                <a16:creationId xmlns:a16="http://schemas.microsoft.com/office/drawing/2014/main" id="{51DB9788-A2BF-4B03-B592-FF6099EF6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253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2740"/>
            <a:ext cx="12192000" cy="6262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2745414"/>
            <a:ext cx="12203113" cy="695618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rgbClr val="0128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Rechteck 18">
            <a:extLst>
              <a:ext uri="{FF2B5EF4-FFF2-40B4-BE49-F238E27FC236}">
                <a16:creationId xmlns:a16="http://schemas.microsoft.com/office/drawing/2014/main" id="{17685918-E5B8-4E19-8146-04642DCC805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Gerade Verbindung 14">
            <a:extLst>
              <a:ext uri="{FF2B5EF4-FFF2-40B4-BE49-F238E27FC236}">
                <a16:creationId xmlns:a16="http://schemas.microsoft.com/office/drawing/2014/main" id="{35AD999A-D875-4BD1-BFB3-1BADE94C429F}"/>
              </a:ext>
            </a:extLst>
          </p:cNvPr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5">
            <a:extLst>
              <a:ext uri="{FF2B5EF4-FFF2-40B4-BE49-F238E27FC236}">
                <a16:creationId xmlns:a16="http://schemas.microsoft.com/office/drawing/2014/main" id="{80EEF6EF-A715-4449-B7F3-8AEE647C26E1}"/>
              </a:ext>
            </a:extLst>
          </p:cNvPr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8">
            <a:extLst>
              <a:ext uri="{FF2B5EF4-FFF2-40B4-BE49-F238E27FC236}">
                <a16:creationId xmlns:a16="http://schemas.microsoft.com/office/drawing/2014/main" id="{19028730-1A5F-4AA7-80FE-7164188E1B9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Datumsplatzhalter 26">
            <a:extLst>
              <a:ext uri="{FF2B5EF4-FFF2-40B4-BE49-F238E27FC236}">
                <a16:creationId xmlns:a16="http://schemas.microsoft.com/office/drawing/2014/main" id="{799805D0-DB24-459D-83ED-E98571A711F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0804" y="6356350"/>
            <a:ext cx="1200531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DAC4A4F-B020-4624-B79C-DD833980B873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20" name="Fußzeilenplatzhalter 27">
            <a:extLst>
              <a:ext uri="{FF2B5EF4-FFF2-40B4-BE49-F238E27FC236}">
                <a16:creationId xmlns:a16="http://schemas.microsoft.com/office/drawing/2014/main" id="{E66F6A74-7137-4831-9DB0-CEC53678FE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6216" y="6356350"/>
            <a:ext cx="6300184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21" name="Foliennummernplatzhalter 28">
            <a:extLst>
              <a:ext uri="{FF2B5EF4-FFF2-40B4-BE49-F238E27FC236}">
                <a16:creationId xmlns:a16="http://schemas.microsoft.com/office/drawing/2014/main" id="{BD2293F8-EB19-49FF-935D-26DEF21D19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53064" y="6356350"/>
            <a:ext cx="697613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‹N°›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401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3D22B85-9546-437F-AED8-2F0FE8E67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C31D1D1-6877-4D6D-8923-8B7234E8E74F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D4779DF-5684-4C8B-B371-8BFB0216E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826FBF9E-925D-4C7B-A70F-3DC71663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/>
              <a:pPr>
                <a:defRPr/>
              </a:pPr>
              <a:t>‹N°›</a:t>
            </a:fld>
            <a:endParaRPr lang="de-DE" alt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A2DC43A9-4371-494E-BE54-AE6144A1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CD94C9DC-92B7-4579-81A0-C65E8C35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6271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5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EDEBEA3-2E18-4729-8052-4735E51D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 on 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2F924202-D961-40AC-AD54-5621DCC7F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Morpheus </a:t>
            </a:r>
            <a:r>
              <a:rPr lang="de-DE" dirty="0" err="1"/>
              <a:t>project</a:t>
            </a:r>
            <a:r>
              <a:rPr lang="de-DE" dirty="0"/>
              <a:t> </a:t>
            </a:r>
          </a:p>
          <a:p>
            <a:pPr marL="342900" indent="-342900">
              <a:buFontTx/>
              <a:buChar char="-"/>
            </a:pPr>
            <a:r>
              <a:rPr lang="de-DE" dirty="0"/>
              <a:t>Morpheus Meeting </a:t>
            </a:r>
          </a:p>
          <a:p>
            <a:pPr marL="342900" indent="-342900">
              <a:buFontTx/>
              <a:buChar char="-"/>
            </a:pPr>
            <a:r>
              <a:rPr lang="de-DE" dirty="0"/>
              <a:t>Hiwi</a:t>
            </a:r>
          </a:p>
        </p:txBody>
      </p:sp>
    </p:spTree>
    <p:extLst>
      <p:ext uri="{BB962C8B-B14F-4D97-AF65-F5344CB8AC3E}">
        <p14:creationId xmlns:p14="http://schemas.microsoft.com/office/powerpoint/2010/main" val="43807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41BE86C-7F3A-3909-25FD-5BBBA5C9D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Result on Agonist set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F94EE-10DF-F3F0-7F6C-4FA765BD34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20.11.24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A0AD6-6A79-8748-5613-EF0281BA89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ABF017-11FC-5F0D-91AE-FB746C9C180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BEABA74-388B-7DC5-3265-EDAA29CDF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61589"/>
              </p:ext>
            </p:extLst>
          </p:nvPr>
        </p:nvGraphicFramePr>
        <p:xfrm>
          <a:off x="7556021" y="265224"/>
          <a:ext cx="4294656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1552">
                  <a:extLst>
                    <a:ext uri="{9D8B030D-6E8A-4147-A177-3AD203B41FA5}">
                      <a16:colId xmlns:a16="http://schemas.microsoft.com/office/drawing/2014/main" val="1839700976"/>
                    </a:ext>
                  </a:extLst>
                </a:gridCol>
                <a:gridCol w="1431552">
                  <a:extLst>
                    <a:ext uri="{9D8B030D-6E8A-4147-A177-3AD203B41FA5}">
                      <a16:colId xmlns:a16="http://schemas.microsoft.com/office/drawing/2014/main" val="2025179972"/>
                    </a:ext>
                  </a:extLst>
                </a:gridCol>
                <a:gridCol w="1431552">
                  <a:extLst>
                    <a:ext uri="{9D8B030D-6E8A-4147-A177-3AD203B41FA5}">
                      <a16:colId xmlns:a16="http://schemas.microsoft.com/office/drawing/2014/main" val="274913623"/>
                    </a:ext>
                  </a:extLst>
                </a:gridCol>
              </a:tblGrid>
              <a:tr h="13626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Inactive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97952"/>
                  </a:ext>
                </a:extLst>
              </a:tr>
              <a:tr h="147760">
                <a:tc>
                  <a:txBody>
                    <a:bodyPr/>
                    <a:lstStyle/>
                    <a:p>
                      <a:r>
                        <a:rPr lang="en-GB" sz="800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42010"/>
                  </a:ext>
                </a:extLst>
              </a:tr>
              <a:tr h="147760">
                <a:tc>
                  <a:txBody>
                    <a:bodyPr/>
                    <a:lstStyle/>
                    <a:p>
                      <a:r>
                        <a:rPr lang="en-GB" sz="800" dirty="0"/>
                        <a:t>Agonist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94358"/>
                  </a:ext>
                </a:extLst>
              </a:tr>
              <a:tr h="147760">
                <a:tc>
                  <a:txBody>
                    <a:bodyPr/>
                    <a:lstStyle/>
                    <a:p>
                      <a:r>
                        <a:rPr lang="en-GB" sz="800" dirty="0"/>
                        <a:t>Antagonist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35279"/>
                  </a:ext>
                </a:extLst>
              </a:tr>
            </a:tbl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89D21B40-2A6B-8B76-B1BC-F74A298FE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423360"/>
              </p:ext>
            </p:extLst>
          </p:nvPr>
        </p:nvGraphicFramePr>
        <p:xfrm>
          <a:off x="2540000" y="3259741"/>
          <a:ext cx="7112000" cy="29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B17872C9-2F53-D506-7B6C-35B7ED07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" y="1118664"/>
            <a:ext cx="6123905" cy="19868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2AD0867-D935-1A15-3714-B97198D3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963" y="1290282"/>
            <a:ext cx="5829037" cy="18911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F3577A-8423-F5E6-B17F-55F51E878864}"/>
              </a:ext>
            </a:extLst>
          </p:cNvPr>
          <p:cNvSpPr/>
          <p:nvPr/>
        </p:nvSpPr>
        <p:spPr>
          <a:xfrm>
            <a:off x="7556021" y="702368"/>
            <a:ext cx="4294656" cy="19101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6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147AA-4E6A-6DD3-458E-8755A2D98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FEE8A0F-D02D-FF60-AC68-9C99A052E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Result on Antagonist set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F9157-C0B5-0690-C3EB-27BBF54C8B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EEFE0-5248-08B8-DD06-A265816C66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27BC5-A462-F8BF-4733-8936E95BBF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4B3A8F7E-182D-B841-9D66-16B50D9754FA}"/>
              </a:ext>
            </a:extLst>
          </p:cNvPr>
          <p:cNvGraphicFramePr>
            <a:graphicFrameLocks noGrp="1"/>
          </p:cNvGraphicFramePr>
          <p:nvPr/>
        </p:nvGraphicFramePr>
        <p:xfrm>
          <a:off x="7556021" y="265224"/>
          <a:ext cx="4294656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1552">
                  <a:extLst>
                    <a:ext uri="{9D8B030D-6E8A-4147-A177-3AD203B41FA5}">
                      <a16:colId xmlns:a16="http://schemas.microsoft.com/office/drawing/2014/main" val="1839700976"/>
                    </a:ext>
                  </a:extLst>
                </a:gridCol>
                <a:gridCol w="1431552">
                  <a:extLst>
                    <a:ext uri="{9D8B030D-6E8A-4147-A177-3AD203B41FA5}">
                      <a16:colId xmlns:a16="http://schemas.microsoft.com/office/drawing/2014/main" val="2025179972"/>
                    </a:ext>
                  </a:extLst>
                </a:gridCol>
                <a:gridCol w="1431552">
                  <a:extLst>
                    <a:ext uri="{9D8B030D-6E8A-4147-A177-3AD203B41FA5}">
                      <a16:colId xmlns:a16="http://schemas.microsoft.com/office/drawing/2014/main" val="274913623"/>
                    </a:ext>
                  </a:extLst>
                </a:gridCol>
              </a:tblGrid>
              <a:tr h="13626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Inactive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97952"/>
                  </a:ext>
                </a:extLst>
              </a:tr>
              <a:tr h="147760">
                <a:tc>
                  <a:txBody>
                    <a:bodyPr/>
                    <a:lstStyle/>
                    <a:p>
                      <a:r>
                        <a:rPr lang="en-GB" sz="800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42010"/>
                  </a:ext>
                </a:extLst>
              </a:tr>
              <a:tr h="147760">
                <a:tc>
                  <a:txBody>
                    <a:bodyPr/>
                    <a:lstStyle/>
                    <a:p>
                      <a:r>
                        <a:rPr lang="en-GB" sz="800" dirty="0"/>
                        <a:t>Agonist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94358"/>
                  </a:ext>
                </a:extLst>
              </a:tr>
              <a:tr h="147760">
                <a:tc>
                  <a:txBody>
                    <a:bodyPr/>
                    <a:lstStyle/>
                    <a:p>
                      <a:r>
                        <a:rPr lang="en-GB" sz="800" dirty="0"/>
                        <a:t>Antagonist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35279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1FF5CE5C-18DA-D2D9-6F76-59FDC1BA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5979"/>
            <a:ext cx="6013450" cy="19510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7CAFB4-9C41-FEA2-0DF5-992E3F00A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" y="1225979"/>
            <a:ext cx="6013450" cy="1951011"/>
          </a:xfrm>
          <a:prstGeom prst="rect">
            <a:avLst/>
          </a:prstGeom>
        </p:spPr>
      </p:pic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4C0285D8-85CF-98AC-170D-428A8D1C8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395837"/>
              </p:ext>
            </p:extLst>
          </p:nvPr>
        </p:nvGraphicFramePr>
        <p:xfrm>
          <a:off x="2362749" y="3035300"/>
          <a:ext cx="73406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3896A97-1F79-EA16-BD11-FB918A37D2D0}"/>
              </a:ext>
            </a:extLst>
          </p:cNvPr>
          <p:cNvSpPr/>
          <p:nvPr/>
        </p:nvSpPr>
        <p:spPr>
          <a:xfrm>
            <a:off x="7556021" y="927652"/>
            <a:ext cx="4294656" cy="19101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8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4A9A199-5301-3DD3-4125-7068FB82DC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Comparison and fts importance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9BDB57-8644-604B-7817-5394277DB5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980" y="943648"/>
            <a:ext cx="9163384" cy="592949"/>
          </a:xfrm>
        </p:spPr>
        <p:txBody>
          <a:bodyPr/>
          <a:lstStyle/>
          <a:p>
            <a:r>
              <a:rPr lang="en-GB" dirty="0"/>
              <a:t>Morphological fps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F3E03-EA22-93EB-1A10-8478CBB860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9A56B-0E87-B2E7-0765-474A4E61BA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45F9A3-AD0A-0F7F-168A-BD5CAE9A9F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61BC35-3356-048E-86F5-3F68A4DBF17B}"/>
              </a:ext>
            </a:extLst>
          </p:cNvPr>
          <p:cNvSpPr txBox="1"/>
          <p:nvPr/>
        </p:nvSpPr>
        <p:spPr>
          <a:xfrm>
            <a:off x="838200" y="5692620"/>
            <a:ext cx="413385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: “Agonist”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07280A-2F6E-64AF-9293-96599B5F76C5}"/>
              </a:ext>
            </a:extLst>
          </p:cNvPr>
          <p:cNvSpPr txBox="1"/>
          <p:nvPr/>
        </p:nvSpPr>
        <p:spPr>
          <a:xfrm>
            <a:off x="7368020" y="5625587"/>
            <a:ext cx="413385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: “Antagonist”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3071D49-1132-0435-B2F5-F9305CE6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0" y="1731106"/>
            <a:ext cx="4264983" cy="412349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03460A3-CF04-7182-9957-4D1AC24A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14" y="1536597"/>
            <a:ext cx="4521200" cy="41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53027-F7FC-C5F6-0CCA-23EEE13C3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915A1E1-249E-A566-1B52-53266A13D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Comparison and fts importance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32140D-6D3B-67D0-8EC7-4524B7DD3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980" y="943648"/>
            <a:ext cx="9163384" cy="592949"/>
          </a:xfrm>
        </p:spPr>
        <p:txBody>
          <a:bodyPr/>
          <a:lstStyle/>
          <a:p>
            <a:r>
              <a:rPr lang="en-GB" dirty="0"/>
              <a:t>Structural fps -&gt; </a:t>
            </a:r>
            <a:r>
              <a:rPr lang="en-GB" b="1" i="1" dirty="0" err="1"/>
              <a:t>mfp</a:t>
            </a:r>
            <a:r>
              <a:rPr lang="en-GB" b="1" i="1" dirty="0"/>
              <a:t> : morgan fingerprints</a:t>
            </a:r>
            <a:r>
              <a:rPr lang="en-GB" dirty="0"/>
              <a:t>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D7F6-6092-AFFB-9E8C-A66A88B52D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452FA-EC8C-FF08-6258-224B308543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F1B3C-C2FF-135A-2B03-1CA40ADA0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2CE3F5-460A-2980-255F-B89B6156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942997"/>
            <a:ext cx="5359400" cy="35052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AE1F6C-0100-4D70-A5A1-AF323F8A59F2}"/>
              </a:ext>
            </a:extLst>
          </p:cNvPr>
          <p:cNvSpPr txBox="1"/>
          <p:nvPr/>
        </p:nvSpPr>
        <p:spPr>
          <a:xfrm>
            <a:off x="831850" y="5499100"/>
            <a:ext cx="413385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: “Agonist”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DD969A-5EEC-9BFD-BBD7-E76870C1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1942997"/>
            <a:ext cx="5359400" cy="35052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C8AAD85-2C70-9D2E-6D23-77A77FEE7831}"/>
              </a:ext>
            </a:extLst>
          </p:cNvPr>
          <p:cNvSpPr txBox="1"/>
          <p:nvPr/>
        </p:nvSpPr>
        <p:spPr>
          <a:xfrm>
            <a:off x="7461250" y="5403855"/>
            <a:ext cx="413385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: “Antagonist”</a:t>
            </a:r>
          </a:p>
        </p:txBody>
      </p:sp>
    </p:spTree>
    <p:extLst>
      <p:ext uri="{BB962C8B-B14F-4D97-AF65-F5344CB8AC3E}">
        <p14:creationId xmlns:p14="http://schemas.microsoft.com/office/powerpoint/2010/main" val="248739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C2E6D-02A6-7C0D-A951-8897F148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BD19B0E-3DF2-A545-6642-C52EC0EC2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Comparison and fts importance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D64DC-7098-C330-15BB-E185C63E8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980" y="943648"/>
            <a:ext cx="9163384" cy="592949"/>
          </a:xfrm>
        </p:spPr>
        <p:txBody>
          <a:bodyPr/>
          <a:lstStyle/>
          <a:p>
            <a:r>
              <a:rPr lang="en-GB" dirty="0"/>
              <a:t>Combined fps -&gt; </a:t>
            </a:r>
            <a:r>
              <a:rPr lang="en-GB" b="1" i="1" dirty="0" err="1"/>
              <a:t>mfp</a:t>
            </a:r>
            <a:r>
              <a:rPr lang="en-GB" b="1" i="1" dirty="0"/>
              <a:t> : morgan fingerprints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37C0B-023A-AA26-8782-373513919BF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853EE9-0448-BB56-26F9-C0CA46363B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5DCCC-0B00-F4C6-7883-2CB7D87C95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ACDB43-42F7-9AA2-A3C0-14C58610AB10}"/>
              </a:ext>
            </a:extLst>
          </p:cNvPr>
          <p:cNvSpPr txBox="1"/>
          <p:nvPr/>
        </p:nvSpPr>
        <p:spPr>
          <a:xfrm>
            <a:off x="831850" y="5499100"/>
            <a:ext cx="413385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: “Agonist”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23475F-0231-A4A5-4DF3-522E9F57CF77}"/>
              </a:ext>
            </a:extLst>
          </p:cNvPr>
          <p:cNvSpPr txBox="1"/>
          <p:nvPr/>
        </p:nvSpPr>
        <p:spPr>
          <a:xfrm>
            <a:off x="7461250" y="5403855"/>
            <a:ext cx="413385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: “Antagonist”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5C7426C-9659-6FDB-69D1-689A3147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2" y="1536597"/>
            <a:ext cx="4093157" cy="40058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D5D1DD3-018D-1B87-5144-58879702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9" y="1536597"/>
            <a:ext cx="4238041" cy="41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0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82AA47E-015A-381D-FE42-E052FACFC6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0C1BC0-42A7-5533-EF25-FC722C546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Default model &gt; better than tuned model </a:t>
            </a:r>
          </a:p>
          <a:p>
            <a:r>
              <a:rPr lang="en-GB" sz="1600" dirty="0"/>
              <a:t>	- overfitting of the train set (performance on the train set are for most of the case BA : 100%, MCC : 1 ) -&gt; dummy model or different approach for optimization ? </a:t>
            </a:r>
          </a:p>
          <a:p>
            <a:r>
              <a:rPr lang="en-GB" sz="1600" dirty="0"/>
              <a:t>  - Why is it easier for the model to learn on struct 	</a:t>
            </a:r>
          </a:p>
          <a:p>
            <a:r>
              <a:rPr lang="en-GB" sz="1600" dirty="0"/>
              <a:t>		Despite the train test set split visualisation that seems homogenous data leakage for the structural fps? (to use </a:t>
            </a:r>
            <a:r>
              <a:rPr lang="en-GB" sz="1600" dirty="0" err="1"/>
              <a:t>Datasail</a:t>
            </a:r>
            <a:r>
              <a:rPr lang="en-GB" sz="1600"/>
              <a:t>)</a:t>
            </a:r>
            <a:endParaRPr lang="en-GB" sz="1600" dirty="0"/>
          </a:p>
          <a:p>
            <a:r>
              <a:rPr lang="en-GB" sz="1600" dirty="0"/>
              <a:t>- Can we make a sub-structure or pattern out of the feature's importance output of structural fps?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2680CC-1FD9-F111-BAFE-734DFE9E0B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0C19E-99A6-24D4-FC8E-2263FD557A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37F2-4360-4C32-6012-73675D84FF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2933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065B68-EBCF-E7B2-DEFF-33FBDF02AB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3856" y="1014638"/>
            <a:ext cx="9169400" cy="3314717"/>
          </a:xfrm>
        </p:spPr>
        <p:txBody>
          <a:bodyPr>
            <a:normAutofit fontScale="40000" lnSpcReduction="20000"/>
          </a:bodyPr>
          <a:lstStyle/>
          <a:p>
            <a:r>
              <a:rPr lang="en-GB" sz="4400" dirty="0"/>
              <a:t>Agenda ?</a:t>
            </a:r>
          </a:p>
          <a:p>
            <a:r>
              <a:rPr lang="en-GB" sz="4400" dirty="0"/>
              <a:t>	- Book chapter? </a:t>
            </a:r>
          </a:p>
          <a:p>
            <a:r>
              <a:rPr lang="en-GB" sz="4400" dirty="0"/>
              <a:t>Could Lisa Marie join?</a:t>
            </a:r>
          </a:p>
          <a:p>
            <a:r>
              <a:rPr lang="en-GB" sz="4400" dirty="0"/>
              <a:t>	- presentation of the </a:t>
            </a:r>
            <a:r>
              <a:rPr lang="en-GB" sz="4400" dirty="0" err="1"/>
              <a:t>Knime</a:t>
            </a:r>
            <a:r>
              <a:rPr lang="en-GB" sz="4400" dirty="0"/>
              <a:t> pipeline (LM) and semi-supervised work</a:t>
            </a:r>
          </a:p>
          <a:p>
            <a:r>
              <a:rPr lang="en-GB" sz="4400" dirty="0"/>
              <a:t>	- new task ongoing </a:t>
            </a:r>
          </a:p>
          <a:p>
            <a:r>
              <a:rPr lang="en-GB" sz="4400" dirty="0"/>
              <a:t>Me presentation : </a:t>
            </a:r>
          </a:p>
          <a:p>
            <a:r>
              <a:rPr lang="en-GB" sz="4400" dirty="0"/>
              <a:t>- Review </a:t>
            </a:r>
          </a:p>
          <a:p>
            <a:pPr>
              <a:buFontTx/>
              <a:buChar char="-"/>
            </a:pPr>
            <a:r>
              <a:rPr lang="en-GB" sz="4400" dirty="0"/>
              <a:t>MLPC vs RF</a:t>
            </a:r>
          </a:p>
          <a:p>
            <a:pPr>
              <a:buFontTx/>
              <a:buChar char="-"/>
            </a:pPr>
            <a:r>
              <a:rPr lang="en-GB" sz="4400" dirty="0"/>
              <a:t>  See with milestones and work done on ft importance </a:t>
            </a:r>
          </a:p>
          <a:p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7899A-18C6-F4B3-A7D7-8CAFDAE4C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Morpheus meeting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2A9A29-D59E-79C5-3255-F404630C485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023E7C8-81B3-48D8-9BE2-9CFBDCD1C966}" type="datetime1">
              <a:rPr lang="de-DE" smtClean="0"/>
              <a:t>20.11.24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DD3746-3CFC-15AD-8645-8F67A535C8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350EE-B58E-8B60-85C4-FD192E7985C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21C97F27-3E79-84FB-FE11-8334D9EE1AAA}"/>
              </a:ext>
            </a:extLst>
          </p:cNvPr>
          <p:cNvSpPr txBox="1">
            <a:spLocks/>
          </p:cNvSpPr>
          <p:nvPr/>
        </p:nvSpPr>
        <p:spPr>
          <a:xfrm>
            <a:off x="443098" y="4301213"/>
            <a:ext cx="886641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Lucida Grande"/>
              <a:buNone/>
              <a:defRPr sz="30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Hiwi</a:t>
            </a:r>
            <a:endParaRPr lang="en-GB" dirty="0"/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68DA624D-1252-42EA-175E-96D92AC50AA3}"/>
              </a:ext>
            </a:extLst>
          </p:cNvPr>
          <p:cNvSpPr txBox="1">
            <a:spLocks/>
          </p:cNvSpPr>
          <p:nvPr/>
        </p:nvSpPr>
        <p:spPr>
          <a:xfrm>
            <a:off x="817230" y="4752872"/>
            <a:ext cx="9169400" cy="6858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50000"/>
              </a:lnSpc>
              <a:spcBef>
                <a:spcPts val="24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400" kern="1200" dirty="0" smtClean="0">
                <a:solidFill>
                  <a:srgbClr val="3A729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de-DE" sz="2000" kern="1200" dirty="0" smtClean="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de-DE" sz="1600" kern="1200" dirty="0" smtClean="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Anjali subject ✅ / contract  ❌ </a:t>
            </a:r>
          </a:p>
        </p:txBody>
      </p:sp>
    </p:spTree>
    <p:extLst>
      <p:ext uri="{BB962C8B-B14F-4D97-AF65-F5344CB8AC3E}">
        <p14:creationId xmlns:p14="http://schemas.microsoft.com/office/powerpoint/2010/main" val="21306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C4FB114-22BB-9CA4-B75A-D1A39C02B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B6BD8A-32DB-0A39-D7B8-1E22113CBA9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C026456-FD74-4FC7-980C-6E2AAD378FA7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52C583-47AC-EF01-EDE0-689AA4DCE4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5FD983-6FAB-37A5-D031-720E2B32B5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312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5428F-D4B1-40DA-A9D8-2CF8F7509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altLang="de-DE" dirty="0"/>
              <a:t>GCC </a:t>
            </a:r>
            <a:r>
              <a:rPr lang="de-DE" altLang="de-DE" dirty="0" err="1"/>
              <a:t>result</a:t>
            </a:r>
            <a:r>
              <a:rPr lang="de-DE" alt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E573E3-CA8B-4726-8FD2-55264B653F8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D692876-4958-416A-BA15-561D60B330AF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EC3255-37B9-494D-9302-C194C58F76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FE404C-B550-4C71-BB71-8E9E2352F6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FD7A4B-62D8-94AD-10F9-9D5A2191BABB}"/>
              </a:ext>
            </a:extLst>
          </p:cNvPr>
          <p:cNvSpPr txBox="1"/>
          <p:nvPr/>
        </p:nvSpPr>
        <p:spPr>
          <a:xfrm>
            <a:off x="6611002" y="4422646"/>
            <a:ext cx="3987148" cy="221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could confuse the model?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 Dataset 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-&gt; DMSO as a datapoint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-&gt; curation 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-&gt; training/ test repartition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GB" sz="1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C56C04-0FC7-3C82-D9A1-92A3C73974F7}"/>
              </a:ext>
            </a:extLst>
          </p:cNvPr>
          <p:cNvSpPr txBox="1"/>
          <p:nvPr/>
        </p:nvSpPr>
        <p:spPr>
          <a:xfrm>
            <a:off x="176917" y="1234473"/>
            <a:ext cx="4245842" cy="2066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Problem: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Models w/ default param</a:t>
            </a:r>
          </a:p>
          <a:p>
            <a:pPr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performs better or equally well (RF)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SF perform better than MF (MLPC)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F24AC568-284B-8C92-29F5-A13488435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013397"/>
              </p:ext>
            </p:extLst>
          </p:nvPr>
        </p:nvGraphicFramePr>
        <p:xfrm>
          <a:off x="5087155" y="1143034"/>
          <a:ext cx="7207876" cy="317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0D6AA666-CCA5-D6B6-FA1F-0C585699ED0B}"/>
                  </a:ext>
                </a:extLst>
              </p14:cNvPr>
              <p14:cNvContentPartPr/>
              <p14:nvPr/>
            </p14:nvContentPartPr>
            <p14:xfrm>
              <a:off x="6483174" y="2602410"/>
              <a:ext cx="360" cy="36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0D6AA666-CCA5-D6B6-FA1F-0C585699ED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5534" y="2494410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9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798D-1579-4CE8-BAD1-CD7F81D96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8F063-1B41-7A88-75AC-076925019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altLang="de-DE" dirty="0"/>
              <a:t>GCC </a:t>
            </a:r>
            <a:r>
              <a:rPr lang="de-DE" altLang="de-DE" dirty="0" err="1"/>
              <a:t>result</a:t>
            </a:r>
            <a:r>
              <a:rPr lang="de-DE" alt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4179F9-02BC-C4E0-6F6F-FD9BFBA507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D692876-4958-416A-BA15-561D60B330AF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7699F4-C8F1-AAFF-1EA2-E51010C5D82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607A68-22D5-B5EC-D6D3-7671BE3FFF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E92AD8-992C-264C-6269-CA4D8EAFDB74}"/>
              </a:ext>
            </a:extLst>
          </p:cNvPr>
          <p:cNvSpPr txBox="1"/>
          <p:nvPr/>
        </p:nvSpPr>
        <p:spPr>
          <a:xfrm>
            <a:off x="330804" y="1788483"/>
            <a:ext cx="5075002" cy="256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could confuse the model?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 Dataset 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-&gt; </a:t>
            </a:r>
            <a:r>
              <a:rPr lang="en-GB" sz="1200" b="1" i="1" dirty="0">
                <a:solidFill>
                  <a:schemeClr val="tx2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DMSO as a datapoint (structure is an “outliers”, </a:t>
            </a:r>
            <a:r>
              <a:rPr lang="en-GB" sz="1200" b="1" i="1" dirty="0" err="1">
                <a:solidFill>
                  <a:schemeClr val="tx2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mfps</a:t>
            </a:r>
            <a:r>
              <a:rPr lang="en-GB" sz="1200" b="1" i="1" dirty="0">
                <a:solidFill>
                  <a:schemeClr val="tx2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is null) -&gt; removed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-&gt; curation 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-&gt; training/ test repartition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12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GB" sz="12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7208CCB-209E-9F0E-232D-2C59FDC10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609040"/>
              </p:ext>
            </p:extLst>
          </p:nvPr>
        </p:nvGraphicFramePr>
        <p:xfrm>
          <a:off x="4509305" y="238125"/>
          <a:ext cx="6763522" cy="2476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54A2E553-EC81-7685-0871-7F9FD09CE1A1}"/>
                  </a:ext>
                </a:extLst>
              </p14:cNvPr>
              <p14:cNvContentPartPr/>
              <p14:nvPr/>
            </p14:nvContentPartPr>
            <p14:xfrm>
              <a:off x="6483174" y="2602410"/>
              <a:ext cx="360" cy="36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54A2E553-EC81-7685-0871-7F9FD09CE1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5534" y="2494410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E2B615CF-6667-FC62-800B-4DF849E10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61669"/>
              </p:ext>
            </p:extLst>
          </p:nvPr>
        </p:nvGraphicFramePr>
        <p:xfrm>
          <a:off x="4509305" y="3233530"/>
          <a:ext cx="6543008" cy="285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4175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BF63274-2D41-9F93-97A6-3A490C702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Dataset curation : Tox21 8947 unique molecules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60BE7D-D52A-24F6-4827-A6D594027C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560" y="1338108"/>
            <a:ext cx="6092534" cy="445662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4877"/>
                </a:solidFill>
                <a:latin typeface="+mn-lt"/>
              </a:rPr>
              <a:t>Different assay readout : </a:t>
            </a:r>
          </a:p>
          <a:p>
            <a:pPr lvl="1">
              <a:buFontTx/>
              <a:buChar char="-"/>
            </a:pPr>
            <a:r>
              <a:rPr lang="fr-FR" b="1" dirty="0">
                <a:solidFill>
                  <a:srgbClr val="004877"/>
                </a:solidFill>
                <a:effectLst/>
                <a:latin typeface="+mn-lt"/>
              </a:rPr>
              <a:t> </a:t>
            </a:r>
            <a:r>
              <a:rPr lang="fr-FR" dirty="0" err="1">
                <a:solidFill>
                  <a:srgbClr val="004877"/>
                </a:solidFill>
                <a:effectLst/>
                <a:latin typeface="+mn-lt"/>
              </a:rPr>
              <a:t>Luciferase</a:t>
            </a:r>
            <a:r>
              <a:rPr lang="fr-FR" dirty="0">
                <a:solidFill>
                  <a:srgbClr val="004877"/>
                </a:solidFill>
                <a:effectLst/>
                <a:latin typeface="+mn-lt"/>
              </a:rPr>
              <a:t> Reporter</a:t>
            </a:r>
          </a:p>
          <a:p>
            <a:pPr lvl="1">
              <a:buFontTx/>
              <a:buChar char="-"/>
            </a:pPr>
            <a:r>
              <a:rPr lang="fr-FR" b="0" dirty="0">
                <a:solidFill>
                  <a:srgbClr val="004877"/>
                </a:solidFill>
                <a:effectLst/>
                <a:latin typeface="+mn-lt"/>
              </a:rPr>
              <a:t> </a:t>
            </a:r>
            <a:r>
              <a:rPr lang="fr-FR" b="1" dirty="0">
                <a:solidFill>
                  <a:srgbClr val="004877"/>
                </a:solidFill>
                <a:effectLst/>
                <a:latin typeface="+mn-lt"/>
              </a:rPr>
              <a:t>b-lactamase reporter </a:t>
            </a:r>
            <a:r>
              <a:rPr lang="fr-FR" b="1" dirty="0" err="1">
                <a:solidFill>
                  <a:srgbClr val="004877"/>
                </a:solidFill>
                <a:effectLst/>
                <a:latin typeface="+mn-lt"/>
              </a:rPr>
              <a:t>gene</a:t>
            </a:r>
            <a:r>
              <a:rPr lang="fr-FR" b="1" dirty="0">
                <a:solidFill>
                  <a:srgbClr val="004877"/>
                </a:solidFill>
                <a:effectLst/>
                <a:latin typeface="+mn-lt"/>
              </a:rPr>
              <a:t> </a:t>
            </a:r>
            <a:r>
              <a:rPr lang="fr-FR" b="1" dirty="0" err="1">
                <a:solidFill>
                  <a:srgbClr val="004877"/>
                </a:solidFill>
                <a:effectLst/>
                <a:latin typeface="+mn-lt"/>
              </a:rPr>
              <a:t>assay</a:t>
            </a:r>
            <a:r>
              <a:rPr lang="fr-FR" b="1" dirty="0">
                <a:solidFill>
                  <a:srgbClr val="004877"/>
                </a:solidFill>
                <a:effectLst/>
                <a:latin typeface="+mn-lt"/>
              </a:rPr>
              <a:t> </a:t>
            </a:r>
          </a:p>
          <a:p>
            <a:pPr lvl="2">
              <a:buFontTx/>
              <a:buChar char="-"/>
            </a:pPr>
            <a:r>
              <a:rPr lang="fr-FR" sz="1900" b="0" i="1" dirty="0">
                <a:solidFill>
                  <a:srgbClr val="004877"/>
                </a:solidFill>
                <a:effectLst/>
                <a:latin typeface="+mn-lt"/>
              </a:rPr>
              <a:t>15 BLA </a:t>
            </a:r>
            <a:r>
              <a:rPr lang="fr-FR" sz="1900" b="0" i="1" dirty="0" err="1">
                <a:solidFill>
                  <a:srgbClr val="004877"/>
                </a:solidFill>
                <a:effectLst/>
                <a:latin typeface="+mn-lt"/>
              </a:rPr>
              <a:t>assays</a:t>
            </a:r>
            <a:r>
              <a:rPr lang="fr-FR" sz="1900" b="0" i="1" dirty="0">
                <a:solidFill>
                  <a:srgbClr val="004877"/>
                </a:solidFill>
                <a:effectLst/>
                <a:latin typeface="+mn-lt"/>
              </a:rPr>
              <a:t> for 10 unique </a:t>
            </a:r>
            <a:r>
              <a:rPr lang="fr-FR" sz="1900" b="0" i="1" dirty="0" err="1">
                <a:solidFill>
                  <a:srgbClr val="004877"/>
                </a:solidFill>
                <a:effectLst/>
                <a:latin typeface="+mn-lt"/>
              </a:rPr>
              <a:t>receptors</a:t>
            </a:r>
            <a:endParaRPr lang="fr-FR" sz="1900" b="0" i="1" dirty="0">
              <a:solidFill>
                <a:srgbClr val="004877"/>
              </a:solidFill>
              <a:effectLst/>
              <a:latin typeface="+mn-lt"/>
            </a:endParaRPr>
          </a:p>
          <a:p>
            <a:pPr lvl="2">
              <a:buFontTx/>
              <a:buChar char="-"/>
            </a:pPr>
            <a:r>
              <a:rPr lang="fr-FR" sz="1900" i="1" dirty="0">
                <a:solidFill>
                  <a:srgbClr val="004877"/>
                </a:solidFill>
                <a:latin typeface="+mn-lt"/>
              </a:rPr>
              <a:t> 2 </a:t>
            </a:r>
            <a:r>
              <a:rPr lang="fr-FR" sz="1900" i="1" dirty="0" err="1">
                <a:solidFill>
                  <a:srgbClr val="004877"/>
                </a:solidFill>
                <a:latin typeface="+mn-lt"/>
              </a:rPr>
              <a:t>cells</a:t>
            </a:r>
            <a:r>
              <a:rPr lang="fr-FR" sz="1900" i="1" dirty="0">
                <a:solidFill>
                  <a:srgbClr val="004877"/>
                </a:solidFill>
                <a:latin typeface="+mn-lt"/>
              </a:rPr>
              <a:t> types </a:t>
            </a:r>
          </a:p>
          <a:p>
            <a:pPr lvl="2">
              <a:buFontTx/>
              <a:buChar char="-"/>
            </a:pPr>
            <a:r>
              <a:rPr lang="fr-FR" sz="1900" dirty="0">
                <a:solidFill>
                  <a:srgbClr val="004877"/>
                </a:solidFill>
                <a:latin typeface="+mn-lt"/>
              </a:rPr>
              <a:t> </a:t>
            </a:r>
            <a:r>
              <a:rPr lang="fr-FR" sz="1900" dirty="0" err="1">
                <a:solidFill>
                  <a:srgbClr val="004877"/>
                </a:solidFill>
                <a:latin typeface="+mn-lt"/>
              </a:rPr>
              <a:t>Measurement</a:t>
            </a:r>
            <a:r>
              <a:rPr lang="fr-FR" sz="1900" dirty="0">
                <a:solidFill>
                  <a:srgbClr val="004877"/>
                </a:solidFill>
                <a:latin typeface="+mn-lt"/>
              </a:rPr>
              <a:t> :</a:t>
            </a:r>
          </a:p>
          <a:p>
            <a:pPr lvl="2"/>
            <a:r>
              <a:rPr lang="fr-FR" sz="1900" b="0" i="0" dirty="0">
                <a:solidFill>
                  <a:srgbClr val="004877"/>
                </a:solidFill>
                <a:effectLst/>
                <a:latin typeface="+mn-lt"/>
              </a:rPr>
              <a:t>[</a:t>
            </a:r>
            <a:r>
              <a:rPr lang="fr-FR" sz="1900" b="1" i="0" dirty="0">
                <a:solidFill>
                  <a:srgbClr val="004877"/>
                </a:solidFill>
                <a:effectLst/>
                <a:latin typeface="+mn-lt"/>
              </a:rPr>
              <a:t>'</a:t>
            </a:r>
            <a:r>
              <a:rPr lang="fr-FR" sz="1900" b="1" i="0" dirty="0" err="1">
                <a:solidFill>
                  <a:srgbClr val="004877"/>
                </a:solidFill>
                <a:effectLst/>
                <a:latin typeface="+mn-lt"/>
              </a:rPr>
              <a:t>activity</a:t>
            </a:r>
            <a:r>
              <a:rPr lang="fr-FR" sz="1900" b="1" i="0" dirty="0">
                <a:solidFill>
                  <a:srgbClr val="004877"/>
                </a:solidFill>
                <a:effectLst/>
                <a:latin typeface="+mn-lt"/>
              </a:rPr>
              <a:t>', </a:t>
            </a:r>
            <a:r>
              <a:rPr lang="fr-FR" sz="1900" b="0" i="0" dirty="0">
                <a:solidFill>
                  <a:srgbClr val="004877"/>
                </a:solidFill>
                <a:effectLst/>
                <a:latin typeface="+mn-lt"/>
              </a:rPr>
              <a:t>'</a:t>
            </a:r>
            <a:r>
              <a:rPr lang="fr-FR" sz="1900" b="0" i="0" dirty="0" err="1">
                <a:solidFill>
                  <a:srgbClr val="004877"/>
                </a:solidFill>
                <a:effectLst/>
                <a:latin typeface="+mn-lt"/>
              </a:rPr>
              <a:t>viability</a:t>
            </a:r>
            <a:r>
              <a:rPr lang="fr-FR" sz="1900" b="0" i="0" dirty="0">
                <a:solidFill>
                  <a:srgbClr val="004877"/>
                </a:solidFill>
                <a:effectLst/>
                <a:latin typeface="+mn-lt"/>
              </a:rPr>
              <a:t>', </a:t>
            </a:r>
            <a:r>
              <a:rPr lang="fr-FR" sz="1900" b="1" i="0" dirty="0">
                <a:solidFill>
                  <a:srgbClr val="004877"/>
                </a:solidFill>
                <a:effectLst/>
                <a:latin typeface="+mn-lt"/>
              </a:rPr>
              <a:t>'signal', </a:t>
            </a:r>
            <a:r>
              <a:rPr lang="fr-FR" sz="1900" b="0" i="0" dirty="0">
                <a:solidFill>
                  <a:srgbClr val="004877"/>
                </a:solidFill>
                <a:effectLst/>
                <a:latin typeface="+mn-lt"/>
              </a:rPr>
              <a:t>'control’]</a:t>
            </a:r>
          </a:p>
          <a:p>
            <a:pPr marL="1257300" lvl="2" indent="-342900">
              <a:buFontTx/>
              <a:buChar char="-"/>
            </a:pPr>
            <a:r>
              <a:rPr lang="fr-FR" sz="1900" dirty="0" err="1">
                <a:solidFill>
                  <a:srgbClr val="004877"/>
                </a:solidFill>
                <a:latin typeface="+mn-lt"/>
              </a:rPr>
              <a:t>Outcome</a:t>
            </a:r>
            <a:r>
              <a:rPr lang="fr-FR" sz="1900" dirty="0">
                <a:solidFill>
                  <a:srgbClr val="004877"/>
                </a:solidFill>
                <a:latin typeface="+mn-lt"/>
              </a:rPr>
              <a:t>: distinction </a:t>
            </a:r>
            <a:r>
              <a:rPr lang="fr-FR" sz="1900" dirty="0" err="1">
                <a:solidFill>
                  <a:srgbClr val="004877"/>
                </a:solidFill>
                <a:latin typeface="+mn-lt"/>
              </a:rPr>
              <a:t>between</a:t>
            </a:r>
            <a:r>
              <a:rPr lang="fr-FR" sz="1900" dirty="0">
                <a:solidFill>
                  <a:srgbClr val="004877"/>
                </a:solidFill>
                <a:latin typeface="+mn-lt"/>
              </a:rPr>
              <a:t> </a:t>
            </a:r>
            <a:r>
              <a:rPr lang="fr-FR" sz="1900" dirty="0" err="1">
                <a:solidFill>
                  <a:srgbClr val="004877"/>
                </a:solidFill>
                <a:latin typeface="+mn-lt"/>
              </a:rPr>
              <a:t>assay</a:t>
            </a:r>
            <a:r>
              <a:rPr lang="fr-FR" sz="1900" dirty="0">
                <a:solidFill>
                  <a:srgbClr val="004877"/>
                </a:solidFill>
                <a:latin typeface="+mn-lt"/>
              </a:rPr>
              <a:t> </a:t>
            </a:r>
            <a:r>
              <a:rPr lang="fr-FR" sz="1900" dirty="0" err="1">
                <a:solidFill>
                  <a:srgbClr val="004877"/>
                </a:solidFill>
                <a:latin typeface="+mn-lt"/>
              </a:rPr>
              <a:t>outcome</a:t>
            </a:r>
            <a:r>
              <a:rPr lang="fr-FR" sz="1900" dirty="0">
                <a:solidFill>
                  <a:srgbClr val="004877"/>
                </a:solidFill>
                <a:latin typeface="+mn-lt"/>
              </a:rPr>
              <a:t> and </a:t>
            </a:r>
            <a:r>
              <a:rPr lang="fr-FR" sz="1900" b="1" dirty="0" err="1">
                <a:solidFill>
                  <a:srgbClr val="004877"/>
                </a:solidFill>
                <a:latin typeface="+mn-lt"/>
              </a:rPr>
              <a:t>channel</a:t>
            </a:r>
            <a:r>
              <a:rPr lang="fr-FR" sz="1900" b="1" dirty="0">
                <a:solidFill>
                  <a:srgbClr val="004877"/>
                </a:solidFill>
                <a:latin typeface="+mn-lt"/>
              </a:rPr>
              <a:t> </a:t>
            </a:r>
            <a:r>
              <a:rPr lang="fr-FR" sz="1900" b="1" dirty="0" err="1">
                <a:solidFill>
                  <a:srgbClr val="004877"/>
                </a:solidFill>
                <a:latin typeface="+mn-lt"/>
              </a:rPr>
              <a:t>outcome</a:t>
            </a:r>
            <a:endParaRPr lang="fr-FR" sz="1900" b="1" dirty="0">
              <a:solidFill>
                <a:srgbClr val="004877"/>
              </a:solidFill>
              <a:latin typeface="+mn-lt"/>
            </a:endParaRPr>
          </a:p>
          <a:p>
            <a:pPr lvl="2"/>
            <a:endParaRPr lang="fr-FR" sz="1900" b="1" dirty="0">
              <a:solidFill>
                <a:srgbClr val="004877"/>
              </a:solidFill>
              <a:effectLst/>
              <a:latin typeface="+mn-lt"/>
            </a:endParaRPr>
          </a:p>
          <a:p>
            <a:pPr lvl="1">
              <a:buFontTx/>
              <a:buChar char="-"/>
            </a:pPr>
            <a:endParaRPr lang="fr-FR" sz="1900" b="0" dirty="0">
              <a:solidFill>
                <a:srgbClr val="CCCCCC"/>
              </a:solidFill>
              <a:effectLst/>
              <a:latin typeface="+mn-lt"/>
            </a:endParaRPr>
          </a:p>
          <a:p>
            <a:pPr>
              <a:buFontTx/>
              <a:buChar char="-"/>
            </a:pPr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C3DEF1-188F-91E0-A660-63215EC7CF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6E745-1218-9E31-8F18-256082E0AE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D9DAD-2134-D483-7A6C-97446F6B53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pic>
        <p:nvPicPr>
          <p:cNvPr id="8" name="Image 7" descr="Une image contenant texte, capture d’écran, menu&#10;&#10;Description générée automatiquement">
            <a:extLst>
              <a:ext uri="{FF2B5EF4-FFF2-40B4-BE49-F238E27FC236}">
                <a16:creationId xmlns:a16="http://schemas.microsoft.com/office/drawing/2014/main" id="{A905BBBF-0709-ADCC-CBCE-BBA3DA9D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87" y="1814200"/>
            <a:ext cx="5689868" cy="3023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E267D4BE-ABE6-07F7-88FF-FBB1367FC7F0}"/>
                  </a:ext>
                </a:extLst>
              </p14:cNvPr>
              <p14:cNvContentPartPr/>
              <p14:nvPr/>
            </p14:nvContentPartPr>
            <p14:xfrm>
              <a:off x="6329094" y="2715810"/>
              <a:ext cx="194760" cy="180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E267D4BE-ABE6-07F7-88FF-FBB1367FC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0454" y="2707170"/>
                <a:ext cx="2124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FFF599E-85BE-5736-57A2-0292A96E39F9}"/>
                  </a:ext>
                </a:extLst>
              </p14:cNvPr>
              <p14:cNvContentPartPr/>
              <p14:nvPr/>
            </p14:nvContentPartPr>
            <p14:xfrm>
              <a:off x="7252854" y="2719050"/>
              <a:ext cx="741240" cy="324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FFF599E-85BE-5736-57A2-0292A96E39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3854" y="2710410"/>
                <a:ext cx="758880" cy="20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7507C536-8A67-C79F-B914-354CB2E3C4B9}"/>
              </a:ext>
            </a:extLst>
          </p:cNvPr>
          <p:cNvSpPr txBox="1"/>
          <p:nvPr/>
        </p:nvSpPr>
        <p:spPr>
          <a:xfrm>
            <a:off x="1726216" y="5328743"/>
            <a:ext cx="6446765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b-lactamase + Activity + channel outcome </a:t>
            </a:r>
          </a:p>
        </p:txBody>
      </p:sp>
    </p:spTree>
    <p:extLst>
      <p:ext uri="{BB962C8B-B14F-4D97-AF65-F5344CB8AC3E}">
        <p14:creationId xmlns:p14="http://schemas.microsoft.com/office/powerpoint/2010/main" val="14815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A3A8D7-5A21-288D-8FD8-EC246ADFCE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BBC047 (650 mol) overlaps with the 10 NR assays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FFF867-C6AD-623E-6E56-032C980E6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833" y="1276354"/>
            <a:ext cx="9163384" cy="449580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Visualisation of overlapping set :</a:t>
            </a:r>
          </a:p>
          <a:p>
            <a:pPr lvl="1">
              <a:buFontTx/>
              <a:buChar char="-"/>
            </a:pPr>
            <a:r>
              <a:rPr lang="en-GB" dirty="0"/>
              <a:t> Wien diagram to messy </a:t>
            </a:r>
          </a:p>
          <a:p>
            <a:pPr lvl="1">
              <a:buFontTx/>
              <a:buChar char="-"/>
            </a:pPr>
            <a:r>
              <a:rPr lang="en-GB" dirty="0"/>
              <a:t> Upset plot unclear (not displayed here)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0A1E0-363D-9ADE-9BF9-6291E3FEE7C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4E4C4-C8FA-EFDF-2DBC-A06BA3171E4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1861F-9032-5FBF-3110-53CD1A1680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pic>
        <p:nvPicPr>
          <p:cNvPr id="10" name="Image 9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937D4B3D-76CB-EEF6-4776-03304C5E3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14" y="1350048"/>
            <a:ext cx="4397607" cy="44221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0727D43-7A14-CD0D-53EF-0431F245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35" y="2714173"/>
            <a:ext cx="2975987" cy="22333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054053B-A3E7-F819-D888-262C2185CFBF}"/>
              </a:ext>
            </a:extLst>
          </p:cNvPr>
          <p:cNvSpPr txBox="1"/>
          <p:nvPr/>
        </p:nvSpPr>
        <p:spPr>
          <a:xfrm>
            <a:off x="2182075" y="4763248"/>
            <a:ext cx="2073003" cy="254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 of upset plot taken from website</a:t>
            </a:r>
          </a:p>
        </p:txBody>
      </p:sp>
    </p:spTree>
    <p:extLst>
      <p:ext uri="{BB962C8B-B14F-4D97-AF65-F5344CB8AC3E}">
        <p14:creationId xmlns:p14="http://schemas.microsoft.com/office/powerpoint/2010/main" val="188321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32CCA25-75C1-87EC-FF6D-1A6C4504B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Endocrine classes (active/inactive)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CF12B8-2628-17A6-315A-84821E281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842" y="1275008"/>
            <a:ext cx="6300184" cy="3374265"/>
          </a:xfrm>
        </p:spPr>
        <p:txBody>
          <a:bodyPr>
            <a:normAutofit/>
          </a:bodyPr>
          <a:lstStyle/>
          <a:p>
            <a:r>
              <a:rPr lang="en-GB" sz="1800" dirty="0"/>
              <a:t>1. Exclude assays with inconsistent outcomes for a compound.</a:t>
            </a:r>
          </a:p>
          <a:p>
            <a:r>
              <a:rPr lang="en-GB" sz="1800" dirty="0"/>
              <a:t>2. Discard inconclusive assays</a:t>
            </a:r>
          </a:p>
          <a:p>
            <a:r>
              <a:rPr lang="en-GB" sz="1800" dirty="0"/>
              <a:t>3. Evaluate remaining assays:</a:t>
            </a:r>
          </a:p>
          <a:p>
            <a:r>
              <a:rPr lang="en-GB" sz="1800" dirty="0"/>
              <a:t>   - If ≥1 active → classify compound as endocrine-active.</a:t>
            </a:r>
          </a:p>
          <a:p>
            <a:r>
              <a:rPr lang="en-GB" sz="1800" dirty="0"/>
              <a:t>   - If all inactive → classify a compound as inactive.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CC0C0-107B-D0C1-B9C9-73EACCDBA33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A775F-F2DB-5CBB-85CB-F797B3FA0F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77CC3-BEC2-93A0-3825-A3BE75F73B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EB2F81E6-6A18-43A9-42B0-76E9FC6B14C1}"/>
              </a:ext>
            </a:extLst>
          </p:cNvPr>
          <p:cNvSpPr/>
          <p:nvPr/>
        </p:nvSpPr>
        <p:spPr>
          <a:xfrm>
            <a:off x="6096000" y="1275008"/>
            <a:ext cx="910107" cy="28977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9FF8FC-8237-8122-D26D-7B0C922C0806}"/>
              </a:ext>
            </a:extLst>
          </p:cNvPr>
          <p:cNvSpPr txBox="1"/>
          <p:nvPr/>
        </p:nvSpPr>
        <p:spPr>
          <a:xfrm>
            <a:off x="7701567" y="2059720"/>
            <a:ext cx="2884867" cy="183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327 active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323 inactive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GB" sz="2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9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D4F5B-4291-5618-9AFF-6B63C53F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85266DC-0776-3645-D175-EEA954463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Endocrine classes (active/inactive)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CCA141-CB70-9863-6A83-C7063848E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842" y="1275008"/>
            <a:ext cx="6300184" cy="3374265"/>
          </a:xfrm>
        </p:spPr>
        <p:txBody>
          <a:bodyPr>
            <a:normAutofit/>
          </a:bodyPr>
          <a:lstStyle/>
          <a:p>
            <a:r>
              <a:rPr lang="en-GB" sz="1800" dirty="0"/>
              <a:t>1. Exclude assays with inconsistent outcomes for a compound.</a:t>
            </a:r>
          </a:p>
          <a:p>
            <a:r>
              <a:rPr lang="en-GB" sz="1800" dirty="0"/>
              <a:t>2. Discard inconclusive assays</a:t>
            </a:r>
          </a:p>
          <a:p>
            <a:r>
              <a:rPr lang="en-GB" sz="1800" dirty="0"/>
              <a:t>3. Evaluate remaining assays:</a:t>
            </a:r>
          </a:p>
          <a:p>
            <a:r>
              <a:rPr lang="en-GB" sz="1800" dirty="0"/>
              <a:t>   - If ≥1 active → classify compound as endocrine-active.</a:t>
            </a:r>
          </a:p>
          <a:p>
            <a:r>
              <a:rPr lang="en-GB" sz="1800" dirty="0"/>
              <a:t>   - If all inactive → classify a compound as inactive.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093FA-1086-882F-DBE9-204B3EFC47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04A2F-05B4-F1A9-C8C3-95359A8082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90B6F-88FE-ED15-0747-E083BF624D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EB9C66-2296-FC6A-38B0-CFFA96376354}"/>
              </a:ext>
            </a:extLst>
          </p:cNvPr>
          <p:cNvSpPr txBox="1"/>
          <p:nvPr/>
        </p:nvSpPr>
        <p:spPr>
          <a:xfrm>
            <a:off x="180303" y="4433222"/>
            <a:ext cx="12280005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-&gt;This step could confuse the model since I used agonist/antagonist assay together for final classes annotation	</a:t>
            </a:r>
          </a:p>
        </p:txBody>
      </p:sp>
    </p:spTree>
    <p:extLst>
      <p:ext uri="{BB962C8B-B14F-4D97-AF65-F5344CB8AC3E}">
        <p14:creationId xmlns:p14="http://schemas.microsoft.com/office/powerpoint/2010/main" val="40922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53B9-6594-6882-D728-D09941463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25B0A6F-42D0-E8C7-6B50-ADC0808AC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Endocrine classes (active/inactive)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D8A1F5-E1D5-E499-0141-AEB540DE8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842" y="1275008"/>
            <a:ext cx="6300184" cy="3374265"/>
          </a:xfrm>
        </p:spPr>
        <p:txBody>
          <a:bodyPr>
            <a:normAutofit/>
          </a:bodyPr>
          <a:lstStyle/>
          <a:p>
            <a:r>
              <a:rPr lang="en-GB" sz="1800" dirty="0"/>
              <a:t>1. Exclude assays with inconsistent outcomes for a compound.</a:t>
            </a:r>
          </a:p>
          <a:p>
            <a:r>
              <a:rPr lang="en-GB" sz="1800" dirty="0"/>
              <a:t>2. Discard inconclusive assays</a:t>
            </a:r>
          </a:p>
          <a:p>
            <a:r>
              <a:rPr lang="en-GB" sz="1800" dirty="0"/>
              <a:t>3. Evaluate remaining assays:</a:t>
            </a:r>
          </a:p>
          <a:p>
            <a:r>
              <a:rPr lang="en-GB" sz="1800" dirty="0"/>
              <a:t>   - If ≥1 active → classify compound as endocrine-active.</a:t>
            </a:r>
          </a:p>
          <a:p>
            <a:r>
              <a:rPr lang="en-GB" sz="1800" dirty="0"/>
              <a:t>   - If all inactive → classify a compound as inactive.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F0EEB-9AC8-3A6D-5CC4-19D77C9F66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EE643-66FC-871B-A900-F1FB038C8A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E470B-7B3F-8F31-46DC-2772308BB7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4C45690-6C4A-1B39-4D4C-F84FCC27D019}"/>
              </a:ext>
            </a:extLst>
          </p:cNvPr>
          <p:cNvSpPr txBox="1"/>
          <p:nvPr/>
        </p:nvSpPr>
        <p:spPr>
          <a:xfrm>
            <a:off x="530427" y="3981822"/>
            <a:ext cx="12280005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Code modify to make the distinction between agonist / antagonist </a:t>
            </a:r>
            <a:r>
              <a:rPr lang="en-GB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6885610-E153-9787-3A92-DBB941004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90349"/>
              </p:ext>
            </p:extLst>
          </p:nvPr>
        </p:nvGraphicFramePr>
        <p:xfrm>
          <a:off x="1980484" y="4551131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9700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25179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913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9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4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Agonist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9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Antagonist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3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6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702B0-0693-2E55-130E-78890659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92A3EEC-EDBC-0D53-6D19-E1171A42DC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Endocrine classes (active/inactive)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01E70-3BC1-2228-60F1-CCA83F324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842" y="1275008"/>
            <a:ext cx="3785535" cy="1964029"/>
          </a:xfrm>
        </p:spPr>
        <p:txBody>
          <a:bodyPr>
            <a:normAutofit fontScale="62500" lnSpcReduction="20000"/>
          </a:bodyPr>
          <a:lstStyle/>
          <a:p>
            <a:r>
              <a:rPr lang="en-GB" sz="1800" dirty="0"/>
              <a:t>1. Exclude assays with inconsistent outcomes for a compound.</a:t>
            </a:r>
          </a:p>
          <a:p>
            <a:r>
              <a:rPr lang="en-GB" sz="1800" dirty="0"/>
              <a:t>2. Discard inconclusive assays</a:t>
            </a:r>
          </a:p>
          <a:p>
            <a:r>
              <a:rPr lang="en-GB" sz="1800" dirty="0"/>
              <a:t>3. Evaluate remaining assays:</a:t>
            </a:r>
          </a:p>
          <a:p>
            <a:r>
              <a:rPr lang="en-GB" sz="1800" dirty="0"/>
              <a:t>   - If ≥1 active → classify compound as endocrine-active.</a:t>
            </a:r>
          </a:p>
          <a:p>
            <a:r>
              <a:rPr lang="en-GB" sz="1800" dirty="0"/>
              <a:t>   - If all inactive → classify a compound as inactive.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78E3A-9EDB-1354-BF1E-EB790E6338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3838F5-6CFA-4C36-A5A0-2F11004E9215}" type="datetime1">
              <a:rPr lang="de-DE" smtClean="0"/>
              <a:t>18.11.24</a:t>
            </a:fld>
            <a:endParaRPr lang="de-D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2A46D3-AA63-8085-B323-46E94CCCF74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</a:t>
            </a:r>
            <a:endParaRPr lang="de-D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06877-A1C6-EC3B-5138-B6BAFA9BD0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C26CF26-809F-407B-9122-BBEFC90D682E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1FDA32-FA50-7BD5-BA29-401BD558DDC7}"/>
              </a:ext>
            </a:extLst>
          </p:cNvPr>
          <p:cNvSpPr txBox="1"/>
          <p:nvPr/>
        </p:nvSpPr>
        <p:spPr>
          <a:xfrm>
            <a:off x="523988" y="2899997"/>
            <a:ext cx="3442705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</a:pPr>
            <a:r>
              <a:rPr lang="en-GB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Done for each of receptor for LM work</a:t>
            </a:r>
            <a:endParaRPr lang="en-GB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 11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320E5B08-9FC9-4726-4ADE-4D970327B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80" y="915876"/>
            <a:ext cx="4487303" cy="502624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1DA591B-2F46-D160-3332-9ECBE76ADA75}"/>
              </a:ext>
            </a:extLst>
          </p:cNvPr>
          <p:cNvSpPr txBox="1"/>
          <p:nvPr/>
        </p:nvSpPr>
        <p:spPr>
          <a:xfrm>
            <a:off x="682819" y="3830858"/>
            <a:ext cx="5564665" cy="2066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000" i="1" dirty="0">
                <a:solidFill>
                  <a:srgbClr val="0048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LM work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000" i="1" dirty="0">
                <a:solidFill>
                  <a:srgbClr val="0048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model for each receptor + ensemble model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000" i="1" dirty="0">
                <a:solidFill>
                  <a:srgbClr val="0048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 morpho features importance </a:t>
            </a:r>
          </a:p>
          <a:p>
            <a:pPr indent="-342900" algn="l" defTabSz="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000" i="1" dirty="0">
                <a:solidFill>
                  <a:srgbClr val="00487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(in-house data) ?</a:t>
            </a:r>
          </a:p>
        </p:txBody>
      </p:sp>
    </p:spTree>
    <p:extLst>
      <p:ext uri="{BB962C8B-B14F-4D97-AF65-F5344CB8AC3E}">
        <p14:creationId xmlns:p14="http://schemas.microsoft.com/office/powerpoint/2010/main" val="55697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6E6E6E"/>
      </a:accent4>
      <a:accent5>
        <a:srgbClr val="919191"/>
      </a:accent5>
      <a:accent6>
        <a:srgbClr val="BEBEBE"/>
      </a:accent6>
      <a:hlink>
        <a:srgbClr val="0070C0"/>
      </a:hlink>
      <a:folHlink>
        <a:srgbClr val="C2DFFD"/>
      </a:folHlink>
    </a:clrScheme>
    <a:fontScheme name="Benutzerdefiniert 1">
      <a:majorFont>
        <a:latin typeface="SegoeUI"/>
        <a:ea typeface=""/>
        <a:cs typeface=""/>
      </a:majorFont>
      <a:minorFont>
        <a:latin typeface="Segoe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indent="-342900" algn="l" defTabSz="457200" eaLnBrk="0" fontAlgn="base" hangingPunct="0">
          <a:lnSpc>
            <a:spcPct val="150000"/>
          </a:lnSpc>
          <a:spcBef>
            <a:spcPct val="20000"/>
          </a:spcBef>
          <a:spcAft>
            <a:spcPct val="0"/>
          </a:spcAft>
          <a:defRPr sz="2400" dirty="0">
            <a:solidFill>
              <a:schemeClr val="tx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2-Master_UdS-16-zu-9-final" id="{81553E01-1C0C-4EE7-AB7C-02B00DE5EA4E}" vid="{C517D587-CA1B-48FD-B10B-0A55535146C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dS_Dokument" ma:contentTypeID="0x01010092A92713857D324287D98383CA06D1080024D7AE91A8A93446A573196E705B8CF2" ma:contentTypeVersion="8" ma:contentTypeDescription="UdS Dokument" ma:contentTypeScope="" ma:versionID="3d777fef262d6e125b7def23e8975019">
  <xsd:schema xmlns:xsd="http://www.w3.org/2001/XMLSchema" xmlns:xs="http://www.w3.org/2001/XMLSchema" xmlns:p="http://schemas.microsoft.com/office/2006/metadata/properties" xmlns:ns2="53b72ba5-15b1-4d04-9b2e-6663193a49a3" targetNamespace="http://schemas.microsoft.com/office/2006/metadata/properties" ma:root="true" ma:fieldsID="3aad11d7689fa9bdcf5e541890a968fe" ns2:_="">
    <xsd:import namespace="53b72ba5-15b1-4d04-9b2e-6663193a49a3"/>
    <xsd:element name="properties">
      <xsd:complexType>
        <xsd:sequence>
          <xsd:element name="documentManagement">
            <xsd:complexType>
              <xsd:all>
                <xsd:element ref="ns2:UdS_Inhaltssprache" minOccurs="0"/>
                <xsd:element ref="ns2:oef13cd6a9764e31974261f1602c13bf" minOccurs="0"/>
                <xsd:element ref="ns2:TaxCatchAll" minOccurs="0"/>
                <xsd:element ref="ns2:TaxCatchAllLabel" minOccurs="0"/>
                <xsd:element ref="ns2:h435c3651d50482a935d4834aa8b7a57" minOccurs="0"/>
                <xsd:element ref="ns2:h5017173b0e44ad499e7377aa39f2794" minOccurs="0"/>
                <xsd:element ref="ns2:kf00d50634ac4e9e986c9823415b56d1" minOccurs="0"/>
                <xsd:element ref="ns2:o5d9abba333749ecb90bbb87530383fe" minOccurs="0"/>
                <xsd:element ref="ns2:UdS_Wiedervorl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72ba5-15b1-4d04-9b2e-6663193a49a3" elementFormDefault="qualified">
    <xsd:import namespace="http://schemas.microsoft.com/office/2006/documentManagement/types"/>
    <xsd:import namespace="http://schemas.microsoft.com/office/infopath/2007/PartnerControls"/>
    <xsd:element name="UdS_Inhaltssprache" ma:index="8" nillable="true" ma:displayName="Inhaltssprache" ma:default="Deutsch" ma:internalName="UdS_Inhaltssprache">
      <xsd:simpleType>
        <xsd:restriction base="dms:Choice">
          <xsd:enumeration value="Deutsch"/>
          <xsd:enumeration value="English"/>
          <xsd:enumeration value="Francais"/>
        </xsd:restriction>
      </xsd:simpleType>
    </xsd:element>
    <xsd:element name="oef13cd6a9764e31974261f1602c13bf" ma:index="9" nillable="true" ma:taxonomy="true" ma:internalName="oef13cd6a9764e31974261f1602c13bf" ma:taxonomyFieldName="UdS_Dokumententyp" ma:displayName="Dokumententyp" ma:fieldId="{8ef13cd6-a976-4e31-9742-61f1602c13bf}" ma:sspId="ee3e8a42-d8d5-46ca-a5bf-92f41e721cca" ma:termSetId="74cdbf37-ab17-4abc-a7b8-f145b98008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ccfb870-d402-4dcf-b695-09b03aa14f84}" ma:internalName="TaxCatchAll" ma:showField="CatchAllData" ma:web="53b72ba5-15b1-4d04-9b2e-6663193a49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1ccfb870-d402-4dcf-b695-09b03aa14f84}" ma:internalName="TaxCatchAllLabel" ma:readOnly="true" ma:showField="CatchAllDataLabel" ma:web="53b72ba5-15b1-4d04-9b2e-6663193a49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435c3651d50482a935d4834aa8b7a57" ma:index="13" nillable="true" ma:taxonomy="true" ma:internalName="h435c3651d50482a935d4834aa8b7a57" ma:taxonomyFieldName="UdS_Organisation" ma:displayName="Organisation" ma:fieldId="{1435c365-1d50-482a-935d-4834aa8b7a57}" ma:taxonomyMulti="true" ma:sspId="ee3e8a42-d8d5-46ca-a5bf-92f41e721cca" ma:termSetId="347210db-1846-4fc0-aeec-c6bc381c07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017173b0e44ad499e7377aa39f2794" ma:index="15" nillable="true" ma:taxonomy="true" ma:internalName="h5017173b0e44ad499e7377aa39f2794" ma:taxonomyFieldName="UdS_Themen" ma:displayName="Themen" ma:fieldId="{15017173-b0e4-4ad4-99e7-377aa39f2794}" ma:taxonomyMulti="true" ma:sspId="ee3e8a42-d8d5-46ca-a5bf-92f41e721cca" ma:termSetId="6dc59601-fe32-4aa1-8e81-cb99029c494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00d50634ac4e9e986c9823415b56d1" ma:index="17" nillable="true" ma:taxonomy="true" ma:internalName="kf00d50634ac4e9e986c9823415b56d1" ma:taxonomyFieldName="UdS_Standorte" ma:displayName="Standorte" ma:fieldId="{4f00d506-34ac-4e9e-986c-9823415b56d1}" ma:taxonomyMulti="true" ma:sspId="ee3e8a42-d8d5-46ca-a5bf-92f41e721cca" ma:termSetId="2d95026d-9f7d-4b32-9cf3-b54b8558c9d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d9abba333749ecb90bbb87530383fe" ma:index="19" nillable="true" ma:taxonomy="true" ma:internalName="o5d9abba333749ecb90bbb87530383fe" ma:taxonomyFieldName="UdS_Zielgruppen" ma:displayName="Zielgruppen" ma:fieldId="{85d9abba-3337-49ec-b90b-bb87530383fe}" ma:taxonomyMulti="true" ma:sspId="ee3e8a42-d8d5-46ca-a5bf-92f41e721cca" ma:termSetId="9306c3b7-8e4a-40ef-8cf7-b607340c7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UdS_Wiedervorlage" ma:index="21" nillable="true" ma:displayName="Wiedervorlage" ma:format="DateOnly" ma:internalName="UdS_Wiedervorlag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3b72ba5-15b1-4d04-9b2e-6663193a49a3" xsi:nil="true"/>
    <UdS_Wiedervorlage xmlns="53b72ba5-15b1-4d04-9b2e-6663193a49a3" xsi:nil="true"/>
    <h5017173b0e44ad499e7377aa39f2794 xmlns="53b72ba5-15b1-4d04-9b2e-6663193a49a3">
      <Terms xmlns="http://schemas.microsoft.com/office/infopath/2007/PartnerControls"/>
    </h5017173b0e44ad499e7377aa39f2794>
    <oef13cd6a9764e31974261f1602c13bf xmlns="53b72ba5-15b1-4d04-9b2e-6663193a49a3">
      <Terms xmlns="http://schemas.microsoft.com/office/infopath/2007/PartnerControls"/>
    </oef13cd6a9764e31974261f1602c13bf>
    <kf00d50634ac4e9e986c9823415b56d1 xmlns="53b72ba5-15b1-4d04-9b2e-6663193a49a3">
      <Terms xmlns="http://schemas.microsoft.com/office/infopath/2007/PartnerControls"/>
    </kf00d50634ac4e9e986c9823415b56d1>
    <UdS_Inhaltssprache xmlns="53b72ba5-15b1-4d04-9b2e-6663193a49a3">Deutsch</UdS_Inhaltssprache>
    <o5d9abba333749ecb90bbb87530383fe xmlns="53b72ba5-15b1-4d04-9b2e-6663193a49a3">
      <Terms xmlns="http://schemas.microsoft.com/office/infopath/2007/PartnerControls"/>
    </o5d9abba333749ecb90bbb87530383fe>
    <h435c3651d50482a935d4834aa8b7a57 xmlns="53b72ba5-15b1-4d04-9b2e-6663193a49a3">
      <Terms xmlns="http://schemas.microsoft.com/office/infopath/2007/PartnerControls"/>
    </h435c3651d50482a935d4834aa8b7a57>
  </documentManagement>
</p:properties>
</file>

<file path=customXml/itemProps1.xml><?xml version="1.0" encoding="utf-8"?>
<ds:datastoreItem xmlns:ds="http://schemas.openxmlformats.org/officeDocument/2006/customXml" ds:itemID="{46164AB0-5C96-4B36-814B-86036554F1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918DB6-D54C-4CD9-ADB9-50ABA96556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b72ba5-15b1-4d04-9b2e-6663193a49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E9486B-242B-4C7B-A0F9-094D223D0C5D}">
  <ds:schemaRefs>
    <ds:schemaRef ds:uri="http://schemas.openxmlformats.org/package/2006/metadata/core-properties"/>
    <ds:schemaRef ds:uri="http://schemas.microsoft.com/office/2006/documentManagement/types"/>
    <ds:schemaRef ds:uri="53b72ba5-15b1-4d04-9b2e-6663193a49a3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2931</TotalTime>
  <Words>836</Words>
  <Application>Microsoft Macintosh PowerPoint</Application>
  <PresentationFormat>Grand écran</PresentationFormat>
  <Paragraphs>194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Lucida Grande</vt:lpstr>
      <vt:lpstr>Segoe UI</vt:lpstr>
      <vt:lpstr>SegoeUI</vt:lpstr>
      <vt:lpstr>Verdana</vt:lpstr>
      <vt:lpstr>Wingdings</vt:lpstr>
      <vt:lpstr>Office</vt:lpstr>
      <vt:lpstr>Update 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Floriane Odje</dc:creator>
  <cp:lastModifiedBy>Floriane Odje</cp:lastModifiedBy>
  <cp:revision>3</cp:revision>
  <dcterms:created xsi:type="dcterms:W3CDTF">2024-11-18T09:59:08Z</dcterms:created>
  <dcterms:modified xsi:type="dcterms:W3CDTF">2024-11-20T10:50:20Z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0x01010092A92713857D324287D98383CA06D1080024D7AE91A8A93446A573196E705B8CF2</vt:lpwstr>
  </property>
  <property fmtid="{D5CDD505-2E9C-101B-9397-08002B2CF9AE}" pid="3" name="AlightProducts">
    <vt:lpwstr/>
  </property>
  <property fmtid="{D5CDD505-2E9C-101B-9397-08002B2CF9AE}" pid="4" name="AlightTopics">
    <vt:lpwstr/>
  </property>
  <property fmtid="{D5CDD505-2E9C-101B-9397-08002B2CF9AE}" pid="5" name="AlightTechnologies">
    <vt:lpwstr/>
  </property>
  <property fmtid="{D5CDD505-2E9C-101B-9397-08002B2CF9AE}" pid="6" name="AlightLocations">
    <vt:lpwstr/>
  </property>
</Properties>
</file>