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8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147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24542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60270" y="404664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電腦與手機遊戲製作報告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233864" y="1954562"/>
            <a:ext cx="4658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指導老師</a:t>
            </a:r>
            <a:r>
              <a:rPr lang="en-US" altLang="zh-TW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zh-TW" alt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黃文楨</a:t>
            </a:r>
            <a:endParaRPr lang="zh-TW" alt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19672" y="3609890"/>
            <a:ext cx="55643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組員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   伯任      于凱      祐安</a:t>
            </a:r>
            <a:endParaRPr lang="en-US" altLang="zh-TW" sz="3600" dirty="0" smtClean="0"/>
          </a:p>
          <a:p>
            <a:r>
              <a:rPr lang="zh-TW" altLang="en-US" sz="3600" dirty="0"/>
              <a:t> </a:t>
            </a:r>
            <a:r>
              <a:rPr lang="zh-TW" altLang="en-US" sz="3600" dirty="0" smtClean="0"/>
              <a:t>             </a:t>
            </a:r>
            <a:endParaRPr lang="en-US" altLang="zh-TW" sz="3600" dirty="0" smtClean="0"/>
          </a:p>
          <a:p>
            <a:r>
              <a:rPr lang="zh-TW" altLang="en-US" sz="3600" dirty="0"/>
              <a:t> </a:t>
            </a:r>
            <a:r>
              <a:rPr lang="zh-TW" altLang="en-US" sz="3600" dirty="0" smtClean="0"/>
              <a:t>            智傑      鈞崴      </a:t>
            </a:r>
            <a:endParaRPr lang="zh-TW" altLang="en-US" sz="3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63888" y="112474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第七組</a:t>
            </a:r>
            <a:endParaRPr lang="zh-TW" altLang="en-US" sz="40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110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64" y="-24510"/>
            <a:ext cx="9265069" cy="701498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82231" y="332655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商業</a:t>
            </a:r>
            <a:r>
              <a:rPr lang="zh-TW" altLang="en-US" sz="48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模式</a:t>
            </a:r>
            <a:endParaRPr lang="en-US" altLang="zh-TW" sz="48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3568" y="1480467"/>
            <a:ext cx="81900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一</a:t>
            </a:r>
            <a:r>
              <a:rPr lang="en-US" altLang="zh-TW" sz="2800" dirty="0" smtClean="0"/>
              <a:t>.</a:t>
            </a:r>
            <a:r>
              <a:rPr lang="zh-TW" altLang="en-US" sz="2800" dirty="0" smtClean="0"/>
              <a:t>付費帶廣告</a:t>
            </a:r>
            <a:endParaRPr lang="en-US" altLang="zh-TW" sz="2800" dirty="0" smtClean="0"/>
          </a:p>
          <a:p>
            <a:r>
              <a:rPr lang="zh-TW" altLang="en-US" sz="2800" dirty="0"/>
              <a:t>二</a:t>
            </a:r>
            <a:r>
              <a:rPr lang="en-US" altLang="zh-TW" sz="2800" dirty="0"/>
              <a:t>.</a:t>
            </a:r>
            <a:r>
              <a:rPr lang="zh-TW" altLang="en-US" sz="2800" dirty="0"/>
              <a:t>程式內購買</a:t>
            </a:r>
            <a:r>
              <a:rPr lang="en-US" altLang="zh-TW" sz="2800" dirty="0"/>
              <a:t>/</a:t>
            </a:r>
            <a:r>
              <a:rPr lang="zh-TW" altLang="en-US" sz="2800" dirty="0"/>
              <a:t>小額付</a:t>
            </a:r>
            <a:r>
              <a:rPr lang="zh-TW" altLang="en-US" sz="2800" dirty="0" smtClean="0"/>
              <a:t>費</a:t>
            </a:r>
            <a:endParaRPr lang="en-US" altLang="zh-TW" sz="2800" dirty="0" smtClean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 例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解鎖難度或新模式</a:t>
            </a:r>
            <a:r>
              <a:rPr lang="en-US" altLang="zh-TW" sz="2800" dirty="0" smtClean="0"/>
              <a:t>/</a:t>
            </a:r>
            <a:r>
              <a:rPr lang="zh-TW" altLang="en-US" sz="2800" dirty="0" smtClean="0"/>
              <a:t>購買可更換的新物件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如圖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19124"/>
            <a:ext cx="1944216" cy="202375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90" y="3472322"/>
            <a:ext cx="1997217" cy="199721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454644"/>
            <a:ext cx="208823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5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64" y="-24510"/>
            <a:ext cx="9265069" cy="7014984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051124" y="1922668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600" dirty="0" smtClean="0"/>
              <a:t>謝謝大家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2837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" y="0"/>
            <a:ext cx="9265069" cy="701498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635896" y="460975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目錄</a:t>
            </a:r>
            <a:endParaRPr lang="zh-TW" altLang="en-US" sz="48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331640" y="1844824"/>
            <a:ext cx="215956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一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.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產品介紹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二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.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實際操作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三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.SWOT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分析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四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.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商業模式</a:t>
            </a:r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6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64" y="-24510"/>
            <a:ext cx="9265069" cy="7014984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987824" y="2616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產品介紹</a:t>
            </a:r>
            <a:endParaRPr lang="zh-TW" altLang="en-US" sz="48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851920" y="1360711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5W1H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0" y="1892565"/>
            <a:ext cx="9256060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Why: </a:t>
            </a:r>
            <a:r>
              <a:rPr lang="zh-TW" altLang="en-US" sz="2800" dirty="0" smtClean="0"/>
              <a:t>現代年輕人生活空虛，需要一個</a:t>
            </a:r>
            <a:r>
              <a:rPr lang="en-US" altLang="zh-TW" sz="2800" dirty="0" smtClean="0"/>
              <a:t>app</a:t>
            </a:r>
            <a:r>
              <a:rPr lang="zh-TW" altLang="en-US" sz="2800" dirty="0" smtClean="0"/>
              <a:t>來打發時間</a:t>
            </a:r>
            <a:endParaRPr lang="en-US" altLang="zh-TW" sz="2800" dirty="0" smtClean="0"/>
          </a:p>
          <a:p>
            <a:r>
              <a:rPr lang="en-US" altLang="zh-TW" sz="2800" dirty="0" smtClean="0"/>
              <a:t>What: </a:t>
            </a:r>
            <a:r>
              <a:rPr lang="zh-TW" altLang="en-US" sz="2800" dirty="0" smtClean="0"/>
              <a:t>這個遊戲</a:t>
            </a:r>
            <a:r>
              <a:rPr lang="en-US" altLang="zh-TW" sz="2800" dirty="0" smtClean="0"/>
              <a:t>app</a:t>
            </a:r>
            <a:r>
              <a:rPr lang="zh-TW" altLang="en-US" sz="2800" dirty="0" smtClean="0"/>
              <a:t>操作簡單，透過點擊的方式操作，非常</a:t>
            </a:r>
            <a:endParaRPr lang="en-US" altLang="zh-TW" sz="2800" dirty="0" smtClean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       適合打發時間</a:t>
            </a:r>
            <a:endParaRPr lang="en-US" altLang="zh-TW" sz="2800" dirty="0" smtClean="0"/>
          </a:p>
          <a:p>
            <a:r>
              <a:rPr lang="en-US" altLang="zh-TW" sz="2800" dirty="0" smtClean="0"/>
              <a:t>Where: App Store(IOS) / Google Play(Android)</a:t>
            </a:r>
          </a:p>
          <a:p>
            <a:r>
              <a:rPr lang="en-US" altLang="zh-TW" sz="2800" dirty="0" smtClean="0"/>
              <a:t>When: </a:t>
            </a:r>
            <a:r>
              <a:rPr lang="zh-TW" altLang="en-US" sz="2800" dirty="0" smtClean="0"/>
              <a:t>上課</a:t>
            </a:r>
            <a:r>
              <a:rPr lang="en-US" altLang="zh-TW" sz="2800" dirty="0" smtClean="0"/>
              <a:t>/</a:t>
            </a:r>
            <a:r>
              <a:rPr lang="zh-TW" altLang="en-US" sz="2800" dirty="0" smtClean="0"/>
              <a:t>睡前</a:t>
            </a:r>
            <a:r>
              <a:rPr lang="en-US" altLang="zh-TW" sz="2800" dirty="0" smtClean="0"/>
              <a:t>/</a:t>
            </a:r>
            <a:r>
              <a:rPr lang="zh-TW" altLang="en-US" sz="2800" dirty="0" smtClean="0"/>
              <a:t>吃飯</a:t>
            </a:r>
            <a:r>
              <a:rPr lang="en-US" altLang="zh-TW" sz="2800" dirty="0" smtClean="0"/>
              <a:t>/</a:t>
            </a:r>
            <a:r>
              <a:rPr lang="zh-TW" altLang="en-US" sz="2800" dirty="0" smtClean="0"/>
              <a:t>休息</a:t>
            </a:r>
            <a:r>
              <a:rPr lang="en-US" altLang="zh-TW" sz="2800" dirty="0" smtClean="0"/>
              <a:t>/</a:t>
            </a:r>
            <a:r>
              <a:rPr lang="zh-TW" altLang="en-US" sz="2800" dirty="0" smtClean="0"/>
              <a:t>無聊時</a:t>
            </a:r>
            <a:r>
              <a:rPr lang="en-US" altLang="zh-TW" sz="2800" dirty="0" smtClean="0"/>
              <a:t>/</a:t>
            </a:r>
            <a:r>
              <a:rPr lang="zh-TW" altLang="en-US" sz="2800" dirty="0" smtClean="0"/>
              <a:t>裝忙時</a:t>
            </a:r>
            <a:r>
              <a:rPr lang="en-US" altLang="zh-TW" sz="2800" dirty="0" smtClean="0"/>
              <a:t>/</a:t>
            </a:r>
            <a:r>
              <a:rPr lang="zh-TW" altLang="en-US" sz="2800" dirty="0" smtClean="0"/>
              <a:t>基本上，隨時</a:t>
            </a:r>
            <a:endParaRPr lang="en-US" altLang="zh-TW" sz="2800" dirty="0" smtClean="0"/>
          </a:p>
          <a:p>
            <a:r>
              <a:rPr lang="en-US" altLang="zh-TW" sz="2800" dirty="0" smtClean="0"/>
              <a:t>Who: 18~34</a:t>
            </a:r>
            <a:r>
              <a:rPr lang="zh-TW" altLang="en-US" sz="2800" dirty="0" smtClean="0"/>
              <a:t>歲</a:t>
            </a:r>
            <a:endParaRPr lang="en-US" altLang="zh-TW" sz="2800" dirty="0" smtClean="0"/>
          </a:p>
          <a:p>
            <a:r>
              <a:rPr lang="en-US" altLang="zh-TW" sz="2800" dirty="0" smtClean="0"/>
              <a:t>How: </a:t>
            </a:r>
            <a:r>
              <a:rPr lang="zh-TW" altLang="en-US" sz="2800" dirty="0" smtClean="0"/>
              <a:t>朋友口耳相傳</a:t>
            </a:r>
            <a:endParaRPr lang="en-US" altLang="zh-TW" sz="2800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3677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64" y="-24510"/>
            <a:ext cx="9265069" cy="701498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82231" y="134790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4800" dirty="0">
                <a:solidFill>
                  <a:prstClr val="white"/>
                </a:solidFill>
                <a:latin typeface="標楷體" pitchFamily="65" charset="-120"/>
                <a:ea typeface="標楷體" pitchFamily="65" charset="-120"/>
              </a:rPr>
              <a:t>產品介紹</a:t>
            </a:r>
            <a:endParaRPr lang="zh-TW" altLang="en-US" sz="4800" dirty="0">
              <a:solidFill>
                <a:prstClr val="white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3528" y="1700808"/>
            <a:ext cx="89146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名稱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汲汲營營</a:t>
            </a:r>
            <a:endParaRPr lang="en-US" altLang="zh-TW" sz="2800" dirty="0" smtClean="0"/>
          </a:p>
          <a:p>
            <a:r>
              <a:rPr lang="zh-TW" altLang="en-US" sz="2800" dirty="0"/>
              <a:t>注釋： </a:t>
            </a:r>
            <a:r>
              <a:rPr lang="zh-TW" altLang="en-US" sz="2800" dirty="0" smtClean="0"/>
              <a:t>ㄐㄧˊ ㄐㄧˊ ㄧㄥˊ ㄧㄥˊ，形容</a:t>
            </a:r>
            <a:r>
              <a:rPr lang="zh-TW" altLang="en-US" sz="2800" dirty="0"/>
              <a:t>人追逐</a:t>
            </a:r>
            <a:r>
              <a:rPr lang="zh-TW" altLang="en-US" sz="2800" dirty="0" smtClean="0"/>
              <a:t>功名利的</a:t>
            </a:r>
            <a:endParaRPr lang="en-US" altLang="zh-TW" sz="2800" dirty="0" smtClean="0"/>
          </a:p>
          <a:p>
            <a:r>
              <a:rPr lang="zh-TW" altLang="en-US" sz="2800" dirty="0" smtClean="0"/>
              <a:t>           急切</a:t>
            </a:r>
            <a:r>
              <a:rPr lang="zh-TW" altLang="en-US" sz="2800" dirty="0"/>
              <a:t>。 </a:t>
            </a:r>
            <a:r>
              <a:rPr lang="zh-TW" altLang="en-US" sz="2800" dirty="0"/>
              <a:t/>
            </a:r>
            <a:br>
              <a:rPr lang="zh-TW" altLang="en-US" sz="2800" dirty="0"/>
            </a:br>
            <a:r>
              <a:rPr lang="zh-TW" altLang="en-US" sz="2800" dirty="0"/>
              <a:t>　</a:t>
            </a:r>
            <a:r>
              <a:rPr lang="zh-TW" altLang="en-US" sz="2800" dirty="0" smtClean="0"/>
              <a:t>       汲</a:t>
            </a:r>
            <a:r>
              <a:rPr lang="zh-TW" altLang="en-US" sz="2800" dirty="0"/>
              <a:t>汲，形容努力求取、不休息的樣子。　 </a:t>
            </a:r>
            <a:endParaRPr lang="en-US" altLang="zh-TW" sz="2800" dirty="0" smtClean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       營</a:t>
            </a:r>
            <a:r>
              <a:rPr lang="zh-TW" altLang="en-US" sz="2800" dirty="0"/>
              <a:t>營，追逐求取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玩法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點擊圖標使其不掉落</a:t>
            </a:r>
            <a:r>
              <a:rPr lang="en-US" altLang="zh-TW" sz="2800" dirty="0"/>
              <a:t> 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6797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" y="-24510"/>
            <a:ext cx="9265069" cy="7014984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282231" y="260648"/>
            <a:ext cx="26468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產品介紹</a:t>
            </a:r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635896" y="136392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圖標設計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060848"/>
            <a:ext cx="4572397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64" y="-24510"/>
            <a:ext cx="9265069" cy="701498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48561" y="188640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4800" dirty="0" smtClean="0">
                <a:solidFill>
                  <a:prstClr val="white"/>
                </a:solidFill>
                <a:latin typeface="標楷體" pitchFamily="65" charset="-120"/>
                <a:ea typeface="標楷體" pitchFamily="65" charset="-120"/>
              </a:rPr>
              <a:t>產品介紹</a:t>
            </a:r>
            <a:endParaRPr lang="zh-TW" altLang="en-US" sz="4800" dirty="0">
              <a:solidFill>
                <a:prstClr val="white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581985" y="121469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使用者介面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014" y="1737912"/>
            <a:ext cx="2370026" cy="447332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39552" y="2060848"/>
            <a:ext cx="376417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。介面</a:t>
            </a:r>
            <a:r>
              <a:rPr lang="zh-TW" altLang="en-US" sz="2400" dirty="0" smtClean="0"/>
              <a:t>簡單，一開啟</a:t>
            </a:r>
            <a:r>
              <a:rPr lang="en-US" altLang="zh-TW" sz="2400" dirty="0" smtClean="0"/>
              <a:t>App</a:t>
            </a:r>
            <a:r>
              <a:rPr lang="zh-TW" altLang="en-US" sz="2400" dirty="0" smtClean="0"/>
              <a:t>即</a:t>
            </a:r>
            <a:endParaRPr lang="en-US" altLang="zh-TW" sz="2400" dirty="0" smtClean="0"/>
          </a:p>
          <a:p>
            <a:r>
              <a:rPr lang="zh-TW" altLang="en-US" sz="2400" dirty="0" smtClean="0"/>
              <a:t>     開始遊戲，無須註冊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。操作簡易，隨開即用</a:t>
            </a:r>
            <a:endParaRPr lang="en-US" altLang="zh-TW" sz="2400" dirty="0" smtClean="0"/>
          </a:p>
          <a:p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37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64" y="-24510"/>
            <a:ext cx="9265069" cy="7014984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059832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實際操作</a:t>
            </a:r>
            <a:endParaRPr lang="zh-TW" altLang="en-US" sz="48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675111" y="246735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有請組員們示範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837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64" y="-24510"/>
            <a:ext cx="9265069" cy="7014984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987824" y="120722"/>
            <a:ext cx="29254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</a:rPr>
              <a:t>SWOT</a:t>
            </a:r>
            <a:r>
              <a:rPr lang="zh-TW" altLang="en-US" sz="4800" dirty="0" smtClean="0">
                <a:solidFill>
                  <a:schemeClr val="bg1"/>
                </a:solidFill>
              </a:rPr>
              <a:t>分析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3148"/>
              </p:ext>
            </p:extLst>
          </p:nvPr>
        </p:nvGraphicFramePr>
        <p:xfrm>
          <a:off x="251520" y="951719"/>
          <a:ext cx="8712968" cy="5141576"/>
        </p:xfrm>
        <a:graphic>
          <a:graphicData uri="http://schemas.openxmlformats.org/drawingml/2006/table">
            <a:tbl>
              <a:tblPr/>
              <a:tblGrid>
                <a:gridCol w="1418390"/>
                <a:gridCol w="2764414"/>
                <a:gridCol w="1427074"/>
                <a:gridCol w="3103090"/>
              </a:tblGrid>
              <a:tr h="161939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Times New Roman"/>
                          <a:ea typeface="新細明體"/>
                        </a:rPr>
                        <a:t>內部環境</a:t>
                      </a:r>
                      <a:r>
                        <a:rPr lang="en-US" sz="2000" b="1" kern="100" dirty="0">
                          <a:effectLst/>
                          <a:latin typeface="Times New Roman"/>
                          <a:ea typeface="新細明體"/>
                        </a:rPr>
                        <a:t>(Internal Environment)</a:t>
                      </a:r>
                      <a:endParaRPr lang="zh-TW" sz="20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b="1" kern="100">
                          <a:effectLst/>
                          <a:latin typeface="Times New Roman"/>
                          <a:ea typeface="新細明體"/>
                        </a:rPr>
                        <a:t>外部環境</a:t>
                      </a:r>
                      <a:r>
                        <a:rPr lang="en-US" sz="2000" b="1" kern="100">
                          <a:effectLst/>
                          <a:latin typeface="Times New Roman"/>
                          <a:ea typeface="新細明體"/>
                        </a:rPr>
                        <a:t>(External Environment)</a:t>
                      </a:r>
                      <a:endParaRPr lang="zh-TW" sz="20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7610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b="1" kern="100">
                          <a:effectLst/>
                          <a:latin typeface="Times New Roman"/>
                          <a:ea typeface="新細明體"/>
                        </a:rPr>
                        <a:t>優勢</a:t>
                      </a:r>
                      <a:r>
                        <a:rPr lang="en-US" sz="2000" b="1" kern="100">
                          <a:effectLst/>
                          <a:latin typeface="Times New Roman"/>
                          <a:ea typeface="新細明體"/>
                        </a:rPr>
                        <a:t>(Strength)</a:t>
                      </a:r>
                      <a:endParaRPr lang="zh-TW" sz="20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新細明體"/>
                        <a:buNone/>
                        <a:tabLst>
                          <a:tab pos="228600" algn="l"/>
                        </a:tabLst>
                        <a:defRPr/>
                      </a:pPr>
                      <a:endParaRPr lang="en-US" altLang="zh-TW" sz="2000" kern="100" dirty="0" smtClean="0">
                        <a:solidFill>
                          <a:srgbClr val="0000FF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新細明體"/>
                        <a:buChar char="●"/>
                        <a:tabLst>
                          <a:tab pos="228600" algn="l"/>
                        </a:tabLst>
                        <a:defRPr/>
                      </a:pPr>
                      <a:r>
                        <a:rPr lang="zh-TW" altLang="en-US" sz="2000" kern="100" dirty="0" smtClean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介面簡單</a:t>
                      </a:r>
                      <a:endParaRPr lang="en-US" altLang="zh-TW" sz="2000" kern="100" dirty="0" smtClean="0">
                        <a:solidFill>
                          <a:srgbClr val="0000FF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新細明體"/>
                        <a:buChar char="●"/>
                        <a:tabLst>
                          <a:tab pos="228600" algn="l"/>
                        </a:tabLst>
                        <a:defRPr/>
                      </a:pPr>
                      <a:r>
                        <a:rPr lang="zh-TW" altLang="en-US" sz="2000" kern="100" dirty="0" smtClean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操作簡便</a:t>
                      </a:r>
                      <a:endParaRPr lang="en-US" altLang="zh-TW" sz="2000" kern="100" dirty="0" smtClean="0">
                        <a:solidFill>
                          <a:srgbClr val="002060"/>
                        </a:solidFill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b="1" kern="100">
                          <a:effectLst/>
                          <a:latin typeface="Times New Roman"/>
                          <a:ea typeface="新細明體"/>
                        </a:rPr>
                        <a:t>機會</a:t>
                      </a:r>
                      <a:r>
                        <a:rPr lang="en-US" sz="2000" b="1" kern="100">
                          <a:effectLst/>
                          <a:latin typeface="Times New Roman"/>
                          <a:ea typeface="新細明體"/>
                        </a:rPr>
                        <a:t>(Opportunity)</a:t>
                      </a:r>
                      <a:endParaRPr lang="zh-TW" sz="20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新細明體"/>
                        <a:buChar char="●"/>
                        <a:tabLst>
                          <a:tab pos="228600" algn="l"/>
                        </a:tabLst>
                      </a:pPr>
                      <a:r>
                        <a:rPr lang="zh-TW" altLang="en-US" sz="2000" kern="100" dirty="0" smtClean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新細明體"/>
                          <a:cs typeface="Times New Roman"/>
                        </a:rPr>
                        <a:t>如何強化產品與市場區隔</a:t>
                      </a:r>
                      <a:endParaRPr lang="en-US" altLang="zh-TW" sz="2000" kern="100" dirty="0" smtClean="0">
                        <a:solidFill>
                          <a:srgbClr val="0000FF"/>
                        </a:solidFill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新細明體"/>
                        <a:buChar char="●"/>
                        <a:tabLst>
                          <a:tab pos="228600" algn="l"/>
                        </a:tabLst>
                      </a:pPr>
                      <a:r>
                        <a:rPr lang="zh-TW" altLang="en-US" sz="2000" kern="100" dirty="0" smtClean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新細明體"/>
                          <a:cs typeface="Times New Roman"/>
                        </a:rPr>
                        <a:t>未來發展</a:t>
                      </a:r>
                      <a:endParaRPr lang="en-US" altLang="zh-TW" sz="2000" kern="100" dirty="0" smtClean="0">
                        <a:solidFill>
                          <a:srgbClr val="0000FF"/>
                        </a:solidFill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新細明體"/>
                        <a:buChar char="●"/>
                        <a:tabLst>
                          <a:tab pos="228600" algn="l"/>
                        </a:tabLst>
                      </a:pPr>
                      <a:endParaRPr lang="zh-TW" sz="20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10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b="1" kern="100">
                          <a:effectLst/>
                          <a:latin typeface="Times New Roman"/>
                          <a:ea typeface="新細明體"/>
                        </a:rPr>
                        <a:t>弱勢</a:t>
                      </a:r>
                      <a:r>
                        <a:rPr lang="en-US" sz="2000" b="1" kern="100">
                          <a:effectLst/>
                          <a:latin typeface="Times New Roman"/>
                          <a:ea typeface="新細明體"/>
                        </a:rPr>
                        <a:t>(Weakness)</a:t>
                      </a:r>
                      <a:endParaRPr lang="zh-TW" sz="20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新細明體"/>
                        <a:buChar char="●"/>
                        <a:tabLst>
                          <a:tab pos="228600" algn="l"/>
                        </a:tabLst>
                      </a:pPr>
                      <a:r>
                        <a:rPr lang="zh-TW" altLang="en-US" sz="2000" kern="100" dirty="0" smtClean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新細明體"/>
                          <a:cs typeface="Times New Roman"/>
                        </a:rPr>
                        <a:t>核心玩法單調</a:t>
                      </a:r>
                      <a:endParaRPr lang="en-US" altLang="zh-TW" sz="2000" kern="100" dirty="0" smtClean="0">
                        <a:solidFill>
                          <a:srgbClr val="0000FF"/>
                        </a:solidFill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新細明體"/>
                        <a:buChar char="●"/>
                        <a:tabLst>
                          <a:tab pos="228600" algn="l"/>
                        </a:tabLst>
                      </a:pPr>
                      <a:endParaRPr lang="zh-TW" sz="20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b="1" kern="100">
                          <a:effectLst/>
                          <a:latin typeface="Times New Roman"/>
                          <a:ea typeface="新細明體"/>
                        </a:rPr>
                        <a:t>威脅</a:t>
                      </a:r>
                      <a:r>
                        <a:rPr lang="en-US" sz="2000" b="1" kern="100">
                          <a:effectLst/>
                          <a:latin typeface="Times New Roman"/>
                          <a:ea typeface="新細明體"/>
                        </a:rPr>
                        <a:t>(Threat)</a:t>
                      </a:r>
                      <a:endParaRPr lang="zh-TW" sz="20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新細明體"/>
                        </a:rPr>
                        <a:t>● </a:t>
                      </a:r>
                      <a:r>
                        <a:rPr lang="zh-TW" altLang="en-US" sz="2000" kern="100" dirty="0" smtClean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新細明體"/>
                        </a:rPr>
                        <a:t>相似類型遊戲的競爭</a:t>
                      </a:r>
                      <a:endParaRPr lang="en-US" altLang="zh-TW" sz="2000" kern="1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 smtClean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新細明體"/>
                        </a:rPr>
                        <a:t>● </a:t>
                      </a:r>
                      <a:r>
                        <a:rPr lang="zh-TW" altLang="en-US" sz="2000" kern="100" dirty="0" smtClean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新細明體"/>
                        </a:rPr>
                        <a:t>消費者的新鮮感是否無</a:t>
                      </a:r>
                      <a:endParaRPr lang="en-US" altLang="zh-TW" sz="2000" kern="100" dirty="0" smtClean="0">
                        <a:solidFill>
                          <a:srgbClr val="0000FF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2000" kern="100" baseline="0" dirty="0" smtClean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新細明體"/>
                        </a:rPr>
                        <a:t>     法持續</a:t>
                      </a:r>
                      <a:endParaRPr lang="zh-TW" sz="20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04975" y="26527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37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64" y="-24510"/>
            <a:ext cx="9265069" cy="7014984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537525"/>
              </p:ext>
            </p:extLst>
          </p:nvPr>
        </p:nvGraphicFramePr>
        <p:xfrm>
          <a:off x="-26864" y="332656"/>
          <a:ext cx="9265070" cy="6174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584"/>
                <a:gridCol w="3585988"/>
                <a:gridCol w="3600498"/>
              </a:tblGrid>
              <a:tr h="1212729">
                <a:tc>
                  <a:txBody>
                    <a:bodyPr/>
                    <a:lstStyle/>
                    <a:p>
                      <a:r>
                        <a:rPr lang="en-US" altLang="zh-TW" sz="3200" dirty="0" smtClean="0"/>
                        <a:t>SWOT</a:t>
                      </a:r>
                      <a:r>
                        <a:rPr lang="zh-TW" altLang="en-US" sz="3200" dirty="0" smtClean="0"/>
                        <a:t>分析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6000" b="1" kern="100" dirty="0">
                          <a:effectLst/>
                          <a:latin typeface="Times New Roman"/>
                          <a:ea typeface="新細明體"/>
                        </a:rPr>
                        <a:t>優勢</a:t>
                      </a:r>
                      <a:r>
                        <a:rPr lang="en-US" sz="6000" b="1" kern="100" dirty="0">
                          <a:effectLst/>
                          <a:latin typeface="Times New Roman"/>
                          <a:ea typeface="新細明體"/>
                        </a:rPr>
                        <a:t>(S)</a:t>
                      </a:r>
                      <a:endParaRPr lang="zh-TW" sz="60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6000" b="1" kern="100" dirty="0">
                          <a:effectLst/>
                          <a:latin typeface="Times New Roman"/>
                          <a:ea typeface="新細明體"/>
                        </a:rPr>
                        <a:t>劣勢</a:t>
                      </a:r>
                      <a:r>
                        <a:rPr lang="en-US" sz="6000" b="1" kern="100" dirty="0">
                          <a:effectLst/>
                          <a:latin typeface="Times New Roman"/>
                          <a:ea typeface="新細明體"/>
                        </a:rPr>
                        <a:t>(W)</a:t>
                      </a:r>
                      <a:endParaRPr lang="zh-TW" sz="60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14300" marR="114300" marT="0" marB="0"/>
                </a:tc>
              </a:tr>
              <a:tr h="23099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6000" b="1" kern="100" dirty="0">
                          <a:effectLst/>
                          <a:latin typeface="Times New Roman"/>
                          <a:ea typeface="新細明體"/>
                        </a:rPr>
                        <a:t>機會</a:t>
                      </a:r>
                      <a:r>
                        <a:rPr lang="en-US" sz="6000" b="1" kern="100" dirty="0">
                          <a:effectLst/>
                          <a:latin typeface="Times New Roman"/>
                          <a:ea typeface="新細明體"/>
                        </a:rPr>
                        <a:t>(O)</a:t>
                      </a:r>
                      <a:endParaRPr lang="zh-TW" sz="60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一</a:t>
                      </a:r>
                      <a:r>
                        <a:rPr lang="en-US" altLang="zh-TW" sz="2800" dirty="0" smtClean="0"/>
                        <a:t>.</a:t>
                      </a:r>
                      <a:r>
                        <a:rPr lang="zh-TW" altLang="en-US" sz="2800" dirty="0" smtClean="0"/>
                        <a:t>操作簡便，可尋求與其他遊戲的合作，推出聯合活動，增加曝光度</a:t>
                      </a:r>
                      <a:endParaRPr lang="en-US" altLang="zh-TW" sz="2800" dirty="0" smtClean="0"/>
                    </a:p>
                    <a:p>
                      <a:r>
                        <a:rPr lang="zh-TW" altLang="en-US" sz="2800" dirty="0" smtClean="0"/>
                        <a:t>二</a:t>
                      </a:r>
                      <a:r>
                        <a:rPr lang="en-US" altLang="zh-TW" sz="2800" dirty="0" smtClean="0"/>
                        <a:t>.</a:t>
                      </a:r>
                      <a:r>
                        <a:rPr lang="zh-TW" altLang="en-US" sz="2800" dirty="0" smtClean="0"/>
                        <a:t>可隨特殊節日更換背景</a:t>
                      </a:r>
                      <a:endParaRPr lang="en-US" altLang="zh-TW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一</a:t>
                      </a:r>
                      <a:r>
                        <a:rPr lang="en-US" altLang="zh-TW" sz="2800" dirty="0" smtClean="0"/>
                        <a:t>.</a:t>
                      </a:r>
                      <a:r>
                        <a:rPr lang="zh-TW" altLang="en-US" sz="2800" dirty="0" smtClean="0"/>
                        <a:t>可增加物件隨機橫向彈跳的係數</a:t>
                      </a:r>
                      <a:endParaRPr lang="en-US" altLang="zh-TW" sz="2800" dirty="0" smtClean="0"/>
                    </a:p>
                  </a:txBody>
                  <a:tcPr/>
                </a:tc>
              </a:tr>
              <a:tr h="23099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6000" b="1" kern="100" dirty="0">
                          <a:effectLst/>
                          <a:latin typeface="Times New Roman"/>
                          <a:ea typeface="新細明體"/>
                        </a:rPr>
                        <a:t>威脅</a:t>
                      </a:r>
                      <a:r>
                        <a:rPr lang="en-US" sz="6000" b="1" kern="100" dirty="0">
                          <a:effectLst/>
                          <a:latin typeface="Times New Roman"/>
                          <a:ea typeface="新細明體"/>
                        </a:rPr>
                        <a:t>(T)</a:t>
                      </a:r>
                      <a:endParaRPr lang="zh-TW" sz="60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一</a:t>
                      </a:r>
                      <a:r>
                        <a:rPr lang="en-US" altLang="zh-TW" sz="2800" dirty="0" smtClean="0"/>
                        <a:t>.</a:t>
                      </a:r>
                      <a:r>
                        <a:rPr lang="zh-TW" altLang="en-US" sz="2800" dirty="0" smtClean="0"/>
                        <a:t>增加可更換的創意物件，維持消費者新鮮感</a:t>
                      </a:r>
                      <a:endParaRPr lang="en-US" altLang="zh-TW" sz="2800" dirty="0" smtClean="0"/>
                    </a:p>
                    <a:p>
                      <a:r>
                        <a:rPr lang="zh-TW" altLang="en-US" sz="2800" dirty="0" smtClean="0"/>
                        <a:t>二</a:t>
                      </a:r>
                      <a:r>
                        <a:rPr lang="en-US" altLang="zh-TW" sz="2800" dirty="0" smtClean="0"/>
                        <a:t>.</a:t>
                      </a:r>
                      <a:r>
                        <a:rPr lang="zh-TW" altLang="en-US" sz="2800" dirty="0" smtClean="0"/>
                        <a:t>做自己，不隨波逐流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一</a:t>
                      </a:r>
                      <a:r>
                        <a:rPr kumimoji="0" lang="en-US" altLang="zh-TW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zh-TW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增加難度選擇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7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366</Words>
  <Application>Microsoft Office PowerPoint</Application>
  <PresentationFormat>如螢幕大小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Administrator</cp:lastModifiedBy>
  <cp:revision>15</cp:revision>
  <dcterms:created xsi:type="dcterms:W3CDTF">2018-01-07T15:01:22Z</dcterms:created>
  <dcterms:modified xsi:type="dcterms:W3CDTF">2018-01-08T01:20:59Z</dcterms:modified>
</cp:coreProperties>
</file>