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9EB-BAF8-7EB0-3028-7298DDEC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826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Specifikacija zahtjeva</a:t>
            </a:r>
            <a:br>
              <a:rPr lang="hr-BA" b="1" dirty="0">
                <a:latin typeface="Agency FB" panose="020B0503020202020204" pitchFamily="34" charset="0"/>
              </a:rPr>
            </a:br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C273-BC4D-1FDC-4203-0EAD324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Podjela uloga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E22B51-EB15-79F0-E106-C4A7F631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82481"/>
              </p:ext>
            </p:extLst>
          </p:nvPr>
        </p:nvGraphicFramePr>
        <p:xfrm>
          <a:off x="2175258" y="3018602"/>
          <a:ext cx="7020500" cy="2502302"/>
        </p:xfrm>
        <a:graphic>
          <a:graphicData uri="http://schemas.openxmlformats.org/drawingml/2006/table">
            <a:tbl>
              <a:tblPr firstRow="1" firstCol="1" bandRow="1"/>
              <a:tblGrid>
                <a:gridCol w="1474403">
                  <a:extLst>
                    <a:ext uri="{9D8B030D-6E8A-4147-A177-3AD203B41FA5}">
                      <a16:colId xmlns:a16="http://schemas.microsoft.com/office/drawing/2014/main" val="827543519"/>
                    </a:ext>
                  </a:extLst>
                </a:gridCol>
                <a:gridCol w="5546097">
                  <a:extLst>
                    <a:ext uri="{9D8B030D-6E8A-4147-A177-3AD203B41FA5}">
                      <a16:colId xmlns:a16="http://schemas.microsoft.com/office/drawing/2014/main" val="443597966"/>
                    </a:ext>
                  </a:extLst>
                </a:gridCol>
              </a:tblGrid>
              <a:tr h="2549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Korisnici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Kratak opis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46922"/>
                  </a:ext>
                </a:extLst>
              </a:tr>
              <a:tr h="78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r-H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Samostalni poslužitelj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Osoba koja sama obavlja proces iznajmljivanja, slikanja, komunikacije... Omogućene sve osnovne mogućnosti poslužitelja za što lakše poslovno iskustvo.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02513"/>
                  </a:ext>
                </a:extLst>
              </a:tr>
              <a:tr h="783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hr-H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Agencije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Kolekcija agenata koji mogu raditi na jednom ili više nekretnina u isto vrijeme. Omogućene sve timske mogućnosti za što efikasniji i ekonomičniji timski rad.</a:t>
                      </a:r>
                      <a:endParaRPr lang="hr-HR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9779"/>
                  </a:ext>
                </a:extLst>
              </a:tr>
              <a:tr h="679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hr-H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Mušterije</a:t>
                      </a:r>
                      <a:endParaRPr lang="hr-HR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Bilo koja osoba koja ima interes za najam nekretnina. Za postavljanje upita kroz stranicu je potreban verificirani račun.</a:t>
                      </a:r>
                      <a:endParaRPr lang="hr-HR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4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9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09-8574-B4E3-5127-E7650C5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Funkcionalni zahtjevi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E14D7F-DC30-8A20-768E-01BD8C404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74315"/>
              </p:ext>
            </p:extLst>
          </p:nvPr>
        </p:nvGraphicFramePr>
        <p:xfrm>
          <a:off x="1423357" y="2544792"/>
          <a:ext cx="8272732" cy="3692104"/>
        </p:xfrm>
        <a:graphic>
          <a:graphicData uri="http://schemas.openxmlformats.org/drawingml/2006/table">
            <a:tbl>
              <a:tblPr firstRow="1" firstCol="1" bandRow="1"/>
              <a:tblGrid>
                <a:gridCol w="4136366">
                  <a:extLst>
                    <a:ext uri="{9D8B030D-6E8A-4147-A177-3AD203B41FA5}">
                      <a16:colId xmlns:a16="http://schemas.microsoft.com/office/drawing/2014/main" val="1400259054"/>
                    </a:ext>
                  </a:extLst>
                </a:gridCol>
                <a:gridCol w="4136366">
                  <a:extLst>
                    <a:ext uri="{9D8B030D-6E8A-4147-A177-3AD203B41FA5}">
                      <a16:colId xmlns:a16="http://schemas.microsoft.com/office/drawing/2014/main" val="4203741230"/>
                    </a:ext>
                  </a:extLst>
                </a:gridCol>
              </a:tblGrid>
              <a:tr h="258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ID-zahtjeva</a:t>
                      </a:r>
                      <a:endParaRPr lang="hr-HR" sz="13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Naziv zahtjeva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91443"/>
                  </a:ext>
                </a:extLst>
              </a:tr>
              <a:tr h="272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Z-1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Registracija korisnika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639903"/>
                  </a:ext>
                </a:extLst>
              </a:tr>
              <a:tr h="258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Z-2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Provjeravanje autentičnosti podataka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87276"/>
                  </a:ext>
                </a:extLst>
              </a:tr>
              <a:tr h="258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Z-3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Prijava/Odjava korisnika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86910"/>
                  </a:ext>
                </a:extLst>
              </a:tr>
              <a:tr h="272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Z-4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Postavljanje oglasa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05216"/>
                  </a:ext>
                </a:extLst>
              </a:tr>
              <a:tr h="258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Z-5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Postavljanje slika i opisa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98294"/>
                  </a:ext>
                </a:extLst>
              </a:tr>
              <a:tr h="272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Z-6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Rezervacija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52668"/>
                  </a:ext>
                </a:extLst>
              </a:tr>
              <a:tr h="258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Z-7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Filteri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875306"/>
                  </a:ext>
                </a:extLst>
              </a:tr>
              <a:tr h="258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Z-8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Upravljanje kalendarom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37918"/>
                  </a:ext>
                </a:extLst>
              </a:tr>
              <a:tr h="272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Z-9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Plaćanje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6603"/>
                  </a:ext>
                </a:extLst>
              </a:tr>
              <a:tr h="258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Z-10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Višejezičnost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720938"/>
                  </a:ext>
                </a:extLst>
              </a:tr>
              <a:tr h="258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Z-11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Povratni izvještaj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527486"/>
                  </a:ext>
                </a:extLst>
              </a:tr>
              <a:tr h="272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Z-12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Recenzija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368984"/>
                  </a:ext>
                </a:extLst>
              </a:tr>
              <a:tr h="258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Z-13</a:t>
                      </a:r>
                      <a:endParaRPr lang="hr-HR" sz="13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r-HR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Chat</a:t>
                      </a:r>
                      <a:endParaRPr lang="hr-HR" sz="13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1480" marR="61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5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6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B-46E5-61D9-227C-BA0C677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Neki od nefunkcionalnih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6799-EED7-231E-9F6F-AC6BEB36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800" b="1" dirty="0">
                <a:latin typeface="Agency FB" panose="020B0503020202020204" pitchFamily="34" charset="0"/>
              </a:rPr>
              <a:t>Preglednici u kojima bi web stranica radila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Format izvještaja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Brzina usluge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Plaćanje</a:t>
            </a:r>
          </a:p>
        </p:txBody>
      </p:sp>
    </p:spTree>
    <p:extLst>
      <p:ext uri="{BB962C8B-B14F-4D97-AF65-F5344CB8AC3E}">
        <p14:creationId xmlns:p14="http://schemas.microsoft.com/office/powerpoint/2010/main" val="865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160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Times New Roman</vt:lpstr>
      <vt:lpstr>Trebuchet MS</vt:lpstr>
      <vt:lpstr>Berlin</vt:lpstr>
      <vt:lpstr>Specifikacija zahtjeva HouseHub</vt:lpstr>
      <vt:lpstr>Podjela uloga</vt:lpstr>
      <vt:lpstr>Funkcionalni zahtjevi</vt:lpstr>
      <vt:lpstr>Neki od nefunkcionalnih zahtjevi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Marko Šimić</cp:lastModifiedBy>
  <cp:revision>6</cp:revision>
  <dcterms:created xsi:type="dcterms:W3CDTF">2022-10-29T18:27:41Z</dcterms:created>
  <dcterms:modified xsi:type="dcterms:W3CDTF">2022-11-02T18:11:28Z</dcterms:modified>
</cp:coreProperties>
</file>