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29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89EB-BAF8-7EB0-3028-7298DDEC9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42826"/>
            <a:ext cx="8144134" cy="1373070"/>
          </a:xfrm>
        </p:spPr>
        <p:txBody>
          <a:bodyPr/>
          <a:lstStyle/>
          <a:p>
            <a:pPr algn="ctr"/>
            <a:r>
              <a:rPr lang="hr-BA" b="1" dirty="0">
                <a:latin typeface="Agency FB" panose="020B0503020202020204" pitchFamily="34" charset="0"/>
              </a:rPr>
              <a:t>Okvir za modeliranje</a:t>
            </a:r>
            <a:br>
              <a:rPr lang="hr-BA" b="1" dirty="0">
                <a:latin typeface="Agency FB" panose="020B0503020202020204" pitchFamily="34" charset="0"/>
              </a:rPr>
            </a:br>
            <a:r>
              <a:rPr lang="hr-BA" b="1" dirty="0" err="1">
                <a:latin typeface="Agency FB" panose="020B0503020202020204" pitchFamily="34" charset="0"/>
              </a:rPr>
              <a:t>HouseHub</a:t>
            </a:r>
            <a:endParaRPr lang="hr-BA" b="1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AA9AF-F8BB-C2E5-9950-AAD6A23FE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r-BA" sz="3200" b="1" dirty="0">
                <a:latin typeface="Agency FB" panose="020B0503020202020204" pitchFamily="34" charset="0"/>
              </a:rPr>
              <a:t>FESB, Programsko Inženjerstvo</a:t>
            </a:r>
          </a:p>
          <a:p>
            <a:pPr algn="ctr"/>
            <a:r>
              <a:rPr lang="hr-BA" sz="3200" b="1" dirty="0">
                <a:latin typeface="Agency FB" panose="020B0503020202020204" pitchFamily="34" charset="0"/>
              </a:rPr>
              <a:t>2022/23.</a:t>
            </a:r>
          </a:p>
          <a:p>
            <a:endParaRPr lang="hr-B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844C7-0BB5-8071-7FD7-1A5719496C61}"/>
              </a:ext>
            </a:extLst>
          </p:cNvPr>
          <p:cNvSpPr txBox="1"/>
          <p:nvPr/>
        </p:nvSpPr>
        <p:spPr>
          <a:xfrm>
            <a:off x="9110546" y="2517867"/>
            <a:ext cx="3081454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Marko Šimić</a:t>
            </a:r>
          </a:p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Stipe Jurković</a:t>
            </a:r>
          </a:p>
          <a:p>
            <a:pPr algn="ctr">
              <a:lnSpc>
                <a:spcPct val="150000"/>
              </a:lnSpc>
            </a:pPr>
            <a:r>
              <a:rPr lang="hr-BA" b="1" dirty="0">
                <a:latin typeface="Agency FB" panose="020B0503020202020204" pitchFamily="34" charset="0"/>
              </a:rPr>
              <a:t>Nataša </a:t>
            </a:r>
            <a:r>
              <a:rPr lang="hr-BA" b="1" dirty="0" err="1">
                <a:latin typeface="Agency FB" panose="020B0503020202020204" pitchFamily="34" charset="0"/>
              </a:rPr>
              <a:t>Vulević</a:t>
            </a:r>
            <a:endParaRPr lang="hr-BA" sz="1800" b="1" dirty="0">
              <a:latin typeface="Agency FB" panose="020B0503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Jakov Petric</a:t>
            </a:r>
          </a:p>
        </p:txBody>
      </p:sp>
    </p:spTree>
    <p:extLst>
      <p:ext uri="{BB962C8B-B14F-4D97-AF65-F5344CB8AC3E}">
        <p14:creationId xmlns:p14="http://schemas.microsoft.com/office/powerpoint/2010/main" val="41425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2609-8574-B4E3-5127-E7650C54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Black-</a:t>
            </a:r>
            <a:r>
              <a:rPr lang="hr-BA" b="1" dirty="0" err="1">
                <a:latin typeface="Agency FB" panose="020B0503020202020204" pitchFamily="34" charset="0"/>
              </a:rPr>
              <a:t>box</a:t>
            </a:r>
            <a:r>
              <a:rPr lang="hr-BA" b="1" dirty="0">
                <a:latin typeface="Agency FB" panose="020B0503020202020204" pitchFamily="34" charset="0"/>
              </a:rPr>
              <a:t>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B976A-9FA8-129B-3C23-A43927316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274849"/>
            <a:ext cx="9613861" cy="382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3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FD8B-46E5-61D9-227C-BA0C6775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White-</a:t>
            </a:r>
            <a:r>
              <a:rPr lang="hr-BA" b="1" dirty="0" err="1">
                <a:latin typeface="Agency FB" panose="020B0503020202020204" pitchFamily="34" charset="0"/>
              </a:rPr>
              <a:t>box</a:t>
            </a:r>
            <a:r>
              <a:rPr lang="hr-BA" b="1" dirty="0">
                <a:latin typeface="Agency FB" panose="020B0503020202020204" pitchFamily="34" charset="0"/>
              </a:rPr>
              <a:t>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FE1185-3B75-81A7-56AC-D749627A5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96790"/>
            <a:ext cx="9613861" cy="4315521"/>
          </a:xfrm>
        </p:spPr>
      </p:pic>
    </p:spTree>
    <p:extLst>
      <p:ext uri="{BB962C8B-B14F-4D97-AF65-F5344CB8AC3E}">
        <p14:creationId xmlns:p14="http://schemas.microsoft.com/office/powerpoint/2010/main" val="8653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0016-5B7F-E782-6CEB-AEECB5F1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Tablica modula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E921EE-6FB8-BEDF-1099-BAACDD301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139785"/>
              </p:ext>
            </p:extLst>
          </p:nvPr>
        </p:nvGraphicFramePr>
        <p:xfrm>
          <a:off x="791833" y="2331258"/>
          <a:ext cx="9234816" cy="3896174"/>
        </p:xfrm>
        <a:graphic>
          <a:graphicData uri="http://schemas.openxmlformats.org/drawingml/2006/table">
            <a:tbl>
              <a:tblPr firstRow="1" firstCol="1" bandRow="1"/>
              <a:tblGrid>
                <a:gridCol w="4617408">
                  <a:extLst>
                    <a:ext uri="{9D8B030D-6E8A-4147-A177-3AD203B41FA5}">
                      <a16:colId xmlns:a16="http://schemas.microsoft.com/office/drawing/2014/main" val="2136007502"/>
                    </a:ext>
                  </a:extLst>
                </a:gridCol>
                <a:gridCol w="4617408">
                  <a:extLst>
                    <a:ext uri="{9D8B030D-6E8A-4147-A177-3AD203B41FA5}">
                      <a16:colId xmlns:a16="http://schemas.microsoft.com/office/drawing/2014/main" val="796541968"/>
                    </a:ext>
                  </a:extLst>
                </a:gridCol>
              </a:tblGrid>
              <a:tr h="5369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prijavu/registraciju</a:t>
                      </a:r>
                      <a:endParaRPr lang="hr-BA" sz="14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Omogućuje prijavu u aplikaciju sa e-mail adresom i lozinkom</a:t>
                      </a:r>
                      <a:endParaRPr lang="hr-BA" sz="14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38986"/>
                  </a:ext>
                </a:extLst>
              </a:tr>
              <a:tr h="5369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plaćanje</a:t>
                      </a:r>
                      <a:endParaRPr lang="hr-BA" sz="14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Omogućuje plaćanje gostima</a:t>
                      </a:r>
                      <a:endParaRPr lang="hr-BA" sz="14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55794"/>
                  </a:ext>
                </a:extLst>
              </a:tr>
              <a:tr h="5369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kalendar</a:t>
                      </a:r>
                      <a:endParaRPr lang="hr-BA" sz="14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Omogućuje pristup kalendaru i organizaciju</a:t>
                      </a:r>
                      <a:endParaRPr lang="hr-BA" sz="14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83152"/>
                  </a:ext>
                </a:extLst>
              </a:tr>
              <a:tr h="5369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korisničke podatke</a:t>
                      </a:r>
                      <a:endParaRPr lang="hr-BA" sz="14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Omogućuje pregled osnovnih podataka korisnika</a:t>
                      </a:r>
                      <a:endParaRPr lang="hr-BA" sz="14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979106"/>
                  </a:ext>
                </a:extLst>
              </a:tr>
              <a:tr h="5369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komunikaciju</a:t>
                      </a:r>
                      <a:endParaRPr lang="hr-BA" sz="14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Omogućuje komunikaciju u aplikaciji između korisnika</a:t>
                      </a:r>
                      <a:endParaRPr lang="hr-BA" sz="14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376873"/>
                  </a:ext>
                </a:extLst>
              </a:tr>
              <a:tr h="6742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rezervaciju</a:t>
                      </a:r>
                      <a:endParaRPr lang="hr-BA" sz="14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Omogućuje korisnicima da rezerviraju nekretninu u traženom terminu</a:t>
                      </a:r>
                      <a:endParaRPr lang="hr-BA" sz="14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77065"/>
                  </a:ext>
                </a:extLst>
              </a:tr>
              <a:tr h="5369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oglašavanje</a:t>
                      </a:r>
                      <a:endParaRPr lang="hr-BA" sz="14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Omogućuje postavljanje, izmjenu podataka i pregled oglasa</a:t>
                      </a:r>
                      <a:endParaRPr lang="hr-BA" sz="14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09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02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C273-BC4D-1FDC-4203-0EAD324B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Baza podataka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9AC4848-227C-06A0-1B96-086C7231F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873151"/>
              </p:ext>
            </p:extLst>
          </p:nvPr>
        </p:nvGraphicFramePr>
        <p:xfrm>
          <a:off x="680321" y="2141034"/>
          <a:ext cx="9613862" cy="4302090"/>
        </p:xfrm>
        <a:graphic>
          <a:graphicData uri="http://schemas.openxmlformats.org/drawingml/2006/table">
            <a:tbl>
              <a:tblPr firstRow="1" firstCol="1" bandRow="1"/>
              <a:tblGrid>
                <a:gridCol w="2030199">
                  <a:extLst>
                    <a:ext uri="{9D8B030D-6E8A-4147-A177-3AD203B41FA5}">
                      <a16:colId xmlns:a16="http://schemas.microsoft.com/office/drawing/2014/main" val="1549804200"/>
                    </a:ext>
                  </a:extLst>
                </a:gridCol>
                <a:gridCol w="4870214">
                  <a:extLst>
                    <a:ext uri="{9D8B030D-6E8A-4147-A177-3AD203B41FA5}">
                      <a16:colId xmlns:a16="http://schemas.microsoft.com/office/drawing/2014/main" val="424336350"/>
                    </a:ext>
                  </a:extLst>
                </a:gridCol>
                <a:gridCol w="2713449">
                  <a:extLst>
                    <a:ext uri="{9D8B030D-6E8A-4147-A177-3AD203B41FA5}">
                      <a16:colId xmlns:a16="http://schemas.microsoft.com/office/drawing/2014/main" val="358944199"/>
                    </a:ext>
                  </a:extLst>
                </a:gridCol>
              </a:tblGrid>
              <a:tr h="333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Naziv entiteta</a:t>
                      </a:r>
                      <a:endParaRPr lang="hr-BA" sz="16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Podaci</a:t>
                      </a:r>
                      <a:endParaRPr lang="hr-BA" sz="16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Moduli</a:t>
                      </a:r>
                      <a:endParaRPr lang="hr-BA" sz="16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81640"/>
                  </a:ext>
                </a:extLst>
              </a:tr>
              <a:tr h="371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Gost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OIB, ime, prezime, e-mail, broj mobitela, datum rođenja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Svi 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35395"/>
                  </a:ext>
                </a:extLst>
              </a:tr>
              <a:tr h="1821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Domaćin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OIB, ime, prezime, ...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Svi 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541831"/>
                  </a:ext>
                </a:extLst>
              </a:tr>
              <a:tr h="371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Račun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ID, iznos, OIB_domaćina, OIB_gosta, datum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plaćanje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202528"/>
                  </a:ext>
                </a:extLst>
              </a:tr>
              <a:tr h="371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Oglas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ID, OIB_domaćina, naziv, tip, opis, slike, sadržaji, ...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oglašavanje</a:t>
                      </a:r>
                      <a:endParaRPr lang="hr-BA" sz="16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508615"/>
                  </a:ext>
                </a:extLst>
              </a:tr>
              <a:tr h="371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Chat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ID, poruka, timestamp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komunikaciju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877517"/>
                  </a:ext>
                </a:extLst>
              </a:tr>
              <a:tr h="371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Recenzija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ID, tekst recenzije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korisničke podatke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948105"/>
                  </a:ext>
                </a:extLst>
              </a:tr>
              <a:tr h="371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Rezervacija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Datum početka, datum kraja, OIB_gosta, OIB_domaćina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rezervaciju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816178"/>
                  </a:ext>
                </a:extLst>
              </a:tr>
              <a:tr h="371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ChatDomaćin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ID_poruke, ID_domaćina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komunikaciju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158673"/>
                  </a:ext>
                </a:extLst>
              </a:tr>
              <a:tr h="371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ChatGost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ID_poruke, OIB_gosta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komunikaciju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519539"/>
                  </a:ext>
                </a:extLst>
              </a:tr>
              <a:tr h="371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GostRecenzija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ID_recenzije, OIB_gosta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korisničke podatke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392255"/>
                  </a:ext>
                </a:extLst>
              </a:tr>
              <a:tr h="371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OglasRecenzija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ID_recenzije, ID_oglasa</a:t>
                      </a:r>
                      <a:endParaRPr lang="hr-BA" sz="16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Modul za korisničke podatke</a:t>
                      </a:r>
                      <a:endParaRPr lang="hr-BA" sz="16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47808" marR="478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381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39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7DEE-D294-A7E3-1A84-A091BC1AE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r-BA" b="1" dirty="0">
                <a:latin typeface="Agency FB" panose="020B0503020202020204" pitchFamily="34" charset="0"/>
              </a:rPr>
              <a:t>Hvala na pažnji.</a:t>
            </a:r>
          </a:p>
        </p:txBody>
      </p:sp>
    </p:spTree>
    <p:extLst>
      <p:ext uri="{BB962C8B-B14F-4D97-AF65-F5344CB8AC3E}">
        <p14:creationId xmlns:p14="http://schemas.microsoft.com/office/powerpoint/2010/main" val="36145890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67</TotalTime>
  <Words>246</Words>
  <Application>Microsoft Office PowerPoint</Application>
  <PresentationFormat>Široki zaslon</PresentationFormat>
  <Paragraphs>62</Paragraphs>
  <Slides>6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6</vt:i4>
      </vt:variant>
    </vt:vector>
  </HeadingPairs>
  <TitlesOfParts>
    <vt:vector size="11" baseType="lpstr">
      <vt:lpstr>Agency FB</vt:lpstr>
      <vt:lpstr>Arial</vt:lpstr>
      <vt:lpstr>Times New Roman</vt:lpstr>
      <vt:lpstr>Trebuchet MS</vt:lpstr>
      <vt:lpstr>Berlin</vt:lpstr>
      <vt:lpstr>Okvir za modeliranje HouseHub</vt:lpstr>
      <vt:lpstr>Black-box model</vt:lpstr>
      <vt:lpstr>White-box model</vt:lpstr>
      <vt:lpstr>Tablica modula</vt:lpstr>
      <vt:lpstr>Baza podataka</vt:lpstr>
      <vt:lpstr>Hvala na pažnji.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Specifikacija zahtjeva HouseHub</dc:title>
  <dc:creator>Windows User</dc:creator>
  <cp:lastModifiedBy>Lenovo</cp:lastModifiedBy>
  <cp:revision>9</cp:revision>
  <dcterms:created xsi:type="dcterms:W3CDTF">2022-10-29T18:27:41Z</dcterms:created>
  <dcterms:modified xsi:type="dcterms:W3CDTF">2022-11-16T20:52:28Z</dcterms:modified>
</cp:coreProperties>
</file>