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301320"/>
            <a:ext cx="9071280" cy="58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Safe Code Part 2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274320" y="182880"/>
            <a:ext cx="4666680" cy="103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 </a:t>
            </a:r>
            <a:r>
              <a:rPr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[[</a:t>
            </a:r>
            <a:r>
              <a:rPr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</a:t>
            </a:r>
            <a:r>
              <a:rPr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*5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 </a:t>
            </a:r>
            <a:r>
              <a:rPr b="1" lang="en-US" sz="2000" spc="-1" strike="noStrike">
                <a:solidFill>
                  <a:srgbClr val="aa22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)]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x_1 </a:t>
            </a:r>
            <a:r>
              <a:rPr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y_1 </a:t>
            </a:r>
            <a:r>
              <a:rPr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y_velo_1 </a:t>
            </a:r>
            <a:r>
              <a:rPr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x_2 </a:t>
            </a:r>
            <a:r>
              <a:rPr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y_2 </a:t>
            </a:r>
            <a:r>
              <a:rPr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y_velo_2 </a:t>
            </a:r>
            <a:r>
              <a:rPr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4114800" y="457200"/>
            <a:ext cx="440460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“grid” of points which are 1s and 0s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Variables representing first point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Varlabes representing second point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548640" y="3293280"/>
            <a:ext cx="575892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Nicely laid out to carry meaning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Variables related are near each other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However, there is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checking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of this policy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 cannot distinguish the meaning of variables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Small errors are ignored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270720" y="259920"/>
            <a:ext cx="4666680" cy="103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 </a:t>
            </a:r>
            <a:r>
              <a:rPr b="1" lang="en-US" sz="2000" spc="-1" strike="noStrike">
                <a:solidFill>
                  <a:srgbClr val="aa22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grid[y_1][x_1] </a:t>
            </a:r>
            <a:r>
              <a:rPr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grid[y_2][x_2] </a:t>
            </a:r>
            <a:r>
              <a:rPr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row </a:t>
            </a:r>
            <a:r>
              <a:rPr b="1" lang="en-US" sz="2000" spc="-1" strike="noStrike">
                <a:solidFill>
                  <a:srgbClr val="aa22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grid: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1" lang="en-US" sz="2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(row)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grid[y_1][x_1] </a:t>
            </a:r>
            <a:r>
              <a:rPr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grid[y_2][x_2] </a:t>
            </a:r>
            <a:r>
              <a:rPr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824640" y="915840"/>
            <a:ext cx="403884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Plot the point on the grid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 the updated point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Remove the point for the next frame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351720" y="3566160"/>
            <a:ext cx="714600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easily mistype the variables and get very strange behavior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Hours are wasted just to find small typos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know because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thats what I did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566160" y="365760"/>
            <a:ext cx="4114440" cy="23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Update velocities of points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 for collesion and update points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82880" y="243360"/>
            <a:ext cx="4666680" cy="61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y_1 </a:t>
            </a:r>
            <a:r>
              <a:rPr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+=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y_velo_1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y_2 </a:t>
            </a:r>
            <a:r>
              <a:rPr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+=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y_velo_2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y_1 </a:t>
            </a:r>
            <a:r>
              <a:rPr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solidFill>
                  <a:srgbClr val="aa22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y_1 </a:t>
            </a:r>
            <a:r>
              <a:rPr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y_velo_1 </a:t>
            </a:r>
            <a:r>
              <a:rPr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*=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y_1 </a:t>
            </a:r>
            <a:r>
              <a:rPr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+=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y_velo_1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y_2 </a:t>
            </a:r>
            <a:r>
              <a:rPr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solidFill>
                  <a:srgbClr val="aa22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y_2 </a:t>
            </a:r>
            <a:r>
              <a:rPr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y_velo_2 </a:t>
            </a:r>
            <a:r>
              <a:rPr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*=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y_2 </a:t>
            </a:r>
            <a:r>
              <a:rPr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+=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y_velo_2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484200" y="4079520"/>
            <a:ext cx="481896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Suffers from the same problem as before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Also contains literals without explaining why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40080" y="640080"/>
            <a:ext cx="3059280" cy="39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we think of the problem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x_position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y_position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x_velocity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y_velocity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x_position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y_position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x_velocity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y_velocity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378600" y="1324080"/>
            <a:ext cx="7018920" cy="3984120"/>
          </a:xfrm>
          <a:custGeom>
            <a:avLst/>
            <a:gdLst/>
            <a:ahLst/>
            <a:rect l="l" t="t" r="r" b="b"/>
            <a:pathLst>
              <a:path w="19498" h="11068">
                <a:moveTo>
                  <a:pt x="9938" y="7641"/>
                </a:moveTo>
                <a:cubicBezTo>
                  <a:pt x="9605" y="7351"/>
                  <a:pt x="9732" y="6903"/>
                  <a:pt x="9698" y="6535"/>
                </a:cubicBezTo>
                <a:cubicBezTo>
                  <a:pt x="9652" y="6041"/>
                  <a:pt x="9507" y="5502"/>
                  <a:pt x="9698" y="5044"/>
                </a:cubicBezTo>
                <a:cubicBezTo>
                  <a:pt x="9916" y="4522"/>
                  <a:pt x="10555" y="4295"/>
                  <a:pt x="11069" y="4057"/>
                </a:cubicBezTo>
                <a:cubicBezTo>
                  <a:pt x="11388" y="3909"/>
                  <a:pt x="11767" y="4112"/>
                  <a:pt x="12079" y="3985"/>
                </a:cubicBezTo>
                <a:cubicBezTo>
                  <a:pt x="12622" y="3765"/>
                  <a:pt x="13061" y="4360"/>
                  <a:pt x="12103" y="4659"/>
                </a:cubicBezTo>
                <a:cubicBezTo>
                  <a:pt x="10721" y="5091"/>
                  <a:pt x="9595" y="6197"/>
                  <a:pt x="8134" y="6415"/>
                </a:cubicBezTo>
                <a:cubicBezTo>
                  <a:pt x="7214" y="6552"/>
                  <a:pt x="6286" y="6427"/>
                  <a:pt x="5368" y="6511"/>
                </a:cubicBezTo>
                <a:cubicBezTo>
                  <a:pt x="4533" y="6588"/>
                  <a:pt x="4278" y="5742"/>
                  <a:pt x="4021" y="5189"/>
                </a:cubicBezTo>
                <a:cubicBezTo>
                  <a:pt x="3700" y="4497"/>
                  <a:pt x="3735" y="3735"/>
                  <a:pt x="3853" y="3023"/>
                </a:cubicBezTo>
                <a:cubicBezTo>
                  <a:pt x="4044" y="1878"/>
                  <a:pt x="5222" y="1108"/>
                  <a:pt x="6282" y="786"/>
                </a:cubicBezTo>
                <a:cubicBezTo>
                  <a:pt x="7181" y="513"/>
                  <a:pt x="8321" y="354"/>
                  <a:pt x="9072" y="1219"/>
                </a:cubicBezTo>
                <a:cubicBezTo>
                  <a:pt x="9819" y="2080"/>
                  <a:pt x="10965" y="2745"/>
                  <a:pt x="11237" y="4009"/>
                </a:cubicBezTo>
                <a:cubicBezTo>
                  <a:pt x="11520" y="5321"/>
                  <a:pt x="9621" y="5509"/>
                  <a:pt x="8952" y="5669"/>
                </a:cubicBezTo>
                <a:cubicBezTo>
                  <a:pt x="7814" y="5941"/>
                  <a:pt x="6527" y="6019"/>
                  <a:pt x="5416" y="5452"/>
                </a:cubicBezTo>
                <a:cubicBezTo>
                  <a:pt x="4641" y="5056"/>
                  <a:pt x="4059" y="3872"/>
                  <a:pt x="4671" y="3384"/>
                </a:cubicBezTo>
                <a:cubicBezTo>
                  <a:pt x="6808" y="1680"/>
                  <a:pt x="9890" y="2193"/>
                  <a:pt x="12608" y="1893"/>
                </a:cubicBezTo>
                <a:cubicBezTo>
                  <a:pt x="14008" y="1738"/>
                  <a:pt x="16331" y="1962"/>
                  <a:pt x="16119" y="3504"/>
                </a:cubicBezTo>
                <a:cubicBezTo>
                  <a:pt x="15805" y="5804"/>
                  <a:pt x="11885" y="5194"/>
                  <a:pt x="10756" y="6992"/>
                </a:cubicBezTo>
                <a:cubicBezTo>
                  <a:pt x="9593" y="8846"/>
                  <a:pt x="5124" y="10357"/>
                  <a:pt x="5080" y="8387"/>
                </a:cubicBezTo>
                <a:cubicBezTo>
                  <a:pt x="5031" y="6197"/>
                  <a:pt x="9090" y="6626"/>
                  <a:pt x="11309" y="6318"/>
                </a:cubicBezTo>
                <a:cubicBezTo>
                  <a:pt x="15352" y="5757"/>
                  <a:pt x="7138" y="10784"/>
                  <a:pt x="8255" y="8291"/>
                </a:cubicBezTo>
                <a:cubicBezTo>
                  <a:pt x="9213" y="6154"/>
                  <a:pt x="3447" y="11067"/>
                  <a:pt x="1520" y="9782"/>
                </a:cubicBezTo>
                <a:cubicBezTo>
                  <a:pt x="0" y="8768"/>
                  <a:pt x="4663" y="8330"/>
                  <a:pt x="5080" y="6416"/>
                </a:cubicBezTo>
                <a:cubicBezTo>
                  <a:pt x="5504" y="4469"/>
                  <a:pt x="8649" y="4591"/>
                  <a:pt x="10516" y="4947"/>
                </a:cubicBezTo>
                <a:cubicBezTo>
                  <a:pt x="11476" y="5130"/>
                  <a:pt x="11465" y="6436"/>
                  <a:pt x="11430" y="7281"/>
                </a:cubicBezTo>
                <a:cubicBezTo>
                  <a:pt x="11399" y="8026"/>
                  <a:pt x="10455" y="8086"/>
                  <a:pt x="9986" y="7978"/>
                </a:cubicBezTo>
                <a:cubicBezTo>
                  <a:pt x="9517" y="7871"/>
                  <a:pt x="8661" y="8378"/>
                  <a:pt x="8520" y="7497"/>
                </a:cubicBezTo>
                <a:cubicBezTo>
                  <a:pt x="8198" y="5496"/>
                  <a:pt x="10825" y="4254"/>
                  <a:pt x="11838" y="3288"/>
                </a:cubicBezTo>
                <a:cubicBezTo>
                  <a:pt x="13931" y="1292"/>
                  <a:pt x="16531" y="1887"/>
                  <a:pt x="18958" y="1941"/>
                </a:cubicBezTo>
                <a:cubicBezTo>
                  <a:pt x="19460" y="1952"/>
                  <a:pt x="19497" y="2966"/>
                  <a:pt x="18670" y="3095"/>
                </a:cubicBezTo>
                <a:cubicBezTo>
                  <a:pt x="17316" y="3307"/>
                  <a:pt x="15966" y="3244"/>
                  <a:pt x="14629" y="3432"/>
                </a:cubicBezTo>
                <a:cubicBezTo>
                  <a:pt x="14096" y="3507"/>
                  <a:pt x="14076" y="3023"/>
                  <a:pt x="14340" y="2855"/>
                </a:cubicBezTo>
                <a:cubicBezTo>
                  <a:pt x="14842" y="2535"/>
                  <a:pt x="15494" y="2401"/>
                  <a:pt x="16000" y="2639"/>
                </a:cubicBezTo>
                <a:cubicBezTo>
                  <a:pt x="17551" y="3366"/>
                  <a:pt x="10480" y="4362"/>
                  <a:pt x="13379" y="3480"/>
                </a:cubicBezTo>
                <a:cubicBezTo>
                  <a:pt x="15182" y="2931"/>
                  <a:pt x="9528" y="4229"/>
                  <a:pt x="7798" y="3528"/>
                </a:cubicBezTo>
                <a:cubicBezTo>
                  <a:pt x="7351" y="3347"/>
                  <a:pt x="8266" y="3072"/>
                  <a:pt x="8544" y="3071"/>
                </a:cubicBezTo>
                <a:cubicBezTo>
                  <a:pt x="9918" y="3066"/>
                  <a:pt x="6411" y="3928"/>
                  <a:pt x="6354" y="3143"/>
                </a:cubicBezTo>
                <a:cubicBezTo>
                  <a:pt x="6299" y="2378"/>
                  <a:pt x="5378" y="2332"/>
                  <a:pt x="5320" y="1676"/>
                </a:cubicBezTo>
                <a:cubicBezTo>
                  <a:pt x="5264" y="1046"/>
                  <a:pt x="5956" y="803"/>
                  <a:pt x="6330" y="786"/>
                </a:cubicBezTo>
                <a:cubicBezTo>
                  <a:pt x="6887" y="762"/>
                  <a:pt x="7503" y="610"/>
                  <a:pt x="7990" y="955"/>
                </a:cubicBezTo>
                <a:cubicBezTo>
                  <a:pt x="8341" y="1204"/>
                  <a:pt x="8954" y="1772"/>
                  <a:pt x="8639" y="2157"/>
                </a:cubicBezTo>
                <a:cubicBezTo>
                  <a:pt x="8340" y="2522"/>
                  <a:pt x="7455" y="2671"/>
                  <a:pt x="7268" y="2253"/>
                </a:cubicBezTo>
                <a:cubicBezTo>
                  <a:pt x="6711" y="1002"/>
                  <a:pt x="9165" y="2038"/>
                  <a:pt x="10228" y="1099"/>
                </a:cubicBezTo>
                <a:cubicBezTo>
                  <a:pt x="11470" y="0"/>
                  <a:pt x="13850" y="268"/>
                  <a:pt x="15350" y="1243"/>
                </a:cubicBezTo>
                <a:cubicBezTo>
                  <a:pt x="15582" y="1394"/>
                  <a:pt x="15510" y="1969"/>
                  <a:pt x="15012" y="2037"/>
                </a:cubicBezTo>
                <a:cubicBezTo>
                  <a:pt x="13845" y="2197"/>
                  <a:pt x="12728" y="2741"/>
                  <a:pt x="11526" y="2638"/>
                </a:cubicBezTo>
                <a:lnTo>
                  <a:pt x="10708" y="2638"/>
                </a:lnTo>
                <a:lnTo>
                  <a:pt x="10467" y="2638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3"/>
          <p:cNvSpPr/>
          <p:nvPr/>
        </p:nvSpPr>
        <p:spPr>
          <a:xfrm>
            <a:off x="5669280" y="731520"/>
            <a:ext cx="3924720" cy="29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actually is happening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x_position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y_velocity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y_position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x_position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z_position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1920240" y="5577840"/>
            <a:ext cx="659700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can't tell what is going on with the variables easily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They are named consistently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However, there is no enforcing how we think of the problem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114800" y="1188720"/>
            <a:ext cx="1554120" cy="164556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"/>
          <p:cNvSpPr/>
          <p:nvPr/>
        </p:nvSpPr>
        <p:spPr>
          <a:xfrm>
            <a:off x="4114800" y="2926080"/>
            <a:ext cx="1554120" cy="1737000"/>
          </a:xfrm>
          <a:prstGeom prst="rect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3"/>
          <p:cNvSpPr/>
          <p:nvPr/>
        </p:nvSpPr>
        <p:spPr>
          <a:xfrm>
            <a:off x="3280320" y="642240"/>
            <a:ext cx="3211560" cy="39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 Oriented Programming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x_position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y_position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x_velocity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y_velocity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x_position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y_position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x_velocity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y_velocity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1280160" y="5212080"/>
            <a:ext cx="673632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Points share the same design of but are created independently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A's position will always be different from B's position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 can enforce if we are misusing variables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297680" y="914400"/>
            <a:ext cx="512028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Much better code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Uses features provided by python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Uses classes to represent data and common behavior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 unwieldy to use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still have to retype variables for everything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32720" y="182880"/>
            <a:ext cx="5327640" cy="72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1" lang="en-US" sz="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__init__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y_pos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=0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x_pos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=0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y_velo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=0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x_velo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=0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US" sz="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x_pos 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x_pos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US" sz="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y_pos 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y_pos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US" sz="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x_velo 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x_velo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US" sz="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y_velo 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y_velo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1" lang="en-US" sz="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US" sz="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x_pos 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+=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x_velo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US" sz="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y_pos 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+=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y_velo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1" lang="en-US" sz="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bounce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grid_size):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1" lang="en-US" sz="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x_pos 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800" spc="-1" strike="noStrike">
                <a:solidFill>
                  <a:srgbClr val="aa22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x_pos 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grid_size 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lang="en-US" sz="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x_velo 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*=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lang="en-US" sz="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x_pos 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+=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x_velo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1" lang="en-US" sz="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y_pos 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800" spc="-1" strike="noStrike">
                <a:solidFill>
                  <a:srgbClr val="aa22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y_pos 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grid_size 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lang="en-US" sz="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y_velo 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*=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lang="en-US" sz="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y_pos 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+=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y_velo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GRID_SIZE 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 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[[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GRID_SIZE </a:t>
            </a:r>
            <a:r>
              <a:rPr b="1" lang="en-US" sz="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 </a:t>
            </a:r>
            <a:r>
              <a:rPr b="1" lang="en-US" sz="800" spc="-1" strike="noStrike">
                <a:solidFill>
                  <a:srgbClr val="aa22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(GRID_SIZE)]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 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Point(y_pos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=0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x_pos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=0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y_velo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=1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x_velo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=0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point_1 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Point(y_pos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=4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x_pos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=0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y_velo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=1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x_velo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=0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 </a:t>
            </a:r>
            <a:r>
              <a:rPr b="1" lang="en-US" sz="800" spc="-1" strike="noStrike">
                <a:solidFill>
                  <a:srgbClr val="aa22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grid[point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y_pos][point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x_pos] 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grid[point_1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y_pos][point_1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x_pos] 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1" lang="en-US" sz="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row </a:t>
            </a:r>
            <a:r>
              <a:rPr b="1" lang="en-US" sz="800" spc="-1" strike="noStrike">
                <a:solidFill>
                  <a:srgbClr val="aa22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grid: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1" lang="en-US" sz="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(row)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1" lang="en-US" sz="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grid[point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y_pos][point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x_pos] 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grid[point_1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y_pos][point_1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x_pos] 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bounce(GRID_SIZE)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point_1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point_1</a:t>
            </a:r>
            <a:r>
              <a:rPr lang="en-US" sz="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bounce(GRID_SIZE)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32720" y="182880"/>
            <a:ext cx="6882120" cy="72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1"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__init__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y_pos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=0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x_pos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=0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y_velo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=0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x_velo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=0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x_pos 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x_pos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y_pos 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y_pos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x_velo 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x_velo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y_velo 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y_velo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1"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x_pos 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+=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x_velo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y_pos 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+=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y_velo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1"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bounce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grid_size):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1"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x_pos 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600" spc="-1" strike="noStrike">
                <a:solidFill>
                  <a:srgbClr val="aa22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x_pos 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grid_size 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x_velo 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*=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x_pos 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+=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x_velo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1"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y_pos 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600" spc="-1" strike="noStrike">
                <a:solidFill>
                  <a:srgbClr val="aa22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y_pos 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grid_size 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y_velo 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*=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y_pos 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+=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y_velo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6949440" y="731520"/>
            <a:ext cx="1371240" cy="283428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3"/>
          <p:cNvSpPr/>
          <p:nvPr/>
        </p:nvSpPr>
        <p:spPr>
          <a:xfrm>
            <a:off x="7036920" y="813960"/>
            <a:ext cx="128376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 class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x_pos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y_pos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x_velo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y_velo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bounce()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801720" y="5669280"/>
            <a:ext cx="58730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Behavior and data is self contain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Different points have the same data and behavior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Yet they are individual and can have different values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54880" y="2651760"/>
            <a:ext cx="512028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can be done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are still accessing points individually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 are available to make it easier to add points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2720" y="182880"/>
            <a:ext cx="6790680" cy="531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GRID_SIZE 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 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[[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GRID_SIZE </a:t>
            </a:r>
            <a:r>
              <a:rPr b="1"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 </a:t>
            </a:r>
            <a:r>
              <a:rPr b="1" lang="en-US" sz="1600" spc="-1" strike="noStrike">
                <a:solidFill>
                  <a:srgbClr val="aa22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(GRID_SIZE)]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 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Point(y_pos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=0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x_pos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=0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y_velo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=1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x_velo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=0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point_1 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Point(y_pos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=4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x_pos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=0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y_velo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=1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x_velo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=0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 </a:t>
            </a:r>
            <a:r>
              <a:rPr b="1" lang="en-US" sz="1600" spc="-1" strike="noStrike">
                <a:solidFill>
                  <a:srgbClr val="aa22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grid[point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y_pos][point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x_pos] 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grid[point_1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y_pos][point_1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x_pos] 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1"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row </a:t>
            </a:r>
            <a:r>
              <a:rPr b="1" lang="en-US" sz="1600" spc="-1" strike="noStrike">
                <a:solidFill>
                  <a:srgbClr val="aa22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grid: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1"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(row)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1"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grid[point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y_pos][point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x_pos] 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grid[point_1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y_pos][point_1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x_pos] 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bounce(GRID_SIZE)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point_1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point_1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bounce(GRID_SIZE)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82880" y="150840"/>
            <a:ext cx="6491880" cy="69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1"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__init__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y_pos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=0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x_pos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=0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y_velo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=0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x_velo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=0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x_pos 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x_pos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y_pos 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y_pos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x_velo 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x_velo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y_velo 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y_velo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1"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x_pos 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+=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x_velo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y_pos 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+=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y_velo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1"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bounce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grid_size):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1"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x_pos 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900" spc="-1" strike="noStrike">
                <a:solidFill>
                  <a:srgbClr val="aa22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x_pos 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grid_size 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x_velo 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*=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x_pos 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+=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x_velo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1"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y_pos 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900" spc="-1" strike="noStrike">
                <a:solidFill>
                  <a:srgbClr val="aa22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y_pos 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grid_size 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y_velo 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*=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y_pos 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+=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y_velo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1"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__init__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point_list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None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grid_size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=5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 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[[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grid_size </a:t>
            </a:r>
            <a:r>
              <a:rPr b="1"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 </a:t>
            </a:r>
            <a:r>
              <a:rPr b="1" lang="en-US" sz="900" spc="-1" strike="noStrike">
                <a:solidFill>
                  <a:srgbClr val="aa22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(grid_size)]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grid_size 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grid_size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1"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point_list </a:t>
            </a:r>
            <a:r>
              <a:rPr b="1" lang="en-US" sz="900" spc="-1" strike="noStrike">
                <a:solidFill>
                  <a:srgbClr val="aa22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None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points 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[]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1"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else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points 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point_list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1"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1"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point </a:t>
            </a:r>
            <a:r>
              <a:rPr b="1" lang="en-US" sz="900" spc="-1" strike="noStrike">
                <a:solidFill>
                  <a:srgbClr val="aa22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points: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grid[point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y_pos][point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x_pos] 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1"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row </a:t>
            </a:r>
            <a:r>
              <a:rPr b="1" lang="en-US" sz="900" spc="-1" strike="noStrike">
                <a:solidFill>
                  <a:srgbClr val="aa22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1"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(row)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1"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1"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point </a:t>
            </a:r>
            <a:r>
              <a:rPr b="1" lang="en-US" sz="900" spc="-1" strike="noStrike">
                <a:solidFill>
                  <a:srgbClr val="aa22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points: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grid[point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y_pos][point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x_pos] 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1"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point </a:t>
            </a:r>
            <a:r>
              <a:rPr b="1" lang="en-US" sz="900" spc="-1" strike="noStrike">
                <a:solidFill>
                  <a:srgbClr val="aa22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points: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bounce(</a:t>
            </a:r>
            <a:r>
              <a:rPr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grid_size)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 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Grid([Point(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Point(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Point(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Point(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)],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grid_size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=5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 </a:t>
            </a:r>
            <a:r>
              <a:rPr b="1" lang="en-US" sz="900" spc="-1" strike="noStrike">
                <a:solidFill>
                  <a:srgbClr val="aa22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</a:t>
            </a:r>
            <a:r>
              <a:rPr lang="en-US" sz="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840480" y="1005840"/>
            <a:ext cx="479736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Final version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OOP applied to Grid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Now we can add as many points we want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82880" y="150840"/>
            <a:ext cx="6491880" cy="69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1"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__init__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point_list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None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grid_size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=5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 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[[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grid_size </a:t>
            </a:r>
            <a:r>
              <a:rPr b="1"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 </a:t>
            </a:r>
            <a:r>
              <a:rPr b="1" lang="en-US" sz="1600" spc="-1" strike="noStrike">
                <a:solidFill>
                  <a:srgbClr val="aa22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(grid_size)]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grid_size 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grid_size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1"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point_list </a:t>
            </a:r>
            <a:r>
              <a:rPr b="1" lang="en-US" sz="1600" spc="-1" strike="noStrike">
                <a:solidFill>
                  <a:srgbClr val="aa22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None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points 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[]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1"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else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points 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point_list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1"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1"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point </a:t>
            </a:r>
            <a:r>
              <a:rPr b="1" lang="en-US" sz="1600" spc="-1" strike="noStrike">
                <a:solidFill>
                  <a:srgbClr val="aa22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points: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grid[point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y_pos][point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x_pos] 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1"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row </a:t>
            </a:r>
            <a:r>
              <a:rPr b="1" lang="en-US" sz="1600" spc="-1" strike="noStrike">
                <a:solidFill>
                  <a:srgbClr val="aa22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1"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(row)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1"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1"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point </a:t>
            </a:r>
            <a:r>
              <a:rPr b="1" lang="en-US" sz="1600" spc="-1" strike="noStrike">
                <a:solidFill>
                  <a:srgbClr val="aa22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points: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grid[point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y_pos][point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x_pos] 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1"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point </a:t>
            </a:r>
            <a:r>
              <a:rPr b="1" lang="en-US" sz="1600" spc="-1" strike="noStrike">
                <a:solidFill>
                  <a:srgbClr val="aa22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points: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bounce(</a:t>
            </a:r>
            <a:r>
              <a:rPr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grid_size)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943600" y="548640"/>
            <a:ext cx="2102760" cy="219420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"/>
          <p:cNvSpPr/>
          <p:nvPr/>
        </p:nvSpPr>
        <p:spPr>
          <a:xfrm>
            <a:off x="6309360" y="731520"/>
            <a:ext cx="137124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 class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point_list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grid_size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4023360" y="5303520"/>
            <a:ext cx="585180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same process is applied on every point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Makes add more points easy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Stuble: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place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the code is does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thing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there are problems with placing points, tracing the issue isn't impossible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programming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Ultimately making something do what you want.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82880" y="150840"/>
            <a:ext cx="7680600" cy="45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 </a:t>
            </a:r>
            <a:r>
              <a:rPr lang="en-US" sz="3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Grid([Point(</a:t>
            </a:r>
            <a:r>
              <a:rPr lang="en-US" sz="3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3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3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3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</a:t>
            </a: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Point(</a:t>
            </a:r>
            <a:r>
              <a:rPr lang="en-US" sz="3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3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3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3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</a:t>
            </a: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Point(</a:t>
            </a:r>
            <a:r>
              <a:rPr lang="en-US" sz="3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3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3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</a:t>
            </a: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3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</a:t>
            </a: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</a:t>
            </a: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Point(</a:t>
            </a:r>
            <a:r>
              <a:rPr lang="en-US" sz="3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3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3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3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</a:t>
            </a: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)],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grid_size</a:t>
            </a:r>
            <a:r>
              <a:rPr lang="en-US" sz="3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=5</a:t>
            </a: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3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 </a:t>
            </a:r>
            <a:r>
              <a:rPr b="1" lang="en-US" sz="3000" spc="-1" strike="noStrike">
                <a:solidFill>
                  <a:srgbClr val="aa22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3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</a:t>
            </a:r>
            <a:r>
              <a:rPr lang="en-US" sz="3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673200" y="4573440"/>
            <a:ext cx="746460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Everyone can understand what is going on* / see it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have points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have the grid size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move them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are still unlabeled literals but you can go to the class's definition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Every small detail is significant in code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Errors and inconsistencies can drag down a project to retirement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Many techniques to approach coding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Most programming languages pull from the same well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code was in Python but the concepts are easily applicable in Java, C++, etc..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Understanding the dynamics of software development guides your designs choices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Programming is dynamic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Interaction between a person and computer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need to understand the problem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Then you implement the solution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 different “domains” to consider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Many problems in computer programs have to do with people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Don't under estimate the human factor of programming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working solution can become a broken one even without changing the source code.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Complexity is “complex”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important of manging complexity grows as the project grows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Plotting a quick graph?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Plotting particles in the universe?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 changes according to the problems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Poorly manged code becomes impossible to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 correctness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features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Share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 types of complexity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 types (No Silver Bullet):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Essential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Complexity inherent to solving the problem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IE: Modeling the system, breaking parts down to basic parts, etc...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Accidental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Complexity due to building the problem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IE: Flawed design in the program, poor choice of language, poor communication of team, etc...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Buzz words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Many techniques exist to reduce complexity at all levels of a program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 Oriented programming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Functional programming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level languages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Control System (git)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Decoupling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Standard library (container types, etc…)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They all exist for a purpose → to solve their problem with given requirements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– 2D Grid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have a 2D grid of zeros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Ones represents particles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Particles move in the grid with velocity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They erase the previous position and write the next one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following code is absolutely correct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does everything it is suppose to do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doesn't crash or produce errors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Yet it is error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prone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due to its design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– 2D Grid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rcRect l="0" t="0" r="0" b="66233"/>
          <a:stretch/>
        </p:blipFill>
        <p:spPr>
          <a:xfrm>
            <a:off x="335880" y="1188720"/>
            <a:ext cx="958320" cy="603468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2"/>
          <a:srcRect l="0" t="33215" r="0" b="25659"/>
          <a:stretch/>
        </p:blipFill>
        <p:spPr>
          <a:xfrm>
            <a:off x="1798920" y="1097280"/>
            <a:ext cx="799200" cy="612612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3"/>
          <a:stretch/>
        </p:blipFill>
        <p:spPr>
          <a:xfrm>
            <a:off x="3139920" y="2103480"/>
            <a:ext cx="6095520" cy="320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474720" y="640080"/>
            <a:ext cx="4114440" cy="23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wrong with this code?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Nearly everything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 if it was commented, it wouldn't help at all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Doesn't handle x velocity because it was painful to write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62160" y="182880"/>
            <a:ext cx="4666680" cy="61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 </a:t>
            </a:r>
            <a:r>
              <a:rPr lang="en-US" sz="105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[[</a:t>
            </a:r>
            <a:r>
              <a:rPr lang="en-US" sz="105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</a:t>
            </a:r>
            <a:r>
              <a:rPr lang="en-US" sz="105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*5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05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 </a:t>
            </a:r>
            <a:r>
              <a:rPr b="1" lang="en-US" sz="1050" spc="-1" strike="noStrike">
                <a:solidFill>
                  <a:srgbClr val="aa22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05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105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)]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x_1 </a:t>
            </a:r>
            <a:r>
              <a:rPr lang="en-US" sz="105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05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y_1 </a:t>
            </a:r>
            <a:r>
              <a:rPr lang="en-US" sz="105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05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y_velo_1 </a:t>
            </a:r>
            <a:r>
              <a:rPr lang="en-US" sz="105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05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x_2 </a:t>
            </a:r>
            <a:r>
              <a:rPr lang="en-US" sz="105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05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y_2 </a:t>
            </a:r>
            <a:r>
              <a:rPr lang="en-US" sz="105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05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y_velo_2 </a:t>
            </a:r>
            <a:r>
              <a:rPr lang="en-US" sz="105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05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05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 </a:t>
            </a:r>
            <a:r>
              <a:rPr b="1" lang="en-US" sz="1050" spc="-1" strike="noStrike">
                <a:solidFill>
                  <a:srgbClr val="aa22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05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105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grid[y_1][x_1] </a:t>
            </a:r>
            <a:r>
              <a:rPr lang="en-US" sz="105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05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grid[y_2][x_2] </a:t>
            </a:r>
            <a:r>
              <a:rPr lang="en-US" sz="105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05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1" lang="en-US" sz="105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row </a:t>
            </a:r>
            <a:r>
              <a:rPr b="1" lang="en-US" sz="1050" spc="-1" strike="noStrike">
                <a:solidFill>
                  <a:srgbClr val="aa22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grid: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1" lang="en-US" sz="105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(row)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grid[y_1][x_1] </a:t>
            </a:r>
            <a:r>
              <a:rPr lang="en-US" sz="105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05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grid[y_2][x_2] </a:t>
            </a:r>
            <a:r>
              <a:rPr lang="en-US" sz="105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05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y_1 </a:t>
            </a:r>
            <a:r>
              <a:rPr lang="en-US" sz="105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+=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y_velo_1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y_2 </a:t>
            </a:r>
            <a:r>
              <a:rPr lang="en-US" sz="105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+=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y_velo_2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1" lang="en-US" sz="105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y_1 </a:t>
            </a:r>
            <a:r>
              <a:rPr lang="en-US" sz="105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05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050" spc="-1" strike="noStrike">
                <a:solidFill>
                  <a:srgbClr val="aa22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y_1 </a:t>
            </a:r>
            <a:r>
              <a:rPr lang="en-US" sz="105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05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y_velo_1 </a:t>
            </a:r>
            <a:r>
              <a:rPr lang="en-US" sz="105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*=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05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y_1 </a:t>
            </a:r>
            <a:r>
              <a:rPr lang="en-US" sz="105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+=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y_velo_1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1" lang="en-US" sz="105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y_2 </a:t>
            </a:r>
            <a:r>
              <a:rPr lang="en-US" sz="105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05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050" spc="-1" strike="noStrike">
                <a:solidFill>
                  <a:srgbClr val="aa22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y_2 </a:t>
            </a:r>
            <a:r>
              <a:rPr lang="en-US" sz="105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05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y_velo_2 </a:t>
            </a:r>
            <a:r>
              <a:rPr lang="en-US" sz="105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*=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05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y_2 </a:t>
            </a:r>
            <a:r>
              <a:rPr lang="en-US" sz="105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+=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y_velo_2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1" lang="en-US" sz="105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</a:t>
            </a: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Application>LibreOffice/5.0.5.2$Linux_X86_64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2016-02-21T13:44:05Z</dcterms:created>
  <dc:language>en-US</dc:language>
  <dcterms:modified xsi:type="dcterms:W3CDTF">2016-03-08T14:38:21Z</dcterms:modified>
  <cp:revision>62</cp:revision>
</cp:coreProperties>
</file>