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7.jpeg" ContentType="image/jpeg"/>
  <Override PartName="/ppt/media/image2.png" ContentType="image/png"/>
  <Override PartName="/ppt/media/image22.png" ContentType="image/png"/>
  <Override PartName="/ppt/media/image11.png" ContentType="image/png"/>
  <Override PartName="/ppt/media/image6.png" ContentType="image/png"/>
  <Override PartName="/ppt/media/image1.png" ContentType="image/png"/>
  <Override PartName="/ppt/media/image21.png" ContentType="image/png"/>
  <Override PartName="/ppt/media/image3.png" ContentType="image/png"/>
  <Override PartName="/ppt/media/image23.png" ContentType="image/png"/>
  <Override PartName="/ppt/media/image16.png" ContentType="image/png"/>
  <Override PartName="/ppt/media/image18.png" ContentType="image/png"/>
  <Override PartName="/ppt/media/image17.png" ContentType="image/png"/>
  <Override PartName="/ppt/media/image20.png" ContentType="image/png"/>
  <Override PartName="/ppt/media/image14.png" ContentType="image/png"/>
  <Override PartName="/ppt/media/image19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б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р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а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з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е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ц 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з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а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г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л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в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к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DA56259-C293-4EB6-9706-4F32B82467B7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04/09/2020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EFF2ED-BC1B-42E5-91DC-420AF96CB14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hyperlink" Target="https://github.com/f0m41h4u7/Charon" TargetMode="External"/><Relationship Id="rId3" Type="http://schemas.openxmlformats.org/officeDocument/2006/relationships/hyperlink" Target="https://github.com/f0m41h4u7/Charon" TargetMode="External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github.com/doitintl/kuberbs" TargetMode="External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860120" y="2570760"/>
            <a:ext cx="8471160" cy="1388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6000"/>
          </a:bodyPr>
          <a:p>
            <a:pPr algn="ctr">
              <a:lnSpc>
                <a:spcPct val="9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Arial"/>
              </a:rPr>
              <a:t>Charon - интеллектуальная система управления версиями программного обеспечения в Kubernetes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51640" y="6089400"/>
            <a:ext cx="4091400" cy="419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Березина Анна Сергеевна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463480" y="493200"/>
            <a:ext cx="7264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Университет ИТМО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Факультет Безопасности Информационных Технологий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4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360" cy="111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1320920" y="106200"/>
            <a:ext cx="700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776236-796E-4F29-A2DF-A435E865FD86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90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360" cy="111672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93240" y="46800"/>
            <a:ext cx="72568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Kubernetes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Line 3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Рисунок 1" descr=""/>
          <p:cNvPicPr/>
          <p:nvPr/>
        </p:nvPicPr>
        <p:blipFill>
          <a:blip r:embed="rId2"/>
          <a:stretch/>
        </p:blipFill>
        <p:spPr>
          <a:xfrm>
            <a:off x="465120" y="2419200"/>
            <a:ext cx="10448640" cy="256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1320920" y="106200"/>
            <a:ext cx="700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DB3737F-9A5C-4548-A360-816C52A33ACF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95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360" cy="111672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93240" y="46800"/>
            <a:ext cx="72568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Deployer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Line 3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8" name="Рисунок 1" descr=""/>
          <p:cNvPicPr/>
          <p:nvPr/>
        </p:nvPicPr>
        <p:blipFill>
          <a:blip r:embed="rId2"/>
          <a:stretch/>
        </p:blipFill>
        <p:spPr>
          <a:xfrm>
            <a:off x="555480" y="1708920"/>
            <a:ext cx="9959760" cy="350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1320920" y="106200"/>
            <a:ext cx="700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AB7B4DE-9FCD-4C3D-9491-AA703C20C75B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100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360" cy="111672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93240" y="46800"/>
            <a:ext cx="72568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Анализатор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Line 3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1" descr=""/>
          <p:cNvPicPr/>
          <p:nvPr/>
        </p:nvPicPr>
        <p:blipFill>
          <a:blip r:embed="rId2"/>
          <a:stretch/>
        </p:blipFill>
        <p:spPr>
          <a:xfrm>
            <a:off x="267120" y="2383560"/>
            <a:ext cx="11571480" cy="196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1320920" y="106200"/>
            <a:ext cx="700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0F4C8C8-E1E8-4EE5-937F-B023183A96AC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105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360" cy="111672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93240" y="46800"/>
            <a:ext cx="72568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Визуализация метрик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Line 3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8" name="Рисунок 2" descr=""/>
          <p:cNvPicPr/>
          <p:nvPr/>
        </p:nvPicPr>
        <p:blipFill>
          <a:blip r:embed="rId2"/>
          <a:stretch/>
        </p:blipFill>
        <p:spPr>
          <a:xfrm>
            <a:off x="644400" y="1135440"/>
            <a:ext cx="6008040" cy="540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1320920" y="106200"/>
            <a:ext cx="700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7642037-A41E-4C53-B082-61529195D703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110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360" cy="111672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93240" y="46800"/>
            <a:ext cx="72568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Использованные инструменты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240" y="1720440"/>
            <a:ext cx="94104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Golang 1.14 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Kubernetes 1.17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OperatorSDK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Prometheus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Grafana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3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1320920" y="106200"/>
            <a:ext cx="700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72253A0-8162-45CF-A879-06DE31138DF8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115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360" cy="111672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93240" y="46800"/>
            <a:ext cx="72568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Выводы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541440" y="1316880"/>
            <a:ext cx="9410400" cy="51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В ходе работы над проектом был реализован рабочий прототип системы, осуществляющий все основные функции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Выбранное решение показало свою актуальность для поставленной проблемы и целесообразность дальнейшего развития данного проекта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18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1320920" y="106200"/>
            <a:ext cx="700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105CB3A-10A2-48AF-AAF6-33EF057AA33B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120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360" cy="111672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93240" y="46800"/>
            <a:ext cx="72568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Дальнейшие перспективы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93240" y="1720440"/>
            <a:ext cx="9663120" cy="35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Реализовать получение новых версий из публичных registry и Git</a:t>
            </a:r>
            <a:endParaRPr b="0" lang="en-US" sz="26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Добавить возможность работы с более сложными приложениями</a:t>
            </a:r>
            <a:endParaRPr b="0" lang="en-US" sz="26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Реализовать отправку уведомлений</a:t>
            </a:r>
            <a:endParaRPr b="0" lang="en-US" sz="26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Развивать механизм обнаружения аномалий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23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1320920" y="106200"/>
            <a:ext cx="700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302AAFF-F478-4B57-B6AA-3A974D1C2492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125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360" cy="111672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2452320" y="2079000"/>
            <a:ext cx="72568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Спасибо за внимание!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93240" y="1720440"/>
            <a:ext cx="9410400" cy="50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8" name="Line 4"/>
          <p:cNvSpPr/>
          <p:nvPr/>
        </p:nvSpPr>
        <p:spPr>
          <a:xfrm flipV="1">
            <a:off x="1334880" y="3088440"/>
            <a:ext cx="9492120" cy="1188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5"/>
          <p:cNvSpPr/>
          <p:nvPr/>
        </p:nvSpPr>
        <p:spPr>
          <a:xfrm>
            <a:off x="2459880" y="3278880"/>
            <a:ext cx="724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://github.com/f0m41h4u7/Charon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1320920" y="106200"/>
            <a:ext cx="700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9BBAEA7-BE7E-44A5-9BE5-0839A5918E99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1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46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360" cy="111672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93240" y="46800"/>
            <a:ext cx="72568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Проблема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3240" y="1720440"/>
            <a:ext cx="9398520" cy="48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При выпуске новой версии иногда возникает ухудшение качества работы на каком-либо устройстве 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Причинами могут быть:</a:t>
            </a: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недостаток памяти 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особые условия использования 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несовместимость каких-либо компонентов и т.д.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Возрастает количество ошибок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Возможна потеря пользовательских данных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9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3868200" y="4142880"/>
            <a:ext cx="8640" cy="103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6"/>
          <p:cNvSpPr/>
          <p:nvPr/>
        </p:nvSpPr>
        <p:spPr>
          <a:xfrm>
            <a:off x="4313160" y="4138200"/>
            <a:ext cx="360" cy="103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3404880" y="4138200"/>
            <a:ext cx="18000" cy="103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1320920" y="106200"/>
            <a:ext cx="700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F50B7F0-06F6-465C-AC65-C8DC824B1969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2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54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360" cy="111672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3240" y="46800"/>
            <a:ext cx="72568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Цель проекта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93240" y="1720440"/>
            <a:ext cx="94104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Создать умную систему контроля качества сервиса, реализующую автоматический возврат к стабильной версии в случае ухудшения качества работы на конкретном устройстве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7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11320920" y="106200"/>
            <a:ext cx="700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4A0437-6793-45EC-976C-1C4B01AB7620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3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59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360" cy="1116720"/>
          </a:xfrm>
          <a:prstGeom prst="rect">
            <a:avLst/>
          </a:prstGeom>
          <a:ln>
            <a:noFill/>
          </a:ln>
        </p:spPr>
      </p:pic>
      <p:sp>
        <p:nvSpPr>
          <p:cNvPr id="60" name="CustomShape 2"/>
          <p:cNvSpPr/>
          <p:nvPr/>
        </p:nvSpPr>
        <p:spPr>
          <a:xfrm>
            <a:off x="93240" y="46800"/>
            <a:ext cx="72568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Задачи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93240" y="1720440"/>
            <a:ext cx="9398520" cy="33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Разработать модуль развертывания определенных версий сервисов 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Настроить получение уведомлений в случае загрузки новой версии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Реализовать получение метрик сервисов с помощью Prometheus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Реализовать анализ трендов изменения метрик и выявление аномалий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2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11320920" y="106200"/>
            <a:ext cx="700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C65882F-855C-46DD-B37F-90BE42E75791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64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360" cy="1116720"/>
          </a:xfrm>
          <a:prstGeom prst="rect">
            <a:avLst/>
          </a:prstGeom>
          <a:ln>
            <a:noFill/>
          </a:ln>
        </p:spPr>
      </p:pic>
      <p:sp>
        <p:nvSpPr>
          <p:cNvPr id="65" name="CustomShape 2"/>
          <p:cNvSpPr/>
          <p:nvPr/>
        </p:nvSpPr>
        <p:spPr>
          <a:xfrm>
            <a:off x="93240" y="46800"/>
            <a:ext cx="72568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Анализ существующих решений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93240" y="1720440"/>
            <a:ext cx="941040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KubeRBS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(Kubernetes Rollback System) - система, реализующая возврат к предыдущей версии, если количество ошибок превышает некий заданный порог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Работает только с метриками из Stackdriver и Datadog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Определяет аномалии только по количеству ошибок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https://github.com/doitintl/kuberbs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7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11320920" y="106200"/>
            <a:ext cx="700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B95634B-3E13-4982-8764-399B07AD067E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69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360" cy="1116720"/>
          </a:xfrm>
          <a:prstGeom prst="rect">
            <a:avLst/>
          </a:prstGeom>
          <a:ln>
            <a:noFill/>
          </a:ln>
        </p:spPr>
      </p:pic>
      <p:sp>
        <p:nvSpPr>
          <p:cNvPr id="70" name="CustomShape 2"/>
          <p:cNvSpPr/>
          <p:nvPr/>
        </p:nvSpPr>
        <p:spPr>
          <a:xfrm>
            <a:off x="93240" y="46800"/>
            <a:ext cx="72568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Архитектура системы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1" name="Line 3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2" name="Рисунок 2" descr=""/>
          <p:cNvPicPr/>
          <p:nvPr/>
        </p:nvPicPr>
        <p:blipFill>
          <a:blip r:embed="rId2"/>
          <a:stretch/>
        </p:blipFill>
        <p:spPr>
          <a:xfrm>
            <a:off x="365760" y="1085760"/>
            <a:ext cx="6230160" cy="56808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7132320" y="1097280"/>
            <a:ext cx="3730680" cy="438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11320920" y="106200"/>
            <a:ext cx="700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850BD83-9DA7-4478-B0C6-0A2E560A795D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75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360" cy="1116720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93240" y="46800"/>
            <a:ext cx="72568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Оператор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550440" y="1720440"/>
            <a:ext cx="10129320" cy="44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Это ПО, расширяющее базовый функционал Kubernetes и позволяющее автоматизировать управление приложениями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Следит за жизненным циклом тестового приложения и  модуля, отвечающего за развертывание (deployer)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8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1320920" y="106200"/>
            <a:ext cx="700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2AAE40D-BCB7-49A3-A866-63C4C2C4085C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80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360" cy="111672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93240" y="46800"/>
            <a:ext cx="72568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Deployer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93240" y="1720440"/>
            <a:ext cx="9410400" cy="44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Модуль, отвечающий за развертывание необходимых версий тестового приложения в Kubernetes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Получает уведомления от Docker Registry о том, что была загружена новая версия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Получает уведомления от анализатора о необходимости отката к стабильной версии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Отправляет на Kubernetes APIServer PATCH-запрос на обновление конфигурации тестового сервиса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1320920" y="106200"/>
            <a:ext cx="7009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40DADB1-3496-466F-AC80-9D008EC31156}" type="slidenum">
              <a:rPr b="0" lang="en-US" sz="2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85" name="Рисунок 7" descr=""/>
          <p:cNvPicPr/>
          <p:nvPr/>
        </p:nvPicPr>
        <p:blipFill>
          <a:blip r:embed="rId1"/>
          <a:stretch/>
        </p:blipFill>
        <p:spPr>
          <a:xfrm>
            <a:off x="10148400" y="5740920"/>
            <a:ext cx="2043360" cy="111672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93240" y="46800"/>
            <a:ext cx="72568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Анализатор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93240" y="1720440"/>
            <a:ext cx="9480240" cy="44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Модуль, анализирующий тренды изменения метрик тестового приложения и обнаруживающий аномалии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Библиотека Anomalyzer</a:t>
            </a: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U-критерий Манна — Уитни</a:t>
            </a:r>
            <a:endParaRPr b="0" lang="en-US" sz="2000" spc="-1" strike="noStrike">
              <a:latin typeface="Arial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Критерий согласия Колмогорова</a:t>
            </a:r>
            <a:endParaRPr b="0" lang="en-US" sz="2000" spc="-1" strike="noStrike">
              <a:latin typeface="Arial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Сравнение относительной разности между средними значениями “окон”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Line 4"/>
          <p:cNvSpPr/>
          <p:nvPr/>
        </p:nvSpPr>
        <p:spPr>
          <a:xfrm flipV="1">
            <a:off x="0" y="877680"/>
            <a:ext cx="9491760" cy="11520"/>
          </a:xfrm>
          <a:prstGeom prst="line">
            <a:avLst/>
          </a:prstGeom>
          <a:ln w="28440">
            <a:solidFill>
              <a:srgbClr val="232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Application>LibreOffice/6.3.5.2$Linux_X86_64 LibreOffice_project/30$Build-2</Application>
  <Words>309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2020-03-26T14:33:29Z</dcterms:created>
  <dc:creator>Юшков Евгений Юрьевич</dc:creator>
  <dc:description/>
  <dc:language>en-US</dc:language>
  <cp:lastModifiedBy/>
  <dcterms:modified xsi:type="dcterms:W3CDTF">2020-04-09T14:58:17Z</dcterms:modified>
  <cp:revision>46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