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66" r:id="rId3"/>
    <p:sldId id="270" r:id="rId4"/>
    <p:sldId id="265" r:id="rId5"/>
    <p:sldId id="272" r:id="rId6"/>
    <p:sldId id="267" r:id="rId7"/>
    <p:sldId id="276" r:id="rId8"/>
    <p:sldId id="275" r:id="rId9"/>
    <p:sldId id="277" r:id="rId10"/>
    <p:sldId id="279" r:id="rId11"/>
    <p:sldId id="280" r:id="rId12"/>
    <p:sldId id="281" r:id="rId13"/>
    <p:sldId id="278" r:id="rId14"/>
    <p:sldId id="274" r:id="rId15"/>
    <p:sldId id="269" r:id="rId16"/>
    <p:sldId id="271" r:id="rId17"/>
    <p:sldId id="28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шков Евгений Юрьевич" initials="ЮЕЮ" lastIdx="1" clrIdx="0">
    <p:extLst>
      <p:ext uri="{19B8F6BF-5375-455C-9EA6-DF929625EA0E}">
        <p15:presenceInfo xmlns:p15="http://schemas.microsoft.com/office/powerpoint/2012/main" userId="S::207848@niuitmo.ru::76140038-dc93-4534-a723-232e168b13b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4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FB8E7-D99A-4587-868A-0F3D285E37AE}" type="datetimeFigureOut">
              <a:rPr lang="ru-RU" smtClean="0"/>
              <a:t>05.04.2020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13B4E-E33D-4BDD-AC2B-A13C2BD68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637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F1C44F2-E8E2-49F5-A972-2301F971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2A77AC0D-6A29-4328-98D3-1009BCAE9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2EAC429-AAAB-497A-848D-105BFED3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8538-6A2C-4D54-8874-71F45379E869}" type="datetime1">
              <a:rPr lang="ru-RU" smtClean="0"/>
              <a:t>05.04.2020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02B19F5-0FCF-491D-A402-92AB8FDD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6D825E0-36BB-4CCD-B70B-1CD726A8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45AD-C4EE-4034-B161-D9E6DC7F2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79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7E02D49-1214-4721-9B53-323589A4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1107AFEE-CF8A-461F-A013-9CBE0BA64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E981E54-D9B6-4711-9F2D-6EB816F4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2A49-2305-4EA4-ADFD-81382EEE5D67}" type="datetime1">
              <a:rPr lang="ru-RU" smtClean="0"/>
              <a:t>05.04.2020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F6713DF-13D7-43BA-B871-E331F234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914DE50-E0A6-4BC1-803E-FB688999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45AD-C4EE-4034-B161-D9E6DC7F2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17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AE2D1C85-9CDC-45F9-994D-47B27B3D9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1299222-11F6-4D79-8041-B728449E6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37552A2-D763-4595-AC4A-03C459A5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7447-AE8B-4E53-8EFB-B63FDA269050}" type="datetime1">
              <a:rPr lang="ru-RU" smtClean="0"/>
              <a:t>05.04.2020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CD81BCA-05E7-445E-B364-3E5566A0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717AE62-2592-454E-8EBD-1346E70D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45AD-C4EE-4034-B161-D9E6DC7F2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99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E2847D4-715E-4CA0-AD98-9C86C822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C995F21-AEE9-4A01-83D2-EADBFD127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54BB0CC-4157-4CC4-AE7B-5930F326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2AB1-E7D6-4B57-AF9E-FE11512640D8}" type="datetime1">
              <a:rPr lang="ru-RU" smtClean="0"/>
              <a:t>05.04.2020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B85F94F-CE48-48D2-AF3E-96D3FA7F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7440921-3E4F-47BE-9F91-B7BB6125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45AD-C4EE-4034-B161-D9E6DC7F2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28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7DFB086-7FED-4BE4-A038-02FBB105B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FDEC4DB-EB2C-459C-AA38-46B7C1535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C4876BA-8CC6-438C-BE14-F1BC6553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57F2-9A45-41E3-AF25-DE524CAF0611}" type="datetime1">
              <a:rPr lang="ru-RU" smtClean="0"/>
              <a:t>05.04.2020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D82189A-2569-44F4-B48B-8F25A56D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29DE3FA-3BD2-45CF-A072-1A612E78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45AD-C4EE-4034-B161-D9E6DC7F2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35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C32755B-7851-4A4A-AF5F-9E26C0C4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981D51A-E813-4D03-8C55-0B0F3502E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537074F6-7B06-464D-B59A-2BE6F1676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EA8D0EDF-BA46-437D-8776-8E1AC500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A4D0-83C8-4D8D-AF1A-CDC55D9FDD66}" type="datetime1">
              <a:rPr lang="ru-RU" smtClean="0"/>
              <a:t>05.04.2020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B37AAA0-C0ED-4A9A-AFFE-FFFE3650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6CB7553A-8A8E-4A66-8BAE-70961287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45AD-C4EE-4034-B161-D9E6DC7F2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98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38D99DD-1E0E-4126-BAC2-D5BC312E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0C1C8071-6820-4D80-97E7-A915B18DB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3F16CF3F-811D-44EA-A720-732328B44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D09270DA-A2BB-418F-BADE-7F6380519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752B6E84-044E-48C3-8984-29C7CFCE7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06B38C56-02BB-4CEE-A169-9B5C698D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09E7-1C71-47F3-B794-2C743A06D229}" type="datetime1">
              <a:rPr lang="ru-RU" smtClean="0"/>
              <a:t>05.04.2020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1750DD1-193C-443F-B6D0-13A95F48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0562BC15-2642-480A-9F6A-A89B4F3F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45AD-C4EE-4034-B161-D9E6DC7F2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37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CE5D9C2-18B1-491D-9929-397E5944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4344F403-18B7-49E4-865C-2FA5B64A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0B01-159B-47C6-B8EA-717E439CB5A5}" type="datetime1">
              <a:rPr lang="ru-RU" smtClean="0"/>
              <a:t>05.04.2020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606A2B86-00E8-4187-83F0-EAE5C491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E0C92DED-F04F-4A34-9BBC-D1F05F8E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45AD-C4EE-4034-B161-D9E6DC7F2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84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D21266E3-985A-40C8-9737-75571AD3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601D-0A3E-4ED3-A2B6-E4E594F661B4}" type="datetime1">
              <a:rPr lang="ru-RU" smtClean="0"/>
              <a:t>05.04.2020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4C5364AA-6B0E-496E-BDA7-6C417582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55EF870-1B19-41FC-BE03-7D844608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45AD-C4EE-4034-B161-D9E6DC7F2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36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C8D96E6-E9B8-4D29-8809-AD12305B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5B45241-2271-4482-9DBB-144707371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87055E71-ACEE-479A-A773-5F131D6C6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48310B1F-8559-4780-873F-477CEE47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528C-5C69-4041-8C95-73A28306575D}" type="datetime1">
              <a:rPr lang="ru-RU" smtClean="0"/>
              <a:t>05.04.2020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7A312B34-5E11-405A-86C0-76A3658E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9318EC72-B141-40DB-A2EE-EF624AC7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45AD-C4EE-4034-B161-D9E6DC7F2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30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8C51BD5-1747-49BE-8702-8DFC6C06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53C28F78-64F3-4617-BD69-834C4A636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324D5F98-4E16-44D6-9D3C-0AD0F5CD0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459F40A4-D558-46C7-A9A2-DFB01AFF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F317-923D-4C67-A479-6EB9E45415C4}" type="datetime1">
              <a:rPr lang="ru-RU" smtClean="0"/>
              <a:t>05.04.2020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F62C04CD-D1F4-41E0-9977-001D71A8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6B102F37-5E56-409D-96C7-B8742B95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45AD-C4EE-4034-B161-D9E6DC7F2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73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089312A-E1FD-4D86-9C91-9266388C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36281CE-B5C4-4EBD-886E-5BED7BBF6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6D697C3-9636-4105-9BC0-9CE7B7159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89B07-5B7B-41C9-A47A-7B0BB0A28A8D}" type="datetime1">
              <a:rPr lang="ru-RU" smtClean="0"/>
              <a:t>05.04.2020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DB883EF-DB65-4F39-8346-920CB23F5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6E02557-32E3-4C03-ACFC-EFF7E3C6B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45AD-C4EE-4034-B161-D9E6DC7F2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93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0m41h4u7/Char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itintl/kuberb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B630FA6-58B7-4C27-9471-4E19A65CF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0277" y="2570729"/>
            <a:ext cx="8471444" cy="1388623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Интеллектуальная система управления версиями программного обеспечения в </a:t>
            </a:r>
            <a:r>
              <a:rPr 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DB1A0851-C81E-48BC-A2D3-AF4E7E140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803" y="6089522"/>
            <a:ext cx="4091597" cy="419858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Березина Анна Сергеевна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136DF8-2581-4515-8BB4-0E6060D99771}"/>
              </a:ext>
            </a:extLst>
          </p:cNvPr>
          <p:cNvSpPr txBox="1"/>
          <p:nvPr/>
        </p:nvSpPr>
        <p:spPr>
          <a:xfrm>
            <a:off x="2463597" y="493020"/>
            <a:ext cx="7264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Университет ИТМО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Факультет Безопасности Информационных Технологий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37AB2A9-591D-4F14-93A5-63369A5628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45" y="5740902"/>
            <a:ext cx="2043555" cy="111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47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0936ABE-1ED1-479C-99B2-493EA020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0862" y="106223"/>
            <a:ext cx="701212" cy="365125"/>
          </a:xfrm>
        </p:spPr>
        <p:txBody>
          <a:bodyPr/>
          <a:lstStyle/>
          <a:p>
            <a:fld id="{7F3545AD-C4EE-4034-B161-D9E6DC7F2EE2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37AB2A9-591D-4F14-93A5-63369A5628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45" y="5740902"/>
            <a:ext cx="2043555" cy="1117098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ADFC48B1-C019-402F-8A7F-BD6BF87D880F}"/>
              </a:ext>
            </a:extLst>
          </p:cNvPr>
          <p:cNvSpPr txBox="1">
            <a:spLocks/>
          </p:cNvSpPr>
          <p:nvPr/>
        </p:nvSpPr>
        <p:spPr>
          <a:xfrm>
            <a:off x="93235" y="46758"/>
            <a:ext cx="7257362" cy="83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E4258DC7-0B14-4FD5-A768-11AA85CCB546}"/>
              </a:ext>
            </a:extLst>
          </p:cNvPr>
          <p:cNvCxnSpPr>
            <a:cxnSpLocks/>
          </p:cNvCxnSpPr>
          <p:nvPr/>
        </p:nvCxnSpPr>
        <p:spPr>
          <a:xfrm flipV="1">
            <a:off x="0" y="877755"/>
            <a:ext cx="9492062" cy="11609"/>
          </a:xfrm>
          <a:prstGeom prst="line">
            <a:avLst/>
          </a:prstGeom>
          <a:ln w="28575">
            <a:solidFill>
              <a:srgbClr val="2324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65" y="2419372"/>
            <a:ext cx="104489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3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0936ABE-1ED1-479C-99B2-493EA020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0862" y="106223"/>
            <a:ext cx="701212" cy="365125"/>
          </a:xfrm>
        </p:spPr>
        <p:txBody>
          <a:bodyPr/>
          <a:lstStyle/>
          <a:p>
            <a:fld id="{7F3545AD-C4EE-4034-B161-D9E6DC7F2EE2}" type="slidenum">
              <a:rPr lang="ru-RU" sz="2000" smtClean="0">
                <a:solidFill>
                  <a:schemeClr val="tx1"/>
                </a:solidFill>
              </a:rPr>
              <a:t>11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37AB2A9-591D-4F14-93A5-63369A5628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45" y="5740902"/>
            <a:ext cx="2043555" cy="1117098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ADFC48B1-C019-402F-8A7F-BD6BF87D880F}"/>
              </a:ext>
            </a:extLst>
          </p:cNvPr>
          <p:cNvSpPr txBox="1">
            <a:spLocks/>
          </p:cNvSpPr>
          <p:nvPr/>
        </p:nvSpPr>
        <p:spPr>
          <a:xfrm>
            <a:off x="93235" y="46758"/>
            <a:ext cx="7257362" cy="83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Deployer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E4258DC7-0B14-4FD5-A768-11AA85CCB546}"/>
              </a:ext>
            </a:extLst>
          </p:cNvPr>
          <p:cNvCxnSpPr>
            <a:cxnSpLocks/>
          </p:cNvCxnSpPr>
          <p:nvPr/>
        </p:nvCxnSpPr>
        <p:spPr>
          <a:xfrm flipV="1">
            <a:off x="0" y="877755"/>
            <a:ext cx="9492062" cy="11609"/>
          </a:xfrm>
          <a:prstGeom prst="line">
            <a:avLst/>
          </a:prstGeom>
          <a:ln w="28575">
            <a:solidFill>
              <a:srgbClr val="2324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97" y="1708752"/>
            <a:ext cx="9960103" cy="350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1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0936ABE-1ED1-479C-99B2-493EA020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0862" y="106223"/>
            <a:ext cx="701212" cy="365125"/>
          </a:xfrm>
        </p:spPr>
        <p:txBody>
          <a:bodyPr/>
          <a:lstStyle/>
          <a:p>
            <a:fld id="{7F3545AD-C4EE-4034-B161-D9E6DC7F2EE2}" type="slidenum">
              <a:rPr lang="ru-RU" sz="2000" smtClean="0">
                <a:solidFill>
                  <a:schemeClr val="tx1"/>
                </a:solidFill>
              </a:rPr>
              <a:t>12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37AB2A9-591D-4F14-93A5-63369A5628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45" y="5740902"/>
            <a:ext cx="2043555" cy="1117098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ADFC48B1-C019-402F-8A7F-BD6BF87D880F}"/>
              </a:ext>
            </a:extLst>
          </p:cNvPr>
          <p:cNvSpPr txBox="1">
            <a:spLocks/>
          </p:cNvSpPr>
          <p:nvPr/>
        </p:nvSpPr>
        <p:spPr>
          <a:xfrm>
            <a:off x="93235" y="46758"/>
            <a:ext cx="7257362" cy="83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Анализатор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E4258DC7-0B14-4FD5-A768-11AA85CCB546}"/>
              </a:ext>
            </a:extLst>
          </p:cNvPr>
          <p:cNvCxnSpPr>
            <a:cxnSpLocks/>
          </p:cNvCxnSpPr>
          <p:nvPr/>
        </p:nvCxnSpPr>
        <p:spPr>
          <a:xfrm flipV="1">
            <a:off x="0" y="877755"/>
            <a:ext cx="9492062" cy="11609"/>
          </a:xfrm>
          <a:prstGeom prst="line">
            <a:avLst/>
          </a:prstGeom>
          <a:ln w="28575">
            <a:solidFill>
              <a:srgbClr val="2324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3" y="2383616"/>
            <a:ext cx="11571985" cy="196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26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0936ABE-1ED1-479C-99B2-493EA020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0862" y="106223"/>
            <a:ext cx="701212" cy="365125"/>
          </a:xfrm>
        </p:spPr>
        <p:txBody>
          <a:bodyPr/>
          <a:lstStyle/>
          <a:p>
            <a:fld id="{7F3545AD-C4EE-4034-B161-D9E6DC7F2EE2}" type="slidenum">
              <a:rPr lang="ru-RU" sz="2000" smtClean="0">
                <a:solidFill>
                  <a:schemeClr val="tx1"/>
                </a:solidFill>
              </a:rPr>
              <a:t>13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37AB2A9-591D-4F14-93A5-63369A5628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45" y="5740902"/>
            <a:ext cx="2043555" cy="1117098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ADFC48B1-C019-402F-8A7F-BD6BF87D880F}"/>
              </a:ext>
            </a:extLst>
          </p:cNvPr>
          <p:cNvSpPr txBox="1">
            <a:spLocks/>
          </p:cNvSpPr>
          <p:nvPr/>
        </p:nvSpPr>
        <p:spPr>
          <a:xfrm>
            <a:off x="93235" y="46758"/>
            <a:ext cx="7257362" cy="83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Визуализация метрик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E4258DC7-0B14-4FD5-A768-11AA85CCB546}"/>
              </a:ext>
            </a:extLst>
          </p:cNvPr>
          <p:cNvCxnSpPr>
            <a:cxnSpLocks/>
          </p:cNvCxnSpPr>
          <p:nvPr/>
        </p:nvCxnSpPr>
        <p:spPr>
          <a:xfrm flipV="1">
            <a:off x="0" y="877755"/>
            <a:ext cx="9492062" cy="11609"/>
          </a:xfrm>
          <a:prstGeom prst="line">
            <a:avLst/>
          </a:prstGeom>
          <a:ln w="28575">
            <a:solidFill>
              <a:srgbClr val="2324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66" y="1135376"/>
            <a:ext cx="6008370" cy="540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94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0936ABE-1ED1-479C-99B2-493EA020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0862" y="106223"/>
            <a:ext cx="701212" cy="365125"/>
          </a:xfrm>
        </p:spPr>
        <p:txBody>
          <a:bodyPr/>
          <a:lstStyle/>
          <a:p>
            <a:fld id="{7F3545AD-C4EE-4034-B161-D9E6DC7F2EE2}" type="slidenum">
              <a:rPr lang="ru-RU" sz="2000" smtClean="0">
                <a:solidFill>
                  <a:schemeClr val="tx1"/>
                </a:solidFill>
              </a:rPr>
              <a:t>14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37AB2A9-591D-4F14-93A5-63369A5628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45" y="5740902"/>
            <a:ext cx="2043555" cy="1117098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ADFC48B1-C019-402F-8A7F-BD6BF87D880F}"/>
              </a:ext>
            </a:extLst>
          </p:cNvPr>
          <p:cNvSpPr txBox="1">
            <a:spLocks/>
          </p:cNvSpPr>
          <p:nvPr/>
        </p:nvSpPr>
        <p:spPr>
          <a:xfrm>
            <a:off x="93235" y="46758"/>
            <a:ext cx="7257362" cy="83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Использованные инструменты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="" xmlns:a16="http://schemas.microsoft.com/office/drawing/2014/main" id="{14898DB8-FE90-4142-B46A-70E8EB6BB4E6}"/>
              </a:ext>
            </a:extLst>
          </p:cNvPr>
          <p:cNvSpPr txBox="1">
            <a:spLocks/>
          </p:cNvSpPr>
          <p:nvPr/>
        </p:nvSpPr>
        <p:spPr>
          <a:xfrm>
            <a:off x="93235" y="1720361"/>
            <a:ext cx="9410628" cy="3598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err="1" smtClean="0"/>
              <a:t>Golang</a:t>
            </a:r>
            <a:r>
              <a:rPr lang="en-US" sz="2800" dirty="0" smtClean="0"/>
              <a:t> </a:t>
            </a:r>
            <a:r>
              <a:rPr lang="en-US" sz="2800" dirty="0" smtClean="0"/>
              <a:t>1.14 </a:t>
            </a:r>
            <a:endParaRPr lang="en-US" sz="2800" dirty="0" smtClean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/>
              <a:t>Kubernetes 1.17</a:t>
            </a:r>
            <a:endParaRPr lang="en-US" sz="2800" dirty="0" smtClean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err="1" smtClean="0"/>
              <a:t>OperatorSDK</a:t>
            </a:r>
            <a:endParaRPr lang="en-US" sz="2800" dirty="0" smtClean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/>
              <a:t>Prometheus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err="1" smtClean="0"/>
              <a:t>Grafana</a:t>
            </a:r>
            <a:endParaRPr lang="en-US" sz="2800" dirty="0" smtClean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E4258DC7-0B14-4FD5-A768-11AA85CCB546}"/>
              </a:ext>
            </a:extLst>
          </p:cNvPr>
          <p:cNvCxnSpPr>
            <a:cxnSpLocks/>
          </p:cNvCxnSpPr>
          <p:nvPr/>
        </p:nvCxnSpPr>
        <p:spPr>
          <a:xfrm flipV="1">
            <a:off x="0" y="877755"/>
            <a:ext cx="9492062" cy="11609"/>
          </a:xfrm>
          <a:prstGeom prst="line">
            <a:avLst/>
          </a:prstGeom>
          <a:ln w="28575">
            <a:solidFill>
              <a:srgbClr val="2324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12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0936ABE-1ED1-479C-99B2-493EA020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0862" y="106223"/>
            <a:ext cx="701212" cy="365125"/>
          </a:xfrm>
        </p:spPr>
        <p:txBody>
          <a:bodyPr/>
          <a:lstStyle/>
          <a:p>
            <a:fld id="{7F3545AD-C4EE-4034-B161-D9E6DC7F2EE2}" type="slidenum">
              <a:rPr lang="ru-RU" sz="2000" smtClean="0">
                <a:solidFill>
                  <a:schemeClr val="tx1"/>
                </a:solidFill>
              </a:rPr>
              <a:t>15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37AB2A9-591D-4F14-93A5-63369A5628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45" y="5740902"/>
            <a:ext cx="2043555" cy="1117098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ADFC48B1-C019-402F-8A7F-BD6BF87D880F}"/>
              </a:ext>
            </a:extLst>
          </p:cNvPr>
          <p:cNvSpPr txBox="1">
            <a:spLocks/>
          </p:cNvSpPr>
          <p:nvPr/>
        </p:nvSpPr>
        <p:spPr>
          <a:xfrm>
            <a:off x="93235" y="46758"/>
            <a:ext cx="7257362" cy="83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="" xmlns:a16="http://schemas.microsoft.com/office/drawing/2014/main" id="{14898DB8-FE90-4142-B46A-70E8EB6BB4E6}"/>
              </a:ext>
            </a:extLst>
          </p:cNvPr>
          <p:cNvSpPr txBox="1">
            <a:spLocks/>
          </p:cNvSpPr>
          <p:nvPr/>
        </p:nvSpPr>
        <p:spPr>
          <a:xfrm>
            <a:off x="541291" y="1316737"/>
            <a:ext cx="9410628" cy="5166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В ходе работы над проектом был реализован рабочий прототип системы, осуществляющий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все основные 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Выбранное 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 показало свою актуальность для 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поставленной 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проблемы и целесообразность дальнейшего 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развития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данного проекта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E4258DC7-0B14-4FD5-A768-11AA85CCB546}"/>
              </a:ext>
            </a:extLst>
          </p:cNvPr>
          <p:cNvCxnSpPr>
            <a:cxnSpLocks/>
          </p:cNvCxnSpPr>
          <p:nvPr/>
        </p:nvCxnSpPr>
        <p:spPr>
          <a:xfrm flipV="1">
            <a:off x="0" y="877755"/>
            <a:ext cx="9492062" cy="11609"/>
          </a:xfrm>
          <a:prstGeom prst="line">
            <a:avLst/>
          </a:prstGeom>
          <a:ln w="28575">
            <a:solidFill>
              <a:srgbClr val="2324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786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0936ABE-1ED1-479C-99B2-493EA020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0862" y="106223"/>
            <a:ext cx="701212" cy="365125"/>
          </a:xfrm>
        </p:spPr>
        <p:txBody>
          <a:bodyPr/>
          <a:lstStyle/>
          <a:p>
            <a:fld id="{7F3545AD-C4EE-4034-B161-D9E6DC7F2EE2}" type="slidenum">
              <a:rPr lang="ru-RU" sz="2000" smtClean="0">
                <a:solidFill>
                  <a:schemeClr val="tx1"/>
                </a:solidFill>
              </a:rPr>
              <a:t>16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37AB2A9-591D-4F14-93A5-63369A5628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45" y="5740902"/>
            <a:ext cx="2043555" cy="1117098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ADFC48B1-C019-402F-8A7F-BD6BF87D880F}"/>
              </a:ext>
            </a:extLst>
          </p:cNvPr>
          <p:cNvSpPr txBox="1">
            <a:spLocks/>
          </p:cNvSpPr>
          <p:nvPr/>
        </p:nvSpPr>
        <p:spPr>
          <a:xfrm>
            <a:off x="93235" y="46758"/>
            <a:ext cx="7257362" cy="83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Дальнейшие перспективы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="" xmlns:a16="http://schemas.microsoft.com/office/drawing/2014/main" id="{14898DB8-FE90-4142-B46A-70E8EB6BB4E6}"/>
              </a:ext>
            </a:extLst>
          </p:cNvPr>
          <p:cNvSpPr txBox="1">
            <a:spLocks/>
          </p:cNvSpPr>
          <p:nvPr/>
        </p:nvSpPr>
        <p:spPr>
          <a:xfrm>
            <a:off x="93235" y="1720361"/>
            <a:ext cx="9663414" cy="3555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Реализовать п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олучение 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новых версий из публичных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ru-RU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Добавить возможность работы с более сложными приложениями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Реализовать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отправку уведомлений</a:t>
            </a:r>
            <a:endParaRPr lang="ru-RU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Развивать механизм 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обнаружения 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аномалий</a:t>
            </a:r>
            <a:endParaRPr lang="ru-RU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ru-RU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ru-RU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E4258DC7-0B14-4FD5-A768-11AA85CCB546}"/>
              </a:ext>
            </a:extLst>
          </p:cNvPr>
          <p:cNvCxnSpPr>
            <a:cxnSpLocks/>
          </p:cNvCxnSpPr>
          <p:nvPr/>
        </p:nvCxnSpPr>
        <p:spPr>
          <a:xfrm flipV="1">
            <a:off x="0" y="877755"/>
            <a:ext cx="9492062" cy="11609"/>
          </a:xfrm>
          <a:prstGeom prst="line">
            <a:avLst/>
          </a:prstGeom>
          <a:ln w="28575">
            <a:solidFill>
              <a:srgbClr val="2324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603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0936ABE-1ED1-479C-99B2-493EA020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0862" y="106223"/>
            <a:ext cx="701212" cy="365125"/>
          </a:xfrm>
        </p:spPr>
        <p:txBody>
          <a:bodyPr/>
          <a:lstStyle/>
          <a:p>
            <a:fld id="{7F3545AD-C4EE-4034-B161-D9E6DC7F2EE2}" type="slidenum">
              <a:rPr lang="ru-RU" sz="2000" smtClean="0">
                <a:solidFill>
                  <a:schemeClr val="tx1"/>
                </a:solidFill>
              </a:rPr>
              <a:t>17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37AB2A9-591D-4F14-93A5-63369A5628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45" y="5740902"/>
            <a:ext cx="2043555" cy="1117098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ADFC48B1-C019-402F-8A7F-BD6BF87D880F}"/>
              </a:ext>
            </a:extLst>
          </p:cNvPr>
          <p:cNvSpPr txBox="1">
            <a:spLocks/>
          </p:cNvSpPr>
          <p:nvPr/>
        </p:nvSpPr>
        <p:spPr>
          <a:xfrm>
            <a:off x="2452374" y="2079086"/>
            <a:ext cx="7257362" cy="83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="" xmlns:a16="http://schemas.microsoft.com/office/drawing/2014/main" id="{14898DB8-FE90-4142-B46A-70E8EB6BB4E6}"/>
              </a:ext>
            </a:extLst>
          </p:cNvPr>
          <p:cNvSpPr txBox="1">
            <a:spLocks/>
          </p:cNvSpPr>
          <p:nvPr/>
        </p:nvSpPr>
        <p:spPr>
          <a:xfrm>
            <a:off x="93235" y="1720361"/>
            <a:ext cx="9410628" cy="5098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endParaRPr lang="ru-RU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ru-RU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E4258DC7-0B14-4FD5-A768-11AA85CCB546}"/>
              </a:ext>
            </a:extLst>
          </p:cNvPr>
          <p:cNvCxnSpPr>
            <a:cxnSpLocks/>
          </p:cNvCxnSpPr>
          <p:nvPr/>
        </p:nvCxnSpPr>
        <p:spPr>
          <a:xfrm flipV="1">
            <a:off x="1335024" y="3088712"/>
            <a:ext cx="9492062" cy="11609"/>
          </a:xfrm>
          <a:prstGeom prst="line">
            <a:avLst/>
          </a:prstGeom>
          <a:ln w="28575">
            <a:solidFill>
              <a:srgbClr val="2324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60031" y="3278950"/>
            <a:ext cx="724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://github.com/f0m41h4u7/Charon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081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0936ABE-1ED1-479C-99B2-493EA020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0862" y="106223"/>
            <a:ext cx="701212" cy="365125"/>
          </a:xfrm>
        </p:spPr>
        <p:txBody>
          <a:bodyPr/>
          <a:lstStyle/>
          <a:p>
            <a:fld id="{7F3545AD-C4EE-4034-B161-D9E6DC7F2EE2}" type="slidenum">
              <a:rPr lang="ru-RU" sz="2000" smtClean="0">
                <a:solidFill>
                  <a:schemeClr val="tx1"/>
                </a:solidFill>
              </a:rPr>
              <a:t>2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37AB2A9-591D-4F14-93A5-63369A5628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45" y="5740902"/>
            <a:ext cx="2043555" cy="1117098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ADFC48B1-C019-402F-8A7F-BD6BF87D880F}"/>
              </a:ext>
            </a:extLst>
          </p:cNvPr>
          <p:cNvSpPr txBox="1">
            <a:spLocks/>
          </p:cNvSpPr>
          <p:nvPr/>
        </p:nvSpPr>
        <p:spPr>
          <a:xfrm>
            <a:off x="93235" y="46758"/>
            <a:ext cx="7257362" cy="83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Проблема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="" xmlns:a16="http://schemas.microsoft.com/office/drawing/2014/main" id="{14898DB8-FE90-4142-B46A-70E8EB6BB4E6}"/>
              </a:ext>
            </a:extLst>
          </p:cNvPr>
          <p:cNvSpPr txBox="1">
            <a:spLocks/>
          </p:cNvSpPr>
          <p:nvPr/>
        </p:nvSpPr>
        <p:spPr>
          <a:xfrm>
            <a:off x="93235" y="1720361"/>
            <a:ext cx="9398827" cy="4835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выпуске новой версии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иногда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возникает ухудшение качества работы на каком-либо устройстве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Причинами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могут быть: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недостаток памяти 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особые условия использования 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несовместимость каких-либо компонентов и т.д.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Возрастает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количество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ошибок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Возможна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потеря пользовательских данных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E4258DC7-0B14-4FD5-A768-11AA85CCB546}"/>
              </a:ext>
            </a:extLst>
          </p:cNvPr>
          <p:cNvCxnSpPr>
            <a:cxnSpLocks/>
          </p:cNvCxnSpPr>
          <p:nvPr/>
        </p:nvCxnSpPr>
        <p:spPr>
          <a:xfrm flipV="1">
            <a:off x="0" y="877755"/>
            <a:ext cx="9492062" cy="11609"/>
          </a:xfrm>
          <a:prstGeom prst="line">
            <a:avLst/>
          </a:prstGeom>
          <a:ln w="28575">
            <a:solidFill>
              <a:srgbClr val="2324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 стрелкой 2"/>
          <p:cNvCxnSpPr/>
          <p:nvPr/>
        </p:nvCxnSpPr>
        <p:spPr>
          <a:xfrm>
            <a:off x="3868207" y="4142876"/>
            <a:ext cx="8849" cy="10326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313216" y="4138304"/>
            <a:ext cx="1" cy="10372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3404911" y="4138304"/>
            <a:ext cx="18288" cy="10372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00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0936ABE-1ED1-479C-99B2-493EA020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0862" y="106223"/>
            <a:ext cx="701212" cy="365125"/>
          </a:xfrm>
        </p:spPr>
        <p:txBody>
          <a:bodyPr/>
          <a:lstStyle/>
          <a:p>
            <a:fld id="{7F3545AD-C4EE-4034-B161-D9E6DC7F2EE2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37AB2A9-591D-4F14-93A5-63369A5628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45" y="5740902"/>
            <a:ext cx="2043555" cy="1117098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ADFC48B1-C019-402F-8A7F-BD6BF87D880F}"/>
              </a:ext>
            </a:extLst>
          </p:cNvPr>
          <p:cNvSpPr txBox="1">
            <a:spLocks/>
          </p:cNvSpPr>
          <p:nvPr/>
        </p:nvSpPr>
        <p:spPr>
          <a:xfrm>
            <a:off x="93235" y="46758"/>
            <a:ext cx="7257362" cy="83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Цель проекта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="" xmlns:a16="http://schemas.microsoft.com/office/drawing/2014/main" id="{14898DB8-FE90-4142-B46A-70E8EB6BB4E6}"/>
              </a:ext>
            </a:extLst>
          </p:cNvPr>
          <p:cNvSpPr txBox="1">
            <a:spLocks/>
          </p:cNvSpPr>
          <p:nvPr/>
        </p:nvSpPr>
        <p:spPr>
          <a:xfrm>
            <a:off x="93235" y="1720361"/>
            <a:ext cx="9410628" cy="3598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 smtClean="0"/>
              <a:t>Создать умную систему </a:t>
            </a:r>
            <a:r>
              <a:rPr lang="ru-RU" sz="2800" dirty="0"/>
              <a:t>контроля качества сервиса, </a:t>
            </a:r>
            <a:r>
              <a:rPr lang="ru-RU" sz="2800" dirty="0" smtClean="0"/>
              <a:t>реализующую </a:t>
            </a:r>
            <a:r>
              <a:rPr lang="ru-RU" sz="2800" dirty="0"/>
              <a:t>автоматический возврат к стабильной </a:t>
            </a:r>
            <a:r>
              <a:rPr lang="ru-RU" sz="2800" dirty="0" smtClean="0"/>
              <a:t>версии в случае ухудшения качества работы на конкретном устройстве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E4258DC7-0B14-4FD5-A768-11AA85CCB546}"/>
              </a:ext>
            </a:extLst>
          </p:cNvPr>
          <p:cNvCxnSpPr>
            <a:cxnSpLocks/>
          </p:cNvCxnSpPr>
          <p:nvPr/>
        </p:nvCxnSpPr>
        <p:spPr>
          <a:xfrm flipV="1">
            <a:off x="0" y="877755"/>
            <a:ext cx="9492062" cy="11609"/>
          </a:xfrm>
          <a:prstGeom prst="line">
            <a:avLst/>
          </a:prstGeom>
          <a:ln w="28575">
            <a:solidFill>
              <a:srgbClr val="2324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6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0936ABE-1ED1-479C-99B2-493EA020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0862" y="106223"/>
            <a:ext cx="701212" cy="365125"/>
          </a:xfrm>
        </p:spPr>
        <p:txBody>
          <a:bodyPr/>
          <a:lstStyle/>
          <a:p>
            <a:fld id="{7F3545AD-C4EE-4034-B161-D9E6DC7F2EE2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37AB2A9-591D-4F14-93A5-63369A5628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45" y="5740902"/>
            <a:ext cx="2043555" cy="1117098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ADFC48B1-C019-402F-8A7F-BD6BF87D880F}"/>
              </a:ext>
            </a:extLst>
          </p:cNvPr>
          <p:cNvSpPr txBox="1">
            <a:spLocks/>
          </p:cNvSpPr>
          <p:nvPr/>
        </p:nvSpPr>
        <p:spPr>
          <a:xfrm>
            <a:off x="93235" y="46758"/>
            <a:ext cx="7257362" cy="83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="" xmlns:a16="http://schemas.microsoft.com/office/drawing/2014/main" id="{14898DB8-FE90-4142-B46A-70E8EB6BB4E6}"/>
              </a:ext>
            </a:extLst>
          </p:cNvPr>
          <p:cNvSpPr txBox="1">
            <a:spLocks/>
          </p:cNvSpPr>
          <p:nvPr/>
        </p:nvSpPr>
        <p:spPr>
          <a:xfrm>
            <a:off x="93235" y="1720361"/>
            <a:ext cx="9398827" cy="336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Разработать модуль развертывания определенных версий сервисов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Настроить получение уведомлений в случае загрузки новой версии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Реализовать получение метрик сервисов с помощью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Prometheus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Реализовать анализ трендов изменения метрик и выявление аномалий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E4258DC7-0B14-4FD5-A768-11AA85CCB546}"/>
              </a:ext>
            </a:extLst>
          </p:cNvPr>
          <p:cNvCxnSpPr>
            <a:cxnSpLocks/>
          </p:cNvCxnSpPr>
          <p:nvPr/>
        </p:nvCxnSpPr>
        <p:spPr>
          <a:xfrm flipV="1">
            <a:off x="0" y="877755"/>
            <a:ext cx="9492062" cy="11609"/>
          </a:xfrm>
          <a:prstGeom prst="line">
            <a:avLst/>
          </a:prstGeom>
          <a:ln w="28575">
            <a:solidFill>
              <a:srgbClr val="2324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59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0936ABE-1ED1-479C-99B2-493EA020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0862" y="106223"/>
            <a:ext cx="701212" cy="365125"/>
          </a:xfrm>
        </p:spPr>
        <p:txBody>
          <a:bodyPr/>
          <a:lstStyle/>
          <a:p>
            <a:fld id="{7F3545AD-C4EE-4034-B161-D9E6DC7F2EE2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37AB2A9-591D-4F14-93A5-63369A5628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45" y="5740902"/>
            <a:ext cx="2043555" cy="1117098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ADFC48B1-C019-402F-8A7F-BD6BF87D880F}"/>
              </a:ext>
            </a:extLst>
          </p:cNvPr>
          <p:cNvSpPr txBox="1">
            <a:spLocks/>
          </p:cNvSpPr>
          <p:nvPr/>
        </p:nvSpPr>
        <p:spPr>
          <a:xfrm>
            <a:off x="93235" y="46758"/>
            <a:ext cx="7257362" cy="83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существующих решений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="" xmlns:a16="http://schemas.microsoft.com/office/drawing/2014/main" id="{14898DB8-FE90-4142-B46A-70E8EB6BB4E6}"/>
              </a:ext>
            </a:extLst>
          </p:cNvPr>
          <p:cNvSpPr txBox="1">
            <a:spLocks/>
          </p:cNvSpPr>
          <p:nvPr/>
        </p:nvSpPr>
        <p:spPr>
          <a:xfrm>
            <a:off x="93235" y="1720361"/>
            <a:ext cx="9410628" cy="35986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b="1" dirty="0" err="1" smtClean="0"/>
              <a:t>KubeRBS</a:t>
            </a:r>
            <a:r>
              <a:rPr lang="en-US" sz="2800" dirty="0" smtClean="0"/>
              <a:t> </a:t>
            </a:r>
            <a:r>
              <a:rPr lang="en-US" sz="2800" dirty="0"/>
              <a:t>(Kubernetes Rollback System) </a:t>
            </a:r>
            <a:r>
              <a:rPr lang="en-US" sz="2800" dirty="0" smtClean="0"/>
              <a:t>- </a:t>
            </a:r>
            <a:r>
              <a:rPr lang="ru-RU" sz="2800" dirty="0" smtClean="0"/>
              <a:t>система, реализующая возврат к предыдущей версии, если количество ошибок превышает некий заданный порог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ru-RU" sz="2800" dirty="0" smtClean="0"/>
              <a:t>Работает только с метриками из </a:t>
            </a:r>
            <a:r>
              <a:rPr lang="en-US" sz="2800" dirty="0" err="1"/>
              <a:t>Stackdriver</a:t>
            </a:r>
            <a:r>
              <a:rPr lang="en-US" sz="2800" dirty="0"/>
              <a:t> </a:t>
            </a:r>
            <a:r>
              <a:rPr lang="ru-RU" sz="2800" dirty="0"/>
              <a:t>и</a:t>
            </a:r>
            <a:r>
              <a:rPr lang="en-US" sz="2800" dirty="0"/>
              <a:t> </a:t>
            </a:r>
            <a:r>
              <a:rPr lang="en-US" sz="2800" dirty="0" err="1" smtClean="0"/>
              <a:t>Datadog</a:t>
            </a:r>
            <a:endParaRPr lang="en-US" sz="2800" dirty="0" smtClean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ru-RU" sz="2800" dirty="0" smtClean="0"/>
              <a:t>Определяет аномалии только по количеству ошибок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ru-RU" sz="2800" dirty="0" smtClean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ru-RU" sz="2800" dirty="0" smtClean="0"/>
          </a:p>
          <a:p>
            <a:pPr algn="l"/>
            <a:r>
              <a:rPr lang="en-US" sz="2800" dirty="0">
                <a:hlinkClick r:id="rId3"/>
              </a:rPr>
              <a:t>https://github.com/doitintl/kuberbs</a:t>
            </a:r>
            <a:endParaRPr lang="ru-RU" sz="2800" dirty="0" smtClean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E4258DC7-0B14-4FD5-A768-11AA85CCB546}"/>
              </a:ext>
            </a:extLst>
          </p:cNvPr>
          <p:cNvCxnSpPr>
            <a:cxnSpLocks/>
          </p:cNvCxnSpPr>
          <p:nvPr/>
        </p:nvCxnSpPr>
        <p:spPr>
          <a:xfrm flipV="1">
            <a:off x="0" y="877755"/>
            <a:ext cx="9492062" cy="11609"/>
          </a:xfrm>
          <a:prstGeom prst="line">
            <a:avLst/>
          </a:prstGeom>
          <a:ln w="28575">
            <a:solidFill>
              <a:srgbClr val="2324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2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0936ABE-1ED1-479C-99B2-493EA020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0862" y="106223"/>
            <a:ext cx="701212" cy="365125"/>
          </a:xfrm>
        </p:spPr>
        <p:txBody>
          <a:bodyPr/>
          <a:lstStyle/>
          <a:p>
            <a:fld id="{7F3545AD-C4EE-4034-B161-D9E6DC7F2EE2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37AB2A9-591D-4F14-93A5-63369A5628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45" y="5740902"/>
            <a:ext cx="2043555" cy="1117098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ADFC48B1-C019-402F-8A7F-BD6BF87D880F}"/>
              </a:ext>
            </a:extLst>
          </p:cNvPr>
          <p:cNvSpPr txBox="1">
            <a:spLocks/>
          </p:cNvSpPr>
          <p:nvPr/>
        </p:nvSpPr>
        <p:spPr>
          <a:xfrm>
            <a:off x="93235" y="46758"/>
            <a:ext cx="7257362" cy="83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Архитектура системы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E4258DC7-0B14-4FD5-A768-11AA85CCB546}"/>
              </a:ext>
            </a:extLst>
          </p:cNvPr>
          <p:cNvCxnSpPr>
            <a:cxnSpLocks/>
          </p:cNvCxnSpPr>
          <p:nvPr/>
        </p:nvCxnSpPr>
        <p:spPr>
          <a:xfrm flipV="1">
            <a:off x="0" y="877755"/>
            <a:ext cx="9492062" cy="11609"/>
          </a:xfrm>
          <a:prstGeom prst="line">
            <a:avLst/>
          </a:prstGeom>
          <a:ln w="28575">
            <a:solidFill>
              <a:srgbClr val="2324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25" y="1103758"/>
            <a:ext cx="6230612" cy="56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2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0936ABE-1ED1-479C-99B2-493EA020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0862" y="106223"/>
            <a:ext cx="701212" cy="365125"/>
          </a:xfrm>
        </p:spPr>
        <p:txBody>
          <a:bodyPr/>
          <a:lstStyle/>
          <a:p>
            <a:fld id="{7F3545AD-C4EE-4034-B161-D9E6DC7F2EE2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37AB2A9-591D-4F14-93A5-63369A5628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45" y="5740902"/>
            <a:ext cx="2043555" cy="1117098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ADFC48B1-C019-402F-8A7F-BD6BF87D880F}"/>
              </a:ext>
            </a:extLst>
          </p:cNvPr>
          <p:cNvSpPr txBox="1">
            <a:spLocks/>
          </p:cNvSpPr>
          <p:nvPr/>
        </p:nvSpPr>
        <p:spPr>
          <a:xfrm>
            <a:off x="93235" y="46758"/>
            <a:ext cx="7257362" cy="83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Оператор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="" xmlns:a16="http://schemas.microsoft.com/office/drawing/2014/main" id="{14898DB8-FE90-4142-B46A-70E8EB6BB4E6}"/>
              </a:ext>
            </a:extLst>
          </p:cNvPr>
          <p:cNvSpPr txBox="1">
            <a:spLocks/>
          </p:cNvSpPr>
          <p:nvPr/>
        </p:nvSpPr>
        <p:spPr>
          <a:xfrm>
            <a:off x="550434" y="1720361"/>
            <a:ext cx="10129757" cy="4488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800" dirty="0" smtClean="0"/>
              <a:t>Это ПО, расширяющее базовый функционал </a:t>
            </a:r>
            <a:r>
              <a:rPr lang="en-US" sz="2800" dirty="0"/>
              <a:t>K</a:t>
            </a:r>
            <a:r>
              <a:rPr lang="ru-RU" sz="2800" dirty="0" err="1"/>
              <a:t>ubernetes</a:t>
            </a:r>
            <a:r>
              <a:rPr lang="ru-RU" sz="2800" dirty="0"/>
              <a:t> </a:t>
            </a:r>
            <a:r>
              <a:rPr lang="ru-RU" sz="2800" dirty="0" smtClean="0"/>
              <a:t>и позволяющее автоматизировать управление приложениями</a:t>
            </a:r>
            <a:endParaRPr lang="en-US" sz="2800" dirty="0" smtClean="0"/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800" dirty="0" smtClean="0"/>
              <a:t>Следит за жизненным циклом тестового приложения </a:t>
            </a:r>
            <a:r>
              <a:rPr lang="ru-RU" sz="2800" dirty="0" smtClean="0"/>
              <a:t>и</a:t>
            </a:r>
            <a:r>
              <a:rPr lang="en-US" sz="2800" dirty="0" smtClean="0"/>
              <a:t> </a:t>
            </a:r>
            <a:r>
              <a:rPr lang="ru-RU" sz="2800" dirty="0" smtClean="0"/>
              <a:t> модуля, отвечающего за развертывание (</a:t>
            </a:r>
            <a:r>
              <a:rPr lang="en-US" sz="2800" dirty="0" err="1" smtClean="0"/>
              <a:t>deployer</a:t>
            </a:r>
            <a:r>
              <a:rPr lang="ru-RU" sz="2800" dirty="0" smtClean="0"/>
              <a:t>)</a:t>
            </a:r>
            <a:endParaRPr lang="ru-RU" sz="2800" dirty="0" smtClean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E4258DC7-0B14-4FD5-A768-11AA85CCB546}"/>
              </a:ext>
            </a:extLst>
          </p:cNvPr>
          <p:cNvCxnSpPr>
            <a:cxnSpLocks/>
          </p:cNvCxnSpPr>
          <p:nvPr/>
        </p:nvCxnSpPr>
        <p:spPr>
          <a:xfrm flipV="1">
            <a:off x="0" y="877755"/>
            <a:ext cx="9492062" cy="11609"/>
          </a:xfrm>
          <a:prstGeom prst="line">
            <a:avLst/>
          </a:prstGeom>
          <a:ln w="28575">
            <a:solidFill>
              <a:srgbClr val="2324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3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0936ABE-1ED1-479C-99B2-493EA020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0862" y="106223"/>
            <a:ext cx="701212" cy="365125"/>
          </a:xfrm>
        </p:spPr>
        <p:txBody>
          <a:bodyPr/>
          <a:lstStyle/>
          <a:p>
            <a:fld id="{7F3545AD-C4EE-4034-B161-D9E6DC7F2EE2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37AB2A9-591D-4F14-93A5-63369A5628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45" y="5740902"/>
            <a:ext cx="2043555" cy="1117098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ADFC48B1-C019-402F-8A7F-BD6BF87D880F}"/>
              </a:ext>
            </a:extLst>
          </p:cNvPr>
          <p:cNvSpPr txBox="1">
            <a:spLocks/>
          </p:cNvSpPr>
          <p:nvPr/>
        </p:nvSpPr>
        <p:spPr>
          <a:xfrm>
            <a:off x="93235" y="46758"/>
            <a:ext cx="7257362" cy="83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Deployer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="" xmlns:a16="http://schemas.microsoft.com/office/drawing/2014/main" id="{14898DB8-FE90-4142-B46A-70E8EB6BB4E6}"/>
              </a:ext>
            </a:extLst>
          </p:cNvPr>
          <p:cNvSpPr txBox="1">
            <a:spLocks/>
          </p:cNvSpPr>
          <p:nvPr/>
        </p:nvSpPr>
        <p:spPr>
          <a:xfrm>
            <a:off x="93235" y="1720361"/>
            <a:ext cx="9410628" cy="4488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ru-RU" sz="2800" dirty="0" smtClean="0"/>
              <a:t>Модуль, отвечающий за развертывание необходимых версий тестового приложения в </a:t>
            </a:r>
            <a:r>
              <a:rPr lang="en-US" sz="2800" dirty="0" smtClean="0"/>
              <a:t>Kubernetes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ru-RU" sz="2800" dirty="0" smtClean="0"/>
              <a:t>Получает уведомления от </a:t>
            </a:r>
            <a:r>
              <a:rPr lang="en-US" sz="2800" dirty="0" err="1" smtClean="0"/>
              <a:t>Docker</a:t>
            </a:r>
            <a:r>
              <a:rPr lang="en-US" sz="2800" dirty="0" smtClean="0"/>
              <a:t> Registry </a:t>
            </a:r>
            <a:r>
              <a:rPr lang="ru-RU" sz="2800" dirty="0" smtClean="0"/>
              <a:t>о том, что была загружена новая версия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ru-RU" sz="2800" dirty="0" smtClean="0"/>
              <a:t>Получает уведомления от анализатора о необходимости отката к стабильной версии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ru-RU" sz="2800" dirty="0" smtClean="0"/>
              <a:t>Отправляет на </a:t>
            </a:r>
            <a:r>
              <a:rPr lang="en-US" sz="2800" dirty="0" smtClean="0"/>
              <a:t>Kubernetes </a:t>
            </a:r>
            <a:r>
              <a:rPr lang="en-US" sz="2800" dirty="0" err="1" smtClean="0"/>
              <a:t>APIServer</a:t>
            </a:r>
            <a:r>
              <a:rPr lang="en-US" sz="2800" dirty="0" smtClean="0"/>
              <a:t> </a:t>
            </a:r>
            <a:r>
              <a:rPr lang="en-US" sz="2800" dirty="0" smtClean="0"/>
              <a:t>PATCH-</a:t>
            </a:r>
            <a:r>
              <a:rPr lang="ru-RU" sz="2800" dirty="0" smtClean="0"/>
              <a:t>запрос на обновление конфигурации тестового сервиса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E4258DC7-0B14-4FD5-A768-11AA85CCB546}"/>
              </a:ext>
            </a:extLst>
          </p:cNvPr>
          <p:cNvCxnSpPr>
            <a:cxnSpLocks/>
          </p:cNvCxnSpPr>
          <p:nvPr/>
        </p:nvCxnSpPr>
        <p:spPr>
          <a:xfrm flipV="1">
            <a:off x="0" y="877755"/>
            <a:ext cx="9492062" cy="11609"/>
          </a:xfrm>
          <a:prstGeom prst="line">
            <a:avLst/>
          </a:prstGeom>
          <a:ln w="28575">
            <a:solidFill>
              <a:srgbClr val="2324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4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0936ABE-1ED1-479C-99B2-493EA020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0862" y="106223"/>
            <a:ext cx="701212" cy="365125"/>
          </a:xfrm>
        </p:spPr>
        <p:txBody>
          <a:bodyPr/>
          <a:lstStyle/>
          <a:p>
            <a:fld id="{7F3545AD-C4EE-4034-B161-D9E6DC7F2EE2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37AB2A9-591D-4F14-93A5-63369A5628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45" y="5740902"/>
            <a:ext cx="2043555" cy="1117098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ADFC48B1-C019-402F-8A7F-BD6BF87D880F}"/>
              </a:ext>
            </a:extLst>
          </p:cNvPr>
          <p:cNvSpPr txBox="1">
            <a:spLocks/>
          </p:cNvSpPr>
          <p:nvPr/>
        </p:nvSpPr>
        <p:spPr>
          <a:xfrm>
            <a:off x="93235" y="46758"/>
            <a:ext cx="7257362" cy="83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Анализатор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="" xmlns:a16="http://schemas.microsoft.com/office/drawing/2014/main" id="{14898DB8-FE90-4142-B46A-70E8EB6BB4E6}"/>
              </a:ext>
            </a:extLst>
          </p:cNvPr>
          <p:cNvSpPr txBox="1">
            <a:spLocks/>
          </p:cNvSpPr>
          <p:nvPr/>
        </p:nvSpPr>
        <p:spPr>
          <a:xfrm>
            <a:off x="93234" y="1720361"/>
            <a:ext cx="9480533" cy="4488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ru-RU" sz="2800" dirty="0" smtClean="0"/>
              <a:t>Модуль, анализирующий тренды изменения метрик тестового приложения и обнаруживающий аномалии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ru-RU" sz="2800" dirty="0" smtClean="0"/>
              <a:t>Библиотека </a:t>
            </a:r>
            <a:r>
              <a:rPr lang="en-US" sz="2800" dirty="0" err="1" smtClean="0"/>
              <a:t>Anomalyzer</a:t>
            </a:r>
            <a:endParaRPr lang="ru-RU" sz="2800" dirty="0" smtClean="0"/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ru-RU" dirty="0"/>
              <a:t>U-критерий Манна — Уитни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ru-RU" dirty="0"/>
              <a:t>Критерий согласия Колмогорова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ru-RU" dirty="0"/>
              <a:t>Сравнение </a:t>
            </a:r>
            <a:r>
              <a:rPr lang="ru-RU" dirty="0" smtClean="0"/>
              <a:t>относительной разности </a:t>
            </a:r>
            <a:r>
              <a:rPr lang="ru-RU" dirty="0"/>
              <a:t>между средними значениями </a:t>
            </a:r>
            <a:r>
              <a:rPr lang="en-US" dirty="0" smtClean="0"/>
              <a:t>“</a:t>
            </a:r>
            <a:r>
              <a:rPr lang="ru-RU" dirty="0" smtClean="0"/>
              <a:t>окон</a:t>
            </a:r>
            <a:r>
              <a:rPr lang="en-US" dirty="0" smtClean="0"/>
              <a:t>”</a:t>
            </a:r>
            <a:endParaRPr lang="ru-RU" dirty="0" smtClean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E4258DC7-0B14-4FD5-A768-11AA85CCB546}"/>
              </a:ext>
            </a:extLst>
          </p:cNvPr>
          <p:cNvCxnSpPr>
            <a:cxnSpLocks/>
          </p:cNvCxnSpPr>
          <p:nvPr/>
        </p:nvCxnSpPr>
        <p:spPr>
          <a:xfrm flipV="1">
            <a:off x="0" y="877755"/>
            <a:ext cx="9492062" cy="11609"/>
          </a:xfrm>
          <a:prstGeom prst="line">
            <a:avLst/>
          </a:prstGeom>
          <a:ln w="28575">
            <a:solidFill>
              <a:srgbClr val="2324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6265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309</Words>
  <Application>Microsoft Office PowerPoint</Application>
  <PresentationFormat>Широкоэкранный</PresentationFormat>
  <Paragraphs>85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Тема Office</vt:lpstr>
      <vt:lpstr>Интеллектуальная система управления версиями программного обеспечения в Kubernetes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Юшков Евгений Юрьевич</dc:creator>
  <cp:lastModifiedBy>Анна Березина</cp:lastModifiedBy>
  <cp:revision>45</cp:revision>
  <dcterms:created xsi:type="dcterms:W3CDTF">2020-03-26T14:33:29Z</dcterms:created>
  <dcterms:modified xsi:type="dcterms:W3CDTF">2020-04-05T17:37:43Z</dcterms:modified>
</cp:coreProperties>
</file>