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73" r:id="rId5"/>
    <p:sldId id="275" r:id="rId6"/>
    <p:sldId id="274" r:id="rId7"/>
    <p:sldId id="260" r:id="rId8"/>
    <p:sldId id="261" r:id="rId9"/>
    <p:sldId id="276" r:id="rId10"/>
    <p:sldId id="262" r:id="rId11"/>
    <p:sldId id="258"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B97E2A56-DE8E-4916-82AA-42A4668DF625}">
          <p14:sldIdLst>
            <p14:sldId id="256"/>
          </p14:sldIdLst>
        </p14:section>
        <p14:section name="Schwerhörigkeit" id="{E1DBE3C4-3300-496E-948D-23A1925B0D7A}">
          <p14:sldIdLst>
            <p14:sldId id="257"/>
            <p14:sldId id="259"/>
            <p14:sldId id="273"/>
            <p14:sldId id="275"/>
            <p14:sldId id="274"/>
            <p14:sldId id="260"/>
            <p14:sldId id="261"/>
            <p14:sldId id="276"/>
          </p14:sldIdLst>
        </p14:section>
        <p14:section name="So klingt Schwerhörigkeit" id="{B9FB93CE-73E1-4FA2-84A1-8BCA2C445B2F}">
          <p14:sldIdLst>
            <p14:sldId id="262"/>
          </p14:sldIdLst>
        </p14:section>
        <p14:section name="Sprachauswahl" id="{46DCF4B7-440F-412C-A3C9-ACAEE106118B}">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5618" autoAdjust="0"/>
  </p:normalViewPr>
  <p:slideViewPr>
    <p:cSldViewPr snapToGrid="0" showGuides="1">
      <p:cViewPr varScale="1">
        <p:scale>
          <a:sx n="99" d="100"/>
          <a:sy n="99" d="100"/>
        </p:scale>
        <p:origin x="8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305D3-1249-4B5E-B5FF-59342716E7C6}"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86B72-E162-4276-8021-22F750348C34}" type="slidenum">
              <a:rPr lang="en-US" smtClean="0"/>
              <a:t>‹#›</a:t>
            </a:fld>
            <a:endParaRPr lang="en-US"/>
          </a:p>
        </p:txBody>
      </p:sp>
    </p:spTree>
    <p:extLst>
      <p:ext uri="{BB962C8B-B14F-4D97-AF65-F5344CB8AC3E}">
        <p14:creationId xmlns:p14="http://schemas.microsoft.com/office/powerpoint/2010/main" val="16455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a:t>Ausgangstext</a:t>
            </a:r>
            <a:r>
              <a:rPr lang="de-CH"/>
              <a:t>:			</a:t>
            </a:r>
          </a:p>
          <a:p>
            <a:r>
              <a:rPr lang="de-CH"/>
              <a:t>Lautstärke</a:t>
            </a:r>
            <a:r>
              <a:rPr lang="de-CH" baseline="0"/>
              <a:t> in dB</a:t>
            </a:r>
          </a:p>
          <a:p>
            <a:r>
              <a:rPr lang="de-CH" baseline="0"/>
              <a:t>Frequenz in Hz</a:t>
            </a:r>
          </a:p>
          <a:p>
            <a:r>
              <a:rPr lang="de-CH" baseline="0"/>
              <a:t>(Bernafon-Stil)</a:t>
            </a:r>
          </a:p>
          <a:p>
            <a:r>
              <a:rPr lang="de-CH" baseline="0"/>
              <a:t>Normal 0-25 dB</a:t>
            </a:r>
          </a:p>
          <a:p>
            <a:r>
              <a:rPr lang="de-CH" baseline="0"/>
              <a:t>Geringgradig 26-40 dB</a:t>
            </a:r>
          </a:p>
          <a:p>
            <a:r>
              <a:rPr lang="de-CH" baseline="0"/>
              <a:t>Mittelgradig 41-60 dB</a:t>
            </a:r>
          </a:p>
          <a:p>
            <a:r>
              <a:rPr lang="de-CH" baseline="0"/>
              <a:t>Hochgradig 61-80 dB</a:t>
            </a:r>
          </a:p>
          <a:p>
            <a:r>
              <a:rPr lang="de-CH" baseline="0"/>
              <a:t>An Gehörlosigkeit grenzend 81-120 dB</a:t>
            </a:r>
          </a:p>
          <a:p>
            <a:endParaRPr lang="de-DE" dirty="0"/>
          </a:p>
        </p:txBody>
      </p:sp>
      <p:sp>
        <p:nvSpPr>
          <p:cNvPr id="4" name="Foliennummernplatzhalter 3"/>
          <p:cNvSpPr>
            <a:spLocks noGrp="1"/>
          </p:cNvSpPr>
          <p:nvPr>
            <p:ph type="sldNum" sz="quarter" idx="10"/>
          </p:nvPr>
        </p:nvSpPr>
        <p:spPr/>
        <p:txBody>
          <a:bodyPr/>
          <a:lstStyle/>
          <a:p>
            <a:fld id="{A9786B72-E162-4276-8021-22F750348C34}" type="slidenum">
              <a:rPr lang="en-US" smtClean="0"/>
              <a:t>8</a:t>
            </a:fld>
            <a:endParaRPr lang="en-US"/>
          </a:p>
        </p:txBody>
      </p:sp>
    </p:spTree>
    <p:extLst>
      <p:ext uri="{BB962C8B-B14F-4D97-AF65-F5344CB8AC3E}">
        <p14:creationId xmlns:p14="http://schemas.microsoft.com/office/powerpoint/2010/main" val="408921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a:t>Ausgangstext</a:t>
            </a:r>
            <a:r>
              <a:rPr lang="de-CH"/>
              <a:t>:</a:t>
            </a:r>
          </a:p>
          <a:p>
            <a:r>
              <a:rPr lang="de-CH"/>
              <a:t>Hörniveau (dB) Ref.: ANSI-2010</a:t>
            </a:r>
          </a:p>
          <a:p>
            <a:r>
              <a:rPr lang="de-CH"/>
              <a:t>Frequenz (Hz)</a:t>
            </a:r>
          </a:p>
          <a:p>
            <a:r>
              <a:rPr lang="de-CH" baseline="0"/>
              <a:t>(Bernafon-Stil)</a:t>
            </a:r>
          </a:p>
        </p:txBody>
      </p:sp>
      <p:sp>
        <p:nvSpPr>
          <p:cNvPr id="4" name="Foliennummernplatzhalter 3"/>
          <p:cNvSpPr>
            <a:spLocks noGrp="1"/>
          </p:cNvSpPr>
          <p:nvPr>
            <p:ph type="sldNum" sz="quarter" idx="10"/>
          </p:nvPr>
        </p:nvSpPr>
        <p:spPr/>
        <p:txBody>
          <a:bodyPr/>
          <a:lstStyle/>
          <a:p>
            <a:fld id="{A9786B72-E162-4276-8021-22F750348C34}" type="slidenum">
              <a:rPr lang="en-US" smtClean="0"/>
              <a:t>9</a:t>
            </a:fld>
            <a:endParaRPr lang="en-US"/>
          </a:p>
        </p:txBody>
      </p:sp>
    </p:spTree>
    <p:extLst>
      <p:ext uri="{BB962C8B-B14F-4D97-AF65-F5344CB8AC3E}">
        <p14:creationId xmlns:p14="http://schemas.microsoft.com/office/powerpoint/2010/main" val="365480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A9786B72-E162-4276-8021-22F750348C34}" type="slidenum">
              <a:rPr lang="en-US" smtClean="0"/>
              <a:t>11</a:t>
            </a:fld>
            <a:endParaRPr lang="en-US"/>
          </a:p>
        </p:txBody>
      </p:sp>
    </p:spTree>
    <p:extLst>
      <p:ext uri="{BB962C8B-B14F-4D97-AF65-F5344CB8AC3E}">
        <p14:creationId xmlns:p14="http://schemas.microsoft.com/office/powerpoint/2010/main" val="357893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99E-0E8C-4F52-B08B-9FA7B5CD5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F3229-85DC-473A-96B7-A85AF6B3D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D5103-58E4-4C68-9FCF-81D351C8812B}"/>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33F0139C-B711-40ED-92F5-6F43615A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E4315-1214-4089-A314-9AA257135883}"/>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415098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C47-0ECE-479C-BDF6-94D389A34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3ECA2-D651-4611-A08B-7345D0775F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027A-DF1C-47E1-8575-7D4D9FC1D2D0}"/>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9B6A260A-B5D6-4F54-ABCA-1EF6BD1F1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AB0C3-0884-40FF-9E9B-6A9CD81CA409}"/>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9840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EB65C-C9F8-4F91-96ED-1E7CBEE3B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F4CD9-5CA0-4D3C-BEF1-1AF59EC70E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91932-D39F-459C-8CE9-F9E9A4B0BF07}"/>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E77D0367-266A-4F3A-9572-E93E20AB8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1888F-F6B4-4DC2-A252-F2ABBC4042D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8163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8F8-CEE1-4FBB-8B7B-5330C9131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81986-9795-4089-A2D6-9998AE1CF1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4AAFE-F558-45F7-B34A-D8B737435F71}"/>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B3C87971-9832-4FA7-89ED-01E31DB05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E559B-8977-4D30-8F0B-DA9712F8BDC0}"/>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12734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7E56-E5A9-43B1-8849-3EA748842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0A0F8-C2F0-42FB-A48E-F85FEF29A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2071A5-FD4E-4365-A989-054C540C62E2}"/>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CB2C053A-A756-4B47-8C8F-9CF1192A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EE59F-4EF8-4159-99B8-30EF9768442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13807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CDB-B5C9-4C01-8C69-BCAD28CB9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DB7B6-43F2-409A-9E05-3F0D7CE0C9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D792E1-240F-4307-B80E-0D5CD9A0A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A1890-39C4-457E-97E2-2DD4A8393311}"/>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6" name="Footer Placeholder 5">
            <a:extLst>
              <a:ext uri="{FF2B5EF4-FFF2-40B4-BE49-F238E27FC236}">
                <a16:creationId xmlns:a16="http://schemas.microsoft.com/office/drawing/2014/main" id="{60BC2ECC-E5E9-4308-8065-B68A6C370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94459-16BD-4F3F-B5ED-2F1E45F75834}"/>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00208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749F-DC25-42BB-B97F-1580C0431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F575D-6955-45D1-BB91-DFE705D4E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444FA-F12A-484A-AAD9-70826DB9A1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19F8D-EF11-4A32-84ED-C1C7BABE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FCCC22-FFE8-43A3-B95A-66DBB3891E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1D2D2-8790-44DD-8B4A-105C2DFC621E}"/>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8" name="Footer Placeholder 7">
            <a:extLst>
              <a:ext uri="{FF2B5EF4-FFF2-40B4-BE49-F238E27FC236}">
                <a16:creationId xmlns:a16="http://schemas.microsoft.com/office/drawing/2014/main" id="{7F6DA908-555C-4BC5-9451-FB74BC2F8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04CAA-9B7D-45FA-AA2A-7AC3D756CAF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3659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91E3-E227-497E-AC34-AF36D579D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E5A10-C6C7-4890-9D09-4B9A1649D8C9}"/>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4" name="Footer Placeholder 3">
            <a:extLst>
              <a:ext uri="{FF2B5EF4-FFF2-40B4-BE49-F238E27FC236}">
                <a16:creationId xmlns:a16="http://schemas.microsoft.com/office/drawing/2014/main" id="{A6716965-8BFE-4BA2-AA08-1240311BA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123EA-05E9-4FA6-8D2A-E52C85EF17A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670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D1B1-4576-43F9-92D6-E16D74C3A6AC}"/>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3" name="Footer Placeholder 2">
            <a:extLst>
              <a:ext uri="{FF2B5EF4-FFF2-40B4-BE49-F238E27FC236}">
                <a16:creationId xmlns:a16="http://schemas.microsoft.com/office/drawing/2014/main" id="{E06E3731-9BB8-4387-A187-0529662C0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ACE2AC-0F6C-4D54-9072-A3C4105E927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447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069-58E8-4B5D-8613-B2026220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1CFCD-86C5-4FE6-87F7-B95AC3F73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E5B6A-9DAA-402C-8635-9F670F90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B1E59B-B730-44ED-A7B3-4BDBD28CF7CE}"/>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6" name="Footer Placeholder 5">
            <a:extLst>
              <a:ext uri="{FF2B5EF4-FFF2-40B4-BE49-F238E27FC236}">
                <a16:creationId xmlns:a16="http://schemas.microsoft.com/office/drawing/2014/main" id="{FCBA62AE-EA66-4233-80FB-41FB3B6EA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0F502-82B4-4644-A3C5-4470BC3178E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295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CA11-D2BC-41B2-91EE-41E87E3CC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B27BD-DEEB-4CDA-A7C7-3A8F7D322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44D99-6C9D-4942-AF52-D2975170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A544A-B62D-48EE-8840-00451C003B0F}"/>
              </a:ext>
            </a:extLst>
          </p:cNvPr>
          <p:cNvSpPr>
            <a:spLocks noGrp="1"/>
          </p:cNvSpPr>
          <p:nvPr>
            <p:ph type="dt" sz="half" idx="10"/>
          </p:nvPr>
        </p:nvSpPr>
        <p:spPr/>
        <p:txBody>
          <a:bodyPr/>
          <a:lstStyle/>
          <a:p>
            <a:fld id="{96D55C45-4557-4456-BD07-2A89AAAE2E72}" type="datetimeFigureOut">
              <a:rPr lang="en-US" smtClean="0"/>
              <a:t>9/24/2018</a:t>
            </a:fld>
            <a:endParaRPr lang="en-US"/>
          </a:p>
        </p:txBody>
      </p:sp>
      <p:sp>
        <p:nvSpPr>
          <p:cNvPr id="6" name="Footer Placeholder 5">
            <a:extLst>
              <a:ext uri="{FF2B5EF4-FFF2-40B4-BE49-F238E27FC236}">
                <a16:creationId xmlns:a16="http://schemas.microsoft.com/office/drawing/2014/main" id="{45121CA8-2818-469C-9BF1-0E67CE748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FDE36-416C-48B0-9536-9CECD917FE0A}"/>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781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A2C7-AFFA-4A37-9730-A0A63057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526F5F-FBC2-437A-BC47-473B33B0C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5352E-D252-4FD4-BCAA-146A2CA45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55C45-4557-4456-BD07-2A89AAAE2E72}" type="datetimeFigureOut">
              <a:rPr lang="en-US" smtClean="0"/>
              <a:t>9/24/2018</a:t>
            </a:fld>
            <a:endParaRPr lang="en-US"/>
          </a:p>
        </p:txBody>
      </p:sp>
      <p:sp>
        <p:nvSpPr>
          <p:cNvPr id="5" name="Footer Placeholder 4">
            <a:extLst>
              <a:ext uri="{FF2B5EF4-FFF2-40B4-BE49-F238E27FC236}">
                <a16:creationId xmlns:a16="http://schemas.microsoft.com/office/drawing/2014/main" id="{E32A49BA-B907-4B86-9477-D1A752B05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88401-7E8A-4440-9CE1-47B83796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EA58-1339-4F4D-BBA5-F0DCCA32C36A}" type="slidenum">
              <a:rPr lang="en-US" smtClean="0"/>
              <a:t>‹#›</a:t>
            </a:fld>
            <a:endParaRPr lang="en-US"/>
          </a:p>
        </p:txBody>
      </p:sp>
    </p:spTree>
    <p:extLst>
      <p:ext uri="{BB962C8B-B14F-4D97-AF65-F5344CB8AC3E}">
        <p14:creationId xmlns:p14="http://schemas.microsoft.com/office/powerpoint/2010/main" val="381677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1.xm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387442"/>
            <a:ext cx="4841390" cy="830997"/>
          </a:xfrm>
          <a:prstGeom prst="rect">
            <a:avLst/>
          </a:prstGeom>
          <a:noFill/>
        </p:spPr>
        <p:txBody>
          <a:bodyPr wrap="none" rtlCol="0">
            <a:spAutoFit/>
          </a:bodyPr>
          <a:lstStyle/>
          <a:p>
            <a:r>
              <a:rPr lang="de-CH" sz="4800"/>
              <a:t>Schwerhörigkeit</a:t>
            </a:r>
          </a:p>
        </p:txBody>
      </p:sp>
      <p:sp>
        <p:nvSpPr>
          <p:cNvPr id="14" name="Rectangle: Folded Corner 13">
            <a:hlinkClick r:id="rId2" action="ppaction://hlinksldjump"/>
            <a:extLst>
              <a:ext uri="{FF2B5EF4-FFF2-40B4-BE49-F238E27FC236}">
                <a16:creationId xmlns:a16="http://schemas.microsoft.com/office/drawing/2014/main" id="{D3E9229A-3C9E-4483-B960-1460096DBCCC}"/>
              </a:ext>
            </a:extLst>
          </p:cNvPr>
          <p:cNvSpPr/>
          <p:nvPr/>
        </p:nvSpPr>
        <p:spPr>
          <a:xfrm>
            <a:off x="6711822" y="574545"/>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Erfahren Sie mehr über das Thema Schwerhörigkeit</a:t>
            </a:r>
          </a:p>
        </p:txBody>
      </p:sp>
      <p:sp>
        <p:nvSpPr>
          <p:cNvPr id="18" name="Rectangle: Folded Corner 17">
            <a:hlinkClick r:id="rId3" action="ppaction://hlinksldjump"/>
            <a:extLst>
              <a:ext uri="{FF2B5EF4-FFF2-40B4-BE49-F238E27FC236}">
                <a16:creationId xmlns:a16="http://schemas.microsoft.com/office/drawing/2014/main" id="{CF674E9F-0FA0-4236-8FD9-5BDCF08E6BFF}"/>
              </a:ext>
            </a:extLst>
          </p:cNvPr>
          <p:cNvSpPr/>
          <p:nvPr/>
        </p:nvSpPr>
        <p:spPr>
          <a:xfrm>
            <a:off x="6711822" y="3072231"/>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Erleben Sie altersbedingte Schwerhörigkeit</a:t>
            </a:r>
          </a:p>
        </p:txBody>
      </p:sp>
      <p:grpSp>
        <p:nvGrpSpPr>
          <p:cNvPr id="27" name="Group 26">
            <a:extLst>
              <a:ext uri="{FF2B5EF4-FFF2-40B4-BE49-F238E27FC236}">
                <a16:creationId xmlns:a16="http://schemas.microsoft.com/office/drawing/2014/main" id="{62E28F49-45B7-414E-BF68-96A07615008B}"/>
              </a:ext>
            </a:extLst>
          </p:cNvPr>
          <p:cNvGrpSpPr/>
          <p:nvPr/>
        </p:nvGrpSpPr>
        <p:grpSpPr>
          <a:xfrm>
            <a:off x="0" y="5797685"/>
            <a:ext cx="12192000" cy="1060315"/>
            <a:chOff x="0" y="5797685"/>
            <a:chExt cx="12192000" cy="1060315"/>
          </a:xfrm>
        </p:grpSpPr>
        <p:grpSp>
          <p:nvGrpSpPr>
            <p:cNvPr id="19" name="Group 18">
              <a:extLst>
                <a:ext uri="{FF2B5EF4-FFF2-40B4-BE49-F238E27FC236}">
                  <a16:creationId xmlns:a16="http://schemas.microsoft.com/office/drawing/2014/main" id="{18E6EDD3-51F5-46BD-BC06-A74316D2C838}"/>
                </a:ext>
              </a:extLst>
            </p:cNvPr>
            <p:cNvGrpSpPr/>
            <p:nvPr/>
          </p:nvGrpSpPr>
          <p:grpSpPr>
            <a:xfrm>
              <a:off x="0" y="5797685"/>
              <a:ext cx="12192000" cy="1060315"/>
              <a:chOff x="0" y="5797685"/>
              <a:chExt cx="12192000" cy="1060315"/>
            </a:xfrm>
          </p:grpSpPr>
          <p:sp>
            <p:nvSpPr>
              <p:cNvPr id="20" name="Rectangle 19">
                <a:extLst>
                  <a:ext uri="{FF2B5EF4-FFF2-40B4-BE49-F238E27FC236}">
                    <a16:creationId xmlns:a16="http://schemas.microsoft.com/office/drawing/2014/main" id="{C7D0BA42-AB84-42CA-ADDB-E814E5366909}"/>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hlinkClick r:id="rId4" action="ppaction://hlinksldjump"/>
                <a:extLst>
                  <a:ext uri="{FF2B5EF4-FFF2-40B4-BE49-F238E27FC236}">
                    <a16:creationId xmlns:a16="http://schemas.microsoft.com/office/drawing/2014/main" id="{5FB7C117-4DA6-4DCD-BE92-59A3655794DD}"/>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Left 22">
                <a:extLst>
                  <a:ext uri="{FF2B5EF4-FFF2-40B4-BE49-F238E27FC236}">
                    <a16:creationId xmlns:a16="http://schemas.microsoft.com/office/drawing/2014/main" id="{FE69EF85-E689-4F82-BB7F-F725878D9185}"/>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4" name="TextBox 23">
              <a:extLst>
                <a:ext uri="{FF2B5EF4-FFF2-40B4-BE49-F238E27FC236}">
                  <a16:creationId xmlns:a16="http://schemas.microsoft.com/office/drawing/2014/main" id="{48EB3D79-A6C5-42B5-9775-AC9919430596}"/>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25" name="TextBox 24">
              <a:extLst>
                <a:ext uri="{FF2B5EF4-FFF2-40B4-BE49-F238E27FC236}">
                  <a16:creationId xmlns:a16="http://schemas.microsoft.com/office/drawing/2014/main" id="{0A03C734-077A-42D7-8668-754737B81A86}"/>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26" name="TextBox 25">
              <a:extLst>
                <a:ext uri="{FF2B5EF4-FFF2-40B4-BE49-F238E27FC236}">
                  <a16:creationId xmlns:a16="http://schemas.microsoft.com/office/drawing/2014/main" id="{ACBBBCC7-2631-44DA-A120-C5DA3C9280B1}"/>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5" name="TextBox 14">
            <a:extLst>
              <a:ext uri="{FF2B5EF4-FFF2-40B4-BE49-F238E27FC236}">
                <a16:creationId xmlns:a16="http://schemas.microsoft.com/office/drawing/2014/main" id="{9C1F9B5B-4D5E-49F2-90AB-4C4AD4C3D447}"/>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pic>
        <p:nvPicPr>
          <p:cNvPr id="3" name="Graphic 2" descr="Mountains">
            <a:extLst>
              <a:ext uri="{FF2B5EF4-FFF2-40B4-BE49-F238E27FC236}">
                <a16:creationId xmlns:a16="http://schemas.microsoft.com/office/drawing/2014/main" id="{EC51BFAB-44AE-4796-994F-BB84E12B1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635" y="2020389"/>
            <a:ext cx="2817221" cy="2817221"/>
          </a:xfrm>
          <a:prstGeom prst="rect">
            <a:avLst/>
          </a:prstGeom>
        </p:spPr>
      </p:pic>
      <p:sp>
        <p:nvSpPr>
          <p:cNvPr id="4" name="Rectangle 3">
            <a:extLst>
              <a:ext uri="{FF2B5EF4-FFF2-40B4-BE49-F238E27FC236}">
                <a16:creationId xmlns:a16="http://schemas.microsoft.com/office/drawing/2014/main" id="{EF8C464B-D4FF-4791-BB75-2DCF3499538C}"/>
              </a:ext>
            </a:extLst>
          </p:cNvPr>
          <p:cNvSpPr/>
          <p:nvPr/>
        </p:nvSpPr>
        <p:spPr>
          <a:xfrm>
            <a:off x="642551" y="1635156"/>
            <a:ext cx="4911943" cy="3287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FDAD37-E086-4411-876E-868EBE257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551" y="1571976"/>
            <a:ext cx="5225578" cy="3486647"/>
          </a:xfrm>
          <a:prstGeom prst="rect">
            <a:avLst/>
          </a:prstGeom>
        </p:spPr>
      </p:pic>
    </p:spTree>
    <p:extLst>
      <p:ext uri="{BB962C8B-B14F-4D97-AF65-F5344CB8AC3E}">
        <p14:creationId xmlns:p14="http://schemas.microsoft.com/office/powerpoint/2010/main" val="15256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de-CH" sz="4800"/>
              <a:t>Simulator – So klingt Schwerhörigkeit</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de-CH"/>
              <a:t>20 Jahre</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de-CH"/>
              <a:t>60 Jahre</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de-CH"/>
              <a:t>80 Jahre</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sp>
        <p:nvSpPr>
          <p:cNvPr id="44" name="TextBox 43">
            <a:extLst>
              <a:ext uri="{FF2B5EF4-FFF2-40B4-BE49-F238E27FC236}">
                <a16:creationId xmlns:a16="http://schemas.microsoft.com/office/drawing/2014/main" id="{E765C153-5A77-44FA-A1A3-98C1004F1AB9}"/>
              </a:ext>
            </a:extLst>
          </p:cNvPr>
          <p:cNvSpPr txBox="1"/>
          <p:nvPr/>
        </p:nvSpPr>
        <p:spPr>
          <a:xfrm>
            <a:off x="6611653" y="1198487"/>
            <a:ext cx="4963910" cy="3970318"/>
          </a:xfrm>
          <a:prstGeom prst="rect">
            <a:avLst/>
          </a:prstGeom>
          <a:noFill/>
        </p:spPr>
        <p:txBody>
          <a:bodyPr wrap="square" rtlCol="0">
            <a:spAutoFit/>
          </a:bodyPr>
          <a:lstStyle/>
          <a:p>
            <a:r>
              <a:rPr lang="de-CH" b="1" dirty="0"/>
              <a:t>Erleben Sie altersbedingte Schwerhörigkeit</a:t>
            </a:r>
            <a:br>
              <a:rPr lang="de-CH" dirty="0"/>
            </a:br>
            <a:r>
              <a:rPr lang="de-CH" dirty="0"/>
              <a:t>Wenn wir älter werden, verlieren wir nach und nach die Fähigkeit, leise und hohe Töne wahrzunehmen, wie beispielsweise Vogelgezwitscher oder bestimmte Sprachlaute. Unter Umständen kann man Gesprächen nicht mehr so gut folgen, insbesondere in lauten Umgebungen oder wenn sich viele Menschen gleichzeitig unterhalten. </a:t>
            </a:r>
          </a:p>
          <a:p>
            <a:endParaRPr lang="en-US" dirty="0"/>
          </a:p>
          <a:p>
            <a:r>
              <a:rPr lang="de-CH" dirty="0"/>
              <a:t>Klicken Sie auf die Wiedergabetasten, um sich die verschiedenen Töne für die jeweilige Altersgruppe mit simulierter Altersschwerhörigkeit anzuhören. (Text kann je nach Lösung variieren.)</a:t>
            </a:r>
          </a:p>
        </p:txBody>
      </p:sp>
      <p:grpSp>
        <p:nvGrpSpPr>
          <p:cNvPr id="45" name="Group 44">
            <a:extLst>
              <a:ext uri="{FF2B5EF4-FFF2-40B4-BE49-F238E27FC236}">
                <a16:creationId xmlns:a16="http://schemas.microsoft.com/office/drawing/2014/main" id="{1BDC9B41-D195-40A5-86A6-025BB7CDEA62}"/>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CFFA6DC5-ED1A-41CD-9F41-6DF79A22A1EC}"/>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EA7DB39C-0E6B-48AC-9C2E-1A674C87F50C}"/>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D969F100-6F8E-40D3-90B9-F8699A7C290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3" action="ppaction://hlinksldjump"/>
                  <a:extLst>
                    <a:ext uri="{FF2B5EF4-FFF2-40B4-BE49-F238E27FC236}">
                      <a16:creationId xmlns:a16="http://schemas.microsoft.com/office/drawing/2014/main" id="{AC45D47A-927D-471E-A6BC-E2E6154B251F}"/>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Arrow: Left 53">
                  <a:extLst>
                    <a:ext uri="{FF2B5EF4-FFF2-40B4-BE49-F238E27FC236}">
                      <a16:creationId xmlns:a16="http://schemas.microsoft.com/office/drawing/2014/main" id="{440E36C9-976F-4614-9869-EAA0E0C89BF3}"/>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9" name="TextBox 48">
                <a:extLst>
                  <a:ext uri="{FF2B5EF4-FFF2-40B4-BE49-F238E27FC236}">
                    <a16:creationId xmlns:a16="http://schemas.microsoft.com/office/drawing/2014/main" id="{5079C6BE-11D0-4965-AD52-03FEBD3FFA2B}"/>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50" name="TextBox 49">
                <a:extLst>
                  <a:ext uri="{FF2B5EF4-FFF2-40B4-BE49-F238E27FC236}">
                    <a16:creationId xmlns:a16="http://schemas.microsoft.com/office/drawing/2014/main" id="{BC94F785-1F80-449A-9DC1-CE144EF9BB1A}"/>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51" name="TextBox 50">
                <a:extLst>
                  <a:ext uri="{FF2B5EF4-FFF2-40B4-BE49-F238E27FC236}">
                    <a16:creationId xmlns:a16="http://schemas.microsoft.com/office/drawing/2014/main" id="{831C11D9-E29A-49F4-940D-5774A643966F}"/>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47" name="TextBox 46">
              <a:extLst>
                <a:ext uri="{FF2B5EF4-FFF2-40B4-BE49-F238E27FC236}">
                  <a16:creationId xmlns:a16="http://schemas.microsoft.com/office/drawing/2014/main" id="{D65B086B-C3B2-4C9F-9D4F-167F4D720B20}"/>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spTree>
    <p:extLst>
      <p:ext uri="{BB962C8B-B14F-4D97-AF65-F5344CB8AC3E}">
        <p14:creationId xmlns:p14="http://schemas.microsoft.com/office/powerpoint/2010/main" val="358111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5B96796-C030-4D52-8E44-C6865F0985C8}"/>
              </a:ext>
            </a:extLst>
          </p:cNvPr>
          <p:cNvSpPr/>
          <p:nvPr/>
        </p:nvSpPr>
        <p:spPr>
          <a:xfrm>
            <a:off x="766119"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D3E118C-79F1-49F3-823C-7830B00325FD}"/>
              </a:ext>
            </a:extLst>
          </p:cNvPr>
          <p:cNvSpPr txBox="1"/>
          <p:nvPr/>
        </p:nvSpPr>
        <p:spPr>
          <a:xfrm>
            <a:off x="642551" y="130265"/>
            <a:ext cx="5361211" cy="830997"/>
          </a:xfrm>
          <a:prstGeom prst="rect">
            <a:avLst/>
          </a:prstGeom>
          <a:noFill/>
        </p:spPr>
        <p:txBody>
          <a:bodyPr wrap="none" rtlCol="0">
            <a:spAutoFit/>
          </a:bodyPr>
          <a:lstStyle/>
          <a:p>
            <a:r>
              <a:rPr lang="de-CH" sz="4800"/>
              <a:t>Wählen Sie die gewünschte Sprache</a:t>
            </a:r>
          </a:p>
        </p:txBody>
      </p:sp>
      <p:sp>
        <p:nvSpPr>
          <p:cNvPr id="2" name="TextBox 1">
            <a:extLst>
              <a:ext uri="{FF2B5EF4-FFF2-40B4-BE49-F238E27FC236}">
                <a16:creationId xmlns:a16="http://schemas.microsoft.com/office/drawing/2014/main" id="{6AC1F24D-BE70-4A7B-BA2B-3C349B31352D}"/>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sp>
        <p:nvSpPr>
          <p:cNvPr id="17" name="TextBox 16">
            <a:extLst>
              <a:ext uri="{FF2B5EF4-FFF2-40B4-BE49-F238E27FC236}">
                <a16:creationId xmlns:a16="http://schemas.microsoft.com/office/drawing/2014/main" id="{513C1D14-E2F3-4C2D-8FBC-A5E9D5AD4693}"/>
              </a:ext>
            </a:extLst>
          </p:cNvPr>
          <p:cNvSpPr txBox="1"/>
          <p:nvPr/>
        </p:nvSpPr>
        <p:spPr>
          <a:xfrm>
            <a:off x="658903" y="2530536"/>
            <a:ext cx="2422048" cy="769441"/>
          </a:xfrm>
          <a:prstGeom prst="rect">
            <a:avLst/>
          </a:prstGeom>
          <a:noFill/>
        </p:spPr>
        <p:txBody>
          <a:bodyPr wrap="square" rtlCol="0">
            <a:spAutoFit/>
          </a:bodyPr>
          <a:lstStyle/>
          <a:p>
            <a:pPr algn="ctr"/>
            <a:r>
              <a:rPr lang="de-CH" sz="4400" b="1"/>
              <a:t>English</a:t>
            </a:r>
          </a:p>
        </p:txBody>
      </p:sp>
      <p:sp>
        <p:nvSpPr>
          <p:cNvPr id="22" name="Rectangle: Rounded Corners 21">
            <a:extLst>
              <a:ext uri="{FF2B5EF4-FFF2-40B4-BE49-F238E27FC236}">
                <a16:creationId xmlns:a16="http://schemas.microsoft.com/office/drawing/2014/main" id="{2B5B5714-1B14-411D-B3C5-77ADF5ECC304}"/>
              </a:ext>
            </a:extLst>
          </p:cNvPr>
          <p:cNvSpPr/>
          <p:nvPr/>
        </p:nvSpPr>
        <p:spPr>
          <a:xfrm>
            <a:off x="3699317"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231FB9A-73B8-40F1-8B52-799F4A07C5AD}"/>
              </a:ext>
            </a:extLst>
          </p:cNvPr>
          <p:cNvSpPr/>
          <p:nvPr/>
        </p:nvSpPr>
        <p:spPr>
          <a:xfrm>
            <a:off x="6554298"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FAD4EAF-75A0-4908-BC12-9C4925CDEE5C}"/>
              </a:ext>
            </a:extLst>
          </p:cNvPr>
          <p:cNvSpPr/>
          <p:nvPr/>
        </p:nvSpPr>
        <p:spPr>
          <a:xfrm>
            <a:off x="9425754"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281941E4-2112-498D-B88F-8B2A5178F049}"/>
              </a:ext>
            </a:extLst>
          </p:cNvPr>
          <p:cNvSpPr txBox="1"/>
          <p:nvPr/>
        </p:nvSpPr>
        <p:spPr>
          <a:xfrm>
            <a:off x="3581537" y="2524358"/>
            <a:ext cx="2422048" cy="769441"/>
          </a:xfrm>
          <a:prstGeom prst="rect">
            <a:avLst/>
          </a:prstGeom>
          <a:noFill/>
        </p:spPr>
        <p:txBody>
          <a:bodyPr wrap="square" rtlCol="0">
            <a:spAutoFit/>
          </a:bodyPr>
          <a:lstStyle/>
          <a:p>
            <a:pPr algn="ctr"/>
            <a:r>
              <a:rPr lang="de-CH" sz="4400" b="1"/>
              <a:t>Deutsch</a:t>
            </a:r>
          </a:p>
        </p:txBody>
      </p:sp>
      <p:sp>
        <p:nvSpPr>
          <p:cNvPr id="19" name="TextBox 18">
            <a:extLst>
              <a:ext uri="{FF2B5EF4-FFF2-40B4-BE49-F238E27FC236}">
                <a16:creationId xmlns:a16="http://schemas.microsoft.com/office/drawing/2014/main" id="{803DAE31-42D3-4BEF-99C1-B90E40E6F4E2}"/>
              </a:ext>
            </a:extLst>
          </p:cNvPr>
          <p:cNvSpPr txBox="1"/>
          <p:nvPr/>
        </p:nvSpPr>
        <p:spPr>
          <a:xfrm>
            <a:off x="9263324" y="2524358"/>
            <a:ext cx="2422048" cy="769441"/>
          </a:xfrm>
          <a:prstGeom prst="rect">
            <a:avLst/>
          </a:prstGeom>
          <a:noFill/>
        </p:spPr>
        <p:txBody>
          <a:bodyPr wrap="square" rtlCol="0">
            <a:spAutoFit/>
          </a:bodyPr>
          <a:lstStyle/>
          <a:p>
            <a:pPr algn="ctr"/>
            <a:r>
              <a:rPr lang="de-CH" sz="4400" b="1"/>
              <a:t>Español</a:t>
            </a:r>
          </a:p>
        </p:txBody>
      </p:sp>
      <p:sp>
        <p:nvSpPr>
          <p:cNvPr id="20" name="TextBox 19">
            <a:extLst>
              <a:ext uri="{FF2B5EF4-FFF2-40B4-BE49-F238E27FC236}">
                <a16:creationId xmlns:a16="http://schemas.microsoft.com/office/drawing/2014/main" id="{B2FE9AF9-9F5D-4FC4-B428-5CAC46C8B515}"/>
              </a:ext>
            </a:extLst>
          </p:cNvPr>
          <p:cNvSpPr txBox="1"/>
          <p:nvPr/>
        </p:nvSpPr>
        <p:spPr>
          <a:xfrm>
            <a:off x="6422430" y="2524357"/>
            <a:ext cx="2422048" cy="769441"/>
          </a:xfrm>
          <a:prstGeom prst="rect">
            <a:avLst/>
          </a:prstGeom>
          <a:noFill/>
        </p:spPr>
        <p:txBody>
          <a:bodyPr wrap="square" rtlCol="0">
            <a:spAutoFit/>
          </a:bodyPr>
          <a:lstStyle/>
          <a:p>
            <a:pPr algn="ctr"/>
            <a:r>
              <a:rPr lang="de-CH" sz="4400" b="1"/>
              <a:t>Français</a:t>
            </a:r>
          </a:p>
        </p:txBody>
      </p:sp>
      <p:grpSp>
        <p:nvGrpSpPr>
          <p:cNvPr id="21" name="Group 20">
            <a:extLst>
              <a:ext uri="{FF2B5EF4-FFF2-40B4-BE49-F238E27FC236}">
                <a16:creationId xmlns:a16="http://schemas.microsoft.com/office/drawing/2014/main" id="{EECA8354-EB64-48D9-BAE1-DA0F20C951B2}"/>
              </a:ext>
            </a:extLst>
          </p:cNvPr>
          <p:cNvGrpSpPr/>
          <p:nvPr/>
        </p:nvGrpSpPr>
        <p:grpSpPr>
          <a:xfrm>
            <a:off x="0" y="5795253"/>
            <a:ext cx="12192000" cy="1062747"/>
            <a:chOff x="0" y="5795253"/>
            <a:chExt cx="12192000" cy="1062747"/>
          </a:xfrm>
        </p:grpSpPr>
        <p:grpSp>
          <p:nvGrpSpPr>
            <p:cNvPr id="31" name="Group 30">
              <a:extLst>
                <a:ext uri="{FF2B5EF4-FFF2-40B4-BE49-F238E27FC236}">
                  <a16:creationId xmlns:a16="http://schemas.microsoft.com/office/drawing/2014/main" id="{252608A2-3C08-4D9D-BBF6-94F9CA34442E}"/>
                </a:ext>
              </a:extLst>
            </p:cNvPr>
            <p:cNvGrpSpPr/>
            <p:nvPr/>
          </p:nvGrpSpPr>
          <p:grpSpPr>
            <a:xfrm>
              <a:off x="0" y="5797685"/>
              <a:ext cx="12192000" cy="1060315"/>
              <a:chOff x="0" y="5797685"/>
              <a:chExt cx="12192000" cy="1060315"/>
            </a:xfrm>
          </p:grpSpPr>
          <p:grpSp>
            <p:nvGrpSpPr>
              <p:cNvPr id="35" name="Group 34">
                <a:extLst>
                  <a:ext uri="{FF2B5EF4-FFF2-40B4-BE49-F238E27FC236}">
                    <a16:creationId xmlns:a16="http://schemas.microsoft.com/office/drawing/2014/main" id="{55BE69CE-0DFC-48EB-ABE5-FBC41452F789}"/>
                  </a:ext>
                </a:extLst>
              </p:cNvPr>
              <p:cNvGrpSpPr/>
              <p:nvPr/>
            </p:nvGrpSpPr>
            <p:grpSpPr>
              <a:xfrm>
                <a:off x="0" y="5797685"/>
                <a:ext cx="12192000" cy="1060315"/>
                <a:chOff x="0" y="5797685"/>
                <a:chExt cx="12192000" cy="1060315"/>
              </a:xfrm>
            </p:grpSpPr>
            <p:sp>
              <p:nvSpPr>
                <p:cNvPr id="39" name="Rectangle 38">
                  <a:extLst>
                    <a:ext uri="{FF2B5EF4-FFF2-40B4-BE49-F238E27FC236}">
                      <a16:creationId xmlns:a16="http://schemas.microsoft.com/office/drawing/2014/main" id="{0A74C863-5021-4D03-9FEA-D1DD2BFBF32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 39">
                  <a:hlinkClick r:id="rId3" action="ppaction://hlinksldjump"/>
                  <a:extLst>
                    <a:ext uri="{FF2B5EF4-FFF2-40B4-BE49-F238E27FC236}">
                      <a16:creationId xmlns:a16="http://schemas.microsoft.com/office/drawing/2014/main" id="{D73A1401-5851-4E07-8450-A1DD046529C6}"/>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Arrow: Left 40">
                  <a:extLst>
                    <a:ext uri="{FF2B5EF4-FFF2-40B4-BE49-F238E27FC236}">
                      <a16:creationId xmlns:a16="http://schemas.microsoft.com/office/drawing/2014/main" id="{D3427514-5B8E-4517-AACE-0AF23380DB71}"/>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6" name="TextBox 35">
                <a:extLst>
                  <a:ext uri="{FF2B5EF4-FFF2-40B4-BE49-F238E27FC236}">
                    <a16:creationId xmlns:a16="http://schemas.microsoft.com/office/drawing/2014/main" id="{049F770C-9BA9-4865-A47C-F4C879FDA16D}"/>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37" name="TextBox 36">
                <a:extLst>
                  <a:ext uri="{FF2B5EF4-FFF2-40B4-BE49-F238E27FC236}">
                    <a16:creationId xmlns:a16="http://schemas.microsoft.com/office/drawing/2014/main" id="{12424718-F527-494A-8004-D64C630C2198}"/>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38" name="TextBox 37">
                <a:extLst>
                  <a:ext uri="{FF2B5EF4-FFF2-40B4-BE49-F238E27FC236}">
                    <a16:creationId xmlns:a16="http://schemas.microsoft.com/office/drawing/2014/main" id="{AFFD53D1-86CA-462B-A469-CAAD186DA7FB}"/>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34" name="TextBox 33">
              <a:extLst>
                <a:ext uri="{FF2B5EF4-FFF2-40B4-BE49-F238E27FC236}">
                  <a16:creationId xmlns:a16="http://schemas.microsoft.com/office/drawing/2014/main" id="{3C68EE18-0DF5-4373-8021-494E9924A682}"/>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spTree>
    <p:extLst>
      <p:ext uri="{BB962C8B-B14F-4D97-AF65-F5344CB8AC3E}">
        <p14:creationId xmlns:p14="http://schemas.microsoft.com/office/powerpoint/2010/main" val="260468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480090" cy="830997"/>
          </a:xfrm>
          <a:prstGeom prst="rect">
            <a:avLst/>
          </a:prstGeom>
          <a:noFill/>
        </p:spPr>
        <p:txBody>
          <a:bodyPr wrap="none" rtlCol="0">
            <a:spAutoFit/>
          </a:bodyPr>
          <a:lstStyle/>
          <a:p>
            <a:r>
              <a:rPr lang="de-CH" sz="4800"/>
              <a:t>Was ist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735947" cy="3139321"/>
          </a:xfrm>
          <a:prstGeom prst="rect">
            <a:avLst/>
          </a:prstGeom>
          <a:noFill/>
        </p:spPr>
        <p:txBody>
          <a:bodyPr wrap="square" rtlCol="0">
            <a:spAutoFit/>
          </a:bodyPr>
          <a:lstStyle/>
          <a:p>
            <a:r>
              <a:rPr lang="de-CH" dirty="0"/>
              <a:t>Das Ohr ist ein sehr sensibles Sinnesorgan, das Schall aufnimmt, in Nervenimpulse umwandelt und diese dann an das Gehirn weiterleitet. Verschiedene pathologische oder genetische Faktoren, die das Ohr oder das Gehirn betreffen, können zu Schwerhörigkeit führen. Hierbei wird nach Art, Stadium und Ursache unterschieden.</a:t>
            </a:r>
          </a:p>
          <a:p>
            <a:endParaRPr lang="de-CH" dirty="0"/>
          </a:p>
          <a:p>
            <a:r>
              <a:rPr lang="de-CH" dirty="0"/>
              <a:t>Das erste Anzeichen für Schwerhörigkeit ist die Abnahme des wahrnehmbaren Tonspektrums. Schwerhörigkeit beeinträchtigt die Kommunikation, insbesondere in anspruchsvollen Hörsituationen.</a:t>
            </a:r>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337162" y="900157"/>
            <a:ext cx="1984704" cy="9395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Arten von Schwerhörigkeit</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337162" y="3429000"/>
            <a:ext cx="1984704" cy="106031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Stadien der Schwerhörigkeit</a:t>
            </a:r>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337162" y="2152976"/>
            <a:ext cx="1984704" cy="93958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Ursachen von Schwerhörigkeit</a:t>
            </a:r>
          </a:p>
        </p:txBody>
      </p:sp>
      <p:grpSp>
        <p:nvGrpSpPr>
          <p:cNvPr id="2" name="Group 1">
            <a:extLst>
              <a:ext uri="{FF2B5EF4-FFF2-40B4-BE49-F238E27FC236}">
                <a16:creationId xmlns:a16="http://schemas.microsoft.com/office/drawing/2014/main" id="{E3745BD4-03E1-4AEE-B53C-DB4233A5747A}"/>
              </a:ext>
            </a:extLst>
          </p:cNvPr>
          <p:cNvGrpSpPr/>
          <p:nvPr/>
        </p:nvGrpSpPr>
        <p:grpSpPr>
          <a:xfrm>
            <a:off x="0" y="5795253"/>
            <a:ext cx="12192000" cy="1062747"/>
            <a:chOff x="0" y="5795253"/>
            <a:chExt cx="12192000" cy="1062747"/>
          </a:xfrm>
        </p:grpSpPr>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hlinkClick r:id="rId5" action="ppaction://hlinksldjump"/>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spTree>
    <p:extLst>
      <p:ext uri="{BB962C8B-B14F-4D97-AF65-F5344CB8AC3E}">
        <p14:creationId xmlns:p14="http://schemas.microsoft.com/office/powerpoint/2010/main" val="39857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de-CH" sz="4800"/>
              <a:t>Arten von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6248903" cy="2031325"/>
          </a:xfrm>
          <a:prstGeom prst="rect">
            <a:avLst/>
          </a:prstGeom>
          <a:noFill/>
        </p:spPr>
        <p:txBody>
          <a:bodyPr wrap="square" rtlCol="0">
            <a:spAutoFit/>
          </a:bodyPr>
          <a:lstStyle/>
          <a:p>
            <a:r>
              <a:rPr lang="de-CH" dirty="0"/>
              <a:t>Es gibt drei Hauptarten von Schwerhörigkeit: Schallempfindungsschwerhörigkeit, Schallleitungs-schwerhörigkeit und kombinierte Schwerhörigkeit.</a:t>
            </a:r>
          </a:p>
          <a:p>
            <a:r>
              <a:rPr lang="de-CH" dirty="0"/>
              <a:t>Mehr zu den verschiedenen Arten von Schwerhörigkeit </a:t>
            </a:r>
            <a:br>
              <a:rPr lang="de-CH" dirty="0"/>
            </a:br>
            <a:r>
              <a:rPr lang="de-CH" dirty="0"/>
              <a:t>erfahren Sie über die Schaltflächen links. </a:t>
            </a:r>
            <a:br>
              <a:rPr lang="de-CH" dirty="0"/>
            </a:br>
            <a:r>
              <a:rPr lang="de-CH" dirty="0"/>
              <a:t>(Position kann je nach Layout der Präsentation variieren)</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545443" y="854985"/>
            <a:ext cx="2093131"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Schallempfindungs-schwerhörigkeit</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545443" y="2404783"/>
            <a:ext cx="2093132"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Schallleitungs-schwerhörigkeit</a:t>
            </a:r>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545443" y="3890823"/>
            <a:ext cx="2093132"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Kombinierte Schwerhörigkeit</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nvGrpSpPr>
          <p:cNvPr id="42" name="Group 41">
            <a:extLst>
              <a:ext uri="{FF2B5EF4-FFF2-40B4-BE49-F238E27FC236}">
                <a16:creationId xmlns:a16="http://schemas.microsoft.com/office/drawing/2014/main" id="{0568BC8E-B416-454B-9C26-92BCC40A68F6}"/>
              </a:ext>
            </a:extLst>
          </p:cNvPr>
          <p:cNvGrpSpPr/>
          <p:nvPr/>
        </p:nvGrpSpPr>
        <p:grpSpPr>
          <a:xfrm>
            <a:off x="0" y="5795253"/>
            <a:ext cx="12192000" cy="1062747"/>
            <a:chOff x="0" y="5795253"/>
            <a:chExt cx="12192000" cy="1062747"/>
          </a:xfrm>
        </p:grpSpPr>
        <p:grpSp>
          <p:nvGrpSpPr>
            <p:cNvPr id="43" name="Group 42">
              <a:extLst>
                <a:ext uri="{FF2B5EF4-FFF2-40B4-BE49-F238E27FC236}">
                  <a16:creationId xmlns:a16="http://schemas.microsoft.com/office/drawing/2014/main" id="{CD60878B-0953-41AC-9AE4-74C29B7EF617}"/>
                </a:ext>
              </a:extLst>
            </p:cNvPr>
            <p:cNvGrpSpPr/>
            <p:nvPr/>
          </p:nvGrpSpPr>
          <p:grpSpPr>
            <a:xfrm>
              <a:off x="0" y="5797685"/>
              <a:ext cx="12192000" cy="1060315"/>
              <a:chOff x="0" y="5797685"/>
              <a:chExt cx="12192000" cy="1060315"/>
            </a:xfrm>
          </p:grpSpPr>
          <p:grpSp>
            <p:nvGrpSpPr>
              <p:cNvPr id="45" name="Group 44">
                <a:extLst>
                  <a:ext uri="{FF2B5EF4-FFF2-40B4-BE49-F238E27FC236}">
                    <a16:creationId xmlns:a16="http://schemas.microsoft.com/office/drawing/2014/main" id="{FF0EB8B9-AB73-4F70-9854-FE19E6BA9470}"/>
                  </a:ext>
                </a:extLst>
              </p:cNvPr>
              <p:cNvGrpSpPr/>
              <p:nvPr/>
            </p:nvGrpSpPr>
            <p:grpSpPr>
              <a:xfrm>
                <a:off x="0" y="5797685"/>
                <a:ext cx="12192000" cy="1060315"/>
                <a:chOff x="0" y="5797685"/>
                <a:chExt cx="12192000" cy="1060315"/>
              </a:xfrm>
            </p:grpSpPr>
            <p:sp>
              <p:nvSpPr>
                <p:cNvPr id="49" name="Rectangle 48">
                  <a:extLst>
                    <a:ext uri="{FF2B5EF4-FFF2-40B4-BE49-F238E27FC236}">
                      <a16:creationId xmlns:a16="http://schemas.microsoft.com/office/drawing/2014/main" id="{BC227003-5619-485D-AB13-6F3A1499CB6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Up 49">
                  <a:hlinkClick r:id="rId5" action="ppaction://hlinksldjump"/>
                  <a:extLst>
                    <a:ext uri="{FF2B5EF4-FFF2-40B4-BE49-F238E27FC236}">
                      <a16:creationId xmlns:a16="http://schemas.microsoft.com/office/drawing/2014/main" id="{056607FC-F638-4EDF-B274-1404F3C7C2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Arrow: Left 50">
                  <a:extLst>
                    <a:ext uri="{FF2B5EF4-FFF2-40B4-BE49-F238E27FC236}">
                      <a16:creationId xmlns:a16="http://schemas.microsoft.com/office/drawing/2014/main" id="{34E4C26F-FE6A-4555-AC88-E7AC666E60C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6" name="TextBox 45">
                <a:extLst>
                  <a:ext uri="{FF2B5EF4-FFF2-40B4-BE49-F238E27FC236}">
                    <a16:creationId xmlns:a16="http://schemas.microsoft.com/office/drawing/2014/main" id="{EDDE4246-23AD-4E6E-868B-BCC58D349633}"/>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47" name="TextBox 46">
                <a:extLst>
                  <a:ext uri="{FF2B5EF4-FFF2-40B4-BE49-F238E27FC236}">
                    <a16:creationId xmlns:a16="http://schemas.microsoft.com/office/drawing/2014/main" id="{358E750B-12A2-4CEC-A22A-EF6976048F0E}"/>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48" name="TextBox 47">
                <a:extLst>
                  <a:ext uri="{FF2B5EF4-FFF2-40B4-BE49-F238E27FC236}">
                    <a16:creationId xmlns:a16="http://schemas.microsoft.com/office/drawing/2014/main" id="{CCD91394-7590-483F-992A-18BE8BCF06E5}"/>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44" name="TextBox 43">
              <a:extLst>
                <a:ext uri="{FF2B5EF4-FFF2-40B4-BE49-F238E27FC236}">
                  <a16:creationId xmlns:a16="http://schemas.microsoft.com/office/drawing/2014/main" id="{036CC289-59A7-4368-965B-6B4483981AB3}"/>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pic>
        <p:nvPicPr>
          <p:cNvPr id="3" name="Picture 2">
            <a:extLst>
              <a:ext uri="{FF2B5EF4-FFF2-40B4-BE49-F238E27FC236}">
                <a16:creationId xmlns:a16="http://schemas.microsoft.com/office/drawing/2014/main" id="{073F3FA4-A933-4566-A027-3AE05829F7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5482" y="2929305"/>
            <a:ext cx="3621774" cy="2351528"/>
          </a:xfrm>
          <a:prstGeom prst="rect">
            <a:avLst/>
          </a:prstGeom>
        </p:spPr>
      </p:pic>
      <p:sp>
        <p:nvSpPr>
          <p:cNvPr id="20" name="TextBox 19">
            <a:extLst>
              <a:ext uri="{FF2B5EF4-FFF2-40B4-BE49-F238E27FC236}">
                <a16:creationId xmlns:a16="http://schemas.microsoft.com/office/drawing/2014/main" id="{AB212663-8D43-4C79-ACC1-2DABCF0D5F81}"/>
              </a:ext>
            </a:extLst>
          </p:cNvPr>
          <p:cNvSpPr txBox="1"/>
          <p:nvPr/>
        </p:nvSpPr>
        <p:spPr>
          <a:xfrm>
            <a:off x="3387425" y="2881106"/>
            <a:ext cx="1922514" cy="369332"/>
          </a:xfrm>
          <a:prstGeom prst="rect">
            <a:avLst/>
          </a:prstGeom>
          <a:noFill/>
        </p:spPr>
        <p:txBody>
          <a:bodyPr wrap="none" rtlCol="0">
            <a:spAutoFit/>
          </a:bodyPr>
          <a:lstStyle/>
          <a:p>
            <a:r>
              <a:rPr lang="de-CH"/>
              <a:t>(Bernafon-Stil)</a:t>
            </a:r>
          </a:p>
        </p:txBody>
      </p:sp>
    </p:spTree>
    <p:extLst>
      <p:ext uri="{BB962C8B-B14F-4D97-AF65-F5344CB8AC3E}">
        <p14:creationId xmlns:p14="http://schemas.microsoft.com/office/powerpoint/2010/main" val="244753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de-CH" sz="4800"/>
              <a:t>Arten von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6800986" cy="2308324"/>
          </a:xfrm>
          <a:prstGeom prst="rect">
            <a:avLst/>
          </a:prstGeom>
          <a:noFill/>
        </p:spPr>
        <p:txBody>
          <a:bodyPr wrap="square" rtlCol="0">
            <a:spAutoFit/>
          </a:bodyPr>
          <a:lstStyle/>
          <a:p>
            <a:r>
              <a:rPr lang="de-CH" dirty="0"/>
              <a:t>Die </a:t>
            </a:r>
            <a:r>
              <a:rPr lang="de-CH" b="1" dirty="0"/>
              <a:t>Schallempfindungsschwerhörigkeit</a:t>
            </a:r>
            <a:r>
              <a:rPr lang="de-CH" dirty="0"/>
              <a:t> ist die häufigste Form der Schwerhörigkeit. Sie ist in den meisten Fällen bleibend und wird entweder durch eine Schädigung der winzigen Haarzellen im Innenohr oder des Hörnervs verursacht. Der Hörnerv leitet wichtige Informationen zur Lautstärke, Höhe und Frequenz von Tönen an das Gehirn weiter. Eine Schallempfindungsschwerhörigkeit kann dazu führen, dass Sprache bruchstückhaft wahrgenommen wird.</a:t>
            </a:r>
          </a:p>
          <a:p>
            <a:endParaRPr lang="en-US" dirty="0"/>
          </a:p>
        </p:txBody>
      </p:sp>
      <p:sp>
        <p:nvSpPr>
          <p:cNvPr id="10" name="Rectangle: Folded Corner 9">
            <a:extLst>
              <a:ext uri="{FF2B5EF4-FFF2-40B4-BE49-F238E27FC236}">
                <a16:creationId xmlns:a16="http://schemas.microsoft.com/office/drawing/2014/main" id="{2B6509D6-2CDE-4EF1-B086-79E80DDE590C}"/>
              </a:ext>
            </a:extLst>
          </p:cNvPr>
          <p:cNvSpPr/>
          <p:nvPr/>
        </p:nvSpPr>
        <p:spPr>
          <a:xfrm>
            <a:off x="9567746" y="854985"/>
            <a:ext cx="2070829"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Schallempfindungs-schwerhörigkeit</a:t>
            </a:r>
          </a:p>
        </p:txBody>
      </p:sp>
      <p:sp>
        <p:nvSpPr>
          <p:cNvPr id="13" name="Rectangle: Folded Corner 12">
            <a:hlinkClick r:id="rId2" action="ppaction://hlinksldjump"/>
            <a:extLst>
              <a:ext uri="{FF2B5EF4-FFF2-40B4-BE49-F238E27FC236}">
                <a16:creationId xmlns:a16="http://schemas.microsoft.com/office/drawing/2014/main" id="{2C9F7728-6C0A-4ECD-AD39-B6FCE7439580}"/>
              </a:ext>
            </a:extLst>
          </p:cNvPr>
          <p:cNvSpPr/>
          <p:nvPr/>
        </p:nvSpPr>
        <p:spPr>
          <a:xfrm>
            <a:off x="9567746" y="2404783"/>
            <a:ext cx="2070829"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Schallleitungs-schwerhörigkeit</a:t>
            </a:r>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567746" y="3890823"/>
            <a:ext cx="2070829"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Kombinierte Schwerhörigkeit</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nvGrpSpPr>
          <p:cNvPr id="34" name="Group 33">
            <a:extLst>
              <a:ext uri="{FF2B5EF4-FFF2-40B4-BE49-F238E27FC236}">
                <a16:creationId xmlns:a16="http://schemas.microsoft.com/office/drawing/2014/main" id="{7BE889A4-C107-404E-8DF8-CFA9A07D186A}"/>
              </a:ext>
            </a:extLst>
          </p:cNvPr>
          <p:cNvGrpSpPr/>
          <p:nvPr/>
        </p:nvGrpSpPr>
        <p:grpSpPr>
          <a:xfrm>
            <a:off x="0" y="5795253"/>
            <a:ext cx="12192000" cy="1062747"/>
            <a:chOff x="0" y="5795253"/>
            <a:chExt cx="12192000" cy="1062747"/>
          </a:xfrm>
        </p:grpSpPr>
        <p:grpSp>
          <p:nvGrpSpPr>
            <p:cNvPr id="35" name="Group 34">
              <a:extLst>
                <a:ext uri="{FF2B5EF4-FFF2-40B4-BE49-F238E27FC236}">
                  <a16:creationId xmlns:a16="http://schemas.microsoft.com/office/drawing/2014/main" id="{56DB4633-F94B-4B83-99C0-2817F2E432E9}"/>
                </a:ext>
              </a:extLst>
            </p:cNvPr>
            <p:cNvGrpSpPr/>
            <p:nvPr/>
          </p:nvGrpSpPr>
          <p:grpSpPr>
            <a:xfrm>
              <a:off x="0" y="5797685"/>
              <a:ext cx="12192000" cy="1060315"/>
              <a:chOff x="0" y="5797685"/>
              <a:chExt cx="12192000" cy="1060315"/>
            </a:xfrm>
          </p:grpSpPr>
          <p:grpSp>
            <p:nvGrpSpPr>
              <p:cNvPr id="37" name="Group 36">
                <a:extLst>
                  <a:ext uri="{FF2B5EF4-FFF2-40B4-BE49-F238E27FC236}">
                    <a16:creationId xmlns:a16="http://schemas.microsoft.com/office/drawing/2014/main" id="{7945D024-E7AD-45B2-8E59-5FEF8A9AF97B}"/>
                  </a:ext>
                </a:extLst>
              </p:cNvPr>
              <p:cNvGrpSpPr/>
              <p:nvPr/>
            </p:nvGrpSpPr>
            <p:grpSpPr>
              <a:xfrm>
                <a:off x="0" y="5797685"/>
                <a:ext cx="12192000" cy="1060315"/>
                <a:chOff x="0" y="5797685"/>
                <a:chExt cx="12192000" cy="1060315"/>
              </a:xfrm>
            </p:grpSpPr>
            <p:sp>
              <p:nvSpPr>
                <p:cNvPr id="41" name="Rectangle 40">
                  <a:extLst>
                    <a:ext uri="{FF2B5EF4-FFF2-40B4-BE49-F238E27FC236}">
                      <a16:creationId xmlns:a16="http://schemas.microsoft.com/office/drawing/2014/main" id="{97F03515-72A6-406D-9C69-53DAA15AAF85}"/>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Up 41">
                  <a:hlinkClick r:id="rId4" action="ppaction://hlinksldjump"/>
                  <a:extLst>
                    <a:ext uri="{FF2B5EF4-FFF2-40B4-BE49-F238E27FC236}">
                      <a16:creationId xmlns:a16="http://schemas.microsoft.com/office/drawing/2014/main" id="{475F0F8F-D002-4AA2-837C-D1A1DB3ABF7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Arrow: Left 42">
                  <a:extLst>
                    <a:ext uri="{FF2B5EF4-FFF2-40B4-BE49-F238E27FC236}">
                      <a16:creationId xmlns:a16="http://schemas.microsoft.com/office/drawing/2014/main" id="{65AC6FC5-CAE7-41F4-8ECB-35993DE925C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8" name="TextBox 37">
                <a:extLst>
                  <a:ext uri="{FF2B5EF4-FFF2-40B4-BE49-F238E27FC236}">
                    <a16:creationId xmlns:a16="http://schemas.microsoft.com/office/drawing/2014/main" id="{0E7CCDB0-3C51-42CB-B582-3FD904A99A6C}"/>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39" name="TextBox 38">
                <a:extLst>
                  <a:ext uri="{FF2B5EF4-FFF2-40B4-BE49-F238E27FC236}">
                    <a16:creationId xmlns:a16="http://schemas.microsoft.com/office/drawing/2014/main" id="{43BA4A56-DC1E-4805-8D59-0FD041C97A24}"/>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40" name="TextBox 39">
                <a:extLst>
                  <a:ext uri="{FF2B5EF4-FFF2-40B4-BE49-F238E27FC236}">
                    <a16:creationId xmlns:a16="http://schemas.microsoft.com/office/drawing/2014/main" id="{905A330B-0EBF-462C-8DB3-1A0038A45900}"/>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36" name="TextBox 35">
              <a:extLst>
                <a:ext uri="{FF2B5EF4-FFF2-40B4-BE49-F238E27FC236}">
                  <a16:creationId xmlns:a16="http://schemas.microsoft.com/office/drawing/2014/main" id="{A0FD8820-8512-46CB-8AE7-D01DDCEADA59}"/>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pic>
        <p:nvPicPr>
          <p:cNvPr id="18" name="Picture 17">
            <a:extLst>
              <a:ext uri="{FF2B5EF4-FFF2-40B4-BE49-F238E27FC236}">
                <a16:creationId xmlns:a16="http://schemas.microsoft.com/office/drawing/2014/main" id="{B6C597CB-E8E4-40D5-B15F-DEDC0218E8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 name="Rectangle 1">
            <a:extLst>
              <a:ext uri="{FF2B5EF4-FFF2-40B4-BE49-F238E27FC236}">
                <a16:creationId xmlns:a16="http://schemas.microsoft.com/office/drawing/2014/main" id="{4D074C64-7E19-4461-A8E7-98A254738DAA}"/>
              </a:ext>
            </a:extLst>
          </p:cNvPr>
          <p:cNvSpPr/>
          <p:nvPr/>
        </p:nvSpPr>
        <p:spPr>
          <a:xfrm>
            <a:off x="768485"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92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de-CH" sz="4800"/>
              <a:t>Arten von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886586" cy="2585323"/>
          </a:xfrm>
          <a:prstGeom prst="rect">
            <a:avLst/>
          </a:prstGeom>
          <a:noFill/>
        </p:spPr>
        <p:txBody>
          <a:bodyPr wrap="square" rtlCol="0">
            <a:spAutoFit/>
          </a:bodyPr>
          <a:lstStyle/>
          <a:p>
            <a:r>
              <a:rPr lang="de-CH" dirty="0"/>
              <a:t>Die </a:t>
            </a:r>
            <a:r>
              <a:rPr lang="de-CH" b="1" dirty="0"/>
              <a:t>Schallleitungsschwerhörigkeit</a:t>
            </a:r>
            <a:r>
              <a:rPr lang="de-CH" dirty="0"/>
              <a:t> kommt durch eine Störung der Schallübertragung im äusseren Ohrbereich oder im Mittelohr oder durch eine Blockade im Gehörgang zustande, beispielsweise einen Ohrenschmalzpfropfen, der verhindert, dass der ankommende Schall zum Trommelfell gelangt. Diese Hörminderung kann zwar bleibend sein, meist ist die Beeinträchtigung jedoch nur vorübergehend und kann medizinisch behandelt werden.</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545444" y="854985"/>
            <a:ext cx="2093131"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Schallempfindungs-schwerhörigkeit</a:t>
            </a:r>
          </a:p>
        </p:txBody>
      </p:sp>
      <p:sp>
        <p:nvSpPr>
          <p:cNvPr id="13" name="Rectangle: Folded Corner 12">
            <a:extLst>
              <a:ext uri="{FF2B5EF4-FFF2-40B4-BE49-F238E27FC236}">
                <a16:creationId xmlns:a16="http://schemas.microsoft.com/office/drawing/2014/main" id="{2C9F7728-6C0A-4ECD-AD39-B6FCE7439580}"/>
              </a:ext>
            </a:extLst>
          </p:cNvPr>
          <p:cNvSpPr/>
          <p:nvPr/>
        </p:nvSpPr>
        <p:spPr>
          <a:xfrm>
            <a:off x="9545444" y="2404783"/>
            <a:ext cx="2093131"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Schallleitungs-schwerhörigkeit</a:t>
            </a:r>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545444" y="3890823"/>
            <a:ext cx="2093131"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Kombinierte Schwerhörigkeit</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nvGrpSpPr>
          <p:cNvPr id="18" name="Group 17">
            <a:extLst>
              <a:ext uri="{FF2B5EF4-FFF2-40B4-BE49-F238E27FC236}">
                <a16:creationId xmlns:a16="http://schemas.microsoft.com/office/drawing/2014/main" id="{6C822EBF-32F8-4DF0-81DF-76FE37F7961D}"/>
              </a:ext>
            </a:extLst>
          </p:cNvPr>
          <p:cNvGrpSpPr/>
          <p:nvPr/>
        </p:nvGrpSpPr>
        <p:grpSpPr>
          <a:xfrm>
            <a:off x="0" y="5795253"/>
            <a:ext cx="12192000" cy="1062747"/>
            <a:chOff x="0" y="5795253"/>
            <a:chExt cx="12192000" cy="1062747"/>
          </a:xfrm>
        </p:grpSpPr>
        <p:grpSp>
          <p:nvGrpSpPr>
            <p:cNvPr id="19" name="Group 18">
              <a:extLst>
                <a:ext uri="{FF2B5EF4-FFF2-40B4-BE49-F238E27FC236}">
                  <a16:creationId xmlns:a16="http://schemas.microsoft.com/office/drawing/2014/main" id="{699E68D9-C992-475A-B024-38358FB87C62}"/>
                </a:ext>
              </a:extLst>
            </p:cNvPr>
            <p:cNvGrpSpPr/>
            <p:nvPr/>
          </p:nvGrpSpPr>
          <p:grpSpPr>
            <a:xfrm>
              <a:off x="0" y="5797685"/>
              <a:ext cx="12192000" cy="1060315"/>
              <a:chOff x="0" y="5797685"/>
              <a:chExt cx="12192000" cy="1060315"/>
            </a:xfrm>
          </p:grpSpPr>
          <p:grpSp>
            <p:nvGrpSpPr>
              <p:cNvPr id="29" name="Group 28">
                <a:extLst>
                  <a:ext uri="{FF2B5EF4-FFF2-40B4-BE49-F238E27FC236}">
                    <a16:creationId xmlns:a16="http://schemas.microsoft.com/office/drawing/2014/main" id="{0F49C01B-B226-413A-8D0E-324B7B935707}"/>
                  </a:ext>
                </a:extLst>
              </p:cNvPr>
              <p:cNvGrpSpPr/>
              <p:nvPr/>
            </p:nvGrpSpPr>
            <p:grpSpPr>
              <a:xfrm>
                <a:off x="0" y="5797685"/>
                <a:ext cx="12192000" cy="1060315"/>
                <a:chOff x="0" y="5797685"/>
                <a:chExt cx="12192000" cy="1060315"/>
              </a:xfrm>
            </p:grpSpPr>
            <p:sp>
              <p:nvSpPr>
                <p:cNvPr id="33" name="Rectangle 32">
                  <a:extLst>
                    <a:ext uri="{FF2B5EF4-FFF2-40B4-BE49-F238E27FC236}">
                      <a16:creationId xmlns:a16="http://schemas.microsoft.com/office/drawing/2014/main" id="{AF6417AE-F6EB-440A-86C1-B7BE5D50F722}"/>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 33">
                  <a:hlinkClick r:id="rId4" action="ppaction://hlinksldjump"/>
                  <a:extLst>
                    <a:ext uri="{FF2B5EF4-FFF2-40B4-BE49-F238E27FC236}">
                      <a16:creationId xmlns:a16="http://schemas.microsoft.com/office/drawing/2014/main" id="{430D0485-9DB9-455C-8129-1368CAF8FEB8}"/>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Arrow: Left 34">
                  <a:extLst>
                    <a:ext uri="{FF2B5EF4-FFF2-40B4-BE49-F238E27FC236}">
                      <a16:creationId xmlns:a16="http://schemas.microsoft.com/office/drawing/2014/main" id="{78C07731-E5D5-4525-80B7-4BDA364A939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TextBox 29">
                <a:extLst>
                  <a:ext uri="{FF2B5EF4-FFF2-40B4-BE49-F238E27FC236}">
                    <a16:creationId xmlns:a16="http://schemas.microsoft.com/office/drawing/2014/main" id="{1FF47970-3AE7-4B66-8583-02B6A1622AE2}"/>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31" name="TextBox 30">
                <a:extLst>
                  <a:ext uri="{FF2B5EF4-FFF2-40B4-BE49-F238E27FC236}">
                    <a16:creationId xmlns:a16="http://schemas.microsoft.com/office/drawing/2014/main" id="{9BC51C84-6354-4BC8-9A7B-60F034CDC36F}"/>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32" name="TextBox 31">
                <a:extLst>
                  <a:ext uri="{FF2B5EF4-FFF2-40B4-BE49-F238E27FC236}">
                    <a16:creationId xmlns:a16="http://schemas.microsoft.com/office/drawing/2014/main" id="{8DF98291-83D3-45F9-9B4A-B310365A964D}"/>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27" name="TextBox 26">
              <a:extLst>
                <a:ext uri="{FF2B5EF4-FFF2-40B4-BE49-F238E27FC236}">
                  <a16:creationId xmlns:a16="http://schemas.microsoft.com/office/drawing/2014/main" id="{69D7679F-3974-4933-A9E7-D16E5164A5E3}"/>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pic>
        <p:nvPicPr>
          <p:cNvPr id="20" name="Picture 19">
            <a:extLst>
              <a:ext uri="{FF2B5EF4-FFF2-40B4-BE49-F238E27FC236}">
                <a16:creationId xmlns:a16="http://schemas.microsoft.com/office/drawing/2014/main" id="{15CCC3FE-28A0-487F-B5A5-7F816D68A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1" name="Rectangle 20">
            <a:extLst>
              <a:ext uri="{FF2B5EF4-FFF2-40B4-BE49-F238E27FC236}">
                <a16:creationId xmlns:a16="http://schemas.microsoft.com/office/drawing/2014/main" id="{859DC571-BFEE-4648-A1A5-E9965ECD2B01}"/>
              </a:ext>
            </a:extLst>
          </p:cNvPr>
          <p:cNvSpPr/>
          <p:nvPr/>
        </p:nvSpPr>
        <p:spPr>
          <a:xfrm>
            <a:off x="2741348"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6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de-CH" sz="4800"/>
              <a:t>Arten von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1200329"/>
          </a:xfrm>
          <a:prstGeom prst="rect">
            <a:avLst/>
          </a:prstGeom>
          <a:noFill/>
        </p:spPr>
        <p:txBody>
          <a:bodyPr wrap="square" rtlCol="0">
            <a:spAutoFit/>
          </a:bodyPr>
          <a:lstStyle/>
          <a:p>
            <a:r>
              <a:rPr lang="de-CH" dirty="0"/>
              <a:t>Man spricht von einer </a:t>
            </a:r>
            <a:r>
              <a:rPr lang="de-CH" b="1" dirty="0"/>
              <a:t>kombinierten Schwerhörigkeit</a:t>
            </a:r>
            <a:r>
              <a:rPr lang="de-CH" dirty="0"/>
              <a:t>, wenn sowohl eine Schallleitungsstörung als auch eine Schallempfindungsstörung besteht.</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567746" y="854985"/>
            <a:ext cx="2070829"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Schallempfindungs-schwerhörigkeit</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567746" y="2404783"/>
            <a:ext cx="2070829"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Schallleitungs-schwerhörigkeit</a:t>
            </a:r>
          </a:p>
        </p:txBody>
      </p:sp>
      <p:sp>
        <p:nvSpPr>
          <p:cNvPr id="15" name="Rectangle: Folded Corner 14">
            <a:extLst>
              <a:ext uri="{FF2B5EF4-FFF2-40B4-BE49-F238E27FC236}">
                <a16:creationId xmlns:a16="http://schemas.microsoft.com/office/drawing/2014/main" id="{1C29FB83-5DBF-48C7-A584-1B5487450697}"/>
              </a:ext>
            </a:extLst>
          </p:cNvPr>
          <p:cNvSpPr/>
          <p:nvPr/>
        </p:nvSpPr>
        <p:spPr>
          <a:xfrm>
            <a:off x="9567746" y="3890823"/>
            <a:ext cx="2070829"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Kombinierte Schwerhörigkeit</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pic>
        <p:nvPicPr>
          <p:cNvPr id="18" name="Picture 17">
            <a:extLst>
              <a:ext uri="{FF2B5EF4-FFF2-40B4-BE49-F238E27FC236}">
                <a16:creationId xmlns:a16="http://schemas.microsoft.com/office/drawing/2014/main" id="{1C2C41B8-28F9-493C-A937-A24519ADA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Tree>
    <p:extLst>
      <p:ext uri="{BB962C8B-B14F-4D97-AF65-F5344CB8AC3E}">
        <p14:creationId xmlns:p14="http://schemas.microsoft.com/office/powerpoint/2010/main" val="31288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692584" cy="830997"/>
          </a:xfrm>
          <a:prstGeom prst="rect">
            <a:avLst/>
          </a:prstGeom>
          <a:noFill/>
        </p:spPr>
        <p:txBody>
          <a:bodyPr wrap="none" rtlCol="0">
            <a:spAutoFit/>
          </a:bodyPr>
          <a:lstStyle/>
          <a:p>
            <a:r>
              <a:rPr lang="de-CH" sz="4800"/>
              <a:t>Ursachen von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692584" cy="4524315"/>
          </a:xfrm>
          <a:prstGeom prst="rect">
            <a:avLst/>
          </a:prstGeom>
          <a:noFill/>
        </p:spPr>
        <p:txBody>
          <a:bodyPr wrap="square" rtlCol="0">
            <a:spAutoFit/>
          </a:bodyPr>
          <a:lstStyle/>
          <a:p>
            <a:r>
              <a:rPr lang="de-CH" dirty="0"/>
              <a:t>Schwerhörigkeit kann durch die folgenden Faktoren ausgelöst werden:</a:t>
            </a:r>
          </a:p>
          <a:p>
            <a:pPr marL="285750" indent="-285750">
              <a:buFont typeface="Arial" panose="020B0604020202020204" pitchFamily="34" charset="0"/>
              <a:buChar char="•"/>
            </a:pPr>
            <a:r>
              <a:rPr lang="de-CH" dirty="0"/>
              <a:t>Zunehmendes Alter (Altersschwerhörigkeit wird auch als </a:t>
            </a:r>
            <a:r>
              <a:rPr lang="de-CH" dirty="0" err="1"/>
              <a:t>Presbyakusis</a:t>
            </a:r>
            <a:r>
              <a:rPr lang="de-CH" dirty="0"/>
              <a:t> bezeichnet)</a:t>
            </a:r>
          </a:p>
          <a:p>
            <a:pPr marL="285750" indent="-285750">
              <a:buFont typeface="Arial" panose="020B0604020202020204" pitchFamily="34" charset="0"/>
              <a:buChar char="•"/>
            </a:pPr>
            <a:r>
              <a:rPr lang="de-CH" dirty="0"/>
              <a:t>Medikamente mit schädlicher Wirkung auf das Gehör (</a:t>
            </a:r>
            <a:r>
              <a:rPr lang="de-CH" dirty="0" err="1"/>
              <a:t>ototoxisch</a:t>
            </a:r>
            <a:r>
              <a:rPr lang="de-CH" dirty="0"/>
              <a:t>) </a:t>
            </a:r>
          </a:p>
          <a:p>
            <a:pPr marL="285750" indent="-285750">
              <a:buFont typeface="Arial" panose="020B0604020202020204" pitchFamily="34" charset="0"/>
              <a:buChar char="•"/>
            </a:pPr>
            <a:r>
              <a:rPr lang="de-CH" dirty="0"/>
              <a:t>Schädeltrauma oder -verletzung </a:t>
            </a:r>
          </a:p>
          <a:p>
            <a:pPr marL="285750" indent="-285750">
              <a:buFont typeface="Arial" panose="020B0604020202020204" pitchFamily="34" charset="0"/>
              <a:buChar char="•"/>
            </a:pPr>
            <a:r>
              <a:rPr lang="de-CH" dirty="0"/>
              <a:t>Genetische Faktoren</a:t>
            </a:r>
          </a:p>
          <a:p>
            <a:pPr marL="285750" indent="-285750">
              <a:buFont typeface="Arial" panose="020B0604020202020204" pitchFamily="34" charset="0"/>
              <a:buChar char="•"/>
            </a:pPr>
            <a:r>
              <a:rPr lang="de-CH" dirty="0"/>
              <a:t>Lärmschwerhörigkeit durch eine kurze Schalleinwirkung mit hohem Schalldruck (Schalltrauma) oder eine chronische, über einen langen Zeitraum andauernde Einwirkung von Lärm</a:t>
            </a:r>
          </a:p>
          <a:p>
            <a:pPr marL="285750" indent="-285750">
              <a:buFont typeface="Arial" panose="020B0604020202020204" pitchFamily="34" charset="0"/>
              <a:buChar char="•"/>
            </a:pPr>
            <a:r>
              <a:rPr lang="de-CH" dirty="0"/>
              <a:t>Krankheiten wie Mumps, die </a:t>
            </a:r>
            <a:r>
              <a:rPr lang="de-CH" dirty="0" err="1"/>
              <a:t>Menière</a:t>
            </a:r>
            <a:r>
              <a:rPr lang="de-CH" dirty="0"/>
              <a:t>-Krankheit (Morbus </a:t>
            </a:r>
            <a:r>
              <a:rPr lang="de-CH" dirty="0" err="1"/>
              <a:t>Menière</a:t>
            </a:r>
            <a:r>
              <a:rPr lang="de-CH" dirty="0"/>
              <a:t>), Otosklerose oder eine Autoimmunerkrankung</a:t>
            </a:r>
          </a:p>
          <a:p>
            <a:pPr marL="285750" indent="-285750">
              <a:buFont typeface="Arial" panose="020B0604020202020204" pitchFamily="34" charset="0"/>
              <a:buChar char="•"/>
            </a:pPr>
            <a:r>
              <a:rPr lang="de-CH" dirty="0"/>
              <a:t>Ein Tumor am Hörnerv</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pic>
        <p:nvPicPr>
          <p:cNvPr id="3" name="Picture 2">
            <a:extLst>
              <a:ext uri="{FF2B5EF4-FFF2-40B4-BE49-F238E27FC236}">
                <a16:creationId xmlns:a16="http://schemas.microsoft.com/office/drawing/2014/main" id="{79B478AE-5F79-4926-9EAB-B525D9C6E3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330279" y="1083922"/>
            <a:ext cx="3955983" cy="3886200"/>
          </a:xfrm>
          <a:prstGeom prst="rect">
            <a:avLst/>
          </a:prstGeom>
        </p:spPr>
      </p:pic>
    </p:spTree>
    <p:extLst>
      <p:ext uri="{BB962C8B-B14F-4D97-AF65-F5344CB8AC3E}">
        <p14:creationId xmlns:p14="http://schemas.microsoft.com/office/powerpoint/2010/main" val="14619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992218" cy="830997"/>
          </a:xfrm>
          <a:prstGeom prst="rect">
            <a:avLst/>
          </a:prstGeom>
          <a:noFill/>
        </p:spPr>
        <p:txBody>
          <a:bodyPr wrap="none" rtlCol="0">
            <a:spAutoFit/>
          </a:bodyPr>
          <a:lstStyle/>
          <a:p>
            <a:r>
              <a:rPr lang="de-CH" sz="4800"/>
              <a:t>Stadien der Schwerhörigkeit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590981" cy="4524315"/>
          </a:xfrm>
          <a:prstGeom prst="rect">
            <a:avLst/>
          </a:prstGeom>
          <a:noFill/>
        </p:spPr>
        <p:txBody>
          <a:bodyPr wrap="square" rtlCol="0">
            <a:spAutoFit/>
          </a:bodyPr>
          <a:lstStyle/>
          <a:p>
            <a:r>
              <a:rPr lang="de-CH" b="1" dirty="0" err="1"/>
              <a:t>Geringgradige</a:t>
            </a:r>
            <a:r>
              <a:rPr lang="de-CH" b="1" dirty="0"/>
              <a:t> Schwerhörigkeit </a:t>
            </a:r>
          </a:p>
          <a:p>
            <a:r>
              <a:rPr lang="de-CH" dirty="0"/>
              <a:t>Hat Schwierigkeiten, leise Töne oder entfernte Gespräche wahrzunehmen, selbst in leisen Umgebungen.</a:t>
            </a:r>
          </a:p>
          <a:p>
            <a:r>
              <a:rPr lang="de-CH" b="1" dirty="0"/>
              <a:t>Mittelgradige Schwerhörigkeit</a:t>
            </a:r>
          </a:p>
          <a:p>
            <a:r>
              <a:rPr lang="de-CH" dirty="0"/>
              <a:t>Kann nur Gesprächen in der unmittelbaren Umgebung folgen.</a:t>
            </a:r>
          </a:p>
          <a:p>
            <a:r>
              <a:rPr lang="de-CH" b="1" dirty="0"/>
              <a:t>Hochgradige und an Gehörlosigkeit grenzende Schwerhörigkeit </a:t>
            </a:r>
          </a:p>
          <a:p>
            <a:r>
              <a:rPr lang="de-CH" dirty="0"/>
              <a:t>Kann Gesprächen nicht folgen.</a:t>
            </a:r>
          </a:p>
          <a:p>
            <a:endParaRPr lang="en-US" dirty="0"/>
          </a:p>
          <a:p>
            <a:r>
              <a:rPr lang="de-CH" dirty="0"/>
              <a:t>Der Grad der Schwerhörigkeit wird durch einen Hörtest und die Ergebnisse eines Audiogramms ermittelt. Das </a:t>
            </a:r>
            <a:r>
              <a:rPr lang="de-CH" b="1" dirty="0"/>
              <a:t>Audiogramm</a:t>
            </a:r>
            <a:r>
              <a:rPr lang="de-CH" dirty="0"/>
              <a:t> ist eine detaillierte grafische Darstellung Ihres Hörvermögens.</a:t>
            </a:r>
          </a:p>
          <a:p>
            <a:endParaRPr lang="en-US" dirty="0"/>
          </a:p>
          <a:p>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pic>
        <p:nvPicPr>
          <p:cNvPr id="2" name="Picture 1">
            <a:extLst>
              <a:ext uri="{FF2B5EF4-FFF2-40B4-BE49-F238E27FC236}">
                <a16:creationId xmlns:a16="http://schemas.microsoft.com/office/drawing/2014/main" id="{FEDC78BE-7777-4661-9700-ADA247655D97}"/>
              </a:ext>
            </a:extLst>
          </p:cNvPr>
          <p:cNvPicPr>
            <a:picLocks noChangeAspect="1"/>
          </p:cNvPicPr>
          <p:nvPr/>
        </p:nvPicPr>
        <p:blipFill>
          <a:blip r:embed="rId3"/>
          <a:stretch>
            <a:fillRect/>
          </a:stretch>
        </p:blipFill>
        <p:spPr>
          <a:xfrm>
            <a:off x="6059308" y="1306952"/>
            <a:ext cx="6018087" cy="3722248"/>
          </a:xfrm>
          <a:prstGeom prst="rect">
            <a:avLst/>
          </a:prstGeom>
        </p:spPr>
      </p:pic>
      <p:sp>
        <p:nvSpPr>
          <p:cNvPr id="3" name="TextBox 2">
            <a:extLst>
              <a:ext uri="{FF2B5EF4-FFF2-40B4-BE49-F238E27FC236}">
                <a16:creationId xmlns:a16="http://schemas.microsoft.com/office/drawing/2014/main" id="{36E7CF20-E101-46BB-9853-4727305F7BA9}"/>
              </a:ext>
            </a:extLst>
          </p:cNvPr>
          <p:cNvSpPr txBox="1"/>
          <p:nvPr/>
        </p:nvSpPr>
        <p:spPr>
          <a:xfrm>
            <a:off x="6738551" y="1306952"/>
            <a:ext cx="1922514" cy="369332"/>
          </a:xfrm>
          <a:prstGeom prst="rect">
            <a:avLst/>
          </a:prstGeom>
          <a:noFill/>
        </p:spPr>
        <p:txBody>
          <a:bodyPr wrap="none" rtlCol="0">
            <a:spAutoFit/>
          </a:bodyPr>
          <a:lstStyle/>
          <a:p>
            <a:r>
              <a:rPr lang="de-CH"/>
              <a:t>(Bernafon-Stil)</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4"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sp>
        <p:nvSpPr>
          <p:cNvPr id="20" name="Rectangle: Folded Corner 19">
            <a:hlinkClick r:id="rId5" action="ppaction://hlinksldjump"/>
            <a:extLst>
              <a:ext uri="{FF2B5EF4-FFF2-40B4-BE49-F238E27FC236}">
                <a16:creationId xmlns:a16="http://schemas.microsoft.com/office/drawing/2014/main" id="{D1C800AB-E0F6-4332-9237-F28E6A4A1EC7}"/>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t>Was ist ein Audiogramm?</a:t>
            </a:r>
          </a:p>
        </p:txBody>
      </p:sp>
    </p:spTree>
    <p:extLst>
      <p:ext uri="{BB962C8B-B14F-4D97-AF65-F5344CB8AC3E}">
        <p14:creationId xmlns:p14="http://schemas.microsoft.com/office/powerpoint/2010/main" val="22629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3942298" cy="830997"/>
          </a:xfrm>
          <a:prstGeom prst="rect">
            <a:avLst/>
          </a:prstGeom>
          <a:noFill/>
        </p:spPr>
        <p:txBody>
          <a:bodyPr wrap="none" rtlCol="0">
            <a:spAutoFit/>
          </a:bodyPr>
          <a:lstStyle/>
          <a:p>
            <a:r>
              <a:rPr lang="de-CH" sz="4800"/>
              <a:t>Das Audiogramm</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7256309" cy="3970318"/>
          </a:xfrm>
          <a:prstGeom prst="rect">
            <a:avLst/>
          </a:prstGeom>
          <a:noFill/>
        </p:spPr>
        <p:txBody>
          <a:bodyPr wrap="square" rtlCol="0">
            <a:spAutoFit/>
          </a:bodyPr>
          <a:lstStyle/>
          <a:p>
            <a:r>
              <a:rPr lang="de-CH" b="1" dirty="0"/>
              <a:t>Wie liest man ein Audiogramm?</a:t>
            </a:r>
          </a:p>
          <a:p>
            <a:pPr fontAlgn="base"/>
            <a:r>
              <a:rPr lang="de-CH" dirty="0"/>
              <a:t>Die vertikale Achse des Audiogramms zeigt die Tonstärke oder -intensität, die in Dezibel (dB) gemessen wird. Je weiter man der Achse nach unten folgt, desto lauter wird der Ton. Null Dezibel oben in der vertikalen Achse zeigt den schwächsten Ton, den ein normalhörender Mensch im Durchschnitt hören kann. Die horizontale Achse des Audiogramms zeigt die Tonfrequenz, die in Hertz (Hz) gemessen wird. Die Tonfrequenz steigert sich kontinuierlich, je länger man auf der Achse nach rechts geht. Diese Aufteilung kann damit verglichen werden, dass man auf der linken Seite eines Klaviers spielt und sich langsam nach rechts bewegt, wo der Ton immer höher wird. </a:t>
            </a:r>
          </a:p>
          <a:p>
            <a:pPr fontAlgn="base"/>
            <a:r>
              <a:rPr lang="de-CH" dirty="0"/>
              <a:t> </a:t>
            </a:r>
          </a:p>
          <a:p>
            <a:pPr fontAlgn="base"/>
            <a:endParaRPr lang="en-US" dirty="0"/>
          </a:p>
          <a:p>
            <a:pPr fontAlgn="base"/>
            <a:r>
              <a:rPr lang="de-CH" dirty="0"/>
              <a:t>Die Ergebnisse für das rechte Ohr sind rot, die für das linke Ohr blau.</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sp>
        <p:nvSpPr>
          <p:cNvPr id="3" name="TextBox 2">
            <a:extLst>
              <a:ext uri="{FF2B5EF4-FFF2-40B4-BE49-F238E27FC236}">
                <a16:creationId xmlns:a16="http://schemas.microsoft.com/office/drawing/2014/main" id="{36E7CF20-E101-46BB-9853-4727305F7BA9}"/>
              </a:ext>
            </a:extLst>
          </p:cNvPr>
          <p:cNvSpPr txBox="1"/>
          <p:nvPr/>
        </p:nvSpPr>
        <p:spPr>
          <a:xfrm>
            <a:off x="9386021" y="1083505"/>
            <a:ext cx="1922514" cy="369332"/>
          </a:xfrm>
          <a:prstGeom prst="rect">
            <a:avLst/>
          </a:prstGeom>
          <a:noFill/>
        </p:spPr>
        <p:txBody>
          <a:bodyPr wrap="none" rtlCol="0">
            <a:spAutoFit/>
          </a:bodyPr>
          <a:lstStyle/>
          <a:p>
            <a:r>
              <a:rPr lang="de-CH"/>
              <a:t>(Bernafon-Stil)</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3"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de-CH" sz="1200">
                    <a:solidFill>
                      <a:schemeClr val="bg1"/>
                    </a:solidFill>
                  </a:rPr>
                  <a:t>START</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de-CH" sz="1200">
                    <a:solidFill>
                      <a:schemeClr val="bg1"/>
                    </a:solidFill>
                  </a:rPr>
                  <a:t>ZURÜCK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de-CH" sz="1200">
                    <a:solidFill>
                      <a:schemeClr val="bg1"/>
                    </a:solidFill>
                  </a:rPr>
                  <a:t>SPRACHE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de-CH" sz="4400" b="1">
                  <a:solidFill>
                    <a:schemeClr val="bg1"/>
                  </a:solidFill>
                </a:rPr>
                <a:t>DE</a:t>
              </a:r>
            </a:p>
          </p:txBody>
        </p:sp>
      </p:grpSp>
      <p:pic>
        <p:nvPicPr>
          <p:cNvPr id="4" name="Picture 3">
            <a:extLst>
              <a:ext uri="{FF2B5EF4-FFF2-40B4-BE49-F238E27FC236}">
                <a16:creationId xmlns:a16="http://schemas.microsoft.com/office/drawing/2014/main" id="{F4FE24AF-047D-40F4-9F41-54D0E40D7751}"/>
              </a:ext>
            </a:extLst>
          </p:cNvPr>
          <p:cNvPicPr>
            <a:picLocks noChangeAspect="1"/>
          </p:cNvPicPr>
          <p:nvPr/>
        </p:nvPicPr>
        <p:blipFill>
          <a:blip r:embed="rId4"/>
          <a:stretch>
            <a:fillRect/>
          </a:stretch>
        </p:blipFill>
        <p:spPr>
          <a:xfrm>
            <a:off x="8440560" y="1676284"/>
            <a:ext cx="3314700" cy="3305175"/>
          </a:xfrm>
          <a:prstGeom prst="rect">
            <a:avLst/>
          </a:prstGeom>
        </p:spPr>
      </p:pic>
    </p:spTree>
    <p:extLst>
      <p:ext uri="{BB962C8B-B14F-4D97-AF65-F5344CB8AC3E}">
        <p14:creationId xmlns:p14="http://schemas.microsoft.com/office/powerpoint/2010/main" val="90885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679</Words>
  <Application>Microsoft Office PowerPoint</Application>
  <PresentationFormat>Widescreen</PresentationFormat>
  <Paragraphs>138</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2018-09-14T11:25:11Z</dcterms:created>
  <dcterms:modified xsi:type="dcterms:W3CDTF">2018-09-24T13:59:36Z</dcterms:modified>
</cp:coreProperties>
</file>