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73" r:id="rId5"/>
    <p:sldId id="275" r:id="rId6"/>
    <p:sldId id="274" r:id="rId7"/>
    <p:sldId id="260" r:id="rId8"/>
    <p:sldId id="261" r:id="rId9"/>
    <p:sldId id="276" r:id="rId10"/>
    <p:sldId id="262" r:id="rId11"/>
    <p:sldId id="264" r:id="rId12"/>
    <p:sldId id="266" r:id="rId13"/>
    <p:sldId id="265" r:id="rId14"/>
    <p:sldId id="267" r:id="rId15"/>
    <p:sldId id="269" r:id="rId16"/>
    <p:sldId id="270" r:id="rId17"/>
    <p:sldId id="268" r:id="rId18"/>
    <p:sldId id="271" r:id="rId19"/>
    <p:sldId id="272" r:id="rId20"/>
    <p:sldId id="25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ueil" id="{B97E2A56-DE8E-4916-82AA-42A4668DF625}">
          <p14:sldIdLst>
            <p14:sldId id="256"/>
          </p14:sldIdLst>
        </p14:section>
        <p14:section name="A propos de la perte auditive" id="{E1DBE3C4-3300-496E-948D-23A1925B0D7A}">
          <p14:sldIdLst>
            <p14:sldId id="257"/>
            <p14:sldId id="259"/>
            <p14:sldId id="273"/>
            <p14:sldId id="275"/>
            <p14:sldId id="274"/>
            <p14:sldId id="260"/>
            <p14:sldId id="261"/>
            <p14:sldId id="276"/>
          </p14:sldIdLst>
        </p14:section>
        <p14:section name="Ecouter la perte auditive" id="{B9FB93CE-73E1-4FA2-84A1-8BCA2C445B2F}">
          <p14:sldIdLst>
            <p14:sldId id="262"/>
            <p14:sldId id="264"/>
            <p14:sldId id="266"/>
            <p14:sldId id="265"/>
            <p14:sldId id="267"/>
            <p14:sldId id="269"/>
            <p14:sldId id="270"/>
            <p14:sldId id="268"/>
            <p14:sldId id="271"/>
            <p14:sldId id="272"/>
          </p14:sldIdLst>
        </p14:section>
        <p14:section name="Choix de la langue" id="{46DCF4B7-440F-412C-A3C9-ACAEE106118B}">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8766" autoAdjust="0"/>
  </p:normalViewPr>
  <p:slideViewPr>
    <p:cSldViewPr snapToGrid="0" showGuides="1">
      <p:cViewPr varScale="1">
        <p:scale>
          <a:sx n="103" d="100"/>
          <a:sy n="103" d="100"/>
        </p:scale>
        <p:origin x="73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305D3-1249-4B5E-B5FF-59342716E7C6}" type="datetimeFigureOut">
              <a:rPr lang="en-US" smtClean="0"/>
              <a:pPr/>
              <a:t>9/24/2018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86B72-E162-4276-8021-22F750348C34}" type="slidenum">
              <a:rPr lang="en-US" smtClean="0"/>
              <a:pPr/>
              <a:t>‹#›</a:t>
            </a:fld>
            <a:endParaRPr lang="en-US" dirty="0"/>
          </a:p>
        </p:txBody>
      </p:sp>
    </p:spTree>
    <p:extLst>
      <p:ext uri="{BB962C8B-B14F-4D97-AF65-F5344CB8AC3E}">
        <p14:creationId xmlns:p14="http://schemas.microsoft.com/office/powerpoint/2010/main" val="16455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fr-CH" noProof="0" dirty="0"/>
              <a:t>Fréquence en Hz</a:t>
            </a:r>
          </a:p>
          <a:p>
            <a:r>
              <a:rPr lang="fr-CH" noProof="0" dirty="0"/>
              <a:t>Volume</a:t>
            </a:r>
            <a:r>
              <a:rPr lang="fr-CH" baseline="0" noProof="0" dirty="0"/>
              <a:t> en dB</a:t>
            </a:r>
          </a:p>
          <a:p>
            <a:r>
              <a:rPr lang="fr-CH" noProof="0" dirty="0"/>
              <a:t>Degré de perte auditive</a:t>
            </a:r>
          </a:p>
          <a:p>
            <a:br>
              <a:rPr lang="fr-CH" noProof="0" dirty="0"/>
            </a:br>
            <a:r>
              <a:rPr lang="fr-CH" noProof="0" dirty="0"/>
              <a:t>Normale</a:t>
            </a:r>
            <a:r>
              <a:rPr lang="fr-CH" baseline="0" noProof="0" dirty="0"/>
              <a:t> 0-25 dB</a:t>
            </a:r>
          </a:p>
          <a:p>
            <a:r>
              <a:rPr lang="fr-CH" baseline="0" noProof="0" dirty="0"/>
              <a:t>Faible 26-40 dB</a:t>
            </a:r>
          </a:p>
          <a:p>
            <a:r>
              <a:rPr lang="fr-CH" baseline="0" noProof="0" dirty="0"/>
              <a:t>Modérée 41-60 dB</a:t>
            </a:r>
          </a:p>
          <a:p>
            <a:r>
              <a:rPr lang="fr-CH" baseline="0" noProof="0" dirty="0"/>
              <a:t>Sévère 61-80 dB</a:t>
            </a:r>
          </a:p>
          <a:p>
            <a:r>
              <a:rPr lang="fr-CH" baseline="0" noProof="0" dirty="0"/>
              <a:t>Profonde 81-120 dB</a:t>
            </a:r>
            <a:endParaRPr lang="fr-CH" noProof="0" dirty="0"/>
          </a:p>
        </p:txBody>
      </p:sp>
      <p:sp>
        <p:nvSpPr>
          <p:cNvPr id="4" name="Foliennummernplatzhalter 3"/>
          <p:cNvSpPr>
            <a:spLocks noGrp="1"/>
          </p:cNvSpPr>
          <p:nvPr>
            <p:ph type="sldNum" sz="quarter" idx="10"/>
          </p:nvPr>
        </p:nvSpPr>
        <p:spPr/>
        <p:txBody>
          <a:bodyPr/>
          <a:lstStyle/>
          <a:p>
            <a:fld id="{A9786B72-E162-4276-8021-22F750348C34}" type="slidenum">
              <a:rPr lang="en-US" smtClean="0"/>
              <a:pPr/>
              <a:t>8</a:t>
            </a:fld>
            <a:endParaRPr lang="en-US" dirty="0"/>
          </a:p>
        </p:txBody>
      </p:sp>
    </p:spTree>
    <p:extLst>
      <p:ext uri="{BB962C8B-B14F-4D97-AF65-F5344CB8AC3E}">
        <p14:creationId xmlns:p14="http://schemas.microsoft.com/office/powerpoint/2010/main" val="267330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fr-CH" dirty="0"/>
              <a:t>Fréquence (Hz)</a:t>
            </a:r>
          </a:p>
          <a:p>
            <a:r>
              <a:rPr lang="fr-CH" dirty="0"/>
              <a:t>Niveau auditif (dB HL) re: ANSI-2010</a:t>
            </a:r>
          </a:p>
        </p:txBody>
      </p:sp>
      <p:sp>
        <p:nvSpPr>
          <p:cNvPr id="4" name="Foliennummernplatzhalter 3"/>
          <p:cNvSpPr>
            <a:spLocks noGrp="1"/>
          </p:cNvSpPr>
          <p:nvPr>
            <p:ph type="sldNum" sz="quarter" idx="10"/>
          </p:nvPr>
        </p:nvSpPr>
        <p:spPr/>
        <p:txBody>
          <a:bodyPr/>
          <a:lstStyle/>
          <a:p>
            <a:fld id="{A9786B72-E162-4276-8021-22F750348C34}" type="slidenum">
              <a:rPr lang="en-US" smtClean="0"/>
              <a:pPr/>
              <a:t>9</a:t>
            </a:fld>
            <a:endParaRPr lang="en-US" dirty="0"/>
          </a:p>
        </p:txBody>
      </p:sp>
    </p:spTree>
    <p:extLst>
      <p:ext uri="{BB962C8B-B14F-4D97-AF65-F5344CB8AC3E}">
        <p14:creationId xmlns:p14="http://schemas.microsoft.com/office/powerpoint/2010/main" val="92034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fr-CH" dirty="0"/>
              <a:t>Audiogramme</a:t>
            </a:r>
          </a:p>
          <a:p>
            <a:r>
              <a:rPr lang="fr-CH" dirty="0"/>
              <a:t>Fréquence en Hertz (Hz)</a:t>
            </a:r>
          </a:p>
          <a:p>
            <a:r>
              <a:rPr lang="fr-CH" dirty="0"/>
              <a:t>Seuil auditif en dB</a:t>
            </a:r>
          </a:p>
          <a:p>
            <a:endParaRPr lang="fr-CH" sz="1200" kern="1200" dirty="0">
              <a:solidFill>
                <a:schemeClr val="tx1"/>
              </a:solidFill>
              <a:latin typeface="+mn-lt"/>
              <a:ea typeface="+mn-ea"/>
              <a:cs typeface="+mn-cs"/>
            </a:endParaRPr>
          </a:p>
          <a:p>
            <a:r>
              <a:rPr lang="fr-CH" sz="1200" kern="1200" dirty="0">
                <a:solidFill>
                  <a:schemeClr val="tx1"/>
                </a:solidFill>
                <a:latin typeface="+mn-lt"/>
                <a:ea typeface="+mn-ea"/>
                <a:cs typeface="+mn-cs"/>
              </a:rPr>
              <a:t>Âge de 40 ans</a:t>
            </a:r>
          </a:p>
          <a:p>
            <a:pPr marL="0" marR="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latin typeface="+mn-lt"/>
                <a:ea typeface="+mn-ea"/>
                <a:cs typeface="+mn-cs"/>
              </a:rPr>
              <a:t>Âge de 50 ans</a:t>
            </a:r>
          </a:p>
          <a:p>
            <a:pPr marL="0" marR="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latin typeface="+mn-lt"/>
                <a:ea typeface="+mn-ea"/>
                <a:cs typeface="+mn-cs"/>
              </a:rPr>
              <a:t>Âge de 60 ans</a:t>
            </a:r>
            <a:endParaRPr lang="fr-CH" dirty="0"/>
          </a:p>
          <a:p>
            <a:pPr marL="0" marR="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latin typeface="+mn-lt"/>
                <a:ea typeface="+mn-ea"/>
                <a:cs typeface="+mn-cs"/>
              </a:rPr>
              <a:t>Âge de 70 ans</a:t>
            </a:r>
          </a:p>
          <a:p>
            <a:pPr marL="0" marR="0" indent="0" algn="l" defTabSz="914400" rtl="0" eaLnBrk="1" fontAlgn="auto" latinLnBrk="0" hangingPunct="1">
              <a:lnSpc>
                <a:spcPct val="100000"/>
              </a:lnSpc>
              <a:spcBef>
                <a:spcPts val="0"/>
              </a:spcBef>
              <a:spcAft>
                <a:spcPts val="0"/>
              </a:spcAft>
              <a:buClrTx/>
              <a:buSzTx/>
              <a:buFontTx/>
              <a:buNone/>
              <a:tabLst/>
              <a:defRPr/>
            </a:pPr>
            <a:r>
              <a:rPr lang="fr-CH" sz="1200" kern="1200" dirty="0">
                <a:solidFill>
                  <a:schemeClr val="tx1"/>
                </a:solidFill>
                <a:latin typeface="+mn-lt"/>
                <a:ea typeface="+mn-ea"/>
                <a:cs typeface="+mn-cs"/>
              </a:rPr>
              <a:t>Âge de 80 ans</a:t>
            </a:r>
            <a:endParaRPr lang="fr-CH" dirty="0"/>
          </a:p>
          <a:p>
            <a:pPr marL="0" marR="0" indent="0" algn="l" defTabSz="914400" rtl="0" eaLnBrk="1" fontAlgn="auto" latinLnBrk="0" hangingPunct="1">
              <a:lnSpc>
                <a:spcPct val="100000"/>
              </a:lnSpc>
              <a:spcBef>
                <a:spcPts val="0"/>
              </a:spcBef>
              <a:spcAft>
                <a:spcPts val="0"/>
              </a:spcAft>
              <a:buClrTx/>
              <a:buSzTx/>
              <a:buFontTx/>
              <a:buNone/>
              <a:tabLst/>
              <a:defRPr/>
            </a:pPr>
            <a:endParaRPr lang="fr-CH" dirty="0"/>
          </a:p>
          <a:p>
            <a:pPr marL="0" marR="0" indent="0" algn="l" defTabSz="914400" rtl="0" eaLnBrk="1" fontAlgn="auto" latinLnBrk="0" hangingPunct="1">
              <a:lnSpc>
                <a:spcPct val="100000"/>
              </a:lnSpc>
              <a:spcBef>
                <a:spcPts val="0"/>
              </a:spcBef>
              <a:spcAft>
                <a:spcPts val="0"/>
              </a:spcAft>
              <a:buClrTx/>
              <a:buSzTx/>
              <a:buFontTx/>
              <a:buNone/>
              <a:tabLst/>
              <a:defRPr/>
            </a:pPr>
            <a:endParaRPr lang="fr-CH" dirty="0"/>
          </a:p>
          <a:p>
            <a:endParaRPr lang="fr-CH" dirty="0"/>
          </a:p>
        </p:txBody>
      </p:sp>
      <p:sp>
        <p:nvSpPr>
          <p:cNvPr id="4" name="Foliennummernplatzhalter 3"/>
          <p:cNvSpPr>
            <a:spLocks noGrp="1"/>
          </p:cNvSpPr>
          <p:nvPr>
            <p:ph type="sldNum" sz="quarter" idx="10"/>
          </p:nvPr>
        </p:nvSpPr>
        <p:spPr/>
        <p:txBody>
          <a:bodyPr/>
          <a:lstStyle/>
          <a:p>
            <a:fld id="{A9786B72-E162-4276-8021-22F750348C34}" type="slidenum">
              <a:rPr lang="en-US" smtClean="0"/>
              <a:pPr/>
              <a:t>11</a:t>
            </a:fld>
            <a:endParaRPr lang="en-US" dirty="0"/>
          </a:p>
        </p:txBody>
      </p:sp>
    </p:spTree>
    <p:extLst>
      <p:ext uri="{BB962C8B-B14F-4D97-AF65-F5344CB8AC3E}">
        <p14:creationId xmlns:p14="http://schemas.microsoft.com/office/powerpoint/2010/main" val="376848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D99E-0E8C-4F52-B08B-9FA7B5CD55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F3229-85DC-473A-96B7-A85AF6B3D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D5103-58E4-4C68-9FCF-81D351C8812B}"/>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33F0139C-B711-40ED-92F5-6F43615A46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8E4315-1214-4089-A314-9AA257135883}"/>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415098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C47-0ECE-479C-BDF6-94D389A346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A3ECA2-D651-4611-A08B-7345D0775F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027A-DF1C-47E1-8575-7D4D9FC1D2D0}"/>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9B6A260A-B5D6-4F54-ABCA-1EF6BD1F1B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0AB0C3-0884-40FF-9E9B-6A9CD81CA409}"/>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29840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EB65C-C9F8-4F91-96ED-1E7CBEE3B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F4CD9-5CA0-4D3C-BEF1-1AF59EC70E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91932-D39F-459C-8CE9-F9E9A4B0BF07}"/>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E77D0367-266A-4F3A-9572-E93E20AB81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61888F-F6B4-4DC2-A252-F2ABBC4042DC}"/>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8163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88F8-CEE1-4FBB-8B7B-5330C9131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81986-9795-4089-A2D6-9998AE1CF1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4AAFE-F558-45F7-B34A-D8B737435F71}"/>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B3C87971-9832-4FA7-89ED-01E31DB05B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DE559B-8977-4D30-8F0B-DA9712F8BDC0}"/>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12734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7E56-E5A9-43B1-8849-3EA748842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0A0F8-C2F0-42FB-A48E-F85FEF29A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2071A5-FD4E-4365-A989-054C540C62E2}"/>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CB2C053A-A756-4B47-8C8F-9CF1192A30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2EE59F-4EF8-4159-99B8-30EF9768442B}"/>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213807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CDB-B5C9-4C01-8C69-BCAD28CB9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DB7B6-43F2-409A-9E05-3F0D7CE0C9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D792E1-240F-4307-B80E-0D5CD9A0A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A1890-39C4-457E-97E2-2DD4A8393311}"/>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6" name="Footer Placeholder 5">
            <a:extLst>
              <a:ext uri="{FF2B5EF4-FFF2-40B4-BE49-F238E27FC236}">
                <a16:creationId xmlns:a16="http://schemas.microsoft.com/office/drawing/2014/main" id="{60BC2ECC-E5E9-4308-8065-B68A6C370F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694459-16BD-4F3F-B5ED-2F1E45F75834}"/>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200208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749F-DC25-42BB-B97F-1580C0431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F575D-6955-45D1-BB91-DFE705D4E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444FA-F12A-484A-AAD9-70826DB9A1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19F8D-EF11-4A32-84ED-C1C7BABE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FCCC22-FFE8-43A3-B95A-66DBB3891E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1D2D2-8790-44DD-8B4A-105C2DFC621E}"/>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8" name="Footer Placeholder 7">
            <a:extLst>
              <a:ext uri="{FF2B5EF4-FFF2-40B4-BE49-F238E27FC236}">
                <a16:creationId xmlns:a16="http://schemas.microsoft.com/office/drawing/2014/main" id="{7F6DA908-555C-4BC5-9451-FB74BC2F82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7204CAA-9B7D-45FA-AA2A-7AC3D756CAFB}"/>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03659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91E3-E227-497E-AC34-AF36D579D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E5A10-C6C7-4890-9D09-4B9A1649D8C9}"/>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4" name="Footer Placeholder 3">
            <a:extLst>
              <a:ext uri="{FF2B5EF4-FFF2-40B4-BE49-F238E27FC236}">
                <a16:creationId xmlns:a16="http://schemas.microsoft.com/office/drawing/2014/main" id="{A6716965-8BFE-4BA2-AA08-1240311BAD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19123EA-05E9-4FA6-8D2A-E52C85EF17A7}"/>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4670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D1B1-4576-43F9-92D6-E16D74C3A6AC}"/>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3" name="Footer Placeholder 2">
            <a:extLst>
              <a:ext uri="{FF2B5EF4-FFF2-40B4-BE49-F238E27FC236}">
                <a16:creationId xmlns:a16="http://schemas.microsoft.com/office/drawing/2014/main" id="{E06E3731-9BB8-4387-A187-0529662C00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3ACE2AC-0F6C-4D54-9072-A3C4105E927C}"/>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0447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7069-58E8-4B5D-8613-B20262209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41CFCD-86C5-4FE6-87F7-B95AC3F73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E5B6A-9DAA-402C-8635-9F670F906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B1E59B-B730-44ED-A7B3-4BDBD28CF7CE}"/>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6" name="Footer Placeholder 5">
            <a:extLst>
              <a:ext uri="{FF2B5EF4-FFF2-40B4-BE49-F238E27FC236}">
                <a16:creationId xmlns:a16="http://schemas.microsoft.com/office/drawing/2014/main" id="{FCBA62AE-EA66-4233-80FB-41FB3B6EA2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B0F502-82B4-4644-A3C5-4470BC3178E7}"/>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2953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CA11-D2BC-41B2-91EE-41E87E3CC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1B27BD-DEEB-4CDA-A7C7-3A8F7D322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1344D99-6C9D-4942-AF52-D2975170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A544A-B62D-48EE-8840-00451C003B0F}"/>
              </a:ext>
            </a:extLst>
          </p:cNvPr>
          <p:cNvSpPr>
            <a:spLocks noGrp="1"/>
          </p:cNvSpPr>
          <p:nvPr>
            <p:ph type="dt" sz="half" idx="10"/>
          </p:nvPr>
        </p:nvSpPr>
        <p:spPr/>
        <p:txBody>
          <a:bodyPr/>
          <a:lstStyle/>
          <a:p>
            <a:fld id="{96D55C45-4557-4456-BD07-2A89AAAE2E72}" type="datetimeFigureOut">
              <a:rPr lang="en-US" smtClean="0"/>
              <a:pPr/>
              <a:t>9/24/2018</a:t>
            </a:fld>
            <a:endParaRPr lang="en-US" dirty="0"/>
          </a:p>
        </p:txBody>
      </p:sp>
      <p:sp>
        <p:nvSpPr>
          <p:cNvPr id="6" name="Footer Placeholder 5">
            <a:extLst>
              <a:ext uri="{FF2B5EF4-FFF2-40B4-BE49-F238E27FC236}">
                <a16:creationId xmlns:a16="http://schemas.microsoft.com/office/drawing/2014/main" id="{45121CA8-2818-469C-9BF1-0E67CE7485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AFDE36-416C-48B0-9536-9CECD917FE0A}"/>
              </a:ext>
            </a:extLst>
          </p:cNvPr>
          <p:cNvSpPr>
            <a:spLocks noGrp="1"/>
          </p:cNvSpPr>
          <p:nvPr>
            <p:ph type="sldNum" sz="quarter" idx="12"/>
          </p:nvPr>
        </p:nvSpPr>
        <p:spPr/>
        <p:txBody>
          <a:body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47812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A2C7-AFFA-4A37-9730-A0A63057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526F5F-FBC2-437A-BC47-473B33B0C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5352E-D252-4FD4-BCAA-146A2CA45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55C45-4557-4456-BD07-2A89AAAE2E72}" type="datetimeFigureOut">
              <a:rPr lang="en-US" smtClean="0"/>
              <a:pPr/>
              <a:t>9/24/2018</a:t>
            </a:fld>
            <a:endParaRPr lang="en-US" dirty="0"/>
          </a:p>
        </p:txBody>
      </p:sp>
      <p:sp>
        <p:nvSpPr>
          <p:cNvPr id="5" name="Footer Placeholder 4">
            <a:extLst>
              <a:ext uri="{FF2B5EF4-FFF2-40B4-BE49-F238E27FC236}">
                <a16:creationId xmlns:a16="http://schemas.microsoft.com/office/drawing/2014/main" id="{E32A49BA-B907-4B86-9477-D1A752B05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B88401-7E8A-4440-9CE1-47B83796A4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EA58-1339-4F4D-BBA5-F0DCCA32C36A}" type="slidenum">
              <a:rPr lang="en-US" smtClean="0"/>
              <a:pPr/>
              <a:t>‹#›</a:t>
            </a:fld>
            <a:endParaRPr lang="en-US" dirty="0"/>
          </a:p>
        </p:txBody>
      </p:sp>
    </p:spTree>
    <p:extLst>
      <p:ext uri="{BB962C8B-B14F-4D97-AF65-F5344CB8AC3E}">
        <p14:creationId xmlns:p14="http://schemas.microsoft.com/office/powerpoint/2010/main" val="381677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slide" Target="slide1.xm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slide" Target="slide1.xml"/><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0.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2" Type="http://schemas.openxmlformats.org/officeDocument/2006/relationships/image" Target="../media/image8.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slide" Target="slide9.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9.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387442"/>
            <a:ext cx="4841390" cy="830997"/>
          </a:xfrm>
          <a:prstGeom prst="rect">
            <a:avLst/>
          </a:prstGeom>
          <a:noFill/>
        </p:spPr>
        <p:txBody>
          <a:bodyPr wrap="none" rtlCol="0">
            <a:spAutoFit/>
          </a:bodyPr>
          <a:lstStyle/>
          <a:p>
            <a:r>
              <a:rPr lang="fr-CH" sz="4800" dirty="0"/>
              <a:t>A propos de la perte auditive</a:t>
            </a:r>
          </a:p>
        </p:txBody>
      </p:sp>
      <p:sp>
        <p:nvSpPr>
          <p:cNvPr id="14" name="Rectangle: Folded Corner 13">
            <a:hlinkClick r:id="rId2" action="ppaction://hlinksldjump"/>
            <a:extLst>
              <a:ext uri="{FF2B5EF4-FFF2-40B4-BE49-F238E27FC236}">
                <a16:creationId xmlns:a16="http://schemas.microsoft.com/office/drawing/2014/main" id="{D3E9229A-3C9E-4483-B960-1460096DBCCC}"/>
              </a:ext>
            </a:extLst>
          </p:cNvPr>
          <p:cNvSpPr/>
          <p:nvPr/>
        </p:nvSpPr>
        <p:spPr>
          <a:xfrm>
            <a:off x="7053943" y="1317171"/>
            <a:ext cx="4254592" cy="153488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En savoir plus sur la perte auditive</a:t>
            </a:r>
          </a:p>
        </p:txBody>
      </p:sp>
      <p:sp>
        <p:nvSpPr>
          <p:cNvPr id="18" name="Rectangle: Folded Corner 17">
            <a:hlinkClick r:id="rId3" action="ppaction://hlinksldjump"/>
            <a:extLst>
              <a:ext uri="{FF2B5EF4-FFF2-40B4-BE49-F238E27FC236}">
                <a16:creationId xmlns:a16="http://schemas.microsoft.com/office/drawing/2014/main" id="{CF674E9F-0FA0-4236-8FD9-5BDCF08E6BFF}"/>
              </a:ext>
            </a:extLst>
          </p:cNvPr>
          <p:cNvSpPr/>
          <p:nvPr/>
        </p:nvSpPr>
        <p:spPr>
          <a:xfrm>
            <a:off x="7141029" y="3428999"/>
            <a:ext cx="4167506" cy="17644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Faire l’expérience d’une perte auditive progressive liée à l’âge</a:t>
            </a:r>
          </a:p>
        </p:txBody>
      </p:sp>
      <p:grpSp>
        <p:nvGrpSpPr>
          <p:cNvPr id="27" name="Group 26">
            <a:extLst>
              <a:ext uri="{FF2B5EF4-FFF2-40B4-BE49-F238E27FC236}">
                <a16:creationId xmlns:a16="http://schemas.microsoft.com/office/drawing/2014/main" id="{62E28F49-45B7-414E-BF68-96A07615008B}"/>
              </a:ext>
            </a:extLst>
          </p:cNvPr>
          <p:cNvGrpSpPr/>
          <p:nvPr/>
        </p:nvGrpSpPr>
        <p:grpSpPr>
          <a:xfrm>
            <a:off x="0" y="5797685"/>
            <a:ext cx="12192000" cy="1060315"/>
            <a:chOff x="0" y="5797685"/>
            <a:chExt cx="12192000" cy="1060315"/>
          </a:xfrm>
        </p:grpSpPr>
        <p:grpSp>
          <p:nvGrpSpPr>
            <p:cNvPr id="19" name="Group 18">
              <a:extLst>
                <a:ext uri="{FF2B5EF4-FFF2-40B4-BE49-F238E27FC236}">
                  <a16:creationId xmlns:a16="http://schemas.microsoft.com/office/drawing/2014/main" id="{18E6EDD3-51F5-46BD-BC06-A74316D2C838}"/>
                </a:ext>
              </a:extLst>
            </p:cNvPr>
            <p:cNvGrpSpPr/>
            <p:nvPr/>
          </p:nvGrpSpPr>
          <p:grpSpPr>
            <a:xfrm>
              <a:off x="0" y="5797685"/>
              <a:ext cx="12192000" cy="1060315"/>
              <a:chOff x="0" y="5797685"/>
              <a:chExt cx="12192000" cy="1060315"/>
            </a:xfrm>
          </p:grpSpPr>
          <p:sp>
            <p:nvSpPr>
              <p:cNvPr id="20" name="Rectangle 19">
                <a:extLst>
                  <a:ext uri="{FF2B5EF4-FFF2-40B4-BE49-F238E27FC236}">
                    <a16:creationId xmlns:a16="http://schemas.microsoft.com/office/drawing/2014/main" id="{C7D0BA42-AB84-42CA-ADDB-E814E5366909}"/>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hlinkClick r:id="rId4" action="ppaction://hlinksldjump"/>
                <a:extLst>
                  <a:ext uri="{FF2B5EF4-FFF2-40B4-BE49-F238E27FC236}">
                    <a16:creationId xmlns:a16="http://schemas.microsoft.com/office/drawing/2014/main" id="{5FB7C117-4DA6-4DCD-BE92-59A3655794DD}"/>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Arrow: Left 22">
                <a:extLst>
                  <a:ext uri="{FF2B5EF4-FFF2-40B4-BE49-F238E27FC236}">
                    <a16:creationId xmlns:a16="http://schemas.microsoft.com/office/drawing/2014/main" id="{FE69EF85-E689-4F82-BB7F-F725878D9185}"/>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48EB3D79-A6C5-42B5-9775-AC9919430596}"/>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5" name="TextBox 24">
              <a:extLst>
                <a:ext uri="{FF2B5EF4-FFF2-40B4-BE49-F238E27FC236}">
                  <a16:creationId xmlns:a16="http://schemas.microsoft.com/office/drawing/2014/main" id="{0A03C734-077A-42D7-8668-754737B81A86}"/>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6" name="TextBox 25">
              <a:extLst>
                <a:ext uri="{FF2B5EF4-FFF2-40B4-BE49-F238E27FC236}">
                  <a16:creationId xmlns:a16="http://schemas.microsoft.com/office/drawing/2014/main" id="{ACBBBCC7-2631-44DA-A120-C5DA3C9280B1}"/>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5" name="TextBox 14">
            <a:extLst>
              <a:ext uri="{FF2B5EF4-FFF2-40B4-BE49-F238E27FC236}">
                <a16:creationId xmlns:a16="http://schemas.microsoft.com/office/drawing/2014/main" id="{9C1F9B5B-4D5E-49F2-90AB-4C4AD4C3D447}"/>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pic>
        <p:nvPicPr>
          <p:cNvPr id="3" name="Graphic 2" descr="Mountains">
            <a:extLst>
              <a:ext uri="{FF2B5EF4-FFF2-40B4-BE49-F238E27FC236}">
                <a16:creationId xmlns:a16="http://schemas.microsoft.com/office/drawing/2014/main" id="{EC51BFAB-44AE-4796-994F-BB84E12B190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635" y="2020389"/>
            <a:ext cx="2817221" cy="2817221"/>
          </a:xfrm>
          <a:prstGeom prst="rect">
            <a:avLst/>
          </a:prstGeom>
        </p:spPr>
      </p:pic>
      <p:sp>
        <p:nvSpPr>
          <p:cNvPr id="4" name="Rectangle 3">
            <a:extLst>
              <a:ext uri="{FF2B5EF4-FFF2-40B4-BE49-F238E27FC236}">
                <a16:creationId xmlns:a16="http://schemas.microsoft.com/office/drawing/2014/main" id="{EF8C464B-D4FF-4791-BB75-2DCF3499538C}"/>
              </a:ext>
            </a:extLst>
          </p:cNvPr>
          <p:cNvSpPr/>
          <p:nvPr/>
        </p:nvSpPr>
        <p:spPr>
          <a:xfrm>
            <a:off x="642551" y="1635156"/>
            <a:ext cx="4911943" cy="3287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3FDAD37-E086-4411-876E-868EBE2570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551" y="1571976"/>
            <a:ext cx="5225578" cy="3486647"/>
          </a:xfrm>
          <a:prstGeom prst="rect">
            <a:avLst/>
          </a:prstGeom>
        </p:spPr>
      </p:pic>
    </p:spTree>
    <p:extLst>
      <p:ext uri="{BB962C8B-B14F-4D97-AF65-F5344CB8AC3E}">
        <p14:creationId xmlns:p14="http://schemas.microsoft.com/office/powerpoint/2010/main" val="152569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330738" y="1198487"/>
            <a:ext cx="1492396"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sp>
        <p:nvSpPr>
          <p:cNvPr id="44" name="TextBox 43">
            <a:extLst>
              <a:ext uri="{FF2B5EF4-FFF2-40B4-BE49-F238E27FC236}">
                <a16:creationId xmlns:a16="http://schemas.microsoft.com/office/drawing/2014/main" id="{E765C153-5A77-44FA-A1A3-98C1004F1AB9}"/>
              </a:ext>
            </a:extLst>
          </p:cNvPr>
          <p:cNvSpPr txBox="1"/>
          <p:nvPr/>
        </p:nvSpPr>
        <p:spPr>
          <a:xfrm>
            <a:off x="6611653" y="1198487"/>
            <a:ext cx="4963910" cy="3416320"/>
          </a:xfrm>
          <a:prstGeom prst="rect">
            <a:avLst/>
          </a:prstGeom>
          <a:noFill/>
        </p:spPr>
        <p:txBody>
          <a:bodyPr wrap="square" rtlCol="0">
            <a:spAutoFit/>
          </a:bodyPr>
          <a:lstStyle/>
          <a:p>
            <a:r>
              <a:rPr lang="fr-CH" b="1" dirty="0"/>
              <a:t>Faire l’expérience d’une perte auditive liée à l’âge </a:t>
            </a:r>
            <a:br>
              <a:rPr lang="fr-CH" dirty="0"/>
            </a:br>
            <a:r>
              <a:rPr lang="fr-CH" dirty="0"/>
              <a:t>En vieillissant, nous perdons progressivement la capacité d’entendre des sons faibles et aigus, comme les chants des oiseaux ou certains sons spécifiques de la parole.  La compréhension de la parole peut être difficile en particulier dans les situations bruyantes ou les conversations en groupe. </a:t>
            </a:r>
          </a:p>
          <a:p>
            <a:endParaRPr lang="en-US" dirty="0"/>
          </a:p>
          <a:p>
            <a:r>
              <a:rPr lang="fr-CH" dirty="0"/>
              <a:t>Cliquez sur le bouton pour entendre le son dans la tranche d’âge respective pour une perte auditive liée à l’âge. ((Le texte peut varier selon la solution))</a:t>
            </a:r>
          </a:p>
        </p:txBody>
      </p:sp>
      <p:grpSp>
        <p:nvGrpSpPr>
          <p:cNvPr id="45" name="Group 44">
            <a:extLst>
              <a:ext uri="{FF2B5EF4-FFF2-40B4-BE49-F238E27FC236}">
                <a16:creationId xmlns:a16="http://schemas.microsoft.com/office/drawing/2014/main" id="{1BDC9B41-D195-40A5-86A6-025BB7CDEA62}"/>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CFFA6DC5-ED1A-41CD-9F41-6DF79A22A1EC}"/>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EA7DB39C-0E6B-48AC-9C2E-1A674C87F50C}"/>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D969F100-6F8E-40D3-90B9-F8699A7C290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3" action="ppaction://hlinksldjump"/>
                  <a:extLst>
                    <a:ext uri="{FF2B5EF4-FFF2-40B4-BE49-F238E27FC236}">
                      <a16:creationId xmlns:a16="http://schemas.microsoft.com/office/drawing/2014/main" id="{AC45D47A-927D-471E-A6BC-E2E6154B251F}"/>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Arrow: Left 53">
                  <a:extLst>
                    <a:ext uri="{FF2B5EF4-FFF2-40B4-BE49-F238E27FC236}">
                      <a16:creationId xmlns:a16="http://schemas.microsoft.com/office/drawing/2014/main" id="{440E36C9-976F-4614-9869-EAA0E0C89BF3}"/>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9" name="TextBox 48">
                <a:extLst>
                  <a:ext uri="{FF2B5EF4-FFF2-40B4-BE49-F238E27FC236}">
                    <a16:creationId xmlns:a16="http://schemas.microsoft.com/office/drawing/2014/main" id="{5079C6BE-11D0-4965-AD52-03FEBD3FFA2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50" name="TextBox 49">
                <a:extLst>
                  <a:ext uri="{FF2B5EF4-FFF2-40B4-BE49-F238E27FC236}">
                    <a16:creationId xmlns:a16="http://schemas.microsoft.com/office/drawing/2014/main" id="{BC94F785-1F80-449A-9DC1-CE144EF9BB1A}"/>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1" name="TextBox 50">
                <a:extLst>
                  <a:ext uri="{FF2B5EF4-FFF2-40B4-BE49-F238E27FC236}">
                    <a16:creationId xmlns:a16="http://schemas.microsoft.com/office/drawing/2014/main" id="{831C11D9-E29A-49F4-940D-5774A643966F}"/>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7" name="TextBox 46">
              <a:extLst>
                <a:ext uri="{FF2B5EF4-FFF2-40B4-BE49-F238E27FC236}">
                  <a16:creationId xmlns:a16="http://schemas.microsoft.com/office/drawing/2014/main" id="{D65B086B-C3B2-4C9F-9D4F-167F4D720B20}"/>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Tree>
    <p:extLst>
      <p:ext uri="{BB962C8B-B14F-4D97-AF65-F5344CB8AC3E}">
        <p14:creationId xmlns:p14="http://schemas.microsoft.com/office/powerpoint/2010/main" val="358111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31F6DFE-CEB9-47D6-9214-9931239E3673}"/>
              </a:ext>
            </a:extLst>
          </p:cNvPr>
          <p:cNvPicPr>
            <a:picLocks noChangeAspect="1"/>
          </p:cNvPicPr>
          <p:nvPr/>
        </p:nvPicPr>
        <p:blipFill>
          <a:blip r:embed="rId14" cstate="print"/>
          <a:stretch>
            <a:fillRect/>
          </a:stretch>
        </p:blipFill>
        <p:spPr>
          <a:xfrm>
            <a:off x="6687768" y="1075211"/>
            <a:ext cx="4799760" cy="4425405"/>
          </a:xfrm>
          <a:prstGeom prst="rect">
            <a:avLst/>
          </a:prstGeom>
        </p:spPr>
      </p:pic>
      <p:grpSp>
        <p:nvGrpSpPr>
          <p:cNvPr id="44" name="Group 43">
            <a:extLst>
              <a:ext uri="{FF2B5EF4-FFF2-40B4-BE49-F238E27FC236}">
                <a16:creationId xmlns:a16="http://schemas.microsoft.com/office/drawing/2014/main" id="{3373CDBA-BD6A-40F7-9E07-FC5154B9A337}"/>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A73DDA0-76AB-44F0-8736-C8877B2296CA}"/>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7207B9EF-A3B6-4300-AD57-36893224021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633AD157-EA3E-4371-862D-345DDADEEDB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5" action="ppaction://hlinksldjump"/>
                  <a:extLst>
                    <a:ext uri="{FF2B5EF4-FFF2-40B4-BE49-F238E27FC236}">
                      <a16:creationId xmlns:a16="http://schemas.microsoft.com/office/drawing/2014/main" id="{44DD819E-B68D-42E3-BAA7-E293FC5DAB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5CAE19C0-8D21-46A6-864D-D8D0721E859A}"/>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BC1BEE63-3455-4A72-B4EE-C1F1C398BA49}"/>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C46060CD-2234-42D8-8D7D-E9DE2145049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15A2D2CC-199B-44BE-BD9E-6FD9D59B7DE0}"/>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9B151AF9-142C-41E6-BA98-20F72DF53444}"/>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6" action="ppaction://hlinksldjump"/>
            <a:extLst>
              <a:ext uri="{FF2B5EF4-FFF2-40B4-BE49-F238E27FC236}">
                <a16:creationId xmlns:a16="http://schemas.microsoft.com/office/drawing/2014/main" id="{B18CA99C-1413-461A-8721-E192BDEA6BD2}"/>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a:extLst>
              <a:ext uri="{FF2B5EF4-FFF2-40B4-BE49-F238E27FC236}">
                <a16:creationId xmlns:a16="http://schemas.microsoft.com/office/drawing/2014/main" id="{1ADF22DB-2690-4E24-B144-34E802D50889}"/>
              </a:ext>
            </a:extLst>
          </p:cNvPr>
          <p:cNvPicPr>
            <a:picLocks noChangeAspect="1"/>
          </p:cNvPicPr>
          <p:nvPr/>
        </p:nvPicPr>
        <p:blipFill rotWithShape="1">
          <a:blip r:embed="rId14" cstate="print"/>
          <a:srcRect l="16990" t="12866" r="6319" b="75886"/>
          <a:stretch/>
        </p:blipFill>
        <p:spPr>
          <a:xfrm>
            <a:off x="7511427" y="1891204"/>
            <a:ext cx="3680926" cy="497778"/>
          </a:xfrm>
          <a:prstGeom prst="rect">
            <a:avLst/>
          </a:prstGeom>
        </p:spPr>
      </p:pic>
      <p:pic>
        <p:nvPicPr>
          <p:cNvPr id="4" name="Picture 3" descr="image001">
            <a:extLst>
              <a:ext uri="{FF2B5EF4-FFF2-40B4-BE49-F238E27FC236}">
                <a16:creationId xmlns:a16="http://schemas.microsoft.com/office/drawing/2014/main" id="{78089306-E8F4-4853-B4A3-00FA192A984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B7B07B00-A438-43D0-8168-16001E77E26F}"/>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13" name="Straight Connector 12">
            <a:extLst>
              <a:ext uri="{FF2B5EF4-FFF2-40B4-BE49-F238E27FC236}">
                <a16:creationId xmlns:a16="http://schemas.microsoft.com/office/drawing/2014/main" id="{F5631149-7EEF-4AC8-B030-706E10F51C8E}"/>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557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4951"/>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0481DF79-575D-402B-8E17-363E141A8A75}"/>
              </a:ext>
            </a:extLst>
          </p:cNvPr>
          <p:cNvPicPr>
            <a:picLocks noChangeAspect="1"/>
          </p:cNvPicPr>
          <p:nvPr/>
        </p:nvPicPr>
        <p:blipFill>
          <a:blip r:embed="rId13" cstate="print"/>
          <a:stretch>
            <a:fillRect/>
          </a:stretch>
        </p:blipFill>
        <p:spPr>
          <a:xfrm>
            <a:off x="6687768" y="1075211"/>
            <a:ext cx="4799760" cy="4425405"/>
          </a:xfrm>
          <a:prstGeom prst="rect">
            <a:avLst/>
          </a:prstGeom>
        </p:spPr>
      </p:pic>
      <p:sp>
        <p:nvSpPr>
          <p:cNvPr id="45" name="Rectangle: Folded Corner 44">
            <a:hlinkClick r:id="rId14" action="ppaction://hlinksldjump"/>
            <a:extLst>
              <a:ext uri="{FF2B5EF4-FFF2-40B4-BE49-F238E27FC236}">
                <a16:creationId xmlns:a16="http://schemas.microsoft.com/office/drawing/2014/main" id="{E75E08C9-0EC8-4C2D-8BB8-C656C0FD6C2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46" name="Picture 45">
            <a:extLst>
              <a:ext uri="{FF2B5EF4-FFF2-40B4-BE49-F238E27FC236}">
                <a16:creationId xmlns:a16="http://schemas.microsoft.com/office/drawing/2014/main" id="{24C608B8-ABFE-4799-B19B-05C2748D6ADC}"/>
              </a:ext>
            </a:extLst>
          </p:cNvPr>
          <p:cNvPicPr>
            <a:picLocks noChangeAspect="1"/>
          </p:cNvPicPr>
          <p:nvPr/>
        </p:nvPicPr>
        <p:blipFill rotWithShape="1">
          <a:blip r:embed="rId13" cstate="print"/>
          <a:srcRect l="16990" t="12866" r="6319" b="75886"/>
          <a:stretch/>
        </p:blipFill>
        <p:spPr>
          <a:xfrm>
            <a:off x="7511427" y="1891204"/>
            <a:ext cx="3680926" cy="497778"/>
          </a:xfrm>
          <a:prstGeom prst="rect">
            <a:avLst/>
          </a:prstGeom>
        </p:spPr>
      </p:pic>
      <p:pic>
        <p:nvPicPr>
          <p:cNvPr id="47" name="Picture 46" descr="image001">
            <a:extLst>
              <a:ext uri="{FF2B5EF4-FFF2-40B4-BE49-F238E27FC236}">
                <a16:creationId xmlns:a16="http://schemas.microsoft.com/office/drawing/2014/main" id="{2335B58C-8890-4612-A5EF-1EE496E0A43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a:extLst>
              <a:ext uri="{FF2B5EF4-FFF2-40B4-BE49-F238E27FC236}">
                <a16:creationId xmlns:a16="http://schemas.microsoft.com/office/drawing/2014/main" id="{A9300852-27E0-40A7-BA08-6F739EFF9F7A}"/>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49" name="Straight Connector 48">
            <a:extLst>
              <a:ext uri="{FF2B5EF4-FFF2-40B4-BE49-F238E27FC236}">
                <a16:creationId xmlns:a16="http://schemas.microsoft.com/office/drawing/2014/main" id="{AE6EDF33-58D7-4CCD-B4AA-DB1FF06C12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9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44" name="Picture 43">
            <a:extLst>
              <a:ext uri="{FF2B5EF4-FFF2-40B4-BE49-F238E27FC236}">
                <a16:creationId xmlns:a16="http://schemas.microsoft.com/office/drawing/2014/main" id="{F639F3A6-3589-495C-BC58-8FF9A2A43C3F}"/>
              </a:ext>
            </a:extLst>
          </p:cNvPr>
          <p:cNvPicPr>
            <a:picLocks noChangeAspect="1"/>
          </p:cNvPicPr>
          <p:nvPr/>
        </p:nvPicPr>
        <p:blipFill>
          <a:blip r:embed="rId13" cstate="print"/>
          <a:stretch>
            <a:fillRect/>
          </a:stretch>
        </p:blipFill>
        <p:spPr>
          <a:xfrm>
            <a:off x="6687768" y="1075211"/>
            <a:ext cx="4799760" cy="4425405"/>
          </a:xfrm>
          <a:prstGeom prst="rect">
            <a:avLst/>
          </a:prstGeom>
        </p:spPr>
      </p:pic>
      <p:grpSp>
        <p:nvGrpSpPr>
          <p:cNvPr id="45" name="Group 44">
            <a:extLst>
              <a:ext uri="{FF2B5EF4-FFF2-40B4-BE49-F238E27FC236}">
                <a16:creationId xmlns:a16="http://schemas.microsoft.com/office/drawing/2014/main" id="{6F971081-0DCE-4866-B1CA-9B0B6C6A31EE}"/>
              </a:ext>
            </a:extLst>
          </p:cNvPr>
          <p:cNvGrpSpPr/>
          <p:nvPr/>
        </p:nvGrpSpPr>
        <p:grpSpPr>
          <a:xfrm>
            <a:off x="0" y="5795253"/>
            <a:ext cx="12192000" cy="1062747"/>
            <a:chOff x="0" y="5795253"/>
            <a:chExt cx="12192000" cy="1062747"/>
          </a:xfrm>
        </p:grpSpPr>
        <p:grpSp>
          <p:nvGrpSpPr>
            <p:cNvPr id="46" name="Group 45">
              <a:extLst>
                <a:ext uri="{FF2B5EF4-FFF2-40B4-BE49-F238E27FC236}">
                  <a16:creationId xmlns:a16="http://schemas.microsoft.com/office/drawing/2014/main" id="{EEF58500-4F28-4934-8B02-E6E21F3CC79F}"/>
                </a:ext>
              </a:extLst>
            </p:cNvPr>
            <p:cNvGrpSpPr/>
            <p:nvPr/>
          </p:nvGrpSpPr>
          <p:grpSpPr>
            <a:xfrm>
              <a:off x="0" y="5797685"/>
              <a:ext cx="12192000" cy="1060315"/>
              <a:chOff x="0" y="5797685"/>
              <a:chExt cx="12192000" cy="1060315"/>
            </a:xfrm>
          </p:grpSpPr>
          <p:grpSp>
            <p:nvGrpSpPr>
              <p:cNvPr id="48" name="Group 47">
                <a:extLst>
                  <a:ext uri="{FF2B5EF4-FFF2-40B4-BE49-F238E27FC236}">
                    <a16:creationId xmlns:a16="http://schemas.microsoft.com/office/drawing/2014/main" id="{A22C86FA-5B9A-4B5C-8CC1-F8556318EB25}"/>
                  </a:ext>
                </a:extLst>
              </p:cNvPr>
              <p:cNvGrpSpPr/>
              <p:nvPr/>
            </p:nvGrpSpPr>
            <p:grpSpPr>
              <a:xfrm>
                <a:off x="0" y="5797685"/>
                <a:ext cx="12192000" cy="1060315"/>
                <a:chOff x="0" y="5797685"/>
                <a:chExt cx="12192000" cy="1060315"/>
              </a:xfrm>
            </p:grpSpPr>
            <p:sp>
              <p:nvSpPr>
                <p:cNvPr id="52" name="Rectangle 51">
                  <a:extLst>
                    <a:ext uri="{FF2B5EF4-FFF2-40B4-BE49-F238E27FC236}">
                      <a16:creationId xmlns:a16="http://schemas.microsoft.com/office/drawing/2014/main" id="{2CAC377B-0C1D-4519-B41E-C92057DA274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Up 52">
                  <a:hlinkClick r:id="rId14" action="ppaction://hlinksldjump"/>
                  <a:extLst>
                    <a:ext uri="{FF2B5EF4-FFF2-40B4-BE49-F238E27FC236}">
                      <a16:creationId xmlns:a16="http://schemas.microsoft.com/office/drawing/2014/main" id="{2D84F87E-B668-462B-B4C9-EB338062755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Arrow: Left 53">
                  <a:extLst>
                    <a:ext uri="{FF2B5EF4-FFF2-40B4-BE49-F238E27FC236}">
                      <a16:creationId xmlns:a16="http://schemas.microsoft.com/office/drawing/2014/main" id="{3D634F19-674B-4E95-9A81-F9AB24B41E6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9" name="TextBox 48">
                <a:extLst>
                  <a:ext uri="{FF2B5EF4-FFF2-40B4-BE49-F238E27FC236}">
                    <a16:creationId xmlns:a16="http://schemas.microsoft.com/office/drawing/2014/main" id="{D78B11A9-8A76-4735-AA2B-8134912E5FD5}"/>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50" name="TextBox 49">
                <a:extLst>
                  <a:ext uri="{FF2B5EF4-FFF2-40B4-BE49-F238E27FC236}">
                    <a16:creationId xmlns:a16="http://schemas.microsoft.com/office/drawing/2014/main" id="{8B0706A3-177A-449E-A556-B9886B03318F}"/>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1" name="TextBox 50">
                <a:extLst>
                  <a:ext uri="{FF2B5EF4-FFF2-40B4-BE49-F238E27FC236}">
                    <a16:creationId xmlns:a16="http://schemas.microsoft.com/office/drawing/2014/main" id="{1EB859B4-CEEA-4094-9466-DC6315C2BBC7}"/>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7" name="TextBox 46">
              <a:extLst>
                <a:ext uri="{FF2B5EF4-FFF2-40B4-BE49-F238E27FC236}">
                  <a16:creationId xmlns:a16="http://schemas.microsoft.com/office/drawing/2014/main" id="{F427462F-722A-4DDE-92F3-F33F82329845}"/>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5" name="Rectangle: Folded Corner 54">
            <a:hlinkClick r:id="rId15" action="ppaction://hlinksldjump"/>
            <a:extLst>
              <a:ext uri="{FF2B5EF4-FFF2-40B4-BE49-F238E27FC236}">
                <a16:creationId xmlns:a16="http://schemas.microsoft.com/office/drawing/2014/main" id="{C588A0F8-9B34-42E9-B864-1CD59D709EC3}"/>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6" name="Picture 55">
            <a:extLst>
              <a:ext uri="{FF2B5EF4-FFF2-40B4-BE49-F238E27FC236}">
                <a16:creationId xmlns:a16="http://schemas.microsoft.com/office/drawing/2014/main" id="{89BFF899-F46C-47FA-9CC0-C873A040DEC6}"/>
              </a:ext>
            </a:extLst>
          </p:cNvPr>
          <p:cNvPicPr>
            <a:picLocks noChangeAspect="1"/>
          </p:cNvPicPr>
          <p:nvPr/>
        </p:nvPicPr>
        <p:blipFill rotWithShape="1">
          <a:blip r:embed="rId13" cstate="print"/>
          <a:srcRect l="16990" t="12866" r="6319" b="75886"/>
          <a:stretch/>
        </p:blipFill>
        <p:spPr>
          <a:xfrm>
            <a:off x="7511427" y="1891204"/>
            <a:ext cx="3680926" cy="497778"/>
          </a:xfrm>
          <a:prstGeom prst="rect">
            <a:avLst/>
          </a:prstGeom>
        </p:spPr>
      </p:pic>
      <p:pic>
        <p:nvPicPr>
          <p:cNvPr id="57" name="Picture 56" descr="image001">
            <a:extLst>
              <a:ext uri="{FF2B5EF4-FFF2-40B4-BE49-F238E27FC236}">
                <a16:creationId xmlns:a16="http://schemas.microsoft.com/office/drawing/2014/main" id="{26CB39B8-3140-4E4A-A04C-B27AB159ABA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a:extLst>
              <a:ext uri="{FF2B5EF4-FFF2-40B4-BE49-F238E27FC236}">
                <a16:creationId xmlns:a16="http://schemas.microsoft.com/office/drawing/2014/main" id="{744343FF-23C9-4293-82B0-4D6A81A5B32B}"/>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9" name="Straight Connector 58">
            <a:extLst>
              <a:ext uri="{FF2B5EF4-FFF2-40B4-BE49-F238E27FC236}">
                <a16:creationId xmlns:a16="http://schemas.microsoft.com/office/drawing/2014/main" id="{A120E07D-10DA-4349-9C91-ABB0F205F84D}"/>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741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642551" y="5923649"/>
            <a:ext cx="11112709" cy="825572"/>
            <a:chOff x="642551" y="5923649"/>
            <a:chExt cx="11112709" cy="825572"/>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642551" y="5923649"/>
              <a:ext cx="1469013" cy="529118"/>
              <a:chOff x="642551" y="5923649"/>
              <a:chExt cx="1469013" cy="529118"/>
            </a:xfrm>
          </p:grpSpPr>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cstate="print"/>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F25A3514-313E-4E46-9281-BBE9BBE2EFF3}"/>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C34B6B7C-487D-4C34-B98E-739CDD7E1128}"/>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5679881-D932-4E13-81DE-FBD3F9480C38}"/>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0D21E04F-1163-4874-ADB7-75B70605F3F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7D158CB5-F01E-4925-B665-D03B54FA5FD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D5119174-C815-4BA2-9869-CA57DBC130D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05C1B736-40C5-45C8-8E89-AF8DDD7BB2BD}"/>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1ED84DC8-5B52-4AA3-800F-CF299ED99850}"/>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E53C5A14-8DBB-44F8-9F20-7FACE45E7944}"/>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52D9F6D7-1085-413A-894B-857ACEAE9636}"/>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C0DB244C-0D65-4FBD-B029-00641762BCA0}"/>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FF591460-E0E3-4464-98E3-2D6CB418885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1FF77F32-BF37-4D53-A284-1DB7B693700D}"/>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DE5EF6F2-182B-4C73-AE96-3F2EB84A2A55}"/>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817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cstate="print"/>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C756CAA0-779F-4BF8-BBD5-4D12DE1DB7BA}"/>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7E87965-BBC0-468A-8292-24DBC2BF5D92}"/>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8D0A9458-599F-45CF-ABB0-08C5A87DFFE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1AE03042-26ED-47F1-BB42-F0D524C9B7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A7FADD32-E14C-48F6-8305-3088C3369E3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ACA70378-7734-4812-9371-B8167FBCDE99}"/>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6980E0E8-6555-4140-8760-DEBBF4941A96}"/>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1740A334-F727-4F1F-B816-BF9B2D165F2A}"/>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3F39703B-005F-4D12-8961-336AC91B4AC5}"/>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657F11B0-B761-47CD-B288-E2D52E5A4F9E}"/>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28222267-0AB9-4CC3-8869-C3819D0E0864}"/>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D3B21716-7FCE-4ED1-B152-D7CDB603872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565F165B-DA65-4EC5-AF39-ECEDA88F5341}"/>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B814513E-828B-4B47-B8FF-547119EE21A4}"/>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350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E2A3FCA1-331E-469D-B414-E684405019A5}"/>
              </a:ext>
            </a:extLst>
          </p:cNvPr>
          <p:cNvPicPr>
            <a:picLocks noChangeAspect="1"/>
          </p:cNvPicPr>
          <p:nvPr/>
        </p:nvPicPr>
        <p:blipFill>
          <a:blip r:embed="rId13" cstate="print"/>
          <a:stretch>
            <a:fillRect/>
          </a:stretch>
        </p:blipFill>
        <p:spPr>
          <a:xfrm>
            <a:off x="6789958" y="1075989"/>
            <a:ext cx="4712880" cy="4419159"/>
          </a:xfrm>
          <a:prstGeom prst="rect">
            <a:avLst/>
          </a:prstGeom>
        </p:spPr>
      </p:pic>
      <p:grpSp>
        <p:nvGrpSpPr>
          <p:cNvPr id="44" name="Group 43">
            <a:extLst>
              <a:ext uri="{FF2B5EF4-FFF2-40B4-BE49-F238E27FC236}">
                <a16:creationId xmlns:a16="http://schemas.microsoft.com/office/drawing/2014/main" id="{78C28C7D-D00F-44AB-8F58-12887B197018}"/>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95A14C41-2D13-490E-AD51-87179E14F207}"/>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AC7DD732-8238-4CD6-A2F9-D3D17FADC9D7}"/>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34F2DA09-C8A9-477A-8516-BD0EB9EBBB6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F114B992-D341-447B-81BC-99F027D2A114}"/>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559643BF-6C40-44E3-B6DD-E150C35B0D64}"/>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CA1A06B2-F053-4CF9-823B-301B7953799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473C3801-94D8-4922-B8F9-E349F9B03FF2}"/>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AD54A7DF-FC4B-468C-9A9A-E1D1F4C3AEB1}"/>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ADF25D6F-8BFD-49E1-A309-66FD7F7491BD}"/>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47119D75-3EDF-4E1F-B39C-B2F5C90167CB}"/>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B432D54C-3578-4398-B476-39662EE1E96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CCCC34B8-68D0-4319-AD24-9F288A2958F1}"/>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78B15108-C29D-4912-BC7A-5354EEF410F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056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cstate="print"/>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58CBFB31-F7DC-4B72-9E20-F23F473876C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04122522-7715-40F8-8B54-395FC0674DF1}"/>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4BAF612F-E899-46A0-9055-FA16E944AFA2}"/>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8321C374-F7B2-4E2D-A819-E93A68A98C4A}"/>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0F61A566-152D-4BDC-82F4-03F3DB1BF8A2}"/>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A0266873-2E53-4683-89DF-BD7A33B652FD}"/>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18ADEC2D-1768-4507-8D33-2A60FE7C368D}"/>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397CB421-8E17-489A-829D-A3D5AB1AABA1}"/>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ACA4ACE9-D5A0-4330-A3B9-7017F377739A}"/>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25968ABA-99BE-4BD2-B8C6-0FDBFCC9724B}"/>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F2107831-B2E7-4534-B74C-37B8CEEFBAF9}"/>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1C4908EA-B983-4DCE-946B-B3FCF998AF1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8CC4DF84-E301-496E-8EC3-50B200D96817}"/>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67B60DAA-2638-4534-B19E-A7ABA8CD2BF6}"/>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64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cstate="print"/>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A3C8C029-3E72-439B-A74B-6292B044EA09}"/>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53E08D4-5DC0-4F41-8A06-799790DC6ECD}"/>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CF860E23-7DE3-4ADF-AE43-5C2F7E017B11}"/>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BF3E9313-29B5-45D0-ACBB-50C76635062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B1F5A90A-DD98-49C6-A050-4E9B48744C2E}"/>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E52B6D0B-20F3-4BA5-A894-7DC13EA7B75C}"/>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D8AFF204-DC2E-4C5F-8A18-A2794845091D}"/>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147C202E-EE94-4A93-9BAA-9011A3D580DE}"/>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24312974-E050-4294-8C97-9CCD96BD9C69}"/>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D3BC4080-4419-45DA-9B1F-3EC2EF705D2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AFF6525D-9C76-4017-BC83-A9C7A9123DBA}"/>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24FFF0CC-6C14-469D-AB81-7EFD05AED66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692E8154-17EB-47AD-8007-A3CB6C25B8DD}"/>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994BF519-5893-488B-A134-2FAA0B0E9332}"/>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842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733749" cy="830997"/>
          </a:xfrm>
          <a:prstGeom prst="rect">
            <a:avLst/>
          </a:prstGeom>
          <a:noFill/>
        </p:spPr>
        <p:txBody>
          <a:bodyPr wrap="none" rtlCol="0">
            <a:spAutoFit/>
          </a:bodyPr>
          <a:lstStyle/>
          <a:p>
            <a:r>
              <a:rPr lang="fr-CH" sz="4800" dirty="0"/>
              <a:t>Simulateur de perte auditive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2" name="Rectangle 1">
            <a:extLst>
              <a:ext uri="{FF2B5EF4-FFF2-40B4-BE49-F238E27FC236}">
                <a16:creationId xmlns:a16="http://schemas.microsoft.com/office/drawing/2014/main" id="{8B95379D-03A0-4948-AF27-833D3DBF783E}"/>
              </a:ext>
            </a:extLst>
          </p:cNvPr>
          <p:cNvSpPr/>
          <p:nvPr/>
        </p:nvSpPr>
        <p:spPr>
          <a:xfrm>
            <a:off x="1446355"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8B2DA7-329D-42FB-AF2E-C59D1D1D355E}"/>
              </a:ext>
            </a:extLst>
          </p:cNvPr>
          <p:cNvSpPr/>
          <p:nvPr/>
        </p:nvSpPr>
        <p:spPr>
          <a:xfrm>
            <a:off x="3050674"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C598411-FCAD-4B81-A6A6-7755EC54577F}"/>
              </a:ext>
            </a:extLst>
          </p:cNvPr>
          <p:cNvSpPr/>
          <p:nvPr/>
        </p:nvSpPr>
        <p:spPr>
          <a:xfrm>
            <a:off x="4654993" y="1585610"/>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529038C-523E-4631-A14A-725233244993}"/>
              </a:ext>
            </a:extLst>
          </p:cNvPr>
          <p:cNvSpPr/>
          <p:nvPr/>
        </p:nvSpPr>
        <p:spPr>
          <a:xfrm>
            <a:off x="1454593"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4AE0AE9-4FAE-498E-8A4E-310024E0DA95}"/>
              </a:ext>
            </a:extLst>
          </p:cNvPr>
          <p:cNvSpPr/>
          <p:nvPr/>
        </p:nvSpPr>
        <p:spPr>
          <a:xfrm>
            <a:off x="3058912"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A1A1FAA-A133-48B0-975B-E7DCCD0B5CA9}"/>
              </a:ext>
            </a:extLst>
          </p:cNvPr>
          <p:cNvSpPr/>
          <p:nvPr/>
        </p:nvSpPr>
        <p:spPr>
          <a:xfrm>
            <a:off x="4663231" y="2969566"/>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0BD5B71-E4A8-481E-B4F7-B6178B4A8BF5}"/>
              </a:ext>
            </a:extLst>
          </p:cNvPr>
          <p:cNvSpPr/>
          <p:nvPr/>
        </p:nvSpPr>
        <p:spPr>
          <a:xfrm>
            <a:off x="1479307"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F22CEA3-3806-4309-B125-BFEE00D9C09C}"/>
              </a:ext>
            </a:extLst>
          </p:cNvPr>
          <p:cNvSpPr/>
          <p:nvPr/>
        </p:nvSpPr>
        <p:spPr>
          <a:xfrm>
            <a:off x="3083626" y="4369999"/>
            <a:ext cx="1287780" cy="1120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9ABFE2-74C8-4BAE-A87D-C6384F013BAF}"/>
              </a:ext>
            </a:extLst>
          </p:cNvPr>
          <p:cNvSpPr/>
          <p:nvPr/>
        </p:nvSpPr>
        <p:spPr>
          <a:xfrm>
            <a:off x="4687945" y="4369999"/>
            <a:ext cx="1287780" cy="11203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84032AB-DC93-4007-AFEA-1E31D2EBF966}"/>
              </a:ext>
            </a:extLst>
          </p:cNvPr>
          <p:cNvSpPr txBox="1"/>
          <p:nvPr/>
        </p:nvSpPr>
        <p:spPr>
          <a:xfrm>
            <a:off x="1419735" y="1198487"/>
            <a:ext cx="1314399" cy="369332"/>
          </a:xfrm>
          <a:prstGeom prst="rect">
            <a:avLst/>
          </a:prstGeom>
          <a:noFill/>
        </p:spPr>
        <p:txBody>
          <a:bodyPr wrap="none" rtlCol="0">
            <a:spAutoFit/>
          </a:bodyPr>
          <a:lstStyle/>
          <a:p>
            <a:pPr algn="ctr"/>
            <a:r>
              <a:rPr lang="fr-CH" dirty="0"/>
              <a:t>Âge de 20 ans</a:t>
            </a:r>
          </a:p>
        </p:txBody>
      </p:sp>
      <p:sp>
        <p:nvSpPr>
          <p:cNvPr id="32" name="TextBox 31">
            <a:extLst>
              <a:ext uri="{FF2B5EF4-FFF2-40B4-BE49-F238E27FC236}">
                <a16:creationId xmlns:a16="http://schemas.microsoft.com/office/drawing/2014/main" id="{03588015-ADCA-487B-93D9-6A83409F88CB}"/>
              </a:ext>
            </a:extLst>
          </p:cNvPr>
          <p:cNvSpPr txBox="1"/>
          <p:nvPr/>
        </p:nvSpPr>
        <p:spPr>
          <a:xfrm>
            <a:off x="3045602" y="1198487"/>
            <a:ext cx="1314399" cy="369332"/>
          </a:xfrm>
          <a:prstGeom prst="rect">
            <a:avLst/>
          </a:prstGeom>
          <a:noFill/>
        </p:spPr>
        <p:txBody>
          <a:bodyPr wrap="none" rtlCol="0">
            <a:spAutoFit/>
          </a:bodyPr>
          <a:lstStyle/>
          <a:p>
            <a:pPr algn="ctr"/>
            <a:r>
              <a:rPr lang="fr-CH" dirty="0"/>
              <a:t>Âge de 60 ans</a:t>
            </a:r>
          </a:p>
        </p:txBody>
      </p:sp>
      <p:sp>
        <p:nvSpPr>
          <p:cNvPr id="33" name="TextBox 32">
            <a:extLst>
              <a:ext uri="{FF2B5EF4-FFF2-40B4-BE49-F238E27FC236}">
                <a16:creationId xmlns:a16="http://schemas.microsoft.com/office/drawing/2014/main" id="{A159B533-44B7-420F-A759-92A55FE60C25}"/>
              </a:ext>
            </a:extLst>
          </p:cNvPr>
          <p:cNvSpPr txBox="1"/>
          <p:nvPr/>
        </p:nvSpPr>
        <p:spPr>
          <a:xfrm>
            <a:off x="4649921" y="1198487"/>
            <a:ext cx="1314399" cy="369332"/>
          </a:xfrm>
          <a:prstGeom prst="rect">
            <a:avLst/>
          </a:prstGeom>
          <a:noFill/>
        </p:spPr>
        <p:txBody>
          <a:bodyPr wrap="none" rtlCol="0">
            <a:spAutoFit/>
          </a:bodyPr>
          <a:lstStyle/>
          <a:p>
            <a:pPr algn="ctr"/>
            <a:r>
              <a:rPr lang="fr-CH" dirty="0"/>
              <a:t>Âge de 80 ans</a:t>
            </a:r>
          </a:p>
        </p:txBody>
      </p:sp>
      <p:pic>
        <p:nvPicPr>
          <p:cNvPr id="5" name="Graphic 4" descr="Users">
            <a:extLst>
              <a:ext uri="{FF2B5EF4-FFF2-40B4-BE49-F238E27FC236}">
                <a16:creationId xmlns:a16="http://schemas.microsoft.com/office/drawing/2014/main" id="{7A8EAFBE-2590-458D-8976-1E95832AF07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675" y="2027420"/>
            <a:ext cx="792482" cy="792482"/>
          </a:xfrm>
          <a:prstGeom prst="rect">
            <a:avLst/>
          </a:prstGeom>
        </p:spPr>
      </p:pic>
      <p:pic>
        <p:nvPicPr>
          <p:cNvPr id="7" name="Graphic 6" descr="Chat">
            <a:extLst>
              <a:ext uri="{FF2B5EF4-FFF2-40B4-BE49-F238E27FC236}">
                <a16:creationId xmlns:a16="http://schemas.microsoft.com/office/drawing/2014/main" id="{79AA3732-FD4C-4C8F-9B32-5352FB69493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6437" y="1502258"/>
            <a:ext cx="792482" cy="792482"/>
          </a:xfrm>
          <a:prstGeom prst="rect">
            <a:avLst/>
          </a:prstGeom>
        </p:spPr>
      </p:pic>
      <p:pic>
        <p:nvPicPr>
          <p:cNvPr id="10" name="Graphic 9" descr="Music">
            <a:extLst>
              <a:ext uri="{FF2B5EF4-FFF2-40B4-BE49-F238E27FC236}">
                <a16:creationId xmlns:a16="http://schemas.microsoft.com/office/drawing/2014/main" id="{A2795C1C-2D99-4C75-BA94-EC37396CBC0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1955" y="3119233"/>
            <a:ext cx="914400" cy="914400"/>
          </a:xfrm>
          <a:prstGeom prst="rect">
            <a:avLst/>
          </a:prstGeom>
        </p:spPr>
      </p:pic>
      <p:pic>
        <p:nvPicPr>
          <p:cNvPr id="12" name="Graphic 11" descr="Leaf">
            <a:extLst>
              <a:ext uri="{FF2B5EF4-FFF2-40B4-BE49-F238E27FC236}">
                <a16:creationId xmlns:a16="http://schemas.microsoft.com/office/drawing/2014/main" id="{91FE7B86-CFF6-49E4-8696-AAAA7CFF69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200" y="4404028"/>
            <a:ext cx="557719" cy="557719"/>
          </a:xfrm>
          <a:prstGeom prst="rect">
            <a:avLst/>
          </a:prstGeom>
        </p:spPr>
      </p:pic>
      <p:pic>
        <p:nvPicPr>
          <p:cNvPr id="1026" name="Picture 2" descr="Bildergebnis für bird icon">
            <a:extLst>
              <a:ext uri="{FF2B5EF4-FFF2-40B4-BE49-F238E27FC236}">
                <a16:creationId xmlns:a16="http://schemas.microsoft.com/office/drawing/2014/main" id="{DDA0A245-7A0C-41FE-B432-038DC2DC27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9503" y="4794267"/>
            <a:ext cx="706349" cy="706349"/>
          </a:xfrm>
          <a:prstGeom prst="rect">
            <a:avLst/>
          </a:prstGeom>
          <a:noFill/>
          <a:extLst>
            <a:ext uri="{909E8E84-426E-40DD-AFC4-6F175D3DCCD1}">
              <a14:hiddenFill xmlns:a14="http://schemas.microsoft.com/office/drawing/2010/main">
                <a:solidFill>
                  <a:srgbClr val="FFFFFF"/>
                </a:solidFill>
              </a14:hiddenFill>
            </a:ext>
          </a:extLst>
        </p:spPr>
      </p:pic>
      <p:pic>
        <p:nvPicPr>
          <p:cNvPr id="34" name="Graphic 33" descr="Play">
            <a:extLst>
              <a:ext uri="{FF2B5EF4-FFF2-40B4-BE49-F238E27FC236}">
                <a16:creationId xmlns:a16="http://schemas.microsoft.com/office/drawing/2014/main" id="{1C47CE19-6827-4BDB-A180-EFEE36CAA46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1649933"/>
            <a:ext cx="914400" cy="914400"/>
          </a:xfrm>
          <a:prstGeom prst="rect">
            <a:avLst/>
          </a:prstGeom>
        </p:spPr>
      </p:pic>
      <p:pic>
        <p:nvPicPr>
          <p:cNvPr id="36" name="Graphic 35" descr="Play">
            <a:extLst>
              <a:ext uri="{FF2B5EF4-FFF2-40B4-BE49-F238E27FC236}">
                <a16:creationId xmlns:a16="http://schemas.microsoft.com/office/drawing/2014/main" id="{52843FCB-8521-413E-917E-F916D78E13E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1649933"/>
            <a:ext cx="914400" cy="914400"/>
          </a:xfrm>
          <a:prstGeom prst="rect">
            <a:avLst/>
          </a:prstGeom>
        </p:spPr>
      </p:pic>
      <p:pic>
        <p:nvPicPr>
          <p:cNvPr id="37" name="Graphic 36" descr="Play">
            <a:extLst>
              <a:ext uri="{FF2B5EF4-FFF2-40B4-BE49-F238E27FC236}">
                <a16:creationId xmlns:a16="http://schemas.microsoft.com/office/drawing/2014/main" id="{EF067569-E634-4904-86A3-7B5F869F279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1649933"/>
            <a:ext cx="914400" cy="914400"/>
          </a:xfrm>
          <a:prstGeom prst="rect">
            <a:avLst/>
          </a:prstGeom>
        </p:spPr>
      </p:pic>
      <p:pic>
        <p:nvPicPr>
          <p:cNvPr id="38" name="Graphic 37" descr="Play">
            <a:extLst>
              <a:ext uri="{FF2B5EF4-FFF2-40B4-BE49-F238E27FC236}">
                <a16:creationId xmlns:a16="http://schemas.microsoft.com/office/drawing/2014/main" id="{8A286BE6-81AA-4F36-87F4-273D91F8551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3058913"/>
            <a:ext cx="914400" cy="914400"/>
          </a:xfrm>
          <a:prstGeom prst="rect">
            <a:avLst/>
          </a:prstGeom>
        </p:spPr>
      </p:pic>
      <p:pic>
        <p:nvPicPr>
          <p:cNvPr id="39" name="Graphic 38" descr="Play">
            <a:extLst>
              <a:ext uri="{FF2B5EF4-FFF2-40B4-BE49-F238E27FC236}">
                <a16:creationId xmlns:a16="http://schemas.microsoft.com/office/drawing/2014/main" id="{A8285769-3EB7-408E-BF32-390FBFB500A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3058913"/>
            <a:ext cx="914400" cy="914400"/>
          </a:xfrm>
          <a:prstGeom prst="rect">
            <a:avLst/>
          </a:prstGeom>
        </p:spPr>
      </p:pic>
      <p:pic>
        <p:nvPicPr>
          <p:cNvPr id="40" name="Graphic 39" descr="Play">
            <a:extLst>
              <a:ext uri="{FF2B5EF4-FFF2-40B4-BE49-F238E27FC236}">
                <a16:creationId xmlns:a16="http://schemas.microsoft.com/office/drawing/2014/main" id="{800C8511-EF32-4AFB-B806-07A575D58D03}"/>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3058913"/>
            <a:ext cx="914400" cy="914400"/>
          </a:xfrm>
          <a:prstGeom prst="rect">
            <a:avLst/>
          </a:prstGeom>
        </p:spPr>
      </p:pic>
      <p:pic>
        <p:nvPicPr>
          <p:cNvPr id="41" name="Graphic 40" descr="Play">
            <a:extLst>
              <a:ext uri="{FF2B5EF4-FFF2-40B4-BE49-F238E27FC236}">
                <a16:creationId xmlns:a16="http://schemas.microsoft.com/office/drawing/2014/main" id="{04D125A9-0012-446A-BDD4-094E2E3B296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5997" y="4478052"/>
            <a:ext cx="914400" cy="914400"/>
          </a:xfrm>
          <a:prstGeom prst="rect">
            <a:avLst/>
          </a:prstGeom>
        </p:spPr>
      </p:pic>
      <p:pic>
        <p:nvPicPr>
          <p:cNvPr id="42" name="Graphic 41" descr="Play">
            <a:extLst>
              <a:ext uri="{FF2B5EF4-FFF2-40B4-BE49-F238E27FC236}">
                <a16:creationId xmlns:a16="http://schemas.microsoft.com/office/drawing/2014/main" id="{201B9538-0E26-4765-9329-597034FB851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37364" y="4478052"/>
            <a:ext cx="914400" cy="914400"/>
          </a:xfrm>
          <a:prstGeom prst="rect">
            <a:avLst/>
          </a:prstGeom>
        </p:spPr>
      </p:pic>
      <p:pic>
        <p:nvPicPr>
          <p:cNvPr id="43" name="Graphic 42" descr="Play">
            <a:extLst>
              <a:ext uri="{FF2B5EF4-FFF2-40B4-BE49-F238E27FC236}">
                <a16:creationId xmlns:a16="http://schemas.microsoft.com/office/drawing/2014/main" id="{20696CD0-1876-4A70-B5FB-C0528DF6792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683" y="4478052"/>
            <a:ext cx="914400" cy="914400"/>
          </a:xfrm>
          <a:prstGeom prst="rect">
            <a:avLst/>
          </a:prstGeom>
        </p:spPr>
      </p:pic>
      <p:pic>
        <p:nvPicPr>
          <p:cNvPr id="6" name="Picture 5">
            <a:extLst>
              <a:ext uri="{FF2B5EF4-FFF2-40B4-BE49-F238E27FC236}">
                <a16:creationId xmlns:a16="http://schemas.microsoft.com/office/drawing/2014/main" id="{F9168B0F-B8AB-4576-A3C9-6FC464A7DB7E}"/>
              </a:ext>
            </a:extLst>
          </p:cNvPr>
          <p:cNvPicPr>
            <a:picLocks noChangeAspect="1"/>
          </p:cNvPicPr>
          <p:nvPr/>
        </p:nvPicPr>
        <p:blipFill>
          <a:blip r:embed="rId13" cstate="print"/>
          <a:stretch>
            <a:fillRect/>
          </a:stretch>
        </p:blipFill>
        <p:spPr>
          <a:xfrm>
            <a:off x="6775352" y="907562"/>
            <a:ext cx="4742091" cy="4593054"/>
          </a:xfrm>
          <a:prstGeom prst="rect">
            <a:avLst/>
          </a:prstGeom>
        </p:spPr>
      </p:pic>
      <p:grpSp>
        <p:nvGrpSpPr>
          <p:cNvPr id="44" name="Group 43">
            <a:extLst>
              <a:ext uri="{FF2B5EF4-FFF2-40B4-BE49-F238E27FC236}">
                <a16:creationId xmlns:a16="http://schemas.microsoft.com/office/drawing/2014/main" id="{48B73B1A-5838-4739-9922-8D5F4987D04F}"/>
              </a:ext>
            </a:extLst>
          </p:cNvPr>
          <p:cNvGrpSpPr/>
          <p:nvPr/>
        </p:nvGrpSpPr>
        <p:grpSpPr>
          <a:xfrm>
            <a:off x="0" y="5795253"/>
            <a:ext cx="12192000" cy="1062747"/>
            <a:chOff x="0" y="5795253"/>
            <a:chExt cx="12192000" cy="1062747"/>
          </a:xfrm>
        </p:grpSpPr>
        <p:grpSp>
          <p:nvGrpSpPr>
            <p:cNvPr id="45" name="Group 44">
              <a:extLst>
                <a:ext uri="{FF2B5EF4-FFF2-40B4-BE49-F238E27FC236}">
                  <a16:creationId xmlns:a16="http://schemas.microsoft.com/office/drawing/2014/main" id="{A7DE48D6-019C-46BA-86D3-27D555EDB50C}"/>
                </a:ext>
              </a:extLst>
            </p:cNvPr>
            <p:cNvGrpSpPr/>
            <p:nvPr/>
          </p:nvGrpSpPr>
          <p:grpSpPr>
            <a:xfrm>
              <a:off x="0" y="5797685"/>
              <a:ext cx="12192000" cy="1060315"/>
              <a:chOff x="0" y="5797685"/>
              <a:chExt cx="12192000" cy="1060315"/>
            </a:xfrm>
          </p:grpSpPr>
          <p:grpSp>
            <p:nvGrpSpPr>
              <p:cNvPr id="47" name="Group 46">
                <a:extLst>
                  <a:ext uri="{FF2B5EF4-FFF2-40B4-BE49-F238E27FC236}">
                    <a16:creationId xmlns:a16="http://schemas.microsoft.com/office/drawing/2014/main" id="{9F6DC4CF-8277-4E46-A9EE-E25403BFBF55}"/>
                  </a:ext>
                </a:extLst>
              </p:cNvPr>
              <p:cNvGrpSpPr/>
              <p:nvPr/>
            </p:nvGrpSpPr>
            <p:grpSpPr>
              <a:xfrm>
                <a:off x="0" y="5797685"/>
                <a:ext cx="12192000" cy="1060315"/>
                <a:chOff x="0" y="5797685"/>
                <a:chExt cx="12192000" cy="1060315"/>
              </a:xfrm>
            </p:grpSpPr>
            <p:sp>
              <p:nvSpPr>
                <p:cNvPr id="51" name="Rectangle 50">
                  <a:extLst>
                    <a:ext uri="{FF2B5EF4-FFF2-40B4-BE49-F238E27FC236}">
                      <a16:creationId xmlns:a16="http://schemas.microsoft.com/office/drawing/2014/main" id="{49EEB280-25CA-4886-B96D-5817EF51D9F7}"/>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Up 51">
                  <a:hlinkClick r:id="rId14" action="ppaction://hlinksldjump"/>
                  <a:extLst>
                    <a:ext uri="{FF2B5EF4-FFF2-40B4-BE49-F238E27FC236}">
                      <a16:creationId xmlns:a16="http://schemas.microsoft.com/office/drawing/2014/main" id="{5B86F994-6384-4010-A221-0ADC99ABA597}"/>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Arrow: Left 52">
                  <a:extLst>
                    <a:ext uri="{FF2B5EF4-FFF2-40B4-BE49-F238E27FC236}">
                      <a16:creationId xmlns:a16="http://schemas.microsoft.com/office/drawing/2014/main" id="{DE109610-C60C-406A-8C20-1BD69E7AD82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4B7724FB-E5E7-4DF0-9380-280454E9C58A}"/>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9" name="TextBox 48">
                <a:extLst>
                  <a:ext uri="{FF2B5EF4-FFF2-40B4-BE49-F238E27FC236}">
                    <a16:creationId xmlns:a16="http://schemas.microsoft.com/office/drawing/2014/main" id="{D876C6C9-3E72-4138-92B6-C1EEE5FB7C39}"/>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50" name="TextBox 49">
                <a:extLst>
                  <a:ext uri="{FF2B5EF4-FFF2-40B4-BE49-F238E27FC236}">
                    <a16:creationId xmlns:a16="http://schemas.microsoft.com/office/drawing/2014/main" id="{14577982-8E10-48C2-81BD-EF9AAC05106F}"/>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6" name="TextBox 45">
              <a:extLst>
                <a:ext uri="{FF2B5EF4-FFF2-40B4-BE49-F238E27FC236}">
                  <a16:creationId xmlns:a16="http://schemas.microsoft.com/office/drawing/2014/main" id="{E12117EC-B2D8-4829-B58F-547D1C30384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54" name="Rectangle: Folded Corner 53">
            <a:hlinkClick r:id="rId15" action="ppaction://hlinksldjump"/>
            <a:extLst>
              <a:ext uri="{FF2B5EF4-FFF2-40B4-BE49-F238E27FC236}">
                <a16:creationId xmlns:a16="http://schemas.microsoft.com/office/drawing/2014/main" id="{78EA048B-DC20-4408-932B-9632137655F5}"/>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pic>
        <p:nvPicPr>
          <p:cNvPr id="55" name="Picture 54" descr="image001">
            <a:extLst>
              <a:ext uri="{FF2B5EF4-FFF2-40B4-BE49-F238E27FC236}">
                <a16:creationId xmlns:a16="http://schemas.microsoft.com/office/drawing/2014/main" id="{64024065-0628-43F4-A2DF-13D5170716B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91867" y="1203645"/>
            <a:ext cx="5168178" cy="429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2E3E6A65-31EA-462D-A395-952034A3B9E4}"/>
              </a:ext>
            </a:extLst>
          </p:cNvPr>
          <p:cNvSpPr txBox="1"/>
          <p:nvPr/>
        </p:nvSpPr>
        <p:spPr>
          <a:xfrm>
            <a:off x="11017483" y="2026973"/>
            <a:ext cx="684931" cy="307777"/>
          </a:xfrm>
          <a:prstGeom prst="rect">
            <a:avLst/>
          </a:prstGeom>
          <a:noFill/>
        </p:spPr>
        <p:txBody>
          <a:bodyPr wrap="none" rtlCol="0">
            <a:spAutoFit/>
          </a:bodyPr>
          <a:lstStyle/>
          <a:p>
            <a:r>
              <a:rPr lang="fr-CH" sz="1400" dirty="0"/>
              <a:t>Âge de 20 ans</a:t>
            </a:r>
          </a:p>
        </p:txBody>
      </p:sp>
      <p:cxnSp>
        <p:nvCxnSpPr>
          <p:cNvPr id="57" name="Straight Connector 56">
            <a:extLst>
              <a:ext uri="{FF2B5EF4-FFF2-40B4-BE49-F238E27FC236}">
                <a16:creationId xmlns:a16="http://schemas.microsoft.com/office/drawing/2014/main" id="{3BBDB960-027C-449A-96D3-0B2F55E1EB6B}"/>
              </a:ext>
            </a:extLst>
          </p:cNvPr>
          <p:cNvCxnSpPr>
            <a:cxnSpLocks/>
          </p:cNvCxnSpPr>
          <p:nvPr/>
        </p:nvCxnSpPr>
        <p:spPr>
          <a:xfrm>
            <a:off x="7055318" y="2140093"/>
            <a:ext cx="36903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216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8266366" cy="830997"/>
          </a:xfrm>
          <a:prstGeom prst="rect">
            <a:avLst/>
          </a:prstGeom>
          <a:noFill/>
        </p:spPr>
        <p:txBody>
          <a:bodyPr wrap="none" rtlCol="0">
            <a:spAutoFit/>
          </a:bodyPr>
          <a:lstStyle/>
          <a:p>
            <a:r>
              <a:rPr lang="fr-CH" sz="4800" dirty="0"/>
              <a:t>Qu’est-ce que la perte auditive ?</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3139321"/>
          </a:xfrm>
          <a:prstGeom prst="rect">
            <a:avLst/>
          </a:prstGeom>
          <a:noFill/>
        </p:spPr>
        <p:txBody>
          <a:bodyPr wrap="square" rtlCol="0">
            <a:spAutoFit/>
          </a:bodyPr>
          <a:lstStyle/>
          <a:p>
            <a:r>
              <a:rPr lang="fr-CH" dirty="0"/>
              <a:t>L’oreille est un organe très sensible qui convertit et transmet les sons au cerveau. Un certain nombre de facteurs pathologiques ou génétiques affectant l’oreille ou le cerveau peuvent provoquer une perte auditive.  Une perte auditive est décrite par son type, son degré et sa cause.</a:t>
            </a:r>
          </a:p>
          <a:p>
            <a:endParaRPr lang="de-CH" dirty="0"/>
          </a:p>
          <a:p>
            <a:r>
              <a:rPr lang="fr-CH" dirty="0"/>
              <a:t>Le premier signe d’une perte auditive est la diminution de la capacité à entendre des sons.  La perte auditive rend la communication inconfortable en particulier dans les environnements d’écoute difficiles.</a:t>
            </a:r>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337162" y="900157"/>
            <a:ext cx="1984704" cy="93958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Types de pertes auditives</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337162" y="3429000"/>
            <a:ext cx="1984704" cy="106031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Degrés de perte auditive</a:t>
            </a:r>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337162" y="2152976"/>
            <a:ext cx="1984704" cy="93958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Causes de la perte auditive</a:t>
            </a:r>
          </a:p>
        </p:txBody>
      </p:sp>
      <p:grpSp>
        <p:nvGrpSpPr>
          <p:cNvPr id="2" name="Group 1">
            <a:extLst>
              <a:ext uri="{FF2B5EF4-FFF2-40B4-BE49-F238E27FC236}">
                <a16:creationId xmlns:a16="http://schemas.microsoft.com/office/drawing/2014/main" id="{E3745BD4-03E1-4AEE-B53C-DB4233A5747A}"/>
              </a:ext>
            </a:extLst>
          </p:cNvPr>
          <p:cNvGrpSpPr/>
          <p:nvPr/>
        </p:nvGrpSpPr>
        <p:grpSpPr>
          <a:xfrm>
            <a:off x="0" y="5795253"/>
            <a:ext cx="12192000" cy="1062747"/>
            <a:chOff x="0" y="5795253"/>
            <a:chExt cx="12192000" cy="1062747"/>
          </a:xfrm>
        </p:grpSpPr>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hlinkClick r:id="rId5" action="ppaction://hlinksldjump"/>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Tree>
    <p:extLst>
      <p:ext uri="{BB962C8B-B14F-4D97-AF65-F5344CB8AC3E}">
        <p14:creationId xmlns:p14="http://schemas.microsoft.com/office/powerpoint/2010/main" val="39857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5B96796-C030-4D52-8E44-C6865F0985C8}"/>
              </a:ext>
            </a:extLst>
          </p:cNvPr>
          <p:cNvSpPr/>
          <p:nvPr/>
        </p:nvSpPr>
        <p:spPr>
          <a:xfrm>
            <a:off x="766119"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ED3E118C-79F1-49F3-823C-7830B00325FD}"/>
              </a:ext>
            </a:extLst>
          </p:cNvPr>
          <p:cNvSpPr txBox="1"/>
          <p:nvPr/>
        </p:nvSpPr>
        <p:spPr>
          <a:xfrm>
            <a:off x="642551" y="130265"/>
            <a:ext cx="5985293" cy="830997"/>
          </a:xfrm>
          <a:prstGeom prst="rect">
            <a:avLst/>
          </a:prstGeom>
          <a:noFill/>
        </p:spPr>
        <p:txBody>
          <a:bodyPr wrap="none" rtlCol="0">
            <a:spAutoFit/>
          </a:bodyPr>
          <a:lstStyle/>
          <a:p>
            <a:r>
              <a:rPr lang="fr-CH" sz="4800" dirty="0"/>
              <a:t>Choisissez votre langue</a:t>
            </a:r>
          </a:p>
        </p:txBody>
      </p:sp>
      <p:sp>
        <p:nvSpPr>
          <p:cNvPr id="2" name="TextBox 1">
            <a:extLst>
              <a:ext uri="{FF2B5EF4-FFF2-40B4-BE49-F238E27FC236}">
                <a16:creationId xmlns:a16="http://schemas.microsoft.com/office/drawing/2014/main" id="{6AC1F24D-BE70-4A7B-BA2B-3C349B31352D}"/>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17" name="TextBox 16">
            <a:extLst>
              <a:ext uri="{FF2B5EF4-FFF2-40B4-BE49-F238E27FC236}">
                <a16:creationId xmlns:a16="http://schemas.microsoft.com/office/drawing/2014/main" id="{513C1D14-E2F3-4C2D-8FBC-A5E9D5AD4693}"/>
              </a:ext>
            </a:extLst>
          </p:cNvPr>
          <p:cNvSpPr txBox="1"/>
          <p:nvPr/>
        </p:nvSpPr>
        <p:spPr>
          <a:xfrm>
            <a:off x="658903" y="2530536"/>
            <a:ext cx="2422048" cy="769441"/>
          </a:xfrm>
          <a:prstGeom prst="rect">
            <a:avLst/>
          </a:prstGeom>
          <a:noFill/>
        </p:spPr>
        <p:txBody>
          <a:bodyPr wrap="square" rtlCol="0">
            <a:spAutoFit/>
          </a:bodyPr>
          <a:lstStyle/>
          <a:p>
            <a:pPr algn="ctr"/>
            <a:r>
              <a:rPr lang="fr-CH" sz="4400" b="1" dirty="0"/>
              <a:t>English</a:t>
            </a:r>
          </a:p>
        </p:txBody>
      </p:sp>
      <p:sp>
        <p:nvSpPr>
          <p:cNvPr id="22" name="Rectangle: Rounded Corners 21">
            <a:extLst>
              <a:ext uri="{FF2B5EF4-FFF2-40B4-BE49-F238E27FC236}">
                <a16:creationId xmlns:a16="http://schemas.microsoft.com/office/drawing/2014/main" id="{2B5B5714-1B14-411D-B3C5-77ADF5ECC304}"/>
              </a:ext>
            </a:extLst>
          </p:cNvPr>
          <p:cNvSpPr/>
          <p:nvPr/>
        </p:nvSpPr>
        <p:spPr>
          <a:xfrm>
            <a:off x="3614057" y="2379137"/>
            <a:ext cx="2340430"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3231FB9A-73B8-40F1-8B52-799F4A07C5AD}"/>
              </a:ext>
            </a:extLst>
          </p:cNvPr>
          <p:cNvSpPr/>
          <p:nvPr/>
        </p:nvSpPr>
        <p:spPr>
          <a:xfrm>
            <a:off x="6554298"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6FAD4EAF-75A0-4908-BC12-9C4925CDEE5C}"/>
              </a:ext>
            </a:extLst>
          </p:cNvPr>
          <p:cNvSpPr/>
          <p:nvPr/>
        </p:nvSpPr>
        <p:spPr>
          <a:xfrm>
            <a:off x="9425754" y="2379137"/>
            <a:ext cx="2158313" cy="10679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281941E4-2112-498D-B88F-8B2A5178F049}"/>
              </a:ext>
            </a:extLst>
          </p:cNvPr>
          <p:cNvSpPr txBox="1"/>
          <p:nvPr/>
        </p:nvSpPr>
        <p:spPr>
          <a:xfrm>
            <a:off x="3526971" y="2524358"/>
            <a:ext cx="2476614" cy="769441"/>
          </a:xfrm>
          <a:prstGeom prst="rect">
            <a:avLst/>
          </a:prstGeom>
          <a:noFill/>
        </p:spPr>
        <p:txBody>
          <a:bodyPr wrap="square" rtlCol="0">
            <a:spAutoFit/>
          </a:bodyPr>
          <a:lstStyle/>
          <a:p>
            <a:pPr algn="ctr"/>
            <a:r>
              <a:rPr lang="fr-CH" sz="4400" b="1" dirty="0"/>
              <a:t>Deutsch</a:t>
            </a:r>
          </a:p>
        </p:txBody>
      </p:sp>
      <p:sp>
        <p:nvSpPr>
          <p:cNvPr id="19" name="TextBox 18">
            <a:extLst>
              <a:ext uri="{FF2B5EF4-FFF2-40B4-BE49-F238E27FC236}">
                <a16:creationId xmlns:a16="http://schemas.microsoft.com/office/drawing/2014/main" id="{803DAE31-42D3-4BEF-99C1-B90E40E6F4E2}"/>
              </a:ext>
            </a:extLst>
          </p:cNvPr>
          <p:cNvSpPr txBox="1"/>
          <p:nvPr/>
        </p:nvSpPr>
        <p:spPr>
          <a:xfrm>
            <a:off x="9263324" y="2524358"/>
            <a:ext cx="2422048" cy="769441"/>
          </a:xfrm>
          <a:prstGeom prst="rect">
            <a:avLst/>
          </a:prstGeom>
          <a:noFill/>
        </p:spPr>
        <p:txBody>
          <a:bodyPr wrap="square" rtlCol="0">
            <a:spAutoFit/>
          </a:bodyPr>
          <a:lstStyle/>
          <a:p>
            <a:pPr algn="ctr"/>
            <a:r>
              <a:rPr lang="fr-CH" sz="4400" b="1" dirty="0"/>
              <a:t>Español</a:t>
            </a:r>
          </a:p>
        </p:txBody>
      </p:sp>
      <p:sp>
        <p:nvSpPr>
          <p:cNvPr id="20" name="TextBox 19">
            <a:extLst>
              <a:ext uri="{FF2B5EF4-FFF2-40B4-BE49-F238E27FC236}">
                <a16:creationId xmlns:a16="http://schemas.microsoft.com/office/drawing/2014/main" id="{B2FE9AF9-9F5D-4FC4-B428-5CAC46C8B515}"/>
              </a:ext>
            </a:extLst>
          </p:cNvPr>
          <p:cNvSpPr txBox="1"/>
          <p:nvPr/>
        </p:nvSpPr>
        <p:spPr>
          <a:xfrm>
            <a:off x="6422430" y="2524357"/>
            <a:ext cx="2422048" cy="769441"/>
          </a:xfrm>
          <a:prstGeom prst="rect">
            <a:avLst/>
          </a:prstGeom>
          <a:noFill/>
        </p:spPr>
        <p:txBody>
          <a:bodyPr wrap="square" rtlCol="0">
            <a:spAutoFit/>
          </a:bodyPr>
          <a:lstStyle/>
          <a:p>
            <a:pPr algn="ctr"/>
            <a:r>
              <a:rPr lang="fr-CH" sz="4400" b="1" dirty="0"/>
              <a:t>Français</a:t>
            </a:r>
          </a:p>
        </p:txBody>
      </p:sp>
      <p:grpSp>
        <p:nvGrpSpPr>
          <p:cNvPr id="21" name="Group 20">
            <a:extLst>
              <a:ext uri="{FF2B5EF4-FFF2-40B4-BE49-F238E27FC236}">
                <a16:creationId xmlns:a16="http://schemas.microsoft.com/office/drawing/2014/main" id="{EECA8354-EB64-48D9-BAE1-DA0F20C951B2}"/>
              </a:ext>
            </a:extLst>
          </p:cNvPr>
          <p:cNvGrpSpPr/>
          <p:nvPr/>
        </p:nvGrpSpPr>
        <p:grpSpPr>
          <a:xfrm>
            <a:off x="0" y="5795253"/>
            <a:ext cx="12192000" cy="1062747"/>
            <a:chOff x="0" y="5795253"/>
            <a:chExt cx="12192000" cy="1062747"/>
          </a:xfrm>
        </p:grpSpPr>
        <p:grpSp>
          <p:nvGrpSpPr>
            <p:cNvPr id="31" name="Group 30">
              <a:extLst>
                <a:ext uri="{FF2B5EF4-FFF2-40B4-BE49-F238E27FC236}">
                  <a16:creationId xmlns:a16="http://schemas.microsoft.com/office/drawing/2014/main" id="{252608A2-3C08-4D9D-BBF6-94F9CA34442E}"/>
                </a:ext>
              </a:extLst>
            </p:cNvPr>
            <p:cNvGrpSpPr/>
            <p:nvPr/>
          </p:nvGrpSpPr>
          <p:grpSpPr>
            <a:xfrm>
              <a:off x="0" y="5797685"/>
              <a:ext cx="12192000" cy="1060315"/>
              <a:chOff x="0" y="5797685"/>
              <a:chExt cx="12192000" cy="1060315"/>
            </a:xfrm>
          </p:grpSpPr>
          <p:grpSp>
            <p:nvGrpSpPr>
              <p:cNvPr id="35" name="Group 34">
                <a:extLst>
                  <a:ext uri="{FF2B5EF4-FFF2-40B4-BE49-F238E27FC236}">
                    <a16:creationId xmlns:a16="http://schemas.microsoft.com/office/drawing/2014/main" id="{55BE69CE-0DFC-48EB-ABE5-FBC41452F789}"/>
                  </a:ext>
                </a:extLst>
              </p:cNvPr>
              <p:cNvGrpSpPr/>
              <p:nvPr/>
            </p:nvGrpSpPr>
            <p:grpSpPr>
              <a:xfrm>
                <a:off x="0" y="5797685"/>
                <a:ext cx="12192000" cy="1060315"/>
                <a:chOff x="0" y="5797685"/>
                <a:chExt cx="12192000" cy="1060315"/>
              </a:xfrm>
            </p:grpSpPr>
            <p:sp>
              <p:nvSpPr>
                <p:cNvPr id="39" name="Rectangle 38">
                  <a:extLst>
                    <a:ext uri="{FF2B5EF4-FFF2-40B4-BE49-F238E27FC236}">
                      <a16:creationId xmlns:a16="http://schemas.microsoft.com/office/drawing/2014/main" id="{0A74C863-5021-4D03-9FEA-D1DD2BFBF32F}"/>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 39">
                  <a:hlinkClick r:id="rId2" action="ppaction://hlinksldjump"/>
                  <a:extLst>
                    <a:ext uri="{FF2B5EF4-FFF2-40B4-BE49-F238E27FC236}">
                      <a16:creationId xmlns:a16="http://schemas.microsoft.com/office/drawing/2014/main" id="{D73A1401-5851-4E07-8450-A1DD046529C6}"/>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Arrow: Left 40">
                  <a:extLst>
                    <a:ext uri="{FF2B5EF4-FFF2-40B4-BE49-F238E27FC236}">
                      <a16:creationId xmlns:a16="http://schemas.microsoft.com/office/drawing/2014/main" id="{D3427514-5B8E-4517-AACE-0AF23380DB71}"/>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6" name="TextBox 35">
                <a:extLst>
                  <a:ext uri="{FF2B5EF4-FFF2-40B4-BE49-F238E27FC236}">
                    <a16:creationId xmlns:a16="http://schemas.microsoft.com/office/drawing/2014/main" id="{049F770C-9BA9-4865-A47C-F4C879FDA16D}"/>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37" name="TextBox 36">
                <a:extLst>
                  <a:ext uri="{FF2B5EF4-FFF2-40B4-BE49-F238E27FC236}">
                    <a16:creationId xmlns:a16="http://schemas.microsoft.com/office/drawing/2014/main" id="{12424718-F527-494A-8004-D64C630C2198}"/>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38" name="TextBox 37">
                <a:extLst>
                  <a:ext uri="{FF2B5EF4-FFF2-40B4-BE49-F238E27FC236}">
                    <a16:creationId xmlns:a16="http://schemas.microsoft.com/office/drawing/2014/main" id="{AFFD53D1-86CA-462B-A469-CAAD186DA7F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34" name="TextBox 33">
              <a:extLst>
                <a:ext uri="{FF2B5EF4-FFF2-40B4-BE49-F238E27FC236}">
                  <a16:creationId xmlns:a16="http://schemas.microsoft.com/office/drawing/2014/main" id="{3C68EE18-0DF5-4373-8021-494E9924A682}"/>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Tree>
    <p:extLst>
      <p:ext uri="{BB962C8B-B14F-4D97-AF65-F5344CB8AC3E}">
        <p14:creationId xmlns:p14="http://schemas.microsoft.com/office/powerpoint/2010/main" val="260468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fr-CH" sz="4800" dirty="0"/>
              <a:t>Types de pertes auditives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2031325"/>
          </a:xfrm>
          <a:prstGeom prst="rect">
            <a:avLst/>
          </a:prstGeom>
          <a:noFill/>
        </p:spPr>
        <p:txBody>
          <a:bodyPr wrap="square" rtlCol="0">
            <a:spAutoFit/>
          </a:bodyPr>
          <a:lstStyle/>
          <a:p>
            <a:r>
              <a:rPr lang="fr-CH" dirty="0"/>
              <a:t>On distingue trois principaux types de perte auditive : la perte auditive neurosensorielle, la perte auditive de transmission et la perte auditive mixte.</a:t>
            </a:r>
          </a:p>
          <a:p>
            <a:r>
              <a:rPr lang="fr-CH" dirty="0"/>
              <a:t>Vous pouvez en apprendre plus sur chaque type en cliquant sur les boutons à gauche. </a:t>
            </a:r>
            <a:br>
              <a:rPr lang="fr-CH" dirty="0"/>
            </a:br>
            <a:r>
              <a:rPr lang="fr-CH" dirty="0"/>
              <a:t>((Peut varier en fonction du design))</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neurosensorielle</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de transmission</a:t>
            </a:r>
          </a:p>
        </p:txBody>
      </p:sp>
      <p:sp>
        <p:nvSpPr>
          <p:cNvPr id="15" name="Rectangle: Folded Corner 14">
            <a:hlinkClick r:id="rId4"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mixte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nvGrpSpPr>
          <p:cNvPr id="42" name="Group 41">
            <a:extLst>
              <a:ext uri="{FF2B5EF4-FFF2-40B4-BE49-F238E27FC236}">
                <a16:creationId xmlns:a16="http://schemas.microsoft.com/office/drawing/2014/main" id="{0568BC8E-B416-454B-9C26-92BCC40A68F6}"/>
              </a:ext>
            </a:extLst>
          </p:cNvPr>
          <p:cNvGrpSpPr/>
          <p:nvPr/>
        </p:nvGrpSpPr>
        <p:grpSpPr>
          <a:xfrm>
            <a:off x="0" y="5795253"/>
            <a:ext cx="12192000" cy="1062747"/>
            <a:chOff x="0" y="5795253"/>
            <a:chExt cx="12192000" cy="1062747"/>
          </a:xfrm>
        </p:grpSpPr>
        <p:grpSp>
          <p:nvGrpSpPr>
            <p:cNvPr id="43" name="Group 42">
              <a:extLst>
                <a:ext uri="{FF2B5EF4-FFF2-40B4-BE49-F238E27FC236}">
                  <a16:creationId xmlns:a16="http://schemas.microsoft.com/office/drawing/2014/main" id="{CD60878B-0953-41AC-9AE4-74C29B7EF617}"/>
                </a:ext>
              </a:extLst>
            </p:cNvPr>
            <p:cNvGrpSpPr/>
            <p:nvPr/>
          </p:nvGrpSpPr>
          <p:grpSpPr>
            <a:xfrm>
              <a:off x="0" y="5797685"/>
              <a:ext cx="12192000" cy="1060315"/>
              <a:chOff x="0" y="5797685"/>
              <a:chExt cx="12192000" cy="1060315"/>
            </a:xfrm>
          </p:grpSpPr>
          <p:grpSp>
            <p:nvGrpSpPr>
              <p:cNvPr id="45" name="Group 44">
                <a:extLst>
                  <a:ext uri="{FF2B5EF4-FFF2-40B4-BE49-F238E27FC236}">
                    <a16:creationId xmlns:a16="http://schemas.microsoft.com/office/drawing/2014/main" id="{FF0EB8B9-AB73-4F70-9854-FE19E6BA9470}"/>
                  </a:ext>
                </a:extLst>
              </p:cNvPr>
              <p:cNvGrpSpPr/>
              <p:nvPr/>
            </p:nvGrpSpPr>
            <p:grpSpPr>
              <a:xfrm>
                <a:off x="0" y="5797685"/>
                <a:ext cx="12192000" cy="1060315"/>
                <a:chOff x="0" y="5797685"/>
                <a:chExt cx="12192000" cy="1060315"/>
              </a:xfrm>
            </p:grpSpPr>
            <p:sp>
              <p:nvSpPr>
                <p:cNvPr id="49" name="Rectangle 48">
                  <a:extLst>
                    <a:ext uri="{FF2B5EF4-FFF2-40B4-BE49-F238E27FC236}">
                      <a16:creationId xmlns:a16="http://schemas.microsoft.com/office/drawing/2014/main" id="{BC227003-5619-485D-AB13-6F3A1499CB6B}"/>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Up 49">
                  <a:hlinkClick r:id="rId5" action="ppaction://hlinksldjump"/>
                  <a:extLst>
                    <a:ext uri="{FF2B5EF4-FFF2-40B4-BE49-F238E27FC236}">
                      <a16:creationId xmlns:a16="http://schemas.microsoft.com/office/drawing/2014/main" id="{056607FC-F638-4EDF-B274-1404F3C7C2F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Arrow: Left 50">
                  <a:extLst>
                    <a:ext uri="{FF2B5EF4-FFF2-40B4-BE49-F238E27FC236}">
                      <a16:creationId xmlns:a16="http://schemas.microsoft.com/office/drawing/2014/main" id="{34E4C26F-FE6A-4555-AC88-E7AC666E60C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EDDE4246-23AD-4E6E-868B-BCC58D349633}"/>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47" name="TextBox 46">
                <a:extLst>
                  <a:ext uri="{FF2B5EF4-FFF2-40B4-BE49-F238E27FC236}">
                    <a16:creationId xmlns:a16="http://schemas.microsoft.com/office/drawing/2014/main" id="{358E750B-12A2-4CEC-A22A-EF6976048F0E}"/>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48" name="TextBox 47">
                <a:extLst>
                  <a:ext uri="{FF2B5EF4-FFF2-40B4-BE49-F238E27FC236}">
                    <a16:creationId xmlns:a16="http://schemas.microsoft.com/office/drawing/2014/main" id="{CCD91394-7590-483F-992A-18BE8BCF06E5}"/>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44" name="TextBox 43">
              <a:extLst>
                <a:ext uri="{FF2B5EF4-FFF2-40B4-BE49-F238E27FC236}">
                  <a16:creationId xmlns:a16="http://schemas.microsoft.com/office/drawing/2014/main" id="{036CC289-59A7-4368-965B-6B4483981AB3}"/>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pic>
        <p:nvPicPr>
          <p:cNvPr id="3" name="Picture 2">
            <a:extLst>
              <a:ext uri="{FF2B5EF4-FFF2-40B4-BE49-F238E27FC236}">
                <a16:creationId xmlns:a16="http://schemas.microsoft.com/office/drawing/2014/main" id="{073F3FA4-A933-4566-A027-3AE05829F7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827" y="2826849"/>
            <a:ext cx="4331386" cy="2812262"/>
          </a:xfrm>
          <a:prstGeom prst="rect">
            <a:avLst/>
          </a:prstGeom>
        </p:spPr>
      </p:pic>
      <p:sp>
        <p:nvSpPr>
          <p:cNvPr id="20" name="TextBox 19">
            <a:extLst>
              <a:ext uri="{FF2B5EF4-FFF2-40B4-BE49-F238E27FC236}">
                <a16:creationId xmlns:a16="http://schemas.microsoft.com/office/drawing/2014/main" id="{AB212663-8D43-4C79-ACC1-2DABCF0D5F81}"/>
              </a:ext>
            </a:extLst>
          </p:cNvPr>
          <p:cNvSpPr txBox="1"/>
          <p:nvPr/>
        </p:nvSpPr>
        <p:spPr>
          <a:xfrm>
            <a:off x="3387425" y="2881106"/>
            <a:ext cx="1922514" cy="369332"/>
          </a:xfrm>
          <a:prstGeom prst="rect">
            <a:avLst/>
          </a:prstGeom>
          <a:noFill/>
        </p:spPr>
        <p:txBody>
          <a:bodyPr wrap="none" rtlCol="0">
            <a:spAutoFit/>
          </a:bodyPr>
          <a:lstStyle/>
          <a:p>
            <a:r>
              <a:rPr lang="fr-CH" dirty="0"/>
              <a:t>(Style Bernafon)</a:t>
            </a:r>
          </a:p>
        </p:txBody>
      </p:sp>
    </p:spTree>
    <p:extLst>
      <p:ext uri="{BB962C8B-B14F-4D97-AF65-F5344CB8AC3E}">
        <p14:creationId xmlns:p14="http://schemas.microsoft.com/office/powerpoint/2010/main" val="244753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fr-CH" sz="4800" dirty="0"/>
              <a:t>Types de pertes auditives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6800986" cy="2308324"/>
          </a:xfrm>
          <a:prstGeom prst="rect">
            <a:avLst/>
          </a:prstGeom>
          <a:noFill/>
        </p:spPr>
        <p:txBody>
          <a:bodyPr wrap="square" rtlCol="0">
            <a:spAutoFit/>
          </a:bodyPr>
          <a:lstStyle/>
          <a:p>
            <a:r>
              <a:rPr lang="fr-CH" b="1" dirty="0"/>
              <a:t>La perte auditive neurosensorielle </a:t>
            </a:r>
            <a:r>
              <a:rPr lang="fr-CH" dirty="0"/>
              <a:t>est le type le plus courant. Dans la plupart des cas, elle est permanente et causée par l’endommagement des fines cellules ciliées de l’oreille interne ou du nerf auditif. Le nerf auditif transporte des informations importantes sur le volume, la tonalité et la fréquence des sons au cerveau. La perte auditive neurosensorielle peut souvent se traduire par la difficulté à comprendre la parole, bien que celle-ci soit audible.</a:t>
            </a:r>
          </a:p>
          <a:p>
            <a:endParaRPr lang="en-US" dirty="0"/>
          </a:p>
        </p:txBody>
      </p:sp>
      <p:sp>
        <p:nvSpPr>
          <p:cNvPr id="10" name="Rectangle: Folded Corner 9">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neurosensorielle</a:t>
            </a:r>
          </a:p>
        </p:txBody>
      </p:sp>
      <p:sp>
        <p:nvSpPr>
          <p:cNvPr id="13" name="Rectangle: Folded Corner 12">
            <a:hlinkClick r:id="rId2"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de transmission</a:t>
            </a:r>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mixte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nvGrpSpPr>
          <p:cNvPr id="34" name="Group 33">
            <a:extLst>
              <a:ext uri="{FF2B5EF4-FFF2-40B4-BE49-F238E27FC236}">
                <a16:creationId xmlns:a16="http://schemas.microsoft.com/office/drawing/2014/main" id="{7BE889A4-C107-404E-8DF8-CFA9A07D186A}"/>
              </a:ext>
            </a:extLst>
          </p:cNvPr>
          <p:cNvGrpSpPr/>
          <p:nvPr/>
        </p:nvGrpSpPr>
        <p:grpSpPr>
          <a:xfrm>
            <a:off x="0" y="5795253"/>
            <a:ext cx="12192000" cy="1062747"/>
            <a:chOff x="0" y="5795253"/>
            <a:chExt cx="12192000" cy="1062747"/>
          </a:xfrm>
        </p:grpSpPr>
        <p:grpSp>
          <p:nvGrpSpPr>
            <p:cNvPr id="35" name="Group 34">
              <a:extLst>
                <a:ext uri="{FF2B5EF4-FFF2-40B4-BE49-F238E27FC236}">
                  <a16:creationId xmlns:a16="http://schemas.microsoft.com/office/drawing/2014/main" id="{56DB4633-F94B-4B83-99C0-2817F2E432E9}"/>
                </a:ext>
              </a:extLst>
            </p:cNvPr>
            <p:cNvGrpSpPr/>
            <p:nvPr/>
          </p:nvGrpSpPr>
          <p:grpSpPr>
            <a:xfrm>
              <a:off x="0" y="5797685"/>
              <a:ext cx="12192000" cy="1060315"/>
              <a:chOff x="0" y="5797685"/>
              <a:chExt cx="12192000" cy="1060315"/>
            </a:xfrm>
          </p:grpSpPr>
          <p:grpSp>
            <p:nvGrpSpPr>
              <p:cNvPr id="37" name="Group 36">
                <a:extLst>
                  <a:ext uri="{FF2B5EF4-FFF2-40B4-BE49-F238E27FC236}">
                    <a16:creationId xmlns:a16="http://schemas.microsoft.com/office/drawing/2014/main" id="{7945D024-E7AD-45B2-8E59-5FEF8A9AF97B}"/>
                  </a:ext>
                </a:extLst>
              </p:cNvPr>
              <p:cNvGrpSpPr/>
              <p:nvPr/>
            </p:nvGrpSpPr>
            <p:grpSpPr>
              <a:xfrm>
                <a:off x="0" y="5797685"/>
                <a:ext cx="12192000" cy="1060315"/>
                <a:chOff x="0" y="5797685"/>
                <a:chExt cx="12192000" cy="1060315"/>
              </a:xfrm>
            </p:grpSpPr>
            <p:sp>
              <p:nvSpPr>
                <p:cNvPr id="41" name="Rectangle 40">
                  <a:extLst>
                    <a:ext uri="{FF2B5EF4-FFF2-40B4-BE49-F238E27FC236}">
                      <a16:creationId xmlns:a16="http://schemas.microsoft.com/office/drawing/2014/main" id="{97F03515-72A6-406D-9C69-53DAA15AAF85}"/>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Up 41">
                  <a:hlinkClick r:id="rId4" action="ppaction://hlinksldjump"/>
                  <a:extLst>
                    <a:ext uri="{FF2B5EF4-FFF2-40B4-BE49-F238E27FC236}">
                      <a16:creationId xmlns:a16="http://schemas.microsoft.com/office/drawing/2014/main" id="{475F0F8F-D002-4AA2-837C-D1A1DB3ABF75}"/>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Arrow: Left 42">
                  <a:extLst>
                    <a:ext uri="{FF2B5EF4-FFF2-40B4-BE49-F238E27FC236}">
                      <a16:creationId xmlns:a16="http://schemas.microsoft.com/office/drawing/2014/main" id="{65AC6FC5-CAE7-41F4-8ECB-35993DE925CB}"/>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8" name="TextBox 37">
                <a:extLst>
                  <a:ext uri="{FF2B5EF4-FFF2-40B4-BE49-F238E27FC236}">
                    <a16:creationId xmlns:a16="http://schemas.microsoft.com/office/drawing/2014/main" id="{0E7CCDB0-3C51-42CB-B582-3FD904A99A6C}"/>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39" name="TextBox 38">
                <a:extLst>
                  <a:ext uri="{FF2B5EF4-FFF2-40B4-BE49-F238E27FC236}">
                    <a16:creationId xmlns:a16="http://schemas.microsoft.com/office/drawing/2014/main" id="{43BA4A56-DC1E-4805-8D59-0FD041C97A24}"/>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40" name="TextBox 39">
                <a:extLst>
                  <a:ext uri="{FF2B5EF4-FFF2-40B4-BE49-F238E27FC236}">
                    <a16:creationId xmlns:a16="http://schemas.microsoft.com/office/drawing/2014/main" id="{905A330B-0EBF-462C-8DB3-1A0038A45900}"/>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36" name="TextBox 35">
              <a:extLst>
                <a:ext uri="{FF2B5EF4-FFF2-40B4-BE49-F238E27FC236}">
                  <a16:creationId xmlns:a16="http://schemas.microsoft.com/office/drawing/2014/main" id="{A0FD8820-8512-46CB-8AE7-D01DDCEADA59}"/>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pic>
        <p:nvPicPr>
          <p:cNvPr id="18" name="Picture 17">
            <a:extLst>
              <a:ext uri="{FF2B5EF4-FFF2-40B4-BE49-F238E27FC236}">
                <a16:creationId xmlns:a16="http://schemas.microsoft.com/office/drawing/2014/main" id="{B6C597CB-E8E4-40D5-B15F-DEDC0218E8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 name="Rectangle 1">
            <a:extLst>
              <a:ext uri="{FF2B5EF4-FFF2-40B4-BE49-F238E27FC236}">
                <a16:creationId xmlns:a16="http://schemas.microsoft.com/office/drawing/2014/main" id="{4D074C64-7E19-4461-A8E7-98A254738DAA}"/>
              </a:ext>
            </a:extLst>
          </p:cNvPr>
          <p:cNvSpPr/>
          <p:nvPr/>
        </p:nvSpPr>
        <p:spPr>
          <a:xfrm>
            <a:off x="768485"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920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fr-CH" sz="4800" dirty="0"/>
              <a:t>Types de pertes auditives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886586" cy="2031325"/>
          </a:xfrm>
          <a:prstGeom prst="rect">
            <a:avLst/>
          </a:prstGeom>
          <a:noFill/>
        </p:spPr>
        <p:txBody>
          <a:bodyPr wrap="square" rtlCol="0">
            <a:spAutoFit/>
          </a:bodyPr>
          <a:lstStyle/>
          <a:p>
            <a:r>
              <a:rPr lang="fr-CH" dirty="0"/>
              <a:t>La </a:t>
            </a:r>
            <a:r>
              <a:rPr lang="fr-CH" b="1" dirty="0"/>
              <a:t>perte auditive de transmission</a:t>
            </a:r>
            <a:r>
              <a:rPr lang="fr-CH" dirty="0"/>
              <a:t> est causée par un problème mécanique dans l’oreille externe ou moyenne, ou par une obstruction du canal auditif, comme par exemple un bouchon de cérumen qui empêche le son de parvenir au tympan. Elle peut être permanente mais, le plus souvent, elle est temporaire et peut être traitée médicalement.</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neurosensorielle</a:t>
            </a:r>
          </a:p>
        </p:txBody>
      </p:sp>
      <p:sp>
        <p:nvSpPr>
          <p:cNvPr id="13" name="Rectangle: Folded Corner 12">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de transmission</a:t>
            </a:r>
          </a:p>
        </p:txBody>
      </p:sp>
      <p:sp>
        <p:nvSpPr>
          <p:cNvPr id="15" name="Rectangle: Folded Corner 14">
            <a:hlinkClick r:id="rId3" action="ppaction://hlinksldjump"/>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mixte</a:t>
            </a:r>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nvGrpSpPr>
          <p:cNvPr id="18" name="Group 17">
            <a:extLst>
              <a:ext uri="{FF2B5EF4-FFF2-40B4-BE49-F238E27FC236}">
                <a16:creationId xmlns:a16="http://schemas.microsoft.com/office/drawing/2014/main" id="{6C822EBF-32F8-4DF0-81DF-76FE37F7961D}"/>
              </a:ext>
            </a:extLst>
          </p:cNvPr>
          <p:cNvGrpSpPr/>
          <p:nvPr/>
        </p:nvGrpSpPr>
        <p:grpSpPr>
          <a:xfrm>
            <a:off x="0" y="5795253"/>
            <a:ext cx="12192000" cy="1062747"/>
            <a:chOff x="0" y="5795253"/>
            <a:chExt cx="12192000" cy="1062747"/>
          </a:xfrm>
        </p:grpSpPr>
        <p:grpSp>
          <p:nvGrpSpPr>
            <p:cNvPr id="19" name="Group 18">
              <a:extLst>
                <a:ext uri="{FF2B5EF4-FFF2-40B4-BE49-F238E27FC236}">
                  <a16:creationId xmlns:a16="http://schemas.microsoft.com/office/drawing/2014/main" id="{699E68D9-C992-475A-B024-38358FB87C62}"/>
                </a:ext>
              </a:extLst>
            </p:cNvPr>
            <p:cNvGrpSpPr/>
            <p:nvPr/>
          </p:nvGrpSpPr>
          <p:grpSpPr>
            <a:xfrm>
              <a:off x="0" y="5797685"/>
              <a:ext cx="12192000" cy="1060315"/>
              <a:chOff x="0" y="5797685"/>
              <a:chExt cx="12192000" cy="1060315"/>
            </a:xfrm>
          </p:grpSpPr>
          <p:grpSp>
            <p:nvGrpSpPr>
              <p:cNvPr id="29" name="Group 28">
                <a:extLst>
                  <a:ext uri="{FF2B5EF4-FFF2-40B4-BE49-F238E27FC236}">
                    <a16:creationId xmlns:a16="http://schemas.microsoft.com/office/drawing/2014/main" id="{0F49C01B-B226-413A-8D0E-324B7B935707}"/>
                  </a:ext>
                </a:extLst>
              </p:cNvPr>
              <p:cNvGrpSpPr/>
              <p:nvPr/>
            </p:nvGrpSpPr>
            <p:grpSpPr>
              <a:xfrm>
                <a:off x="0" y="5797685"/>
                <a:ext cx="12192000" cy="1060315"/>
                <a:chOff x="0" y="5797685"/>
                <a:chExt cx="12192000" cy="1060315"/>
              </a:xfrm>
            </p:grpSpPr>
            <p:sp>
              <p:nvSpPr>
                <p:cNvPr id="33" name="Rectangle 32">
                  <a:extLst>
                    <a:ext uri="{FF2B5EF4-FFF2-40B4-BE49-F238E27FC236}">
                      <a16:creationId xmlns:a16="http://schemas.microsoft.com/office/drawing/2014/main" id="{AF6417AE-F6EB-440A-86C1-B7BE5D50F722}"/>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 33">
                  <a:hlinkClick r:id="rId4" action="ppaction://hlinksldjump"/>
                  <a:extLst>
                    <a:ext uri="{FF2B5EF4-FFF2-40B4-BE49-F238E27FC236}">
                      <a16:creationId xmlns:a16="http://schemas.microsoft.com/office/drawing/2014/main" id="{430D0485-9DB9-455C-8129-1368CAF8FEB8}"/>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Arrow: Left 34">
                  <a:extLst>
                    <a:ext uri="{FF2B5EF4-FFF2-40B4-BE49-F238E27FC236}">
                      <a16:creationId xmlns:a16="http://schemas.microsoft.com/office/drawing/2014/main" id="{78C07731-E5D5-4525-80B7-4BDA364A9397}"/>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 name="TextBox 29">
                <a:extLst>
                  <a:ext uri="{FF2B5EF4-FFF2-40B4-BE49-F238E27FC236}">
                    <a16:creationId xmlns:a16="http://schemas.microsoft.com/office/drawing/2014/main" id="{1FF47970-3AE7-4B66-8583-02B6A1622AE2}"/>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31" name="TextBox 30">
                <a:extLst>
                  <a:ext uri="{FF2B5EF4-FFF2-40B4-BE49-F238E27FC236}">
                    <a16:creationId xmlns:a16="http://schemas.microsoft.com/office/drawing/2014/main" id="{9BC51C84-6354-4BC8-9A7B-60F034CDC36F}"/>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32" name="TextBox 31">
                <a:extLst>
                  <a:ext uri="{FF2B5EF4-FFF2-40B4-BE49-F238E27FC236}">
                    <a16:creationId xmlns:a16="http://schemas.microsoft.com/office/drawing/2014/main" id="{8DF98291-83D3-45F9-9B4A-B310365A964D}"/>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27" name="TextBox 26">
              <a:extLst>
                <a:ext uri="{FF2B5EF4-FFF2-40B4-BE49-F238E27FC236}">
                  <a16:creationId xmlns:a16="http://schemas.microsoft.com/office/drawing/2014/main" id="{69D7679F-3974-4933-A9E7-D16E5164A5E3}"/>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pic>
        <p:nvPicPr>
          <p:cNvPr id="20" name="Picture 19">
            <a:extLst>
              <a:ext uri="{FF2B5EF4-FFF2-40B4-BE49-F238E27FC236}">
                <a16:creationId xmlns:a16="http://schemas.microsoft.com/office/drawing/2014/main" id="{15CCC3FE-28A0-487F-B5A5-7F816D68AF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
        <p:nvSpPr>
          <p:cNvPr id="21" name="Rectangle 20">
            <a:extLst>
              <a:ext uri="{FF2B5EF4-FFF2-40B4-BE49-F238E27FC236}">
                <a16:creationId xmlns:a16="http://schemas.microsoft.com/office/drawing/2014/main" id="{859DC571-BFEE-4648-A1A5-E9965ECD2B01}"/>
              </a:ext>
            </a:extLst>
          </p:cNvPr>
          <p:cNvSpPr/>
          <p:nvPr/>
        </p:nvSpPr>
        <p:spPr>
          <a:xfrm>
            <a:off x="2741348" y="3272690"/>
            <a:ext cx="1984704" cy="246689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69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379293" cy="830997"/>
          </a:xfrm>
          <a:prstGeom prst="rect">
            <a:avLst/>
          </a:prstGeom>
          <a:noFill/>
        </p:spPr>
        <p:txBody>
          <a:bodyPr wrap="none" rtlCol="0">
            <a:spAutoFit/>
          </a:bodyPr>
          <a:lstStyle/>
          <a:p>
            <a:r>
              <a:rPr lang="fr-CH" sz="4800" dirty="0"/>
              <a:t>Types de pertes auditives</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327515" cy="1200329"/>
          </a:xfrm>
          <a:prstGeom prst="rect">
            <a:avLst/>
          </a:prstGeom>
          <a:noFill/>
        </p:spPr>
        <p:txBody>
          <a:bodyPr wrap="square" rtlCol="0">
            <a:spAutoFit/>
          </a:bodyPr>
          <a:lstStyle/>
          <a:p>
            <a:r>
              <a:rPr lang="fr-CH" dirty="0"/>
              <a:t>La perte auditive mixte se produit en présence d’éléments de la perte auditive neurosensorielle et de la perte auditive de transmission.</a:t>
            </a:r>
          </a:p>
          <a:p>
            <a:endParaRPr lang="en-US" dirty="0"/>
          </a:p>
        </p:txBody>
      </p:sp>
      <p:sp>
        <p:nvSpPr>
          <p:cNvPr id="10" name="Rectangle: Folded Corner 9">
            <a:hlinkClick r:id="rId2" action="ppaction://hlinksldjump"/>
            <a:extLst>
              <a:ext uri="{FF2B5EF4-FFF2-40B4-BE49-F238E27FC236}">
                <a16:creationId xmlns:a16="http://schemas.microsoft.com/office/drawing/2014/main" id="{2B6509D6-2CDE-4EF1-B086-79E80DDE590C}"/>
              </a:ext>
            </a:extLst>
          </p:cNvPr>
          <p:cNvSpPr/>
          <p:nvPr/>
        </p:nvSpPr>
        <p:spPr>
          <a:xfrm>
            <a:off x="9653871" y="854985"/>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neurosensorielle</a:t>
            </a:r>
          </a:p>
        </p:txBody>
      </p:sp>
      <p:sp>
        <p:nvSpPr>
          <p:cNvPr id="13" name="Rectangle: Folded Corner 12">
            <a:hlinkClick r:id="rId3" action="ppaction://hlinksldjump"/>
            <a:extLst>
              <a:ext uri="{FF2B5EF4-FFF2-40B4-BE49-F238E27FC236}">
                <a16:creationId xmlns:a16="http://schemas.microsoft.com/office/drawing/2014/main" id="{2C9F7728-6C0A-4ECD-AD39-B6FCE7439580}"/>
              </a:ext>
            </a:extLst>
          </p:cNvPr>
          <p:cNvSpPr/>
          <p:nvPr/>
        </p:nvSpPr>
        <p:spPr>
          <a:xfrm>
            <a:off x="9653871" y="2404783"/>
            <a:ext cx="1984704" cy="119273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de transmission</a:t>
            </a:r>
          </a:p>
        </p:txBody>
      </p:sp>
      <p:sp>
        <p:nvSpPr>
          <p:cNvPr id="15" name="Rectangle: Folded Corner 14">
            <a:extLst>
              <a:ext uri="{FF2B5EF4-FFF2-40B4-BE49-F238E27FC236}">
                <a16:creationId xmlns:a16="http://schemas.microsoft.com/office/drawing/2014/main" id="{1C29FB83-5DBF-48C7-A584-1B5487450697}"/>
              </a:ext>
            </a:extLst>
          </p:cNvPr>
          <p:cNvSpPr/>
          <p:nvPr/>
        </p:nvSpPr>
        <p:spPr>
          <a:xfrm>
            <a:off x="9653871" y="3890823"/>
            <a:ext cx="1984704" cy="1192734"/>
          </a:xfrm>
          <a:prstGeom prst="foldedCorner">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Perte auditive mixte</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pic>
        <p:nvPicPr>
          <p:cNvPr id="18" name="Picture 17">
            <a:extLst>
              <a:ext uri="{FF2B5EF4-FFF2-40B4-BE49-F238E27FC236}">
                <a16:creationId xmlns:a16="http://schemas.microsoft.com/office/drawing/2014/main" id="{1C2C41B8-28F9-493C-A937-A24519ADA5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827" y="3471073"/>
            <a:ext cx="3339164" cy="2168037"/>
          </a:xfrm>
          <a:prstGeom prst="rect">
            <a:avLst/>
          </a:prstGeom>
        </p:spPr>
      </p:pic>
    </p:spTree>
    <p:extLst>
      <p:ext uri="{BB962C8B-B14F-4D97-AF65-F5344CB8AC3E}">
        <p14:creationId xmlns:p14="http://schemas.microsoft.com/office/powerpoint/2010/main" val="31288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692584" cy="830997"/>
          </a:xfrm>
          <a:prstGeom prst="rect">
            <a:avLst/>
          </a:prstGeom>
          <a:noFill/>
        </p:spPr>
        <p:txBody>
          <a:bodyPr wrap="none" rtlCol="0">
            <a:spAutoFit/>
          </a:bodyPr>
          <a:lstStyle/>
          <a:p>
            <a:r>
              <a:rPr lang="fr-CH" sz="4800" dirty="0"/>
              <a:t>Causes de la perte auditive</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206314" cy="3693319"/>
          </a:xfrm>
          <a:prstGeom prst="rect">
            <a:avLst/>
          </a:prstGeom>
          <a:noFill/>
        </p:spPr>
        <p:txBody>
          <a:bodyPr wrap="square" rtlCol="0">
            <a:spAutoFit/>
          </a:bodyPr>
          <a:lstStyle/>
          <a:p>
            <a:r>
              <a:rPr lang="fr-CH" dirty="0"/>
              <a:t>La perte auditive peut être due aux causes suivantes :</a:t>
            </a:r>
          </a:p>
          <a:p>
            <a:pPr marL="285750" indent="-285750">
              <a:buFont typeface="Arial" panose="020B0604020202020204" pitchFamily="34" charset="0"/>
              <a:buChar char="•"/>
            </a:pPr>
            <a:r>
              <a:rPr lang="fr-CH" dirty="0"/>
              <a:t>Âge avancé (perte auditive liée à l’âge et appelé presbyacousie)</a:t>
            </a:r>
          </a:p>
          <a:p>
            <a:pPr marL="285750" indent="-285750">
              <a:buFont typeface="Arial" panose="020B0604020202020204" pitchFamily="34" charset="0"/>
              <a:buChar char="•"/>
            </a:pPr>
            <a:r>
              <a:rPr lang="fr-CH" dirty="0"/>
              <a:t>Médicaments ototoxiques </a:t>
            </a:r>
          </a:p>
          <a:p>
            <a:pPr marL="285750" indent="-285750">
              <a:buFont typeface="Arial" panose="020B0604020202020204" pitchFamily="34" charset="0"/>
              <a:buChar char="•"/>
            </a:pPr>
            <a:r>
              <a:rPr lang="fr-CH" dirty="0"/>
              <a:t>Traumatisme crânien ou blessure </a:t>
            </a:r>
          </a:p>
          <a:p>
            <a:pPr marL="285750" indent="-285750">
              <a:buFont typeface="Arial" panose="020B0604020202020204" pitchFamily="34" charset="0"/>
              <a:buChar char="•"/>
            </a:pPr>
            <a:r>
              <a:rPr lang="fr-CH" dirty="0"/>
              <a:t>Facteurs génétiques</a:t>
            </a:r>
          </a:p>
          <a:p>
            <a:pPr marL="285750" indent="-285750">
              <a:buFont typeface="Arial" panose="020B0604020202020204" pitchFamily="34" charset="0"/>
              <a:buChar char="•"/>
            </a:pPr>
            <a:r>
              <a:rPr lang="fr-CH" dirty="0"/>
              <a:t>Perte auditive induite par une impulsion sonore intense ou par l’exposition continue à des sons forts sur une période prolongée.</a:t>
            </a:r>
          </a:p>
          <a:p>
            <a:pPr marL="285750" indent="-285750">
              <a:buFont typeface="Arial" panose="020B0604020202020204" pitchFamily="34" charset="0"/>
              <a:buChar char="•"/>
            </a:pPr>
            <a:r>
              <a:rPr lang="fr-CH" dirty="0"/>
              <a:t>Maladies telles que les oreillons, la maladie de Ménière, l’otospongiose ou des maladies auto-immunes</a:t>
            </a:r>
          </a:p>
          <a:p>
            <a:pPr marL="285750" indent="-285750">
              <a:buFont typeface="Arial" panose="020B0604020202020204" pitchFamily="34" charset="0"/>
              <a:buChar char="•"/>
            </a:pPr>
            <a:r>
              <a:rPr lang="fr-CH" dirty="0"/>
              <a:t>Une tumeur sur le nerf acoustique</a:t>
            </a:r>
          </a:p>
        </p:txBody>
      </p:sp>
      <p:grpSp>
        <p:nvGrpSpPr>
          <p:cNvPr id="20" name="Group 19">
            <a:extLst>
              <a:ext uri="{FF2B5EF4-FFF2-40B4-BE49-F238E27FC236}">
                <a16:creationId xmlns:a16="http://schemas.microsoft.com/office/drawing/2014/main" id="{D965AB17-9661-4769-B796-E8ECCA0BDF84}"/>
              </a:ext>
            </a:extLst>
          </p:cNvPr>
          <p:cNvGrpSpPr/>
          <p:nvPr/>
        </p:nvGrpSpPr>
        <p:grpSpPr>
          <a:xfrm>
            <a:off x="0" y="5797685"/>
            <a:ext cx="12192000" cy="1060315"/>
            <a:chOff x="0" y="5797685"/>
            <a:chExt cx="12192000" cy="1060315"/>
          </a:xfrm>
        </p:grpSpPr>
        <p:grpSp>
          <p:nvGrpSpPr>
            <p:cNvPr id="21" name="Group 20">
              <a:extLst>
                <a:ext uri="{FF2B5EF4-FFF2-40B4-BE49-F238E27FC236}">
                  <a16:creationId xmlns:a16="http://schemas.microsoft.com/office/drawing/2014/main" id="{E9DB9A03-7267-4F0C-A845-73B413463474}"/>
                </a:ext>
              </a:extLst>
            </p:cNvPr>
            <p:cNvGrpSpPr/>
            <p:nvPr/>
          </p:nvGrpSpPr>
          <p:grpSpPr>
            <a:xfrm>
              <a:off x="0" y="5797685"/>
              <a:ext cx="12192000" cy="1060315"/>
              <a:chOff x="0" y="5797685"/>
              <a:chExt cx="12192000" cy="1060315"/>
            </a:xfrm>
          </p:grpSpPr>
          <p:sp>
            <p:nvSpPr>
              <p:cNvPr id="25" name="Rectangle 24">
                <a:extLst>
                  <a:ext uri="{FF2B5EF4-FFF2-40B4-BE49-F238E27FC236}">
                    <a16:creationId xmlns:a16="http://schemas.microsoft.com/office/drawing/2014/main" id="{42536047-1785-49F5-88EF-43FC6F69F65D}"/>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Up 25">
                <a:extLst>
                  <a:ext uri="{FF2B5EF4-FFF2-40B4-BE49-F238E27FC236}">
                    <a16:creationId xmlns:a16="http://schemas.microsoft.com/office/drawing/2014/main" id="{DFD79327-3B19-4D41-9FA6-125493725A53}"/>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Arrow: Left 27">
                <a:extLst>
                  <a:ext uri="{FF2B5EF4-FFF2-40B4-BE49-F238E27FC236}">
                    <a16:creationId xmlns:a16="http://schemas.microsoft.com/office/drawing/2014/main" id="{6DE2BD76-F5DC-4A6F-ABC8-2E0167A37B5F}"/>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4A5D02E9-D20E-4B6F-83A1-95A4FB2BD65B}"/>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23" name="TextBox 22">
              <a:extLst>
                <a:ext uri="{FF2B5EF4-FFF2-40B4-BE49-F238E27FC236}">
                  <a16:creationId xmlns:a16="http://schemas.microsoft.com/office/drawing/2014/main" id="{FAEA2E45-A478-4DE2-82BA-ABE61366110B}"/>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24" name="TextBox 23">
              <a:extLst>
                <a:ext uri="{FF2B5EF4-FFF2-40B4-BE49-F238E27FC236}">
                  <a16:creationId xmlns:a16="http://schemas.microsoft.com/office/drawing/2014/main" id="{B867D8BE-9780-45ED-9F52-5C032CF6F77B}"/>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pic>
        <p:nvPicPr>
          <p:cNvPr id="3" name="Picture 2">
            <a:extLst>
              <a:ext uri="{FF2B5EF4-FFF2-40B4-BE49-F238E27FC236}">
                <a16:creationId xmlns:a16="http://schemas.microsoft.com/office/drawing/2014/main" id="{79B478AE-5F79-4926-9EAB-B525D9C6E3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330279" y="1083922"/>
            <a:ext cx="3955983" cy="3886200"/>
          </a:xfrm>
          <a:prstGeom prst="rect">
            <a:avLst/>
          </a:prstGeom>
        </p:spPr>
      </p:pic>
    </p:spTree>
    <p:extLst>
      <p:ext uri="{BB962C8B-B14F-4D97-AF65-F5344CB8AC3E}">
        <p14:creationId xmlns:p14="http://schemas.microsoft.com/office/powerpoint/2010/main" val="14619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5992218" cy="830997"/>
          </a:xfrm>
          <a:prstGeom prst="rect">
            <a:avLst/>
          </a:prstGeom>
          <a:noFill/>
        </p:spPr>
        <p:txBody>
          <a:bodyPr wrap="none" rtlCol="0">
            <a:spAutoFit/>
          </a:bodyPr>
          <a:lstStyle/>
          <a:p>
            <a:r>
              <a:rPr lang="fr-CH" sz="4800" dirty="0"/>
              <a:t>Degrés de perte auditive</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5453449" cy="4247317"/>
          </a:xfrm>
          <a:prstGeom prst="rect">
            <a:avLst/>
          </a:prstGeom>
          <a:noFill/>
        </p:spPr>
        <p:txBody>
          <a:bodyPr wrap="square" rtlCol="0">
            <a:spAutoFit/>
          </a:bodyPr>
          <a:lstStyle/>
          <a:p>
            <a:r>
              <a:rPr lang="fr-CH" b="1" dirty="0"/>
              <a:t>Perte auditive légère </a:t>
            </a:r>
          </a:p>
          <a:p>
            <a:r>
              <a:rPr lang="fr-CH" dirty="0"/>
              <a:t>Difficulté à entendre des paroles faibles ou distantes, même dans un environnement calme</a:t>
            </a:r>
          </a:p>
          <a:p>
            <a:r>
              <a:rPr lang="fr-CH" b="1" dirty="0"/>
              <a:t>Perte auditive modérée</a:t>
            </a:r>
          </a:p>
          <a:p>
            <a:r>
              <a:rPr lang="fr-CH" dirty="0"/>
              <a:t>Possibilité de comprendre une conversation uniquement à une distance rapprochée</a:t>
            </a:r>
          </a:p>
          <a:p>
            <a:r>
              <a:rPr lang="fr-CH" b="1" dirty="0"/>
              <a:t>Perte auditive sévère et profonde </a:t>
            </a:r>
          </a:p>
          <a:p>
            <a:r>
              <a:rPr lang="fr-CH" dirty="0"/>
              <a:t>Impossibilité de comprendre une conversion</a:t>
            </a:r>
          </a:p>
          <a:p>
            <a:endParaRPr lang="en-US" dirty="0"/>
          </a:p>
          <a:p>
            <a:r>
              <a:rPr lang="fr-CH" dirty="0"/>
              <a:t>Le degré de perte auditive est déterminé au moyen d’un test auditif et par les résultats d’un audiogramme. L’</a:t>
            </a:r>
            <a:r>
              <a:rPr lang="fr-CH" b="1" dirty="0"/>
              <a:t>audiogramme</a:t>
            </a:r>
            <a:r>
              <a:rPr lang="fr-CH" dirty="0"/>
              <a:t> est un graphique qui donne une description détaillée de votre capacité auditive.</a:t>
            </a:r>
          </a:p>
          <a:p>
            <a:endParaRPr lang="en-US" dirty="0"/>
          </a:p>
          <a:p>
            <a:endParaRPr lang="en-US"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pic>
        <p:nvPicPr>
          <p:cNvPr id="2" name="Picture 1">
            <a:extLst>
              <a:ext uri="{FF2B5EF4-FFF2-40B4-BE49-F238E27FC236}">
                <a16:creationId xmlns:a16="http://schemas.microsoft.com/office/drawing/2014/main" id="{FEDC78BE-7777-4661-9700-ADA247655D97}"/>
              </a:ext>
            </a:extLst>
          </p:cNvPr>
          <p:cNvPicPr>
            <a:picLocks noChangeAspect="1"/>
          </p:cNvPicPr>
          <p:nvPr/>
        </p:nvPicPr>
        <p:blipFill>
          <a:blip r:embed="rId3" cstate="print"/>
          <a:stretch>
            <a:fillRect/>
          </a:stretch>
        </p:blipFill>
        <p:spPr>
          <a:xfrm>
            <a:off x="6059308" y="1306952"/>
            <a:ext cx="6018087" cy="3722248"/>
          </a:xfrm>
          <a:prstGeom prst="rect">
            <a:avLst/>
          </a:prstGeom>
        </p:spPr>
      </p:pic>
      <p:sp>
        <p:nvSpPr>
          <p:cNvPr id="3" name="TextBox 2">
            <a:extLst>
              <a:ext uri="{FF2B5EF4-FFF2-40B4-BE49-F238E27FC236}">
                <a16:creationId xmlns:a16="http://schemas.microsoft.com/office/drawing/2014/main" id="{36E7CF20-E101-46BB-9853-4727305F7BA9}"/>
              </a:ext>
            </a:extLst>
          </p:cNvPr>
          <p:cNvSpPr txBox="1"/>
          <p:nvPr/>
        </p:nvSpPr>
        <p:spPr>
          <a:xfrm>
            <a:off x="6738551" y="1306952"/>
            <a:ext cx="1922514" cy="369332"/>
          </a:xfrm>
          <a:prstGeom prst="rect">
            <a:avLst/>
          </a:prstGeom>
          <a:noFill/>
        </p:spPr>
        <p:txBody>
          <a:bodyPr wrap="none" rtlCol="0">
            <a:spAutoFit/>
          </a:bodyPr>
          <a:lstStyle/>
          <a:p>
            <a:r>
              <a:rPr lang="fr-CH" dirty="0"/>
              <a:t>(Style Bernafon)</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4"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sp>
        <p:nvSpPr>
          <p:cNvPr id="20" name="Rectangle: Folded Corner 19">
            <a:hlinkClick r:id="rId5" action="ppaction://hlinksldjump"/>
            <a:extLst>
              <a:ext uri="{FF2B5EF4-FFF2-40B4-BE49-F238E27FC236}">
                <a16:creationId xmlns:a16="http://schemas.microsoft.com/office/drawing/2014/main" id="{D1C800AB-E0F6-4332-9237-F28E6A4A1EC7}"/>
              </a:ext>
            </a:extLst>
          </p:cNvPr>
          <p:cNvSpPr/>
          <p:nvPr/>
        </p:nvSpPr>
        <p:spPr>
          <a:xfrm>
            <a:off x="9783888" y="172328"/>
            <a:ext cx="1984704" cy="9517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Qu’est ce qu’un audiogramme ?</a:t>
            </a:r>
          </a:p>
        </p:txBody>
      </p:sp>
    </p:spTree>
    <p:extLst>
      <p:ext uri="{BB962C8B-B14F-4D97-AF65-F5344CB8AC3E}">
        <p14:creationId xmlns:p14="http://schemas.microsoft.com/office/powerpoint/2010/main" val="22629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E118C-79F1-49F3-823C-7830B00325FD}"/>
              </a:ext>
            </a:extLst>
          </p:cNvPr>
          <p:cNvSpPr txBox="1"/>
          <p:nvPr/>
        </p:nvSpPr>
        <p:spPr>
          <a:xfrm>
            <a:off x="642551" y="241526"/>
            <a:ext cx="3994427" cy="830997"/>
          </a:xfrm>
          <a:prstGeom prst="rect">
            <a:avLst/>
          </a:prstGeom>
          <a:noFill/>
        </p:spPr>
        <p:txBody>
          <a:bodyPr wrap="none" rtlCol="0">
            <a:spAutoFit/>
          </a:bodyPr>
          <a:lstStyle/>
          <a:p>
            <a:r>
              <a:rPr lang="fr-CH" sz="4800" dirty="0"/>
              <a:t>L’audiogramme</a:t>
            </a:r>
          </a:p>
        </p:txBody>
      </p:sp>
      <p:sp>
        <p:nvSpPr>
          <p:cNvPr id="17" name="TextBox 16">
            <a:extLst>
              <a:ext uri="{FF2B5EF4-FFF2-40B4-BE49-F238E27FC236}">
                <a16:creationId xmlns:a16="http://schemas.microsoft.com/office/drawing/2014/main" id="{F49082BD-A7A1-45DA-8ABA-0DB3A915F9BB}"/>
              </a:ext>
            </a:extLst>
          </p:cNvPr>
          <p:cNvSpPr txBox="1"/>
          <p:nvPr/>
        </p:nvSpPr>
        <p:spPr>
          <a:xfrm>
            <a:off x="642551" y="1072523"/>
            <a:ext cx="7256309" cy="4247317"/>
          </a:xfrm>
          <a:prstGeom prst="rect">
            <a:avLst/>
          </a:prstGeom>
          <a:noFill/>
        </p:spPr>
        <p:txBody>
          <a:bodyPr wrap="square" rtlCol="0">
            <a:spAutoFit/>
          </a:bodyPr>
          <a:lstStyle/>
          <a:p>
            <a:r>
              <a:rPr lang="fr-CH" b="1" dirty="0"/>
              <a:t>Comment lire un audiogramme</a:t>
            </a:r>
          </a:p>
          <a:p>
            <a:pPr fontAlgn="base"/>
            <a:r>
              <a:rPr lang="fr-CH" dirty="0"/>
              <a:t>L’axe vertical de l’audiogramme représente le volume ou l’intensité du son, la mesure est effectuée en décibels (dB). Plus on se déplace vers le bas de l’axe, plus le son devient fort. Le niveau à zéro décibel, en haut de l’axe, représente le son le plus faible qu’une personne possédant une capacité auditive normale peut entendre.</a:t>
            </a:r>
          </a:p>
          <a:p>
            <a:pPr fontAlgn="base"/>
            <a:r>
              <a:rPr lang="fr-CH" dirty="0"/>
              <a:t>L’axe horizontal de l’audiogramme représente la fréquence sonore mesurée en Hertz (Hz). La fréquence sonore augmente graduellement à mesure que l’on se déplace vers la droite le long de l’axe. Ce mouvement peut être comparé à quelqu’un qui jouerait sur le côté gauche d’un piano et se déplacerait graduellement vers le côté droit, où la tonalité devient de plus en plus aiguë. </a:t>
            </a:r>
          </a:p>
          <a:p>
            <a:pPr fontAlgn="base"/>
            <a:r>
              <a:rPr lang="fr-CH" dirty="0"/>
              <a:t> </a:t>
            </a:r>
          </a:p>
          <a:p>
            <a:pPr fontAlgn="base"/>
            <a:endParaRPr lang="en-US" dirty="0"/>
          </a:p>
          <a:p>
            <a:pPr fontAlgn="base"/>
            <a:r>
              <a:rPr lang="fr-FR" dirty="0"/>
              <a:t>La courbe rouge représente l'oreille droite et la courbe bleu l'oreille gauche.</a:t>
            </a:r>
            <a:endParaRPr lang="fr-CH" dirty="0"/>
          </a:p>
        </p:txBody>
      </p:sp>
      <p:sp>
        <p:nvSpPr>
          <p:cNvPr id="16" name="TextBox 15">
            <a:extLst>
              <a:ext uri="{FF2B5EF4-FFF2-40B4-BE49-F238E27FC236}">
                <a16:creationId xmlns:a16="http://schemas.microsoft.com/office/drawing/2014/main" id="{F51586DA-ADB3-468D-9BD4-DD52FABF6068}"/>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sp>
        <p:nvSpPr>
          <p:cNvPr id="3" name="TextBox 2">
            <a:extLst>
              <a:ext uri="{FF2B5EF4-FFF2-40B4-BE49-F238E27FC236}">
                <a16:creationId xmlns:a16="http://schemas.microsoft.com/office/drawing/2014/main" id="{36E7CF20-E101-46BB-9853-4727305F7BA9}"/>
              </a:ext>
            </a:extLst>
          </p:cNvPr>
          <p:cNvSpPr txBox="1"/>
          <p:nvPr/>
        </p:nvSpPr>
        <p:spPr>
          <a:xfrm>
            <a:off x="9386021" y="1083505"/>
            <a:ext cx="1922514" cy="369332"/>
          </a:xfrm>
          <a:prstGeom prst="rect">
            <a:avLst/>
          </a:prstGeom>
          <a:noFill/>
        </p:spPr>
        <p:txBody>
          <a:bodyPr wrap="none" rtlCol="0">
            <a:spAutoFit/>
          </a:bodyPr>
          <a:lstStyle/>
          <a:p>
            <a:r>
              <a:rPr lang="fr-CH" dirty="0"/>
              <a:t>(Style Bernafon)</a:t>
            </a:r>
          </a:p>
        </p:txBody>
      </p:sp>
      <p:grpSp>
        <p:nvGrpSpPr>
          <p:cNvPr id="15" name="Group 14">
            <a:extLst>
              <a:ext uri="{FF2B5EF4-FFF2-40B4-BE49-F238E27FC236}">
                <a16:creationId xmlns:a16="http://schemas.microsoft.com/office/drawing/2014/main" id="{E9D1EAD2-5D2D-48C4-83F1-DE171A636AE1}"/>
              </a:ext>
            </a:extLst>
          </p:cNvPr>
          <p:cNvGrpSpPr/>
          <p:nvPr/>
        </p:nvGrpSpPr>
        <p:grpSpPr>
          <a:xfrm>
            <a:off x="0" y="5795253"/>
            <a:ext cx="12192000" cy="1062747"/>
            <a:chOff x="0" y="5795253"/>
            <a:chExt cx="12192000" cy="1062747"/>
          </a:xfrm>
        </p:grpSpPr>
        <p:grpSp>
          <p:nvGrpSpPr>
            <p:cNvPr id="18" name="Group 17">
              <a:extLst>
                <a:ext uri="{FF2B5EF4-FFF2-40B4-BE49-F238E27FC236}">
                  <a16:creationId xmlns:a16="http://schemas.microsoft.com/office/drawing/2014/main" id="{32228FC5-B29C-42F0-A985-154328C5B4FC}"/>
                </a:ext>
              </a:extLst>
            </p:cNvPr>
            <p:cNvGrpSpPr/>
            <p:nvPr/>
          </p:nvGrpSpPr>
          <p:grpSpPr>
            <a:xfrm>
              <a:off x="0" y="5797685"/>
              <a:ext cx="12192000" cy="1060315"/>
              <a:chOff x="0" y="5797685"/>
              <a:chExt cx="12192000" cy="1060315"/>
            </a:xfrm>
          </p:grpSpPr>
          <p:grpSp>
            <p:nvGrpSpPr>
              <p:cNvPr id="27" name="Group 26">
                <a:extLst>
                  <a:ext uri="{FF2B5EF4-FFF2-40B4-BE49-F238E27FC236}">
                    <a16:creationId xmlns:a16="http://schemas.microsoft.com/office/drawing/2014/main" id="{96E360F4-0A1F-4AC9-B4A0-6D0A25CAF375}"/>
                  </a:ext>
                </a:extLst>
              </p:cNvPr>
              <p:cNvGrpSpPr/>
              <p:nvPr/>
            </p:nvGrpSpPr>
            <p:grpSpPr>
              <a:xfrm>
                <a:off x="0" y="5797685"/>
                <a:ext cx="12192000" cy="1060315"/>
                <a:chOff x="0" y="5797685"/>
                <a:chExt cx="12192000" cy="1060315"/>
              </a:xfrm>
            </p:grpSpPr>
            <p:sp>
              <p:nvSpPr>
                <p:cNvPr id="32" name="Rectangle 31">
                  <a:extLst>
                    <a:ext uri="{FF2B5EF4-FFF2-40B4-BE49-F238E27FC236}">
                      <a16:creationId xmlns:a16="http://schemas.microsoft.com/office/drawing/2014/main" id="{D6F87F27-88DB-4AC5-A9A0-EDE4DBAAE503}"/>
                    </a:ext>
                  </a:extLst>
                </p:cNvPr>
                <p:cNvSpPr/>
                <p:nvPr/>
              </p:nvSpPr>
              <p:spPr>
                <a:xfrm>
                  <a:off x="0" y="5797685"/>
                  <a:ext cx="12192000" cy="106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Up 32">
                  <a:hlinkClick r:id="rId3" action="ppaction://hlinksldjump"/>
                  <a:extLst>
                    <a:ext uri="{FF2B5EF4-FFF2-40B4-BE49-F238E27FC236}">
                      <a16:creationId xmlns:a16="http://schemas.microsoft.com/office/drawing/2014/main" id="{2D68D103-2CD7-4637-A0D5-1E12E99D257B}"/>
                    </a:ext>
                  </a:extLst>
                </p:cNvPr>
                <p:cNvSpPr/>
                <p:nvPr/>
              </p:nvSpPr>
              <p:spPr>
                <a:xfrm>
                  <a:off x="642551" y="5923649"/>
                  <a:ext cx="622931" cy="52405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Arrow: Left 33">
                  <a:extLst>
                    <a:ext uri="{FF2B5EF4-FFF2-40B4-BE49-F238E27FC236}">
                      <a16:creationId xmlns:a16="http://schemas.microsoft.com/office/drawing/2014/main" id="{B7CE68DA-D02A-436F-A583-7046F6D43D22}"/>
                    </a:ext>
                  </a:extLst>
                </p:cNvPr>
                <p:cNvSpPr/>
                <p:nvPr/>
              </p:nvSpPr>
              <p:spPr>
                <a:xfrm>
                  <a:off x="1592580" y="5923649"/>
                  <a:ext cx="518984" cy="529118"/>
                </a:xfrm>
                <a:prstGeom prst="leftArrow">
                  <a:avLst>
                    <a:gd name="adj1" fmla="val 31256"/>
                    <a:gd name="adj2" fmla="val 592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 name="TextBox 28">
                <a:extLst>
                  <a:ext uri="{FF2B5EF4-FFF2-40B4-BE49-F238E27FC236}">
                    <a16:creationId xmlns:a16="http://schemas.microsoft.com/office/drawing/2014/main" id="{A958BC87-41BF-4149-A185-492D7DDB8C93}"/>
                  </a:ext>
                </a:extLst>
              </p:cNvPr>
              <p:cNvSpPr txBox="1"/>
              <p:nvPr/>
            </p:nvSpPr>
            <p:spPr>
              <a:xfrm>
                <a:off x="658903" y="6472222"/>
                <a:ext cx="590226" cy="276999"/>
              </a:xfrm>
              <a:prstGeom prst="rect">
                <a:avLst/>
              </a:prstGeom>
              <a:noFill/>
            </p:spPr>
            <p:txBody>
              <a:bodyPr wrap="none" rtlCol="0">
                <a:spAutoFit/>
              </a:bodyPr>
              <a:lstStyle/>
              <a:p>
                <a:pPr algn="ctr"/>
                <a:r>
                  <a:rPr lang="fr-CH" sz="1200" dirty="0">
                    <a:solidFill>
                      <a:schemeClr val="bg1"/>
                    </a:solidFill>
                  </a:rPr>
                  <a:t>ACCUEIL</a:t>
                </a:r>
              </a:p>
            </p:txBody>
          </p:sp>
          <p:sp>
            <p:nvSpPr>
              <p:cNvPr id="30" name="TextBox 29">
                <a:extLst>
                  <a:ext uri="{FF2B5EF4-FFF2-40B4-BE49-F238E27FC236}">
                    <a16:creationId xmlns:a16="http://schemas.microsoft.com/office/drawing/2014/main" id="{9EDAFF38-4EF8-41F4-8FD8-8AB902C6A8DA}"/>
                  </a:ext>
                </a:extLst>
              </p:cNvPr>
              <p:cNvSpPr txBox="1"/>
              <p:nvPr/>
            </p:nvSpPr>
            <p:spPr>
              <a:xfrm>
                <a:off x="1594499" y="6470558"/>
                <a:ext cx="517065" cy="276999"/>
              </a:xfrm>
              <a:prstGeom prst="rect">
                <a:avLst/>
              </a:prstGeom>
              <a:noFill/>
            </p:spPr>
            <p:txBody>
              <a:bodyPr wrap="none" rtlCol="0">
                <a:spAutoFit/>
              </a:bodyPr>
              <a:lstStyle/>
              <a:p>
                <a:pPr algn="ctr"/>
                <a:r>
                  <a:rPr lang="fr-CH" sz="1200" dirty="0">
                    <a:solidFill>
                      <a:schemeClr val="bg1"/>
                    </a:solidFill>
                  </a:rPr>
                  <a:t>RETOUR</a:t>
                </a:r>
              </a:p>
            </p:txBody>
          </p:sp>
          <p:sp>
            <p:nvSpPr>
              <p:cNvPr id="31" name="TextBox 30">
                <a:extLst>
                  <a:ext uri="{FF2B5EF4-FFF2-40B4-BE49-F238E27FC236}">
                    <a16:creationId xmlns:a16="http://schemas.microsoft.com/office/drawing/2014/main" id="{C0BFAB8A-C9C9-4BF8-B145-9465C029D818}"/>
                  </a:ext>
                </a:extLst>
              </p:cNvPr>
              <p:cNvSpPr txBox="1"/>
              <p:nvPr/>
            </p:nvSpPr>
            <p:spPr>
              <a:xfrm>
                <a:off x="10861810" y="6470557"/>
                <a:ext cx="893450" cy="276999"/>
              </a:xfrm>
              <a:prstGeom prst="rect">
                <a:avLst/>
              </a:prstGeom>
              <a:noFill/>
            </p:spPr>
            <p:txBody>
              <a:bodyPr wrap="none" rtlCol="0">
                <a:spAutoFit/>
              </a:bodyPr>
              <a:lstStyle/>
              <a:p>
                <a:pPr algn="ctr"/>
                <a:r>
                  <a:rPr lang="fr-CH" sz="1200" dirty="0">
                    <a:solidFill>
                      <a:schemeClr val="bg1"/>
                    </a:solidFill>
                  </a:rPr>
                  <a:t>LANGUE</a:t>
                </a:r>
              </a:p>
            </p:txBody>
          </p:sp>
        </p:grpSp>
        <p:sp>
          <p:nvSpPr>
            <p:cNvPr id="19" name="TextBox 18">
              <a:extLst>
                <a:ext uri="{FF2B5EF4-FFF2-40B4-BE49-F238E27FC236}">
                  <a16:creationId xmlns:a16="http://schemas.microsoft.com/office/drawing/2014/main" id="{95DE0B78-D1F5-437F-8780-C499A075EB5D}"/>
                </a:ext>
              </a:extLst>
            </p:cNvPr>
            <p:cNvSpPr txBox="1"/>
            <p:nvPr/>
          </p:nvSpPr>
          <p:spPr>
            <a:xfrm>
              <a:off x="10875141" y="5795253"/>
              <a:ext cx="893451" cy="769441"/>
            </a:xfrm>
            <a:prstGeom prst="rect">
              <a:avLst/>
            </a:prstGeom>
            <a:noFill/>
          </p:spPr>
          <p:txBody>
            <a:bodyPr wrap="square" rtlCol="0">
              <a:spAutoFit/>
            </a:bodyPr>
            <a:lstStyle/>
            <a:p>
              <a:r>
                <a:rPr lang="fr-CH" sz="4400" b="1" dirty="0">
                  <a:solidFill>
                    <a:schemeClr val="bg1"/>
                  </a:solidFill>
                </a:rPr>
                <a:t>EN</a:t>
              </a:r>
            </a:p>
          </p:txBody>
        </p:sp>
      </p:grpSp>
      <p:pic>
        <p:nvPicPr>
          <p:cNvPr id="4" name="Picture 3">
            <a:extLst>
              <a:ext uri="{FF2B5EF4-FFF2-40B4-BE49-F238E27FC236}">
                <a16:creationId xmlns:a16="http://schemas.microsoft.com/office/drawing/2014/main" id="{F4FE24AF-047D-40F4-9F41-54D0E40D7751}"/>
              </a:ext>
            </a:extLst>
          </p:cNvPr>
          <p:cNvPicPr>
            <a:picLocks noChangeAspect="1"/>
          </p:cNvPicPr>
          <p:nvPr/>
        </p:nvPicPr>
        <p:blipFill>
          <a:blip r:embed="rId4" cstate="print"/>
          <a:stretch>
            <a:fillRect/>
          </a:stretch>
        </p:blipFill>
        <p:spPr>
          <a:xfrm>
            <a:off x="8440560" y="1676284"/>
            <a:ext cx="3314700" cy="3305175"/>
          </a:xfrm>
          <a:prstGeom prst="rect">
            <a:avLst/>
          </a:prstGeom>
        </p:spPr>
      </p:pic>
    </p:spTree>
    <p:extLst>
      <p:ext uri="{BB962C8B-B14F-4D97-AF65-F5344CB8AC3E}">
        <p14:creationId xmlns:p14="http://schemas.microsoft.com/office/powerpoint/2010/main" val="90885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958</Words>
  <Application>Microsoft Office PowerPoint</Application>
  <PresentationFormat>Widescreen</PresentationFormat>
  <Paragraphs>247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2018-09-13T06:32:28Z</dcterms:created>
  <dcterms:modified xsi:type="dcterms:W3CDTF">2018-09-24T14:07:08Z</dcterms:modified>
</cp:coreProperties>
</file>