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73" r:id="rId5"/>
    <p:sldId id="275" r:id="rId6"/>
    <p:sldId id="274" r:id="rId7"/>
    <p:sldId id="260" r:id="rId8"/>
    <p:sldId id="261" r:id="rId9"/>
    <p:sldId id="276" r:id="rId10"/>
    <p:sldId id="262" r:id="rId11"/>
    <p:sldId id="264" r:id="rId12"/>
    <p:sldId id="266" r:id="rId13"/>
    <p:sldId id="265" r:id="rId14"/>
    <p:sldId id="267" r:id="rId15"/>
    <p:sldId id="269" r:id="rId16"/>
    <p:sldId id="270" r:id="rId17"/>
    <p:sldId id="268" r:id="rId18"/>
    <p:sldId id="271" r:id="rId19"/>
    <p:sldId id="272" r:id="rId20"/>
    <p:sldId id="25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B97E2A56-DE8E-4916-82AA-42A4668DF625}">
          <p14:sldIdLst>
            <p14:sldId id="256"/>
          </p14:sldIdLst>
        </p14:section>
        <p14:section name="about hearing loss" id="{E1DBE3C4-3300-496E-948D-23A1925B0D7A}">
          <p14:sldIdLst>
            <p14:sldId id="257"/>
            <p14:sldId id="259"/>
            <p14:sldId id="273"/>
            <p14:sldId id="275"/>
            <p14:sldId id="274"/>
            <p14:sldId id="260"/>
            <p14:sldId id="261"/>
            <p14:sldId id="276"/>
          </p14:sldIdLst>
        </p14:section>
        <p14:section name="Listen hearing loss" id="{B9FB93CE-73E1-4FA2-84A1-8BCA2C445B2F}">
          <p14:sldIdLst>
            <p14:sldId id="262"/>
            <p14:sldId id="264"/>
            <p14:sldId id="266"/>
            <p14:sldId id="265"/>
            <p14:sldId id="267"/>
            <p14:sldId id="269"/>
            <p14:sldId id="270"/>
            <p14:sldId id="268"/>
            <p14:sldId id="271"/>
            <p14:sldId id="272"/>
          </p14:sldIdLst>
        </p14:section>
        <p14:section name="Language selection" id="{46DCF4B7-440F-412C-A3C9-ACAEE106118B}">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Hockley" initials="JH" lastIdx="18" clrIdx="0">
    <p:extLst>
      <p:ext uri="{19B8F6BF-5375-455C-9EA6-DF929625EA0E}">
        <p15:presenceInfo xmlns:p15="http://schemas.microsoft.com/office/powerpoint/2012/main" userId="S-1-5-21-3190351451-1368101502-2832606768-66688" providerId="AD"/>
      </p:ext>
    </p:extLst>
  </p:cmAuthor>
  <p:cmAuthor id="2" name="Christophe Lesimple" initials="CL" lastIdx="7" clrIdx="1">
    <p:extLst>
      <p:ext uri="{19B8F6BF-5375-455C-9EA6-DF929625EA0E}">
        <p15:presenceInfo xmlns:p15="http://schemas.microsoft.com/office/powerpoint/2012/main" userId="S-1-5-21-3190351451-1368101502-2832606768-64851" providerId="AD"/>
      </p:ext>
    </p:extLst>
  </p:cmAuthor>
  <p:cmAuthor id="3" name="Tanja Lottaz" initials="TL" lastIdx="9" clrIdx="2">
    <p:extLst>
      <p:ext uri="{19B8F6BF-5375-455C-9EA6-DF929625EA0E}">
        <p15:presenceInfo xmlns:p15="http://schemas.microsoft.com/office/powerpoint/2012/main" userId="S-1-5-21-3190351451-1368101502-2832606768-49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66" d="100"/>
          <a:sy n="66" d="100"/>
        </p:scale>
        <p:origin x="9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09-06T14:35:23.900" idx="9">
    <p:pos x="7359" y="1180"/>
    <p:text>Show age 20 at all 0dB, show age 60 and age 80.
Show all 3 of them and highlight the selected one</p:text>
    <p:extLst mod="1">
      <p:ext uri="{C676402C-5697-4E1C-873F-D02D1690AC5C}">
        <p15:threadingInfo xmlns:p15="http://schemas.microsoft.com/office/powerpoint/2012/main" timeZoneBias="-120"/>
      </p:ext>
    </p:extLst>
  </p:cm>
  <p:cm authorId="1" dt="2018-09-10T11:26:56.169" idx="18">
    <p:pos x="10" y="10"/>
    <p:text>In the graph, at the top, hertz should be written with an uppercase "H" and the shortform (hz) should be written Hz. "Frequency in Hertz (Hz)" -- please double check with CLES! But, I am 99% sure as in the audiogram on a previous slide.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305D3-1249-4B5E-B5FF-59342716E7C6}"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86B72-E162-4276-8021-22F750348C34}" type="slidenum">
              <a:rPr lang="en-US" smtClean="0"/>
              <a:t>‹#›</a:t>
            </a:fld>
            <a:endParaRPr lang="en-US"/>
          </a:p>
        </p:txBody>
      </p:sp>
    </p:spTree>
    <p:extLst>
      <p:ext uri="{BB962C8B-B14F-4D97-AF65-F5344CB8AC3E}">
        <p14:creationId xmlns:p14="http://schemas.microsoft.com/office/powerpoint/2010/main" val="16455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99E-0E8C-4F52-B08B-9FA7B5CD5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F3229-85DC-473A-96B7-A85AF6B3D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D5103-58E4-4C68-9FCF-81D351C8812B}"/>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5" name="Footer Placeholder 4">
            <a:extLst>
              <a:ext uri="{FF2B5EF4-FFF2-40B4-BE49-F238E27FC236}">
                <a16:creationId xmlns:a16="http://schemas.microsoft.com/office/drawing/2014/main" id="{33F0139C-B711-40ED-92F5-6F43615A4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E4315-1214-4089-A314-9AA257135883}"/>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415098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C47-0ECE-479C-BDF6-94D389A346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3ECA2-D651-4611-A08B-7345D0775F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3027A-DF1C-47E1-8575-7D4D9FC1D2D0}"/>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5" name="Footer Placeholder 4">
            <a:extLst>
              <a:ext uri="{FF2B5EF4-FFF2-40B4-BE49-F238E27FC236}">
                <a16:creationId xmlns:a16="http://schemas.microsoft.com/office/drawing/2014/main" id="{9B6A260A-B5D6-4F54-ABCA-1EF6BD1F1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AB0C3-0884-40FF-9E9B-6A9CD81CA409}"/>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9840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EB65C-C9F8-4F91-96ED-1E7CBEE3B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F4CD9-5CA0-4D3C-BEF1-1AF59EC70E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91932-D39F-459C-8CE9-F9E9A4B0BF07}"/>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5" name="Footer Placeholder 4">
            <a:extLst>
              <a:ext uri="{FF2B5EF4-FFF2-40B4-BE49-F238E27FC236}">
                <a16:creationId xmlns:a16="http://schemas.microsoft.com/office/drawing/2014/main" id="{E77D0367-266A-4F3A-9572-E93E20AB8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1888F-F6B4-4DC2-A252-F2ABBC4042DC}"/>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8163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88F8-CEE1-4FBB-8B7B-5330C9131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81986-9795-4089-A2D6-9998AE1CF1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4AAFE-F558-45F7-B34A-D8B737435F71}"/>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5" name="Footer Placeholder 4">
            <a:extLst>
              <a:ext uri="{FF2B5EF4-FFF2-40B4-BE49-F238E27FC236}">
                <a16:creationId xmlns:a16="http://schemas.microsoft.com/office/drawing/2014/main" id="{B3C87971-9832-4FA7-89ED-01E31DB05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E559B-8977-4D30-8F0B-DA9712F8BDC0}"/>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12734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7E56-E5A9-43B1-8849-3EA748842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0A0F8-C2F0-42FB-A48E-F85FEF29A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2071A5-FD4E-4365-A989-054C540C62E2}"/>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5" name="Footer Placeholder 4">
            <a:extLst>
              <a:ext uri="{FF2B5EF4-FFF2-40B4-BE49-F238E27FC236}">
                <a16:creationId xmlns:a16="http://schemas.microsoft.com/office/drawing/2014/main" id="{CB2C053A-A756-4B47-8C8F-9CF1192A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EE59F-4EF8-4159-99B8-30EF9768442B}"/>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13807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CDB-B5C9-4C01-8C69-BCAD28CB9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DB7B6-43F2-409A-9E05-3F0D7CE0C9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D792E1-240F-4307-B80E-0D5CD9A0AA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A1890-39C4-457E-97E2-2DD4A8393311}"/>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6" name="Footer Placeholder 5">
            <a:extLst>
              <a:ext uri="{FF2B5EF4-FFF2-40B4-BE49-F238E27FC236}">
                <a16:creationId xmlns:a16="http://schemas.microsoft.com/office/drawing/2014/main" id="{60BC2ECC-E5E9-4308-8065-B68A6C370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94459-16BD-4F3F-B5ED-2F1E45F75834}"/>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00208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749F-DC25-42BB-B97F-1580C0431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F575D-6955-45D1-BB91-DFE705D4E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444FA-F12A-484A-AAD9-70826DB9A1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19F8D-EF11-4A32-84ED-C1C7BABE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FCCC22-FFE8-43A3-B95A-66DBB3891E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31D2D2-8790-44DD-8B4A-105C2DFC621E}"/>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8" name="Footer Placeholder 7">
            <a:extLst>
              <a:ext uri="{FF2B5EF4-FFF2-40B4-BE49-F238E27FC236}">
                <a16:creationId xmlns:a16="http://schemas.microsoft.com/office/drawing/2014/main" id="{7F6DA908-555C-4BC5-9451-FB74BC2F82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204CAA-9B7D-45FA-AA2A-7AC3D756CAFB}"/>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03659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91E3-E227-497E-AC34-AF36D579D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E5A10-C6C7-4890-9D09-4B9A1649D8C9}"/>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4" name="Footer Placeholder 3">
            <a:extLst>
              <a:ext uri="{FF2B5EF4-FFF2-40B4-BE49-F238E27FC236}">
                <a16:creationId xmlns:a16="http://schemas.microsoft.com/office/drawing/2014/main" id="{A6716965-8BFE-4BA2-AA08-1240311BA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123EA-05E9-4FA6-8D2A-E52C85EF17A7}"/>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4670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D1B1-4576-43F9-92D6-E16D74C3A6AC}"/>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3" name="Footer Placeholder 2">
            <a:extLst>
              <a:ext uri="{FF2B5EF4-FFF2-40B4-BE49-F238E27FC236}">
                <a16:creationId xmlns:a16="http://schemas.microsoft.com/office/drawing/2014/main" id="{E06E3731-9BB8-4387-A187-0529662C0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ACE2AC-0F6C-4D54-9072-A3C4105E927C}"/>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04478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7069-58E8-4B5D-8613-B20262209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41CFCD-86C5-4FE6-87F7-B95AC3F73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E5B6A-9DAA-402C-8635-9F670F90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B1E59B-B730-44ED-A7B3-4BDBD28CF7CE}"/>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6" name="Footer Placeholder 5">
            <a:extLst>
              <a:ext uri="{FF2B5EF4-FFF2-40B4-BE49-F238E27FC236}">
                <a16:creationId xmlns:a16="http://schemas.microsoft.com/office/drawing/2014/main" id="{FCBA62AE-EA66-4233-80FB-41FB3B6EA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0F502-82B4-4644-A3C5-4470BC3178E7}"/>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295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CA11-D2BC-41B2-91EE-41E87E3CC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B27BD-DEEB-4CDA-A7C7-3A8F7D322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44D99-6C9D-4942-AF52-D2975170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A544A-B62D-48EE-8840-00451C003B0F}"/>
              </a:ext>
            </a:extLst>
          </p:cNvPr>
          <p:cNvSpPr>
            <a:spLocks noGrp="1"/>
          </p:cNvSpPr>
          <p:nvPr>
            <p:ph type="dt" sz="half" idx="10"/>
          </p:nvPr>
        </p:nvSpPr>
        <p:spPr/>
        <p:txBody>
          <a:bodyPr/>
          <a:lstStyle/>
          <a:p>
            <a:fld id="{96D55C45-4557-4456-BD07-2A89AAAE2E72}" type="datetimeFigureOut">
              <a:rPr lang="en-US" smtClean="0"/>
              <a:t>9/10/2018</a:t>
            </a:fld>
            <a:endParaRPr lang="en-US"/>
          </a:p>
        </p:txBody>
      </p:sp>
      <p:sp>
        <p:nvSpPr>
          <p:cNvPr id="6" name="Footer Placeholder 5">
            <a:extLst>
              <a:ext uri="{FF2B5EF4-FFF2-40B4-BE49-F238E27FC236}">
                <a16:creationId xmlns:a16="http://schemas.microsoft.com/office/drawing/2014/main" id="{45121CA8-2818-469C-9BF1-0E67CE748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FDE36-416C-48B0-9536-9CECD917FE0A}"/>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4781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BA2C7-AFFA-4A37-9730-A0A63057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526F5F-FBC2-437A-BC47-473B33B0C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5352E-D252-4FD4-BCAA-146A2CA45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55C45-4557-4456-BD07-2A89AAAE2E72}" type="datetimeFigureOut">
              <a:rPr lang="en-US" smtClean="0"/>
              <a:t>9/10/2018</a:t>
            </a:fld>
            <a:endParaRPr lang="en-US"/>
          </a:p>
        </p:txBody>
      </p:sp>
      <p:sp>
        <p:nvSpPr>
          <p:cNvPr id="5" name="Footer Placeholder 4">
            <a:extLst>
              <a:ext uri="{FF2B5EF4-FFF2-40B4-BE49-F238E27FC236}">
                <a16:creationId xmlns:a16="http://schemas.microsoft.com/office/drawing/2014/main" id="{E32A49BA-B907-4B86-9477-D1A752B05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B88401-7E8A-4440-9CE1-47B83796A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EA58-1339-4F4D-BBA5-F0DCCA32C36A}" type="slidenum">
              <a:rPr lang="en-US" smtClean="0"/>
              <a:t>‹#›</a:t>
            </a:fld>
            <a:endParaRPr lang="en-US"/>
          </a:p>
        </p:txBody>
      </p:sp>
    </p:spTree>
    <p:extLst>
      <p:ext uri="{BB962C8B-B14F-4D97-AF65-F5344CB8AC3E}">
        <p14:creationId xmlns:p14="http://schemas.microsoft.com/office/powerpoint/2010/main" val="381677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slide" Target="slide1.xm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17" Type="http://schemas.openxmlformats.org/officeDocument/2006/relationships/comments" Target="../comments/comment1.xml"/><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0.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slide" Target="slide1.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387442"/>
            <a:ext cx="4841390" cy="830997"/>
          </a:xfrm>
          <a:prstGeom prst="rect">
            <a:avLst/>
          </a:prstGeom>
          <a:noFill/>
        </p:spPr>
        <p:txBody>
          <a:bodyPr wrap="none" rtlCol="0">
            <a:spAutoFit/>
          </a:bodyPr>
          <a:lstStyle/>
          <a:p>
            <a:r>
              <a:rPr lang="en-US" sz="4800" dirty="0"/>
              <a:t>About hearing loss</a:t>
            </a:r>
          </a:p>
        </p:txBody>
      </p:sp>
      <p:sp>
        <p:nvSpPr>
          <p:cNvPr id="14" name="Rectangle: Folded Corner 13">
            <a:hlinkClick r:id="rId2" action="ppaction://hlinksldjump"/>
            <a:extLst>
              <a:ext uri="{FF2B5EF4-FFF2-40B4-BE49-F238E27FC236}">
                <a16:creationId xmlns:a16="http://schemas.microsoft.com/office/drawing/2014/main" id="{D3E9229A-3C9E-4483-B960-1460096DBCCC}"/>
              </a:ext>
            </a:extLst>
          </p:cNvPr>
          <p:cNvSpPr/>
          <p:nvPr/>
        </p:nvSpPr>
        <p:spPr>
          <a:xfrm>
            <a:off x="6711822" y="574545"/>
            <a:ext cx="4596713" cy="212122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 more about hearing loss</a:t>
            </a:r>
          </a:p>
        </p:txBody>
      </p:sp>
      <p:sp>
        <p:nvSpPr>
          <p:cNvPr id="18" name="Rectangle: Folded Corner 17">
            <a:hlinkClick r:id="rId3" action="ppaction://hlinksldjump"/>
            <a:extLst>
              <a:ext uri="{FF2B5EF4-FFF2-40B4-BE49-F238E27FC236}">
                <a16:creationId xmlns:a16="http://schemas.microsoft.com/office/drawing/2014/main" id="{CF674E9F-0FA0-4236-8FD9-5BDCF08E6BFF}"/>
              </a:ext>
            </a:extLst>
          </p:cNvPr>
          <p:cNvSpPr/>
          <p:nvPr/>
        </p:nvSpPr>
        <p:spPr>
          <a:xfrm>
            <a:off x="6711822" y="3072231"/>
            <a:ext cx="4596713" cy="212122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Experience a gradual age-related hearing loss</a:t>
            </a:r>
          </a:p>
        </p:txBody>
      </p:sp>
      <p:grpSp>
        <p:nvGrpSpPr>
          <p:cNvPr id="27" name="Group 26">
            <a:extLst>
              <a:ext uri="{FF2B5EF4-FFF2-40B4-BE49-F238E27FC236}">
                <a16:creationId xmlns:a16="http://schemas.microsoft.com/office/drawing/2014/main" id="{62E28F49-45B7-414E-BF68-96A07615008B}"/>
              </a:ext>
            </a:extLst>
          </p:cNvPr>
          <p:cNvGrpSpPr/>
          <p:nvPr/>
        </p:nvGrpSpPr>
        <p:grpSpPr>
          <a:xfrm>
            <a:off x="0" y="5797685"/>
            <a:ext cx="12192000" cy="1060315"/>
            <a:chOff x="0" y="5797685"/>
            <a:chExt cx="12192000" cy="1060315"/>
          </a:xfrm>
        </p:grpSpPr>
        <p:grpSp>
          <p:nvGrpSpPr>
            <p:cNvPr id="19" name="Group 18">
              <a:extLst>
                <a:ext uri="{FF2B5EF4-FFF2-40B4-BE49-F238E27FC236}">
                  <a16:creationId xmlns:a16="http://schemas.microsoft.com/office/drawing/2014/main" id="{18E6EDD3-51F5-46BD-BC06-A74316D2C838}"/>
                </a:ext>
              </a:extLst>
            </p:cNvPr>
            <p:cNvGrpSpPr/>
            <p:nvPr/>
          </p:nvGrpSpPr>
          <p:grpSpPr>
            <a:xfrm>
              <a:off x="0" y="5797685"/>
              <a:ext cx="12192000" cy="1060315"/>
              <a:chOff x="0" y="5797685"/>
              <a:chExt cx="12192000" cy="1060315"/>
            </a:xfrm>
          </p:grpSpPr>
          <p:sp>
            <p:nvSpPr>
              <p:cNvPr id="20" name="Rectangle 19">
                <a:extLst>
                  <a:ext uri="{FF2B5EF4-FFF2-40B4-BE49-F238E27FC236}">
                    <a16:creationId xmlns:a16="http://schemas.microsoft.com/office/drawing/2014/main" id="{C7D0BA42-AB84-42CA-ADDB-E814E5366909}"/>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Up 20">
                <a:hlinkClick r:id="rId4" action="ppaction://hlinksldjump"/>
                <a:extLst>
                  <a:ext uri="{FF2B5EF4-FFF2-40B4-BE49-F238E27FC236}">
                    <a16:creationId xmlns:a16="http://schemas.microsoft.com/office/drawing/2014/main" id="{5FB7C117-4DA6-4DCD-BE92-59A3655794DD}"/>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Arrow: Left 22">
                <a:extLst>
                  <a:ext uri="{FF2B5EF4-FFF2-40B4-BE49-F238E27FC236}">
                    <a16:creationId xmlns:a16="http://schemas.microsoft.com/office/drawing/2014/main" id="{FE69EF85-E689-4F82-BB7F-F725878D9185}"/>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4" name="TextBox 23">
              <a:extLst>
                <a:ext uri="{FF2B5EF4-FFF2-40B4-BE49-F238E27FC236}">
                  <a16:creationId xmlns:a16="http://schemas.microsoft.com/office/drawing/2014/main" id="{48EB3D79-A6C5-42B5-9775-AC9919430596}"/>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5" name="TextBox 24">
              <a:extLst>
                <a:ext uri="{FF2B5EF4-FFF2-40B4-BE49-F238E27FC236}">
                  <a16:creationId xmlns:a16="http://schemas.microsoft.com/office/drawing/2014/main" id="{0A03C734-077A-42D7-8668-754737B81A86}"/>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6" name="TextBox 25">
              <a:extLst>
                <a:ext uri="{FF2B5EF4-FFF2-40B4-BE49-F238E27FC236}">
                  <a16:creationId xmlns:a16="http://schemas.microsoft.com/office/drawing/2014/main" id="{ACBBBCC7-2631-44DA-A120-C5DA3C9280B1}"/>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5" name="TextBox 14">
            <a:extLst>
              <a:ext uri="{FF2B5EF4-FFF2-40B4-BE49-F238E27FC236}">
                <a16:creationId xmlns:a16="http://schemas.microsoft.com/office/drawing/2014/main" id="{9C1F9B5B-4D5E-49F2-90AB-4C4AD4C3D447}"/>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3" name="Graphic 2" descr="Mountains">
            <a:extLst>
              <a:ext uri="{FF2B5EF4-FFF2-40B4-BE49-F238E27FC236}">
                <a16:creationId xmlns:a16="http://schemas.microsoft.com/office/drawing/2014/main" id="{EC51BFAB-44AE-4796-994F-BB84E12B19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635" y="2020389"/>
            <a:ext cx="2817221" cy="2817221"/>
          </a:xfrm>
          <a:prstGeom prst="rect">
            <a:avLst/>
          </a:prstGeom>
        </p:spPr>
      </p:pic>
      <p:sp>
        <p:nvSpPr>
          <p:cNvPr id="4" name="Rectangle 3">
            <a:extLst>
              <a:ext uri="{FF2B5EF4-FFF2-40B4-BE49-F238E27FC236}">
                <a16:creationId xmlns:a16="http://schemas.microsoft.com/office/drawing/2014/main" id="{EF8C464B-D4FF-4791-BB75-2DCF3499538C}"/>
              </a:ext>
            </a:extLst>
          </p:cNvPr>
          <p:cNvSpPr/>
          <p:nvPr/>
        </p:nvSpPr>
        <p:spPr>
          <a:xfrm>
            <a:off x="642551" y="1635156"/>
            <a:ext cx="4911943" cy="3287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FDAD37-E086-4411-876E-868EBE257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551" y="1571976"/>
            <a:ext cx="5225578" cy="3486647"/>
          </a:xfrm>
          <a:prstGeom prst="rect">
            <a:avLst/>
          </a:prstGeom>
        </p:spPr>
      </p:pic>
    </p:spTree>
    <p:extLst>
      <p:ext uri="{BB962C8B-B14F-4D97-AF65-F5344CB8AC3E}">
        <p14:creationId xmlns:p14="http://schemas.microsoft.com/office/powerpoint/2010/main" val="152569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sp>
        <p:nvSpPr>
          <p:cNvPr id="44" name="TextBox 43">
            <a:extLst>
              <a:ext uri="{FF2B5EF4-FFF2-40B4-BE49-F238E27FC236}">
                <a16:creationId xmlns:a16="http://schemas.microsoft.com/office/drawing/2014/main" id="{E765C153-5A77-44FA-A1A3-98C1004F1AB9}"/>
              </a:ext>
            </a:extLst>
          </p:cNvPr>
          <p:cNvSpPr txBox="1"/>
          <p:nvPr/>
        </p:nvSpPr>
        <p:spPr>
          <a:xfrm>
            <a:off x="6611653" y="1198487"/>
            <a:ext cx="4963910" cy="2862322"/>
          </a:xfrm>
          <a:prstGeom prst="rect">
            <a:avLst/>
          </a:prstGeom>
          <a:noFill/>
        </p:spPr>
        <p:txBody>
          <a:bodyPr wrap="square" rtlCol="0">
            <a:spAutoFit/>
          </a:bodyPr>
          <a:lstStyle/>
          <a:p>
            <a:r>
              <a:rPr lang="en-US" b="1" dirty="0"/>
              <a:t>Experience an age-related hearing loss </a:t>
            </a:r>
            <a:br>
              <a:rPr lang="en-US" dirty="0"/>
            </a:br>
            <a:r>
              <a:rPr lang="en-US" dirty="0"/>
              <a:t>As we get older, we gradually lose the ability to hear soft, high-pitched sounds, like birdsong or some specific speech sounds.  Speech understanding might be challenging especially in noisy situations or group conversations. </a:t>
            </a:r>
          </a:p>
          <a:p>
            <a:endParaRPr lang="en-US" dirty="0"/>
          </a:p>
          <a:p>
            <a:r>
              <a:rPr lang="en-US" dirty="0"/>
              <a:t>Click on the play button to hear the sound in the respective age groups with an age-related hearing loss. ((Text may varies depending on solution))</a:t>
            </a:r>
          </a:p>
        </p:txBody>
      </p:sp>
      <p:grpSp>
        <p:nvGrpSpPr>
          <p:cNvPr id="45" name="Group 44">
            <a:extLst>
              <a:ext uri="{FF2B5EF4-FFF2-40B4-BE49-F238E27FC236}">
                <a16:creationId xmlns:a16="http://schemas.microsoft.com/office/drawing/2014/main" id="{1BDC9B41-D195-40A5-86A6-025BB7CDEA62}"/>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CFFA6DC5-ED1A-41CD-9F41-6DF79A22A1EC}"/>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EA7DB39C-0E6B-48AC-9C2E-1A674C87F50C}"/>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D969F100-6F8E-40D3-90B9-F8699A7C290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3" action="ppaction://hlinksldjump"/>
                  <a:extLst>
                    <a:ext uri="{FF2B5EF4-FFF2-40B4-BE49-F238E27FC236}">
                      <a16:creationId xmlns:a16="http://schemas.microsoft.com/office/drawing/2014/main" id="{AC45D47A-927D-471E-A6BC-E2E6154B251F}"/>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Arrow: Left 53">
                  <a:extLst>
                    <a:ext uri="{FF2B5EF4-FFF2-40B4-BE49-F238E27FC236}">
                      <a16:creationId xmlns:a16="http://schemas.microsoft.com/office/drawing/2014/main" id="{440E36C9-976F-4614-9869-EAA0E0C89BF3}"/>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9" name="TextBox 48">
                <a:extLst>
                  <a:ext uri="{FF2B5EF4-FFF2-40B4-BE49-F238E27FC236}">
                    <a16:creationId xmlns:a16="http://schemas.microsoft.com/office/drawing/2014/main" id="{5079C6BE-11D0-4965-AD52-03FEBD3FFA2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50" name="TextBox 49">
                <a:extLst>
                  <a:ext uri="{FF2B5EF4-FFF2-40B4-BE49-F238E27FC236}">
                    <a16:creationId xmlns:a16="http://schemas.microsoft.com/office/drawing/2014/main" id="{BC94F785-1F80-449A-9DC1-CE144EF9BB1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1" name="TextBox 50">
                <a:extLst>
                  <a:ext uri="{FF2B5EF4-FFF2-40B4-BE49-F238E27FC236}">
                    <a16:creationId xmlns:a16="http://schemas.microsoft.com/office/drawing/2014/main" id="{831C11D9-E29A-49F4-940D-5774A643966F}"/>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7" name="TextBox 46">
              <a:extLst>
                <a:ext uri="{FF2B5EF4-FFF2-40B4-BE49-F238E27FC236}">
                  <a16:creationId xmlns:a16="http://schemas.microsoft.com/office/drawing/2014/main" id="{D65B086B-C3B2-4C9F-9D4F-167F4D720B20}"/>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Tree>
    <p:extLst>
      <p:ext uri="{BB962C8B-B14F-4D97-AF65-F5344CB8AC3E}">
        <p14:creationId xmlns:p14="http://schemas.microsoft.com/office/powerpoint/2010/main" val="358111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31F6DFE-CEB9-47D6-9214-9931239E3673}"/>
              </a:ext>
            </a:extLst>
          </p:cNvPr>
          <p:cNvPicPr>
            <a:picLocks noChangeAspect="1"/>
          </p:cNvPicPr>
          <p:nvPr/>
        </p:nvPicPr>
        <p:blipFill>
          <a:blip r:embed="rId13"/>
          <a:stretch>
            <a:fillRect/>
          </a:stretch>
        </p:blipFill>
        <p:spPr>
          <a:xfrm>
            <a:off x="6687768" y="1075211"/>
            <a:ext cx="4799760" cy="4425405"/>
          </a:xfrm>
          <a:prstGeom prst="rect">
            <a:avLst/>
          </a:prstGeom>
        </p:spPr>
      </p:pic>
      <p:grpSp>
        <p:nvGrpSpPr>
          <p:cNvPr id="44" name="Group 43">
            <a:extLst>
              <a:ext uri="{FF2B5EF4-FFF2-40B4-BE49-F238E27FC236}">
                <a16:creationId xmlns:a16="http://schemas.microsoft.com/office/drawing/2014/main" id="{3373CDBA-BD6A-40F7-9E07-FC5154B9A337}"/>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A73DDA0-76AB-44F0-8736-C8877B2296CA}"/>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7207B9EF-A3B6-4300-AD57-368932240218}"/>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633AD157-EA3E-4371-862D-345DDADEEDB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44DD819E-B68D-42E3-BAA7-E293FC5DAB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5CAE19C0-8D21-46A6-864D-D8D0721E859A}"/>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BC1BEE63-3455-4A72-B4EE-C1F1C398BA49}"/>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C46060CD-2234-42D8-8D7D-E9DE2145049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15A2D2CC-199B-44BE-BD9E-6FD9D59B7DE0}"/>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9B151AF9-142C-41E6-BA98-20F72DF53444}"/>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B18CA99C-1413-461A-8721-E192BDEA6BD2}"/>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a:extLst>
              <a:ext uri="{FF2B5EF4-FFF2-40B4-BE49-F238E27FC236}">
                <a16:creationId xmlns:a16="http://schemas.microsoft.com/office/drawing/2014/main" id="{1ADF22DB-2690-4E24-B144-34E802D50889}"/>
              </a:ext>
            </a:extLst>
          </p:cNvPr>
          <p:cNvPicPr>
            <a:picLocks noChangeAspect="1"/>
          </p:cNvPicPr>
          <p:nvPr/>
        </p:nvPicPr>
        <p:blipFill rotWithShape="1">
          <a:blip r:embed="rId13"/>
          <a:srcRect l="16990" t="12866" r="6319" b="75886"/>
          <a:stretch/>
        </p:blipFill>
        <p:spPr>
          <a:xfrm>
            <a:off x="7511427" y="1891204"/>
            <a:ext cx="3680926" cy="497778"/>
          </a:xfrm>
          <a:prstGeom prst="rect">
            <a:avLst/>
          </a:prstGeom>
        </p:spPr>
      </p:pic>
      <p:pic>
        <p:nvPicPr>
          <p:cNvPr id="4" name="Picture 3" descr="image001">
            <a:extLst>
              <a:ext uri="{FF2B5EF4-FFF2-40B4-BE49-F238E27FC236}">
                <a16:creationId xmlns:a16="http://schemas.microsoft.com/office/drawing/2014/main" id="{78089306-E8F4-4853-B4A3-00FA192A984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B7B07B00-A438-43D0-8168-16001E77E26F}"/>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13" name="Straight Connector 12">
            <a:extLst>
              <a:ext uri="{FF2B5EF4-FFF2-40B4-BE49-F238E27FC236}">
                <a16:creationId xmlns:a16="http://schemas.microsoft.com/office/drawing/2014/main" id="{F5631149-7EEF-4AC8-B030-706E10F51C8E}"/>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557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4951"/>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44" name="Picture 43">
            <a:extLst>
              <a:ext uri="{FF2B5EF4-FFF2-40B4-BE49-F238E27FC236}">
                <a16:creationId xmlns:a16="http://schemas.microsoft.com/office/drawing/2014/main" id="{0481DF79-575D-402B-8E17-363E141A8A75}"/>
              </a:ext>
            </a:extLst>
          </p:cNvPr>
          <p:cNvPicPr>
            <a:picLocks noChangeAspect="1"/>
          </p:cNvPicPr>
          <p:nvPr/>
        </p:nvPicPr>
        <p:blipFill>
          <a:blip r:embed="rId13"/>
          <a:stretch>
            <a:fillRect/>
          </a:stretch>
        </p:blipFill>
        <p:spPr>
          <a:xfrm>
            <a:off x="6687768" y="1075211"/>
            <a:ext cx="4799760" cy="4425405"/>
          </a:xfrm>
          <a:prstGeom prst="rect">
            <a:avLst/>
          </a:prstGeom>
        </p:spPr>
      </p:pic>
      <p:sp>
        <p:nvSpPr>
          <p:cNvPr id="45" name="Rectangle: Folded Corner 44">
            <a:hlinkClick r:id="rId14" action="ppaction://hlinksldjump"/>
            <a:extLst>
              <a:ext uri="{FF2B5EF4-FFF2-40B4-BE49-F238E27FC236}">
                <a16:creationId xmlns:a16="http://schemas.microsoft.com/office/drawing/2014/main" id="{E75E08C9-0EC8-4C2D-8BB8-C656C0FD6C2A}"/>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46" name="Picture 45">
            <a:extLst>
              <a:ext uri="{FF2B5EF4-FFF2-40B4-BE49-F238E27FC236}">
                <a16:creationId xmlns:a16="http://schemas.microsoft.com/office/drawing/2014/main" id="{24C608B8-ABFE-4799-B19B-05C2748D6ADC}"/>
              </a:ext>
            </a:extLst>
          </p:cNvPr>
          <p:cNvPicPr>
            <a:picLocks noChangeAspect="1"/>
          </p:cNvPicPr>
          <p:nvPr/>
        </p:nvPicPr>
        <p:blipFill rotWithShape="1">
          <a:blip r:embed="rId13"/>
          <a:srcRect l="16990" t="12866" r="6319" b="75886"/>
          <a:stretch/>
        </p:blipFill>
        <p:spPr>
          <a:xfrm>
            <a:off x="7511427" y="1891204"/>
            <a:ext cx="3680926" cy="497778"/>
          </a:xfrm>
          <a:prstGeom prst="rect">
            <a:avLst/>
          </a:prstGeom>
        </p:spPr>
      </p:pic>
      <p:pic>
        <p:nvPicPr>
          <p:cNvPr id="47" name="Picture 46" descr="image001">
            <a:extLst>
              <a:ext uri="{FF2B5EF4-FFF2-40B4-BE49-F238E27FC236}">
                <a16:creationId xmlns:a16="http://schemas.microsoft.com/office/drawing/2014/main" id="{2335B58C-8890-4612-A5EF-1EE496E0A4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a:extLst>
              <a:ext uri="{FF2B5EF4-FFF2-40B4-BE49-F238E27FC236}">
                <a16:creationId xmlns:a16="http://schemas.microsoft.com/office/drawing/2014/main" id="{A9300852-27E0-40A7-BA08-6F739EFF9F7A}"/>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49" name="Straight Connector 48">
            <a:extLst>
              <a:ext uri="{FF2B5EF4-FFF2-40B4-BE49-F238E27FC236}">
                <a16:creationId xmlns:a16="http://schemas.microsoft.com/office/drawing/2014/main" id="{AE6EDF33-58D7-4CCD-B4AA-DB1FF06C12A4}"/>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93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44" name="Picture 43">
            <a:extLst>
              <a:ext uri="{FF2B5EF4-FFF2-40B4-BE49-F238E27FC236}">
                <a16:creationId xmlns:a16="http://schemas.microsoft.com/office/drawing/2014/main" id="{F639F3A6-3589-495C-BC58-8FF9A2A43C3F}"/>
              </a:ext>
            </a:extLst>
          </p:cNvPr>
          <p:cNvPicPr>
            <a:picLocks noChangeAspect="1"/>
          </p:cNvPicPr>
          <p:nvPr/>
        </p:nvPicPr>
        <p:blipFill>
          <a:blip r:embed="rId13"/>
          <a:stretch>
            <a:fillRect/>
          </a:stretch>
        </p:blipFill>
        <p:spPr>
          <a:xfrm>
            <a:off x="6687768" y="1075211"/>
            <a:ext cx="4799760" cy="4425405"/>
          </a:xfrm>
          <a:prstGeom prst="rect">
            <a:avLst/>
          </a:prstGeom>
        </p:spPr>
      </p:pic>
      <p:grpSp>
        <p:nvGrpSpPr>
          <p:cNvPr id="45" name="Group 44">
            <a:extLst>
              <a:ext uri="{FF2B5EF4-FFF2-40B4-BE49-F238E27FC236}">
                <a16:creationId xmlns:a16="http://schemas.microsoft.com/office/drawing/2014/main" id="{6F971081-0DCE-4866-B1CA-9B0B6C6A31EE}"/>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EEF58500-4F28-4934-8B02-E6E21F3CC79F}"/>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A22C86FA-5B9A-4B5C-8CC1-F8556318EB25}"/>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2CAC377B-0C1D-4519-B41E-C92057DA274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4" action="ppaction://hlinksldjump"/>
                  <a:extLst>
                    <a:ext uri="{FF2B5EF4-FFF2-40B4-BE49-F238E27FC236}">
                      <a16:creationId xmlns:a16="http://schemas.microsoft.com/office/drawing/2014/main" id="{2D84F87E-B668-462B-B4C9-EB338062755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Arrow: Left 53">
                  <a:extLst>
                    <a:ext uri="{FF2B5EF4-FFF2-40B4-BE49-F238E27FC236}">
                      <a16:creationId xmlns:a16="http://schemas.microsoft.com/office/drawing/2014/main" id="{3D634F19-674B-4E95-9A81-F9AB24B41E6C}"/>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9" name="TextBox 48">
                <a:extLst>
                  <a:ext uri="{FF2B5EF4-FFF2-40B4-BE49-F238E27FC236}">
                    <a16:creationId xmlns:a16="http://schemas.microsoft.com/office/drawing/2014/main" id="{D78B11A9-8A76-4735-AA2B-8134912E5FD5}"/>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50" name="TextBox 49">
                <a:extLst>
                  <a:ext uri="{FF2B5EF4-FFF2-40B4-BE49-F238E27FC236}">
                    <a16:creationId xmlns:a16="http://schemas.microsoft.com/office/drawing/2014/main" id="{8B0706A3-177A-449E-A556-B9886B03318F}"/>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1" name="TextBox 50">
                <a:extLst>
                  <a:ext uri="{FF2B5EF4-FFF2-40B4-BE49-F238E27FC236}">
                    <a16:creationId xmlns:a16="http://schemas.microsoft.com/office/drawing/2014/main" id="{1EB859B4-CEEA-4094-9466-DC6315C2BBC7}"/>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7" name="TextBox 46">
              <a:extLst>
                <a:ext uri="{FF2B5EF4-FFF2-40B4-BE49-F238E27FC236}">
                  <a16:creationId xmlns:a16="http://schemas.microsoft.com/office/drawing/2014/main" id="{F427462F-722A-4DDE-92F3-F33F82329845}"/>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5" name="Rectangle: Folded Corner 54">
            <a:hlinkClick r:id="rId15" action="ppaction://hlinksldjump"/>
            <a:extLst>
              <a:ext uri="{FF2B5EF4-FFF2-40B4-BE49-F238E27FC236}">
                <a16:creationId xmlns:a16="http://schemas.microsoft.com/office/drawing/2014/main" id="{C588A0F8-9B34-42E9-B864-1CD59D709EC3}"/>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6" name="Picture 55">
            <a:extLst>
              <a:ext uri="{FF2B5EF4-FFF2-40B4-BE49-F238E27FC236}">
                <a16:creationId xmlns:a16="http://schemas.microsoft.com/office/drawing/2014/main" id="{89BFF899-F46C-47FA-9CC0-C873A040DEC6}"/>
              </a:ext>
            </a:extLst>
          </p:cNvPr>
          <p:cNvPicPr>
            <a:picLocks noChangeAspect="1"/>
          </p:cNvPicPr>
          <p:nvPr/>
        </p:nvPicPr>
        <p:blipFill rotWithShape="1">
          <a:blip r:embed="rId13"/>
          <a:srcRect l="16990" t="12866" r="6319" b="75886"/>
          <a:stretch/>
        </p:blipFill>
        <p:spPr>
          <a:xfrm>
            <a:off x="7511427" y="1891204"/>
            <a:ext cx="3680926" cy="497778"/>
          </a:xfrm>
          <a:prstGeom prst="rect">
            <a:avLst/>
          </a:prstGeom>
        </p:spPr>
      </p:pic>
      <p:pic>
        <p:nvPicPr>
          <p:cNvPr id="57" name="Picture 56" descr="image001">
            <a:extLst>
              <a:ext uri="{FF2B5EF4-FFF2-40B4-BE49-F238E27FC236}">
                <a16:creationId xmlns:a16="http://schemas.microsoft.com/office/drawing/2014/main" id="{26CB39B8-3140-4E4A-A04C-B27AB159ABA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a:extLst>
              <a:ext uri="{FF2B5EF4-FFF2-40B4-BE49-F238E27FC236}">
                <a16:creationId xmlns:a16="http://schemas.microsoft.com/office/drawing/2014/main" id="{744343FF-23C9-4293-82B0-4D6A81A5B32B}"/>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9" name="Straight Connector 58">
            <a:extLst>
              <a:ext uri="{FF2B5EF4-FFF2-40B4-BE49-F238E27FC236}">
                <a16:creationId xmlns:a16="http://schemas.microsoft.com/office/drawing/2014/main" id="{A120E07D-10DA-4349-9C91-ABB0F205F84D}"/>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741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642551" y="5923649"/>
            <a:ext cx="11112709" cy="825572"/>
            <a:chOff x="642551" y="5923649"/>
            <a:chExt cx="11112709" cy="825572"/>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642551" y="5923649"/>
              <a:ext cx="1469013" cy="529118"/>
              <a:chOff x="642551" y="5923649"/>
              <a:chExt cx="1469013" cy="529118"/>
            </a:xfrm>
          </p:grpSpPr>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F25A3514-313E-4E46-9281-BBE9BBE2EFF3}"/>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C34B6B7C-487D-4C34-B98E-739CDD7E1128}"/>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C5679881-D932-4E13-81DE-FBD3F9480C38}"/>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0D21E04F-1163-4874-ADB7-75B70605F3F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7D158CB5-F01E-4925-B665-D03B54FA5FD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D5119174-C815-4BA2-9869-CA57DBC130D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05C1B736-40C5-45C8-8E89-AF8DDD7BB2B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1ED84DC8-5B52-4AA3-800F-CF299ED99850}"/>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E53C5A14-8DBB-44F8-9F20-7FACE45E7944}"/>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52D9F6D7-1085-413A-894B-857ACEAE9636}"/>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C0DB244C-0D65-4FBD-B029-00641762BCA0}"/>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descr="image001">
            <a:extLst>
              <a:ext uri="{FF2B5EF4-FFF2-40B4-BE49-F238E27FC236}">
                <a16:creationId xmlns:a16="http://schemas.microsoft.com/office/drawing/2014/main" id="{FF591460-E0E3-4464-98E3-2D6CB41888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1FF77F32-BF37-4D53-A284-1DB7B693700D}"/>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DE5EF6F2-182B-4C73-AE96-3F2EB84A2A55}"/>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817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C756CAA0-779F-4BF8-BBD5-4D12DE1DB7BA}"/>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07E87965-BBC0-468A-8292-24DBC2BF5D92}"/>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8D0A9458-599F-45CF-ABB0-08C5A87DFFE7}"/>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1AE03042-26ED-47F1-BB42-F0D524C9B76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A7FADD32-E14C-48F6-8305-3088C3369E3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ACA70378-7734-4812-9371-B8167FBCDE99}"/>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6980E0E8-6555-4140-8760-DEBBF4941A96}"/>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1740A334-F727-4F1F-B816-BF9B2D165F2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3F39703B-005F-4D12-8961-336AC91B4AC5}"/>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657F11B0-B761-47CD-B288-E2D52E5A4F9E}"/>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28222267-0AB9-4CC3-8869-C3819D0E0864}"/>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descr="image001">
            <a:extLst>
              <a:ext uri="{FF2B5EF4-FFF2-40B4-BE49-F238E27FC236}">
                <a16:creationId xmlns:a16="http://schemas.microsoft.com/office/drawing/2014/main" id="{D3B21716-7FCE-4ED1-B152-D7CDB603872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565F165B-DA65-4EC5-AF39-ECEDA88F5341}"/>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B814513E-828B-4B47-B8FF-547119EE21A4}"/>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50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78C28C7D-D00F-44AB-8F58-12887B197018}"/>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95A14C41-2D13-490E-AD51-87179E14F207}"/>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AC7DD732-8238-4CD6-A2F9-D3D17FADC9D7}"/>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34F2DA09-C8A9-477A-8516-BD0EB9EBBB6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F114B992-D341-447B-81BC-99F027D2A114}"/>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559643BF-6C40-44E3-B6DD-E150C35B0D64}"/>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CA1A06B2-F053-4CF9-823B-301B7953799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473C3801-94D8-4922-B8F9-E349F9B03FF2}"/>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AD54A7DF-FC4B-468C-9A9A-E1D1F4C3AEB1}"/>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ADF25D6F-8BFD-49E1-A309-66FD7F7491B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47119D75-3EDF-4E1F-B39C-B2F5C90167CB}"/>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descr="image001">
            <a:extLst>
              <a:ext uri="{FF2B5EF4-FFF2-40B4-BE49-F238E27FC236}">
                <a16:creationId xmlns:a16="http://schemas.microsoft.com/office/drawing/2014/main" id="{B432D54C-3578-4398-B476-39662EE1E96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CCCC34B8-68D0-4319-AD24-9F288A2958F1}"/>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78B15108-C29D-4912-BC7A-5354EEF410F2}"/>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056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58CBFB31-F7DC-4B72-9E20-F23F473876CF}"/>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04122522-7715-40F8-8B54-395FC0674DF1}"/>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4BAF612F-E899-46A0-9055-FA16E944AFA2}"/>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8321C374-F7B2-4E2D-A819-E93A68A98C4A}"/>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0F61A566-152D-4BDC-82F4-03F3DB1BF8A2}"/>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A0266873-2E53-4683-89DF-BD7A33B652FD}"/>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18ADEC2D-1768-4507-8D33-2A60FE7C368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397CB421-8E17-489A-829D-A3D5AB1AABA1}"/>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ACA4ACE9-D5A0-4330-A3B9-7017F377739A}"/>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25968ABA-99BE-4BD2-B8C6-0FDBFCC9724B}"/>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F2107831-B2E7-4534-B74C-37B8CEEFBAF9}"/>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descr="image001">
            <a:extLst>
              <a:ext uri="{FF2B5EF4-FFF2-40B4-BE49-F238E27FC236}">
                <a16:creationId xmlns:a16="http://schemas.microsoft.com/office/drawing/2014/main" id="{1C4908EA-B983-4DCE-946B-B3FCF998AF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8CC4DF84-E301-496E-8EC3-50B200D96817}"/>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67B60DAA-2638-4534-B19E-A7ABA8CD2BF6}"/>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64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A3C8C029-3E72-439B-A74B-6292B044EA09}"/>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53E08D4-5DC0-4F41-8A06-799790DC6ECD}"/>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CF860E23-7DE3-4ADF-AE43-5C2F7E017B11}"/>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BF3E9313-29B5-45D0-ACBB-50C76635062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B1F5A90A-DD98-49C6-A050-4E9B48744C2E}"/>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E52B6D0B-20F3-4BA5-A894-7DC13EA7B75C}"/>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D8AFF204-DC2E-4C5F-8A18-A2794845091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147C202E-EE94-4A93-9BAA-9011A3D580DE}"/>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24312974-E050-4294-8C97-9CCD96BD9C69}"/>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D3BC4080-4419-45DA-9B1F-3EC2EF705D2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AFF6525D-9C76-4017-BC83-A9C7A9123DBA}"/>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descr="image001">
            <a:extLst>
              <a:ext uri="{FF2B5EF4-FFF2-40B4-BE49-F238E27FC236}">
                <a16:creationId xmlns:a16="http://schemas.microsoft.com/office/drawing/2014/main" id="{24FFF0CC-6C14-469D-AB81-7EFD05AED66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692E8154-17EB-47AD-8007-A3CB6C25B8DD}"/>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994BF519-5893-488B-A134-2FAA0B0E9332}"/>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584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en-US" sz="4800" dirty="0"/>
              <a:t>Hearing loss simulator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en-US" dirty="0"/>
              <a:t>20 years old</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en-US" dirty="0"/>
              <a:t>60 years old</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en-US" dirty="0"/>
              <a:t>80 years old</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48B73B1A-5838-4739-9922-8D5F4987D04F}"/>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7DE48D6-019C-46BA-86D3-27D555EDB50C}"/>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9F6DC4CF-8277-4E46-A9EE-E25403BFBF55}"/>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49EEB280-25CA-4886-B96D-5817EF51D9F7}"/>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5B86F994-6384-4010-A221-0ADC99ABA597}"/>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DE109610-C60C-406A-8C20-1BD69E7AD82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4B7724FB-E5E7-4DF0-9380-280454E9C58A}"/>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D876C6C9-3E72-4138-92B6-C1EEE5FB7C39}"/>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14577982-8E10-48C2-81BD-EF9AAC05106F}"/>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E12117EC-B2D8-4829-B58F-547D1C30384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78EA048B-DC20-4408-932B-9632137655F5}"/>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pic>
        <p:nvPicPr>
          <p:cNvPr id="55" name="Picture 54" descr="image001">
            <a:extLst>
              <a:ext uri="{FF2B5EF4-FFF2-40B4-BE49-F238E27FC236}">
                <a16:creationId xmlns:a16="http://schemas.microsoft.com/office/drawing/2014/main" id="{64024065-0628-43F4-A2DF-13D5170716B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2E3E6A65-31EA-462D-A395-952034A3B9E4}"/>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3BBDB960-027C-449A-96D3-0B2F55E1EB6B}"/>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216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480090" cy="830997"/>
          </a:xfrm>
          <a:prstGeom prst="rect">
            <a:avLst/>
          </a:prstGeom>
          <a:noFill/>
        </p:spPr>
        <p:txBody>
          <a:bodyPr wrap="none" rtlCol="0">
            <a:spAutoFit/>
          </a:bodyPr>
          <a:lstStyle/>
          <a:p>
            <a:r>
              <a:rPr lang="en-US" sz="4800" dirty="0"/>
              <a:t>What is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2585323"/>
          </a:xfrm>
          <a:prstGeom prst="rect">
            <a:avLst/>
          </a:prstGeom>
          <a:noFill/>
        </p:spPr>
        <p:txBody>
          <a:bodyPr wrap="square" rtlCol="0">
            <a:spAutoFit/>
          </a:bodyPr>
          <a:lstStyle/>
          <a:p>
            <a:r>
              <a:rPr lang="en-US" dirty="0"/>
              <a:t>The ear is a very sensitive organ which transforms and transmits sounds to the brain. A number of pathological or genetic factors affecting the ear or the brain can cause a hearing loss.  A hearing loss is described by its type, degree, and cause.</a:t>
            </a:r>
          </a:p>
          <a:p>
            <a:endParaRPr lang="de-CH" dirty="0"/>
          </a:p>
          <a:p>
            <a:r>
              <a:rPr lang="en-US" dirty="0"/>
              <a:t>The first sign of hearing loss is the reduced ability to hear sounds.  Hearing loss impacts communication especially in challenging listening environments.</a:t>
            </a:r>
            <a:endParaRPr lang="de-CH"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337162" y="900157"/>
            <a:ext cx="1984704" cy="9395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Types</a:t>
            </a:r>
            <a:r>
              <a:rPr lang="de-CH" dirty="0"/>
              <a:t> </a:t>
            </a:r>
            <a:r>
              <a:rPr lang="de-CH" dirty="0" err="1"/>
              <a:t>of</a:t>
            </a:r>
            <a:r>
              <a:rPr lang="de-CH" dirty="0"/>
              <a:t> </a:t>
            </a:r>
            <a:r>
              <a:rPr lang="de-CH" dirty="0" err="1"/>
              <a:t>hearing</a:t>
            </a:r>
            <a:r>
              <a:rPr lang="de-CH" dirty="0"/>
              <a:t> </a:t>
            </a:r>
            <a:r>
              <a:rPr lang="de-CH" dirty="0" err="1"/>
              <a:t>loss</a:t>
            </a:r>
            <a:endParaRPr lang="en-US" dirty="0"/>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337162" y="3429000"/>
            <a:ext cx="1984704" cy="106031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Degrees </a:t>
            </a:r>
            <a:r>
              <a:rPr lang="de-CH" dirty="0" err="1"/>
              <a:t>of</a:t>
            </a:r>
            <a:r>
              <a:rPr lang="de-CH" dirty="0"/>
              <a:t> </a:t>
            </a:r>
            <a:r>
              <a:rPr lang="de-CH" dirty="0" err="1"/>
              <a:t>hearing</a:t>
            </a:r>
            <a:r>
              <a:rPr lang="de-CH" dirty="0"/>
              <a:t> </a:t>
            </a:r>
            <a:r>
              <a:rPr lang="de-CH" dirty="0" err="1"/>
              <a:t>loss</a:t>
            </a:r>
            <a:endParaRPr lang="en-US" dirty="0"/>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337162" y="2152976"/>
            <a:ext cx="1984704" cy="93958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Causes of hearing loss</a:t>
            </a:r>
          </a:p>
        </p:txBody>
      </p:sp>
      <p:grpSp>
        <p:nvGrpSpPr>
          <p:cNvPr id="2" name="Group 1">
            <a:extLst>
              <a:ext uri="{FF2B5EF4-FFF2-40B4-BE49-F238E27FC236}">
                <a16:creationId xmlns:a16="http://schemas.microsoft.com/office/drawing/2014/main" id="{E3745BD4-03E1-4AEE-B53C-DB4233A5747A}"/>
              </a:ext>
            </a:extLst>
          </p:cNvPr>
          <p:cNvGrpSpPr/>
          <p:nvPr/>
        </p:nvGrpSpPr>
        <p:grpSpPr>
          <a:xfrm>
            <a:off x="0" y="5795253"/>
            <a:ext cx="12192000" cy="1062747"/>
            <a:chOff x="0" y="5795253"/>
            <a:chExt cx="12192000" cy="1062747"/>
          </a:xfrm>
        </p:grpSpPr>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hlinkClick r:id="rId5" action="ppaction://hlinksldjump"/>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Tree>
    <p:extLst>
      <p:ext uri="{BB962C8B-B14F-4D97-AF65-F5344CB8AC3E}">
        <p14:creationId xmlns:p14="http://schemas.microsoft.com/office/powerpoint/2010/main" val="39857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5B96796-C030-4D52-8E44-C6865F0985C8}"/>
              </a:ext>
            </a:extLst>
          </p:cNvPr>
          <p:cNvSpPr/>
          <p:nvPr/>
        </p:nvSpPr>
        <p:spPr>
          <a:xfrm>
            <a:off x="766119"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ED3E118C-79F1-49F3-823C-7830B00325FD}"/>
              </a:ext>
            </a:extLst>
          </p:cNvPr>
          <p:cNvSpPr txBox="1"/>
          <p:nvPr/>
        </p:nvSpPr>
        <p:spPr>
          <a:xfrm>
            <a:off x="642551" y="130265"/>
            <a:ext cx="5361211" cy="830997"/>
          </a:xfrm>
          <a:prstGeom prst="rect">
            <a:avLst/>
          </a:prstGeom>
          <a:noFill/>
        </p:spPr>
        <p:txBody>
          <a:bodyPr wrap="none" rtlCol="0">
            <a:spAutoFit/>
          </a:bodyPr>
          <a:lstStyle/>
          <a:p>
            <a:r>
              <a:rPr lang="en-US" sz="4800" dirty="0"/>
              <a:t>Select your language</a:t>
            </a:r>
          </a:p>
        </p:txBody>
      </p:sp>
      <p:sp>
        <p:nvSpPr>
          <p:cNvPr id="2" name="TextBox 1">
            <a:extLst>
              <a:ext uri="{FF2B5EF4-FFF2-40B4-BE49-F238E27FC236}">
                <a16:creationId xmlns:a16="http://schemas.microsoft.com/office/drawing/2014/main" id="{6AC1F24D-BE70-4A7B-BA2B-3C349B31352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17" name="TextBox 16">
            <a:extLst>
              <a:ext uri="{FF2B5EF4-FFF2-40B4-BE49-F238E27FC236}">
                <a16:creationId xmlns:a16="http://schemas.microsoft.com/office/drawing/2014/main" id="{513C1D14-E2F3-4C2D-8FBC-A5E9D5AD4693}"/>
              </a:ext>
            </a:extLst>
          </p:cNvPr>
          <p:cNvSpPr txBox="1"/>
          <p:nvPr/>
        </p:nvSpPr>
        <p:spPr>
          <a:xfrm>
            <a:off x="658903" y="2530536"/>
            <a:ext cx="2422048" cy="769441"/>
          </a:xfrm>
          <a:prstGeom prst="rect">
            <a:avLst/>
          </a:prstGeom>
          <a:noFill/>
        </p:spPr>
        <p:txBody>
          <a:bodyPr wrap="square" rtlCol="0">
            <a:spAutoFit/>
          </a:bodyPr>
          <a:lstStyle/>
          <a:p>
            <a:pPr algn="ctr"/>
            <a:r>
              <a:rPr lang="en-US" sz="4400" b="1" dirty="0"/>
              <a:t>English</a:t>
            </a:r>
          </a:p>
        </p:txBody>
      </p:sp>
      <p:sp>
        <p:nvSpPr>
          <p:cNvPr id="22" name="Rectangle: Rounded Corners 21">
            <a:extLst>
              <a:ext uri="{FF2B5EF4-FFF2-40B4-BE49-F238E27FC236}">
                <a16:creationId xmlns:a16="http://schemas.microsoft.com/office/drawing/2014/main" id="{2B5B5714-1B14-411D-B3C5-77ADF5ECC304}"/>
              </a:ext>
            </a:extLst>
          </p:cNvPr>
          <p:cNvSpPr/>
          <p:nvPr/>
        </p:nvSpPr>
        <p:spPr>
          <a:xfrm>
            <a:off x="3699317"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231FB9A-73B8-40F1-8B52-799F4A07C5AD}"/>
              </a:ext>
            </a:extLst>
          </p:cNvPr>
          <p:cNvSpPr/>
          <p:nvPr/>
        </p:nvSpPr>
        <p:spPr>
          <a:xfrm>
            <a:off x="6554298"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FAD4EAF-75A0-4908-BC12-9C4925CDEE5C}"/>
              </a:ext>
            </a:extLst>
          </p:cNvPr>
          <p:cNvSpPr/>
          <p:nvPr/>
        </p:nvSpPr>
        <p:spPr>
          <a:xfrm>
            <a:off x="9425754"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281941E4-2112-498D-B88F-8B2A5178F049}"/>
              </a:ext>
            </a:extLst>
          </p:cNvPr>
          <p:cNvSpPr txBox="1"/>
          <p:nvPr/>
        </p:nvSpPr>
        <p:spPr>
          <a:xfrm>
            <a:off x="3581537" y="2524358"/>
            <a:ext cx="2422048" cy="769441"/>
          </a:xfrm>
          <a:prstGeom prst="rect">
            <a:avLst/>
          </a:prstGeom>
          <a:noFill/>
        </p:spPr>
        <p:txBody>
          <a:bodyPr wrap="square" rtlCol="0">
            <a:spAutoFit/>
          </a:bodyPr>
          <a:lstStyle/>
          <a:p>
            <a:pPr algn="ctr"/>
            <a:r>
              <a:rPr lang="en-US" sz="4400" b="1" dirty="0"/>
              <a:t>Deutsch</a:t>
            </a:r>
          </a:p>
        </p:txBody>
      </p:sp>
      <p:sp>
        <p:nvSpPr>
          <p:cNvPr id="19" name="TextBox 18">
            <a:extLst>
              <a:ext uri="{FF2B5EF4-FFF2-40B4-BE49-F238E27FC236}">
                <a16:creationId xmlns:a16="http://schemas.microsoft.com/office/drawing/2014/main" id="{803DAE31-42D3-4BEF-99C1-B90E40E6F4E2}"/>
              </a:ext>
            </a:extLst>
          </p:cNvPr>
          <p:cNvSpPr txBox="1"/>
          <p:nvPr/>
        </p:nvSpPr>
        <p:spPr>
          <a:xfrm>
            <a:off x="9263324" y="2524358"/>
            <a:ext cx="2422048" cy="769441"/>
          </a:xfrm>
          <a:prstGeom prst="rect">
            <a:avLst/>
          </a:prstGeom>
          <a:noFill/>
        </p:spPr>
        <p:txBody>
          <a:bodyPr wrap="square" rtlCol="0">
            <a:spAutoFit/>
          </a:bodyPr>
          <a:lstStyle/>
          <a:p>
            <a:pPr algn="ctr"/>
            <a:r>
              <a:rPr lang="en-US" sz="4400" b="1" dirty="0" err="1"/>
              <a:t>Español</a:t>
            </a:r>
            <a:endParaRPr lang="en-US" sz="4400" b="1" dirty="0"/>
          </a:p>
        </p:txBody>
      </p:sp>
      <p:sp>
        <p:nvSpPr>
          <p:cNvPr id="20" name="TextBox 19">
            <a:extLst>
              <a:ext uri="{FF2B5EF4-FFF2-40B4-BE49-F238E27FC236}">
                <a16:creationId xmlns:a16="http://schemas.microsoft.com/office/drawing/2014/main" id="{B2FE9AF9-9F5D-4FC4-B428-5CAC46C8B515}"/>
              </a:ext>
            </a:extLst>
          </p:cNvPr>
          <p:cNvSpPr txBox="1"/>
          <p:nvPr/>
        </p:nvSpPr>
        <p:spPr>
          <a:xfrm>
            <a:off x="6422430" y="2524357"/>
            <a:ext cx="2422048" cy="769441"/>
          </a:xfrm>
          <a:prstGeom prst="rect">
            <a:avLst/>
          </a:prstGeom>
          <a:noFill/>
        </p:spPr>
        <p:txBody>
          <a:bodyPr wrap="square" rtlCol="0">
            <a:spAutoFit/>
          </a:bodyPr>
          <a:lstStyle/>
          <a:p>
            <a:pPr algn="ctr"/>
            <a:r>
              <a:rPr lang="en-US" sz="4400" b="1" dirty="0" err="1"/>
              <a:t>Français</a:t>
            </a:r>
            <a:endParaRPr lang="en-US" sz="4400" b="1" dirty="0"/>
          </a:p>
        </p:txBody>
      </p:sp>
      <p:grpSp>
        <p:nvGrpSpPr>
          <p:cNvPr id="21" name="Group 20">
            <a:extLst>
              <a:ext uri="{FF2B5EF4-FFF2-40B4-BE49-F238E27FC236}">
                <a16:creationId xmlns:a16="http://schemas.microsoft.com/office/drawing/2014/main" id="{EECA8354-EB64-48D9-BAE1-DA0F20C951B2}"/>
              </a:ext>
            </a:extLst>
          </p:cNvPr>
          <p:cNvGrpSpPr/>
          <p:nvPr/>
        </p:nvGrpSpPr>
        <p:grpSpPr>
          <a:xfrm>
            <a:off x="0" y="5795253"/>
            <a:ext cx="12192000" cy="1062747"/>
            <a:chOff x="0" y="5795253"/>
            <a:chExt cx="12192000" cy="1062747"/>
          </a:xfrm>
        </p:grpSpPr>
        <p:grpSp>
          <p:nvGrpSpPr>
            <p:cNvPr id="31" name="Group 30">
              <a:extLst>
                <a:ext uri="{FF2B5EF4-FFF2-40B4-BE49-F238E27FC236}">
                  <a16:creationId xmlns:a16="http://schemas.microsoft.com/office/drawing/2014/main" id="{252608A2-3C08-4D9D-BBF6-94F9CA34442E}"/>
                </a:ext>
              </a:extLst>
            </p:cNvPr>
            <p:cNvGrpSpPr/>
            <p:nvPr/>
          </p:nvGrpSpPr>
          <p:grpSpPr>
            <a:xfrm>
              <a:off x="0" y="5797685"/>
              <a:ext cx="12192000" cy="1060315"/>
              <a:chOff x="0" y="5797685"/>
              <a:chExt cx="12192000" cy="1060315"/>
            </a:xfrm>
          </p:grpSpPr>
          <p:grpSp>
            <p:nvGrpSpPr>
              <p:cNvPr id="35" name="Group 34">
                <a:extLst>
                  <a:ext uri="{FF2B5EF4-FFF2-40B4-BE49-F238E27FC236}">
                    <a16:creationId xmlns:a16="http://schemas.microsoft.com/office/drawing/2014/main" id="{55BE69CE-0DFC-48EB-ABE5-FBC41452F789}"/>
                  </a:ext>
                </a:extLst>
              </p:cNvPr>
              <p:cNvGrpSpPr/>
              <p:nvPr/>
            </p:nvGrpSpPr>
            <p:grpSpPr>
              <a:xfrm>
                <a:off x="0" y="5797685"/>
                <a:ext cx="12192000" cy="1060315"/>
                <a:chOff x="0" y="5797685"/>
                <a:chExt cx="12192000" cy="1060315"/>
              </a:xfrm>
            </p:grpSpPr>
            <p:sp>
              <p:nvSpPr>
                <p:cNvPr id="39" name="Rectangle 38">
                  <a:extLst>
                    <a:ext uri="{FF2B5EF4-FFF2-40B4-BE49-F238E27FC236}">
                      <a16:creationId xmlns:a16="http://schemas.microsoft.com/office/drawing/2014/main" id="{0A74C863-5021-4D03-9FEA-D1DD2BFBF32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 39">
                  <a:hlinkClick r:id="rId2" action="ppaction://hlinksldjump"/>
                  <a:extLst>
                    <a:ext uri="{FF2B5EF4-FFF2-40B4-BE49-F238E27FC236}">
                      <a16:creationId xmlns:a16="http://schemas.microsoft.com/office/drawing/2014/main" id="{D73A1401-5851-4E07-8450-A1DD046529C6}"/>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Arrow: Left 40">
                  <a:extLst>
                    <a:ext uri="{FF2B5EF4-FFF2-40B4-BE49-F238E27FC236}">
                      <a16:creationId xmlns:a16="http://schemas.microsoft.com/office/drawing/2014/main" id="{D3427514-5B8E-4517-AACE-0AF23380DB71}"/>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6" name="TextBox 35">
                <a:extLst>
                  <a:ext uri="{FF2B5EF4-FFF2-40B4-BE49-F238E27FC236}">
                    <a16:creationId xmlns:a16="http://schemas.microsoft.com/office/drawing/2014/main" id="{049F770C-9BA9-4865-A47C-F4C879FDA16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7" name="TextBox 36">
                <a:extLst>
                  <a:ext uri="{FF2B5EF4-FFF2-40B4-BE49-F238E27FC236}">
                    <a16:creationId xmlns:a16="http://schemas.microsoft.com/office/drawing/2014/main" id="{12424718-F527-494A-8004-D64C630C2198}"/>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8" name="TextBox 37">
                <a:extLst>
                  <a:ext uri="{FF2B5EF4-FFF2-40B4-BE49-F238E27FC236}">
                    <a16:creationId xmlns:a16="http://schemas.microsoft.com/office/drawing/2014/main" id="{AFFD53D1-86CA-462B-A469-CAAD186DA7F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34" name="TextBox 33">
              <a:extLst>
                <a:ext uri="{FF2B5EF4-FFF2-40B4-BE49-F238E27FC236}">
                  <a16:creationId xmlns:a16="http://schemas.microsoft.com/office/drawing/2014/main" id="{3C68EE18-0DF5-4373-8021-494E9924A682}"/>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Tree>
    <p:extLst>
      <p:ext uri="{BB962C8B-B14F-4D97-AF65-F5344CB8AC3E}">
        <p14:creationId xmlns:p14="http://schemas.microsoft.com/office/powerpoint/2010/main" val="260468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en-US" sz="4800" dirty="0"/>
              <a:t>Types of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1754326"/>
          </a:xfrm>
          <a:prstGeom prst="rect">
            <a:avLst/>
          </a:prstGeom>
          <a:noFill/>
        </p:spPr>
        <p:txBody>
          <a:bodyPr wrap="square" rtlCol="0">
            <a:spAutoFit/>
          </a:bodyPr>
          <a:lstStyle/>
          <a:p>
            <a:r>
              <a:rPr lang="en-US" dirty="0"/>
              <a:t>There are three main types of hearing loss: sensorineural hearing loss, conductive hearing loss, and mixed hearing loss.</a:t>
            </a:r>
          </a:p>
          <a:p>
            <a:r>
              <a:rPr lang="en-US" dirty="0"/>
              <a:t>You can read more about each type by clicking on the buttons on the right. ((May vary depending on design))</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Sensorineural</a:t>
            </a:r>
            <a:r>
              <a:rPr lang="de-CH" dirty="0"/>
              <a:t> </a:t>
            </a:r>
            <a:r>
              <a:rPr lang="de-CH" dirty="0" err="1"/>
              <a:t>hearing</a:t>
            </a:r>
            <a:r>
              <a:rPr lang="de-CH" dirty="0"/>
              <a:t> </a:t>
            </a:r>
            <a:r>
              <a:rPr lang="de-CH" dirty="0" err="1"/>
              <a:t>loss</a:t>
            </a:r>
            <a:endParaRPr lang="en-US" dirty="0"/>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Conductive</a:t>
            </a:r>
            <a:r>
              <a:rPr lang="de-CH" dirty="0"/>
              <a:t> </a:t>
            </a:r>
            <a:r>
              <a:rPr lang="de-CH" dirty="0" err="1"/>
              <a:t>hearing</a:t>
            </a:r>
            <a:r>
              <a:rPr lang="de-CH" dirty="0"/>
              <a:t> </a:t>
            </a:r>
            <a:r>
              <a:rPr lang="de-CH" dirty="0" err="1"/>
              <a:t>loss</a:t>
            </a:r>
            <a:endParaRPr lang="en-US" dirty="0"/>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Mixed hearing loss</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nvGrpSpPr>
          <p:cNvPr id="42" name="Group 41">
            <a:extLst>
              <a:ext uri="{FF2B5EF4-FFF2-40B4-BE49-F238E27FC236}">
                <a16:creationId xmlns:a16="http://schemas.microsoft.com/office/drawing/2014/main" id="{0568BC8E-B416-454B-9C26-92BCC40A68F6}"/>
              </a:ext>
            </a:extLst>
          </p:cNvPr>
          <p:cNvGrpSpPr/>
          <p:nvPr/>
        </p:nvGrpSpPr>
        <p:grpSpPr>
          <a:xfrm>
            <a:off x="0" y="5795253"/>
            <a:ext cx="12192000" cy="1062747"/>
            <a:chOff x="0" y="5795253"/>
            <a:chExt cx="12192000" cy="1062747"/>
          </a:xfrm>
        </p:grpSpPr>
        <p:grpSp>
          <p:nvGrpSpPr>
            <p:cNvPr id="43" name="Group 42">
              <a:extLst>
                <a:ext uri="{FF2B5EF4-FFF2-40B4-BE49-F238E27FC236}">
                  <a16:creationId xmlns:a16="http://schemas.microsoft.com/office/drawing/2014/main" id="{CD60878B-0953-41AC-9AE4-74C29B7EF617}"/>
                </a:ext>
              </a:extLst>
            </p:cNvPr>
            <p:cNvGrpSpPr/>
            <p:nvPr/>
          </p:nvGrpSpPr>
          <p:grpSpPr>
            <a:xfrm>
              <a:off x="0" y="5797685"/>
              <a:ext cx="12192000" cy="1060315"/>
              <a:chOff x="0" y="5797685"/>
              <a:chExt cx="12192000" cy="1060315"/>
            </a:xfrm>
          </p:grpSpPr>
          <p:grpSp>
            <p:nvGrpSpPr>
              <p:cNvPr id="45" name="Group 44">
                <a:extLst>
                  <a:ext uri="{FF2B5EF4-FFF2-40B4-BE49-F238E27FC236}">
                    <a16:creationId xmlns:a16="http://schemas.microsoft.com/office/drawing/2014/main" id="{FF0EB8B9-AB73-4F70-9854-FE19E6BA9470}"/>
                  </a:ext>
                </a:extLst>
              </p:cNvPr>
              <p:cNvGrpSpPr/>
              <p:nvPr/>
            </p:nvGrpSpPr>
            <p:grpSpPr>
              <a:xfrm>
                <a:off x="0" y="5797685"/>
                <a:ext cx="12192000" cy="1060315"/>
                <a:chOff x="0" y="5797685"/>
                <a:chExt cx="12192000" cy="1060315"/>
              </a:xfrm>
            </p:grpSpPr>
            <p:sp>
              <p:nvSpPr>
                <p:cNvPr id="49" name="Rectangle 48">
                  <a:extLst>
                    <a:ext uri="{FF2B5EF4-FFF2-40B4-BE49-F238E27FC236}">
                      <a16:creationId xmlns:a16="http://schemas.microsoft.com/office/drawing/2014/main" id="{BC227003-5619-485D-AB13-6F3A1499CB6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Up 49">
                  <a:hlinkClick r:id="rId5" action="ppaction://hlinksldjump"/>
                  <a:extLst>
                    <a:ext uri="{FF2B5EF4-FFF2-40B4-BE49-F238E27FC236}">
                      <a16:creationId xmlns:a16="http://schemas.microsoft.com/office/drawing/2014/main" id="{056607FC-F638-4EDF-B274-1404F3C7C2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Arrow: Left 50">
                  <a:extLst>
                    <a:ext uri="{FF2B5EF4-FFF2-40B4-BE49-F238E27FC236}">
                      <a16:creationId xmlns:a16="http://schemas.microsoft.com/office/drawing/2014/main" id="{34E4C26F-FE6A-4555-AC88-E7AC666E60C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6" name="TextBox 45">
                <a:extLst>
                  <a:ext uri="{FF2B5EF4-FFF2-40B4-BE49-F238E27FC236}">
                    <a16:creationId xmlns:a16="http://schemas.microsoft.com/office/drawing/2014/main" id="{EDDE4246-23AD-4E6E-868B-BCC58D349633}"/>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7" name="TextBox 46">
                <a:extLst>
                  <a:ext uri="{FF2B5EF4-FFF2-40B4-BE49-F238E27FC236}">
                    <a16:creationId xmlns:a16="http://schemas.microsoft.com/office/drawing/2014/main" id="{358E750B-12A2-4CEC-A22A-EF6976048F0E}"/>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48" name="TextBox 47">
                <a:extLst>
                  <a:ext uri="{FF2B5EF4-FFF2-40B4-BE49-F238E27FC236}">
                    <a16:creationId xmlns:a16="http://schemas.microsoft.com/office/drawing/2014/main" id="{CCD91394-7590-483F-992A-18BE8BCF06E5}"/>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4" name="TextBox 43">
              <a:extLst>
                <a:ext uri="{FF2B5EF4-FFF2-40B4-BE49-F238E27FC236}">
                  <a16:creationId xmlns:a16="http://schemas.microsoft.com/office/drawing/2014/main" id="{036CC289-59A7-4368-965B-6B4483981AB3}"/>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3" name="Picture 2">
            <a:extLst>
              <a:ext uri="{FF2B5EF4-FFF2-40B4-BE49-F238E27FC236}">
                <a16:creationId xmlns:a16="http://schemas.microsoft.com/office/drawing/2014/main" id="{073F3FA4-A933-4566-A027-3AE05829F7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27" y="2826849"/>
            <a:ext cx="4331386" cy="2812262"/>
          </a:xfrm>
          <a:prstGeom prst="rect">
            <a:avLst/>
          </a:prstGeom>
        </p:spPr>
      </p:pic>
      <p:sp>
        <p:nvSpPr>
          <p:cNvPr id="20" name="TextBox 19">
            <a:extLst>
              <a:ext uri="{FF2B5EF4-FFF2-40B4-BE49-F238E27FC236}">
                <a16:creationId xmlns:a16="http://schemas.microsoft.com/office/drawing/2014/main" id="{AB212663-8D43-4C79-ACC1-2DABCF0D5F81}"/>
              </a:ext>
            </a:extLst>
          </p:cNvPr>
          <p:cNvSpPr txBox="1"/>
          <p:nvPr/>
        </p:nvSpPr>
        <p:spPr>
          <a:xfrm>
            <a:off x="3387425" y="2881106"/>
            <a:ext cx="1922514" cy="369332"/>
          </a:xfrm>
          <a:prstGeom prst="rect">
            <a:avLst/>
          </a:prstGeom>
          <a:noFill/>
        </p:spPr>
        <p:txBody>
          <a:bodyPr wrap="none" rtlCol="0">
            <a:spAutoFit/>
          </a:bodyPr>
          <a:lstStyle/>
          <a:p>
            <a:r>
              <a:rPr lang="en-US" dirty="0"/>
              <a:t>(in Bernafon Style)</a:t>
            </a:r>
          </a:p>
        </p:txBody>
      </p:sp>
    </p:spTree>
    <p:extLst>
      <p:ext uri="{BB962C8B-B14F-4D97-AF65-F5344CB8AC3E}">
        <p14:creationId xmlns:p14="http://schemas.microsoft.com/office/powerpoint/2010/main" val="244753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en-US" sz="4800" dirty="0"/>
              <a:t>Types of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6800986" cy="2308324"/>
          </a:xfrm>
          <a:prstGeom prst="rect">
            <a:avLst/>
          </a:prstGeom>
          <a:noFill/>
        </p:spPr>
        <p:txBody>
          <a:bodyPr wrap="square" rtlCol="0">
            <a:spAutoFit/>
          </a:bodyPr>
          <a:lstStyle/>
          <a:p>
            <a:r>
              <a:rPr lang="en-US" b="1" dirty="0"/>
              <a:t>Sensorineural hearing loss </a:t>
            </a:r>
            <a:r>
              <a:rPr lang="en-US" dirty="0"/>
              <a:t>is the most common type of hearing loss. It is in most cases permanent and caused either by damage to tiny hair cells in the inner ear or to the auditory nerve. The auditory nerve carries important information about the loudness, pitch, and frequency of sounds to the brain. Sensorineural hearing loss can often result in difficulty understanding speech even though it might be audible.</a:t>
            </a:r>
          </a:p>
          <a:p>
            <a:endParaRPr lang="en-US" dirty="0"/>
          </a:p>
        </p:txBody>
      </p:sp>
      <p:sp>
        <p:nvSpPr>
          <p:cNvPr id="10" name="Rectangle: Folded Corner 9">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Sensorineural</a:t>
            </a:r>
            <a:r>
              <a:rPr lang="de-CH" dirty="0"/>
              <a:t> </a:t>
            </a:r>
            <a:r>
              <a:rPr lang="de-CH" dirty="0" err="1"/>
              <a:t>hearing</a:t>
            </a:r>
            <a:r>
              <a:rPr lang="de-CH" dirty="0"/>
              <a:t> </a:t>
            </a:r>
            <a:r>
              <a:rPr lang="de-CH" dirty="0" err="1"/>
              <a:t>loss</a:t>
            </a:r>
            <a:endParaRPr lang="en-US" dirty="0"/>
          </a:p>
        </p:txBody>
      </p:sp>
      <p:sp>
        <p:nvSpPr>
          <p:cNvPr id="13" name="Rectangle: Folded Corner 12">
            <a:hlinkClick r:id="rId2"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Conductive</a:t>
            </a:r>
            <a:r>
              <a:rPr lang="de-CH" dirty="0"/>
              <a:t> </a:t>
            </a:r>
            <a:r>
              <a:rPr lang="de-CH" dirty="0" err="1"/>
              <a:t>hearing</a:t>
            </a:r>
            <a:r>
              <a:rPr lang="de-CH" dirty="0"/>
              <a:t> </a:t>
            </a:r>
            <a:r>
              <a:rPr lang="de-CH" dirty="0" err="1"/>
              <a:t>loss</a:t>
            </a:r>
            <a:endParaRPr lang="en-US" dirty="0"/>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Mixed hearing loss</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nvGrpSpPr>
          <p:cNvPr id="34" name="Group 33">
            <a:extLst>
              <a:ext uri="{FF2B5EF4-FFF2-40B4-BE49-F238E27FC236}">
                <a16:creationId xmlns:a16="http://schemas.microsoft.com/office/drawing/2014/main" id="{7BE889A4-C107-404E-8DF8-CFA9A07D186A}"/>
              </a:ext>
            </a:extLst>
          </p:cNvPr>
          <p:cNvGrpSpPr/>
          <p:nvPr/>
        </p:nvGrpSpPr>
        <p:grpSpPr>
          <a:xfrm>
            <a:off x="0" y="5795253"/>
            <a:ext cx="12192000" cy="1062747"/>
            <a:chOff x="0" y="5795253"/>
            <a:chExt cx="12192000" cy="1062747"/>
          </a:xfrm>
        </p:grpSpPr>
        <p:grpSp>
          <p:nvGrpSpPr>
            <p:cNvPr id="35" name="Group 34">
              <a:extLst>
                <a:ext uri="{FF2B5EF4-FFF2-40B4-BE49-F238E27FC236}">
                  <a16:creationId xmlns:a16="http://schemas.microsoft.com/office/drawing/2014/main" id="{56DB4633-F94B-4B83-99C0-2817F2E432E9}"/>
                </a:ext>
              </a:extLst>
            </p:cNvPr>
            <p:cNvGrpSpPr/>
            <p:nvPr/>
          </p:nvGrpSpPr>
          <p:grpSpPr>
            <a:xfrm>
              <a:off x="0" y="5797685"/>
              <a:ext cx="12192000" cy="1060315"/>
              <a:chOff x="0" y="5797685"/>
              <a:chExt cx="12192000" cy="1060315"/>
            </a:xfrm>
          </p:grpSpPr>
          <p:grpSp>
            <p:nvGrpSpPr>
              <p:cNvPr id="37" name="Group 36">
                <a:extLst>
                  <a:ext uri="{FF2B5EF4-FFF2-40B4-BE49-F238E27FC236}">
                    <a16:creationId xmlns:a16="http://schemas.microsoft.com/office/drawing/2014/main" id="{7945D024-E7AD-45B2-8E59-5FEF8A9AF97B}"/>
                  </a:ext>
                </a:extLst>
              </p:cNvPr>
              <p:cNvGrpSpPr/>
              <p:nvPr/>
            </p:nvGrpSpPr>
            <p:grpSpPr>
              <a:xfrm>
                <a:off x="0" y="5797685"/>
                <a:ext cx="12192000" cy="1060315"/>
                <a:chOff x="0" y="5797685"/>
                <a:chExt cx="12192000" cy="1060315"/>
              </a:xfrm>
            </p:grpSpPr>
            <p:sp>
              <p:nvSpPr>
                <p:cNvPr id="41" name="Rectangle 40">
                  <a:extLst>
                    <a:ext uri="{FF2B5EF4-FFF2-40B4-BE49-F238E27FC236}">
                      <a16:creationId xmlns:a16="http://schemas.microsoft.com/office/drawing/2014/main" id="{97F03515-72A6-406D-9C69-53DAA15AAF85}"/>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Up 41">
                  <a:hlinkClick r:id="rId4" action="ppaction://hlinksldjump"/>
                  <a:extLst>
                    <a:ext uri="{FF2B5EF4-FFF2-40B4-BE49-F238E27FC236}">
                      <a16:creationId xmlns:a16="http://schemas.microsoft.com/office/drawing/2014/main" id="{475F0F8F-D002-4AA2-837C-D1A1DB3ABF7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Arrow: Left 42">
                  <a:extLst>
                    <a:ext uri="{FF2B5EF4-FFF2-40B4-BE49-F238E27FC236}">
                      <a16:creationId xmlns:a16="http://schemas.microsoft.com/office/drawing/2014/main" id="{65AC6FC5-CAE7-41F4-8ECB-35993DE925C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8" name="TextBox 37">
                <a:extLst>
                  <a:ext uri="{FF2B5EF4-FFF2-40B4-BE49-F238E27FC236}">
                    <a16:creationId xmlns:a16="http://schemas.microsoft.com/office/drawing/2014/main" id="{0E7CCDB0-3C51-42CB-B582-3FD904A99A6C}"/>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9" name="TextBox 38">
                <a:extLst>
                  <a:ext uri="{FF2B5EF4-FFF2-40B4-BE49-F238E27FC236}">
                    <a16:creationId xmlns:a16="http://schemas.microsoft.com/office/drawing/2014/main" id="{43BA4A56-DC1E-4805-8D59-0FD041C97A24}"/>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40" name="TextBox 39">
                <a:extLst>
                  <a:ext uri="{FF2B5EF4-FFF2-40B4-BE49-F238E27FC236}">
                    <a16:creationId xmlns:a16="http://schemas.microsoft.com/office/drawing/2014/main" id="{905A330B-0EBF-462C-8DB3-1A0038A45900}"/>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36" name="TextBox 35">
              <a:extLst>
                <a:ext uri="{FF2B5EF4-FFF2-40B4-BE49-F238E27FC236}">
                  <a16:creationId xmlns:a16="http://schemas.microsoft.com/office/drawing/2014/main" id="{A0FD8820-8512-46CB-8AE7-D01DDCEADA59}"/>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18" name="Picture 17">
            <a:extLst>
              <a:ext uri="{FF2B5EF4-FFF2-40B4-BE49-F238E27FC236}">
                <a16:creationId xmlns:a16="http://schemas.microsoft.com/office/drawing/2014/main" id="{B6C597CB-E8E4-40D5-B15F-DEDC0218E8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 name="Rectangle 1">
            <a:extLst>
              <a:ext uri="{FF2B5EF4-FFF2-40B4-BE49-F238E27FC236}">
                <a16:creationId xmlns:a16="http://schemas.microsoft.com/office/drawing/2014/main" id="{4D074C64-7E19-4461-A8E7-98A254738DAA}"/>
              </a:ext>
            </a:extLst>
          </p:cNvPr>
          <p:cNvSpPr/>
          <p:nvPr/>
        </p:nvSpPr>
        <p:spPr>
          <a:xfrm>
            <a:off x="768485"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92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en-US" sz="4800" dirty="0"/>
              <a:t>Types of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886586" cy="1754326"/>
          </a:xfrm>
          <a:prstGeom prst="rect">
            <a:avLst/>
          </a:prstGeom>
          <a:noFill/>
        </p:spPr>
        <p:txBody>
          <a:bodyPr wrap="square" rtlCol="0">
            <a:spAutoFit/>
          </a:bodyPr>
          <a:lstStyle/>
          <a:p>
            <a:r>
              <a:rPr lang="en-US" b="1" dirty="0"/>
              <a:t>Conductive hearing loss </a:t>
            </a:r>
            <a:r>
              <a:rPr lang="en-US" dirty="0"/>
              <a:t>is caused by a mechanical problem in the outer or middle ear or an obstruction in the ear canal such as ear wax that blocks sound from getting to the eardrum. It can be permanent but more often, it is temporary and can be medically treated.</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Sensorineural</a:t>
            </a:r>
            <a:r>
              <a:rPr lang="de-CH" dirty="0"/>
              <a:t> </a:t>
            </a:r>
            <a:r>
              <a:rPr lang="de-CH" dirty="0" err="1"/>
              <a:t>hearing</a:t>
            </a:r>
            <a:r>
              <a:rPr lang="de-CH" dirty="0"/>
              <a:t> </a:t>
            </a:r>
            <a:r>
              <a:rPr lang="de-CH" dirty="0" err="1"/>
              <a:t>loss</a:t>
            </a:r>
            <a:endParaRPr lang="en-US" dirty="0"/>
          </a:p>
        </p:txBody>
      </p:sp>
      <p:sp>
        <p:nvSpPr>
          <p:cNvPr id="13" name="Rectangle: Folded Corner 12">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Conductive</a:t>
            </a:r>
            <a:r>
              <a:rPr lang="de-CH" dirty="0"/>
              <a:t> </a:t>
            </a:r>
            <a:r>
              <a:rPr lang="de-CH" dirty="0" err="1"/>
              <a:t>hearing</a:t>
            </a:r>
            <a:r>
              <a:rPr lang="de-CH" dirty="0"/>
              <a:t> </a:t>
            </a:r>
            <a:r>
              <a:rPr lang="de-CH" dirty="0" err="1"/>
              <a:t>loss</a:t>
            </a:r>
            <a:endParaRPr lang="en-US" dirty="0"/>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Mixed hearing loss</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nvGrpSpPr>
          <p:cNvPr id="18" name="Group 17">
            <a:extLst>
              <a:ext uri="{FF2B5EF4-FFF2-40B4-BE49-F238E27FC236}">
                <a16:creationId xmlns:a16="http://schemas.microsoft.com/office/drawing/2014/main" id="{6C822EBF-32F8-4DF0-81DF-76FE37F7961D}"/>
              </a:ext>
            </a:extLst>
          </p:cNvPr>
          <p:cNvGrpSpPr/>
          <p:nvPr/>
        </p:nvGrpSpPr>
        <p:grpSpPr>
          <a:xfrm>
            <a:off x="0" y="5795253"/>
            <a:ext cx="12192000" cy="1062747"/>
            <a:chOff x="0" y="5795253"/>
            <a:chExt cx="12192000" cy="1062747"/>
          </a:xfrm>
        </p:grpSpPr>
        <p:grpSp>
          <p:nvGrpSpPr>
            <p:cNvPr id="19" name="Group 18">
              <a:extLst>
                <a:ext uri="{FF2B5EF4-FFF2-40B4-BE49-F238E27FC236}">
                  <a16:creationId xmlns:a16="http://schemas.microsoft.com/office/drawing/2014/main" id="{699E68D9-C992-475A-B024-38358FB87C62}"/>
                </a:ext>
              </a:extLst>
            </p:cNvPr>
            <p:cNvGrpSpPr/>
            <p:nvPr/>
          </p:nvGrpSpPr>
          <p:grpSpPr>
            <a:xfrm>
              <a:off x="0" y="5797685"/>
              <a:ext cx="12192000" cy="1060315"/>
              <a:chOff x="0" y="5797685"/>
              <a:chExt cx="12192000" cy="1060315"/>
            </a:xfrm>
          </p:grpSpPr>
          <p:grpSp>
            <p:nvGrpSpPr>
              <p:cNvPr id="29" name="Group 28">
                <a:extLst>
                  <a:ext uri="{FF2B5EF4-FFF2-40B4-BE49-F238E27FC236}">
                    <a16:creationId xmlns:a16="http://schemas.microsoft.com/office/drawing/2014/main" id="{0F49C01B-B226-413A-8D0E-324B7B935707}"/>
                  </a:ext>
                </a:extLst>
              </p:cNvPr>
              <p:cNvGrpSpPr/>
              <p:nvPr/>
            </p:nvGrpSpPr>
            <p:grpSpPr>
              <a:xfrm>
                <a:off x="0" y="5797685"/>
                <a:ext cx="12192000" cy="1060315"/>
                <a:chOff x="0" y="5797685"/>
                <a:chExt cx="12192000" cy="1060315"/>
              </a:xfrm>
            </p:grpSpPr>
            <p:sp>
              <p:nvSpPr>
                <p:cNvPr id="33" name="Rectangle 32">
                  <a:extLst>
                    <a:ext uri="{FF2B5EF4-FFF2-40B4-BE49-F238E27FC236}">
                      <a16:creationId xmlns:a16="http://schemas.microsoft.com/office/drawing/2014/main" id="{AF6417AE-F6EB-440A-86C1-B7BE5D50F722}"/>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 33">
                  <a:hlinkClick r:id="rId4" action="ppaction://hlinksldjump"/>
                  <a:extLst>
                    <a:ext uri="{FF2B5EF4-FFF2-40B4-BE49-F238E27FC236}">
                      <a16:creationId xmlns:a16="http://schemas.microsoft.com/office/drawing/2014/main" id="{430D0485-9DB9-455C-8129-1368CAF8FEB8}"/>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Arrow: Left 34">
                  <a:extLst>
                    <a:ext uri="{FF2B5EF4-FFF2-40B4-BE49-F238E27FC236}">
                      <a16:creationId xmlns:a16="http://schemas.microsoft.com/office/drawing/2014/main" id="{78C07731-E5D5-4525-80B7-4BDA364A939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TextBox 29">
                <a:extLst>
                  <a:ext uri="{FF2B5EF4-FFF2-40B4-BE49-F238E27FC236}">
                    <a16:creationId xmlns:a16="http://schemas.microsoft.com/office/drawing/2014/main" id="{1FF47970-3AE7-4B66-8583-02B6A1622AE2}"/>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1" name="TextBox 30">
                <a:extLst>
                  <a:ext uri="{FF2B5EF4-FFF2-40B4-BE49-F238E27FC236}">
                    <a16:creationId xmlns:a16="http://schemas.microsoft.com/office/drawing/2014/main" id="{9BC51C84-6354-4BC8-9A7B-60F034CDC36F}"/>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2" name="TextBox 31">
                <a:extLst>
                  <a:ext uri="{FF2B5EF4-FFF2-40B4-BE49-F238E27FC236}">
                    <a16:creationId xmlns:a16="http://schemas.microsoft.com/office/drawing/2014/main" id="{8DF98291-83D3-45F9-9B4A-B310365A964D}"/>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27" name="TextBox 26">
              <a:extLst>
                <a:ext uri="{FF2B5EF4-FFF2-40B4-BE49-F238E27FC236}">
                  <a16:creationId xmlns:a16="http://schemas.microsoft.com/office/drawing/2014/main" id="{69D7679F-3974-4933-A9E7-D16E5164A5E3}"/>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20" name="Picture 19">
            <a:extLst>
              <a:ext uri="{FF2B5EF4-FFF2-40B4-BE49-F238E27FC236}">
                <a16:creationId xmlns:a16="http://schemas.microsoft.com/office/drawing/2014/main" id="{15CCC3FE-28A0-487F-B5A5-7F816D68AF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1" name="Rectangle 20">
            <a:extLst>
              <a:ext uri="{FF2B5EF4-FFF2-40B4-BE49-F238E27FC236}">
                <a16:creationId xmlns:a16="http://schemas.microsoft.com/office/drawing/2014/main" id="{859DC571-BFEE-4648-A1A5-E9965ECD2B01}"/>
              </a:ext>
            </a:extLst>
          </p:cNvPr>
          <p:cNvSpPr/>
          <p:nvPr/>
        </p:nvSpPr>
        <p:spPr>
          <a:xfrm>
            <a:off x="2741348"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36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en-US" sz="4800" dirty="0"/>
              <a:t>Types of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1200329"/>
          </a:xfrm>
          <a:prstGeom prst="rect">
            <a:avLst/>
          </a:prstGeom>
          <a:noFill/>
        </p:spPr>
        <p:txBody>
          <a:bodyPr wrap="square" rtlCol="0">
            <a:spAutoFit/>
          </a:bodyPr>
          <a:lstStyle/>
          <a:p>
            <a:r>
              <a:rPr lang="en-US" b="1" dirty="0"/>
              <a:t>Mixed hearing loss </a:t>
            </a:r>
            <a:r>
              <a:rPr lang="en-US" dirty="0"/>
              <a:t>results when there are components of both sensorineural and conductive hearing loss present.</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Sensorineural</a:t>
            </a:r>
            <a:r>
              <a:rPr lang="de-CH" dirty="0"/>
              <a:t> </a:t>
            </a:r>
            <a:r>
              <a:rPr lang="de-CH" dirty="0" err="1"/>
              <a:t>hearing</a:t>
            </a:r>
            <a:r>
              <a:rPr lang="de-CH" dirty="0"/>
              <a:t> </a:t>
            </a:r>
            <a:r>
              <a:rPr lang="de-CH" dirty="0" err="1"/>
              <a:t>loss</a:t>
            </a:r>
            <a:endParaRPr lang="en-US" dirty="0"/>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Conductive</a:t>
            </a:r>
            <a:r>
              <a:rPr lang="de-CH" dirty="0"/>
              <a:t> </a:t>
            </a:r>
            <a:r>
              <a:rPr lang="de-CH" dirty="0" err="1"/>
              <a:t>hearing</a:t>
            </a:r>
            <a:r>
              <a:rPr lang="de-CH" dirty="0"/>
              <a:t> </a:t>
            </a:r>
            <a:r>
              <a:rPr lang="de-CH" dirty="0" err="1"/>
              <a:t>loss</a:t>
            </a:r>
            <a:endParaRPr lang="en-US" dirty="0"/>
          </a:p>
        </p:txBody>
      </p:sp>
      <p:sp>
        <p:nvSpPr>
          <p:cNvPr id="15" name="Rectangle: Folded Corner 14">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Mixed hearing loss</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18" name="Picture 17">
            <a:extLst>
              <a:ext uri="{FF2B5EF4-FFF2-40B4-BE49-F238E27FC236}">
                <a16:creationId xmlns:a16="http://schemas.microsoft.com/office/drawing/2014/main" id="{1C2C41B8-28F9-493C-A937-A24519ADA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Tree>
    <p:extLst>
      <p:ext uri="{BB962C8B-B14F-4D97-AF65-F5344CB8AC3E}">
        <p14:creationId xmlns:p14="http://schemas.microsoft.com/office/powerpoint/2010/main" val="31288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692584" cy="830997"/>
          </a:xfrm>
          <a:prstGeom prst="rect">
            <a:avLst/>
          </a:prstGeom>
          <a:noFill/>
        </p:spPr>
        <p:txBody>
          <a:bodyPr wrap="none" rtlCol="0">
            <a:spAutoFit/>
          </a:bodyPr>
          <a:lstStyle/>
          <a:p>
            <a:r>
              <a:rPr lang="en-US" sz="4800" dirty="0"/>
              <a:t>Causes of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206314" cy="3693319"/>
          </a:xfrm>
          <a:prstGeom prst="rect">
            <a:avLst/>
          </a:prstGeom>
          <a:noFill/>
        </p:spPr>
        <p:txBody>
          <a:bodyPr wrap="square" rtlCol="0">
            <a:spAutoFit/>
          </a:bodyPr>
          <a:lstStyle/>
          <a:p>
            <a:r>
              <a:rPr lang="en-US" dirty="0"/>
              <a:t>Hearing loss can be caused by the following:</a:t>
            </a:r>
          </a:p>
          <a:p>
            <a:pPr marL="285750" indent="-285750">
              <a:buFont typeface="Arial" panose="020B0604020202020204" pitchFamily="34" charset="0"/>
              <a:buChar char="•"/>
            </a:pPr>
            <a:r>
              <a:rPr lang="en-US" dirty="0"/>
              <a:t>Advancing age (age-related hearing loss is called presbycusis)</a:t>
            </a:r>
          </a:p>
          <a:p>
            <a:pPr marL="285750" indent="-285750">
              <a:buFont typeface="Arial" panose="020B0604020202020204" pitchFamily="34" charset="0"/>
              <a:buChar char="•"/>
            </a:pPr>
            <a:r>
              <a:rPr lang="en-US" dirty="0"/>
              <a:t>Ototoxic medications </a:t>
            </a:r>
            <a:endParaRPr lang="en-US" strike="sngStrike" dirty="0"/>
          </a:p>
          <a:p>
            <a:pPr marL="285750" indent="-285750">
              <a:buFont typeface="Arial" panose="020B0604020202020204" pitchFamily="34" charset="0"/>
              <a:buChar char="•"/>
            </a:pPr>
            <a:r>
              <a:rPr lang="en-US" dirty="0"/>
              <a:t>Head trauma or injury </a:t>
            </a:r>
            <a:endParaRPr lang="en-US" strike="sngStrike" dirty="0"/>
          </a:p>
          <a:p>
            <a:pPr marL="285750" indent="-285750">
              <a:buFont typeface="Arial" panose="020B0604020202020204" pitchFamily="34" charset="0"/>
              <a:buChar char="•"/>
            </a:pPr>
            <a:r>
              <a:rPr lang="en-US" dirty="0"/>
              <a:t>Genetic factors</a:t>
            </a:r>
          </a:p>
          <a:p>
            <a:pPr marL="285750" indent="-285750">
              <a:buFont typeface="Arial" panose="020B0604020202020204" pitchFamily="34" charset="0"/>
              <a:buChar char="•"/>
            </a:pPr>
            <a:r>
              <a:rPr lang="en-US" dirty="0"/>
              <a:t>Noise induced hearing loss caused by an intense impulse sound or the continuous exposure to loud sounds over an extended period of time</a:t>
            </a:r>
          </a:p>
          <a:p>
            <a:pPr marL="285750" indent="-285750">
              <a:buFont typeface="Arial" panose="020B0604020202020204" pitchFamily="34" charset="0"/>
              <a:buChar char="•"/>
            </a:pPr>
            <a:r>
              <a:rPr lang="en-US" dirty="0"/>
              <a:t>Illnesses such as mumps, Meniere’s disease, otosclerosis, or autoimmune disease</a:t>
            </a:r>
          </a:p>
          <a:p>
            <a:pPr marL="285750" indent="-285750">
              <a:buFont typeface="Arial" panose="020B0604020202020204" pitchFamily="34" charset="0"/>
              <a:buChar char="•"/>
            </a:pPr>
            <a:r>
              <a:rPr lang="en-US" dirty="0"/>
              <a:t>A tumor on the acoustic nerve or acoustic neuroma</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3" name="Picture 2">
            <a:extLst>
              <a:ext uri="{FF2B5EF4-FFF2-40B4-BE49-F238E27FC236}">
                <a16:creationId xmlns:a16="http://schemas.microsoft.com/office/drawing/2014/main" id="{79B478AE-5F79-4926-9EAB-B525D9C6E387}"/>
              </a:ext>
            </a:extLst>
          </p:cNvPr>
          <p:cNvPicPr>
            <a:picLocks noChangeAspect="1"/>
          </p:cNvPicPr>
          <p:nvPr/>
        </p:nvPicPr>
        <p:blipFill rotWithShape="1">
          <a:blip r:embed="rId2">
            <a:extLst>
              <a:ext uri="{28A0092B-C50C-407E-A947-70E740481C1C}">
                <a14:useLocalDpi xmlns:a14="http://schemas.microsoft.com/office/drawing/2010/main" val="0"/>
              </a:ext>
            </a:extLst>
          </a:blip>
          <a:srcRect l="23558" r="8579"/>
          <a:stretch/>
        </p:blipFill>
        <p:spPr>
          <a:xfrm>
            <a:off x="7330279" y="1083922"/>
            <a:ext cx="3955983" cy="3886200"/>
          </a:xfrm>
          <a:prstGeom prst="rect">
            <a:avLst/>
          </a:prstGeom>
        </p:spPr>
      </p:pic>
    </p:spTree>
    <p:extLst>
      <p:ext uri="{BB962C8B-B14F-4D97-AF65-F5344CB8AC3E}">
        <p14:creationId xmlns:p14="http://schemas.microsoft.com/office/powerpoint/2010/main" val="146192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992218" cy="830997"/>
          </a:xfrm>
          <a:prstGeom prst="rect">
            <a:avLst/>
          </a:prstGeom>
          <a:noFill/>
        </p:spPr>
        <p:txBody>
          <a:bodyPr wrap="none" rtlCol="0">
            <a:spAutoFit/>
          </a:bodyPr>
          <a:lstStyle/>
          <a:p>
            <a:r>
              <a:rPr lang="en-US" sz="4800" dirty="0"/>
              <a:t>Degrees of hearing loss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453449" cy="3970318"/>
          </a:xfrm>
          <a:prstGeom prst="rect">
            <a:avLst/>
          </a:prstGeom>
          <a:noFill/>
        </p:spPr>
        <p:txBody>
          <a:bodyPr wrap="square" rtlCol="0">
            <a:spAutoFit/>
          </a:bodyPr>
          <a:lstStyle/>
          <a:p>
            <a:r>
              <a:rPr lang="en-US" b="1" dirty="0"/>
              <a:t>Mild hearing loss </a:t>
            </a:r>
          </a:p>
          <a:p>
            <a:r>
              <a:rPr lang="en-US" dirty="0"/>
              <a:t>Difficulty hearing faint or distant speech, even in a quiet environment</a:t>
            </a:r>
          </a:p>
          <a:p>
            <a:r>
              <a:rPr lang="en-US" b="1" dirty="0"/>
              <a:t>Moderate hearing loss</a:t>
            </a:r>
          </a:p>
          <a:p>
            <a:r>
              <a:rPr lang="en-US" dirty="0"/>
              <a:t>Hears conversational speech only at a close distance</a:t>
            </a:r>
          </a:p>
          <a:p>
            <a:r>
              <a:rPr lang="en-US" b="1" dirty="0"/>
              <a:t>Severe and profound hearing loss </a:t>
            </a:r>
          </a:p>
          <a:p>
            <a:r>
              <a:rPr lang="en-US" dirty="0"/>
              <a:t>Cannot hear conversational speech</a:t>
            </a:r>
          </a:p>
          <a:p>
            <a:endParaRPr lang="en-US" dirty="0"/>
          </a:p>
          <a:p>
            <a:r>
              <a:rPr lang="en-US" dirty="0"/>
              <a:t>The degree of hearing loss is defined with a hearing test and results of an audiogram. The </a:t>
            </a:r>
            <a:r>
              <a:rPr lang="en-US" b="1" dirty="0"/>
              <a:t>audiogram</a:t>
            </a:r>
            <a:r>
              <a:rPr lang="en-US" dirty="0"/>
              <a:t> is a graph which gives a detailed description of your hearing ability.</a:t>
            </a:r>
          </a:p>
          <a:p>
            <a:endParaRPr lang="en-US" dirty="0"/>
          </a:p>
          <a:p>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2" name="Picture 1">
            <a:extLst>
              <a:ext uri="{FF2B5EF4-FFF2-40B4-BE49-F238E27FC236}">
                <a16:creationId xmlns:a16="http://schemas.microsoft.com/office/drawing/2014/main" id="{FEDC78BE-7777-4661-9700-ADA247655D97}"/>
              </a:ext>
            </a:extLst>
          </p:cNvPr>
          <p:cNvPicPr>
            <a:picLocks noChangeAspect="1"/>
          </p:cNvPicPr>
          <p:nvPr/>
        </p:nvPicPr>
        <p:blipFill>
          <a:blip r:embed="rId2"/>
          <a:stretch>
            <a:fillRect/>
          </a:stretch>
        </p:blipFill>
        <p:spPr>
          <a:xfrm>
            <a:off x="6059308" y="1306952"/>
            <a:ext cx="6018087" cy="3722248"/>
          </a:xfrm>
          <a:prstGeom prst="rect">
            <a:avLst/>
          </a:prstGeom>
        </p:spPr>
      </p:pic>
      <p:sp>
        <p:nvSpPr>
          <p:cNvPr id="3" name="TextBox 2">
            <a:extLst>
              <a:ext uri="{FF2B5EF4-FFF2-40B4-BE49-F238E27FC236}">
                <a16:creationId xmlns:a16="http://schemas.microsoft.com/office/drawing/2014/main" id="{36E7CF20-E101-46BB-9853-4727305F7BA9}"/>
              </a:ext>
            </a:extLst>
          </p:cNvPr>
          <p:cNvSpPr txBox="1"/>
          <p:nvPr/>
        </p:nvSpPr>
        <p:spPr>
          <a:xfrm>
            <a:off x="6738551" y="1306952"/>
            <a:ext cx="1922514" cy="369332"/>
          </a:xfrm>
          <a:prstGeom prst="rect">
            <a:avLst/>
          </a:prstGeom>
          <a:noFill/>
        </p:spPr>
        <p:txBody>
          <a:bodyPr wrap="none" rtlCol="0">
            <a:spAutoFit/>
          </a:bodyPr>
          <a:lstStyle/>
          <a:p>
            <a:r>
              <a:rPr lang="en-US" dirty="0"/>
              <a:t>(in Bernafon Style)</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3"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20" name="Rectangle: Folded Corner 19">
            <a:hlinkClick r:id="rId4" action="ppaction://hlinksldjump"/>
            <a:extLst>
              <a:ext uri="{FF2B5EF4-FFF2-40B4-BE49-F238E27FC236}">
                <a16:creationId xmlns:a16="http://schemas.microsoft.com/office/drawing/2014/main" id="{D1C800AB-E0F6-4332-9237-F28E6A4A1EC7}"/>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What</a:t>
            </a:r>
            <a:r>
              <a:rPr lang="de-CH" dirty="0"/>
              <a:t> </a:t>
            </a:r>
            <a:r>
              <a:rPr lang="de-CH" dirty="0" err="1"/>
              <a:t>is</a:t>
            </a:r>
            <a:r>
              <a:rPr lang="de-CH" dirty="0"/>
              <a:t> an audiogram?</a:t>
            </a:r>
            <a:endParaRPr lang="en-US" dirty="0"/>
          </a:p>
        </p:txBody>
      </p:sp>
    </p:spTree>
    <p:extLst>
      <p:ext uri="{BB962C8B-B14F-4D97-AF65-F5344CB8AC3E}">
        <p14:creationId xmlns:p14="http://schemas.microsoft.com/office/powerpoint/2010/main" val="22629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3942298" cy="830997"/>
          </a:xfrm>
          <a:prstGeom prst="rect">
            <a:avLst/>
          </a:prstGeom>
          <a:noFill/>
        </p:spPr>
        <p:txBody>
          <a:bodyPr wrap="none" rtlCol="0">
            <a:spAutoFit/>
          </a:bodyPr>
          <a:lstStyle/>
          <a:p>
            <a:r>
              <a:rPr lang="en-US" sz="4800" dirty="0"/>
              <a:t>The audiogram</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7256309" cy="3693319"/>
          </a:xfrm>
          <a:prstGeom prst="rect">
            <a:avLst/>
          </a:prstGeom>
          <a:noFill/>
        </p:spPr>
        <p:txBody>
          <a:bodyPr wrap="square" rtlCol="0">
            <a:spAutoFit/>
          </a:bodyPr>
          <a:lstStyle/>
          <a:p>
            <a:r>
              <a:rPr lang="en-US" b="1" dirty="0"/>
              <a:t>How to read an audiogram</a:t>
            </a:r>
          </a:p>
          <a:p>
            <a:pPr fontAlgn="base"/>
            <a:r>
              <a:rPr lang="en-US" dirty="0"/>
              <a:t>The vertical axis of the audiogram represents sound volume or intensity, which is measured in decibels (dB). The more one moves down the axis, the louder the sound becomes. Zero decibel at the top of the axis represents the softest sound a normal-hearing person is able to hear.</a:t>
            </a:r>
          </a:p>
          <a:p>
            <a:pPr fontAlgn="base"/>
            <a:r>
              <a:rPr lang="en-US" dirty="0"/>
              <a:t>The horizontal axis of the audiogram represents sound frequency </a:t>
            </a:r>
            <a:r>
              <a:rPr lang="en-US" strike="sngStrike" dirty="0"/>
              <a:t> </a:t>
            </a:r>
            <a:r>
              <a:rPr lang="en-US" dirty="0"/>
              <a:t>measured in Hertz (Hz). Sound frequency increases gradually the further one moves to the right along the axis. This movement can be compared to playing on the left side of a piano and gradually moving to the right side where the tone becomes more and more high-pitched. </a:t>
            </a:r>
          </a:p>
          <a:p>
            <a:pPr fontAlgn="base"/>
            <a:r>
              <a:rPr lang="en-US" dirty="0"/>
              <a:t> </a:t>
            </a:r>
          </a:p>
          <a:p>
            <a:pPr fontAlgn="base"/>
            <a:endParaRPr lang="en-US" dirty="0"/>
          </a:p>
          <a:p>
            <a:pPr fontAlgn="base"/>
            <a:r>
              <a:rPr lang="en-US" dirty="0"/>
              <a:t>Red is the right ear and blue is the left ear.</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3" name="TextBox 2">
            <a:extLst>
              <a:ext uri="{FF2B5EF4-FFF2-40B4-BE49-F238E27FC236}">
                <a16:creationId xmlns:a16="http://schemas.microsoft.com/office/drawing/2014/main" id="{36E7CF20-E101-46BB-9853-4727305F7BA9}"/>
              </a:ext>
            </a:extLst>
          </p:cNvPr>
          <p:cNvSpPr txBox="1"/>
          <p:nvPr/>
        </p:nvSpPr>
        <p:spPr>
          <a:xfrm>
            <a:off x="9386021" y="1083505"/>
            <a:ext cx="1922514" cy="369332"/>
          </a:xfrm>
          <a:prstGeom prst="rect">
            <a:avLst/>
          </a:prstGeom>
          <a:noFill/>
        </p:spPr>
        <p:txBody>
          <a:bodyPr wrap="none" rtlCol="0">
            <a:spAutoFit/>
          </a:bodyPr>
          <a:lstStyle/>
          <a:p>
            <a:r>
              <a:rPr lang="en-US" dirty="0"/>
              <a:t>(in Bernafon Style)</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2"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4" name="Picture 3">
            <a:extLst>
              <a:ext uri="{FF2B5EF4-FFF2-40B4-BE49-F238E27FC236}">
                <a16:creationId xmlns:a16="http://schemas.microsoft.com/office/drawing/2014/main" id="{F4FE24AF-047D-40F4-9F41-54D0E40D7751}"/>
              </a:ext>
            </a:extLst>
          </p:cNvPr>
          <p:cNvPicPr>
            <a:picLocks noChangeAspect="1"/>
          </p:cNvPicPr>
          <p:nvPr/>
        </p:nvPicPr>
        <p:blipFill>
          <a:blip r:embed="rId3"/>
          <a:stretch>
            <a:fillRect/>
          </a:stretch>
        </p:blipFill>
        <p:spPr>
          <a:xfrm>
            <a:off x="8440560" y="1676284"/>
            <a:ext cx="3314700" cy="3305175"/>
          </a:xfrm>
          <a:prstGeom prst="rect">
            <a:avLst/>
          </a:prstGeom>
        </p:spPr>
      </p:pic>
    </p:spTree>
    <p:extLst>
      <p:ext uri="{BB962C8B-B14F-4D97-AF65-F5344CB8AC3E}">
        <p14:creationId xmlns:p14="http://schemas.microsoft.com/office/powerpoint/2010/main" val="90885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824</Words>
  <Application>Microsoft Office PowerPoint</Application>
  <PresentationFormat>Widescreen</PresentationFormat>
  <Paragraphs>224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Lottaz</dc:creator>
  <cp:lastModifiedBy>Jennifer Hockley</cp:lastModifiedBy>
  <cp:revision>60</cp:revision>
  <dcterms:created xsi:type="dcterms:W3CDTF">2018-08-09T08:41:51Z</dcterms:created>
  <dcterms:modified xsi:type="dcterms:W3CDTF">2018-09-10T09:28:51Z</dcterms:modified>
</cp:coreProperties>
</file>