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64" r:id="rId13"/>
    <p:sldId id="267" r:id="rId14"/>
    <p:sldId id="273" r:id="rId15"/>
    <p:sldId id="274" r:id="rId16"/>
    <p:sldId id="275" r:id="rId17"/>
    <p:sldId id="276" r:id="rId18"/>
    <p:sldId id="277" r:id="rId19"/>
    <p:sldId id="265" r:id="rId20"/>
    <p:sldId id="279" r:id="rId21"/>
    <p:sldId id="281" r:id="rId22"/>
    <p:sldId id="280" r:id="rId23"/>
    <p:sldId id="268" r:id="rId24"/>
    <p:sldId id="278" r:id="rId25"/>
    <p:sldId id="266" r:id="rId26"/>
    <p:sldId id="269" r:id="rId27"/>
    <p:sldId id="282" r:id="rId28"/>
    <p:sldId id="283" r:id="rId29"/>
    <p:sldId id="285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B005-42F5-3543-B9AC-474334FC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F62A-5721-F346-86EB-79A19671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B0D6-29A7-0C44-A6D7-4DECF508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36A8-343A-2440-92AE-B2F3FF2B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EF3D-D073-4544-B5EC-002D7083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DE3A-DE0F-0A43-AB59-D7D5BC4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69CC-244A-5B41-A0CC-DECB586B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D32D-A4D4-C44C-A71C-A9E68068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A1AE-B2C4-A84A-8448-AE06156D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344F-6192-444A-8FE5-129B6748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6738C-A22D-3547-997F-5BFFFF51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5F9E6-9807-0840-9335-67BFFF65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84C6-ACCE-3641-8ECA-31771397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EC3F-BC60-AC4B-A401-887EBF05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839-861B-7043-8833-2933AAAE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BD83-ACA2-8A42-9A4A-110E87D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E6E7-7F2D-7D4A-B3ED-4D0EC8FD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2C90-CBEC-704B-BF8B-18232774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E21C-91C1-184F-AFB7-A863176B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76DD-A3B8-CB4E-A4FC-98DD2985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9CD-7BEA-0149-B7E0-634F6B6E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06EB6-6A87-D64A-BB1B-8C25A274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F402-D5A6-F24E-B86D-8AE5835E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388D-5AA3-5D4D-8E7C-ECF49D4C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958-4031-0F4B-A634-8A1380D4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2B70-37EB-F947-AD79-7FF99F08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A939-0BDA-A74A-B157-2D707F70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A573-DDAE-0A4B-9A52-0D43F2551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19AA-5F97-F847-A29F-2D4CA4E0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FACDD-B501-8E47-B67B-0F8F74C2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8AEBD-687E-5B4E-9FEB-BD7508ED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C28D-456A-0E4E-A3EB-A5DBD97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1F3B-17F0-5E49-9307-368E9653A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17EF-8645-1448-A5C4-AEDCB2075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4FC38-4B66-F94C-863C-BDAAC44A9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644D0-90E1-DE42-9441-DB34143E1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88C76-60C3-3141-A4B4-98DBD0F5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C1531-F495-FE4B-8DD6-75007EC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36D12-D534-3A4E-AD6A-0F79AEA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8AD2-F265-204C-83C0-1103D11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41EA4-AAE1-164B-B160-E30CF87E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5DEB9-A0E9-224A-8A38-C9A27AB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4455-A010-CE48-85ED-FD33D530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8A388-7ABC-9D46-9CB4-4DBD922B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4EA9E-592D-A949-A8D3-AEC22D15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0C077-87B6-9442-B585-EF640656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44FD-6AB6-B444-A507-EAB19C58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68EB-F9DB-CB4E-9987-62953B67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DA768-5718-9041-A05A-2AB86FE2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DFB3C-7A2F-8B41-88AB-0C79DFCC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F4AA-6441-5648-A274-ACDA0798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9667-60B3-054F-A092-51B6D220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7374-BD73-944F-8B22-29B34C82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5CE6C-9439-0043-9603-D11EB6C9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2DE4A-5215-9D43-A5F0-1D8A3B29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F7A8-BDFF-C84F-855D-17AA384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312EC-43C9-2B47-9D75-8F3643EE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1E1E3-F860-CF47-94F0-1D0A985E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6C68A-7FD9-564B-BFF7-A277B778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9050F-112B-9E4C-8BA2-27DB0941B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4A0-63FB-6949-9A65-649CAF335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18A3-81E4-414B-825D-1CDCACA26A08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8ADB-E513-7C46-9EEB-F146E8FE3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6764-9EE6-6D4B-B0F3-488A0B0BD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14841-569D-5147-A430-A8C31E2A8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p-rx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0rk/pygotham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3FD5-1DE4-F149-8AD2-5E5B1B39E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SQL with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41E51-824D-E746-8A0C-9528DE975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Ryan Kelly</a:t>
            </a:r>
          </a:p>
        </p:txBody>
      </p:sp>
    </p:spTree>
    <p:extLst>
      <p:ext uri="{BB962C8B-B14F-4D97-AF65-F5344CB8AC3E}">
        <p14:creationId xmlns:p14="http://schemas.microsoft.com/office/powerpoint/2010/main" val="23904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F58C-DA5A-4E45-B713-1464257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3D16-C618-3A4A-8FE2-D46A9E3F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counts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func.unnest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model.Record.tags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"tag"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func.count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"count"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).desc(), 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2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34E1-3994-8D46-AADC-BE9F5500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4C1-62BF-0341-8A84-27C103E2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unnest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and counting tags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+--------------+---------+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tag          |   count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|--------------+---------|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backend      |       2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defect       |       2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enhancement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frontend   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ux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|       1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+--------------+---------+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99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09F7-8767-4B47-9582-289BECDC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0E21-7F29-224E-8009-9FF48C43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SQL’s ability to be abstracted is limited (another reason </a:t>
            </a:r>
            <a:r>
              <a:rPr lang="en-US" dirty="0" err="1"/>
              <a:t>SQLAlchemy</a:t>
            </a:r>
            <a:r>
              <a:rPr lang="en-US" dirty="0"/>
              <a:t> is so awesome!)</a:t>
            </a:r>
          </a:p>
          <a:p>
            <a:r>
              <a:rPr lang="en-US" dirty="0"/>
              <a:t>Common Table Expressions (CTEs) allow you to break your queries up into smaller, more manageable/composable pieces</a:t>
            </a:r>
          </a:p>
          <a:p>
            <a:pPr lvl="1"/>
            <a:r>
              <a:rPr lang="en-US" dirty="0"/>
              <a:t>Subqueries perform this job too, but can make the rendered SQL really hard to read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Incremental query development</a:t>
            </a:r>
          </a:p>
          <a:p>
            <a:pPr lvl="1"/>
            <a:r>
              <a:rPr lang="en-US" dirty="0"/>
              <a:t>Optimization fencing</a:t>
            </a:r>
          </a:p>
        </p:txBody>
      </p:sp>
    </p:spTree>
    <p:extLst>
      <p:ext uri="{BB962C8B-B14F-4D97-AF65-F5344CB8AC3E}">
        <p14:creationId xmlns:p14="http://schemas.microsoft.com/office/powerpoint/2010/main" val="25043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EEE5-535A-DB47-8513-B8B4D267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8036-E9FE-F04D-A1A8-366F2508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_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Menlo" panose="020B0609030804020204" pitchFamily="49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random.choice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store_ids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item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random.choice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(items)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amount = Decimal(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random.random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() * 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).quantize(Decimal(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"0.01"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), rounding=</a:t>
            </a:r>
            <a:r>
              <a:rPr lang="en-US" sz="1400" dirty="0">
                <a:latin typeface="Menlo" panose="020B0609030804020204" pitchFamily="49" charset="0"/>
              </a:rPr>
              <a:t>ROUND_HALF_UP</a:t>
            </a:r>
            <a:r>
              <a:rPr lang="en-US" sz="1400" b="1" dirty="0">
                <a:solidFill>
                  <a:srgbClr val="B2B2B2"/>
                </a:solidFill>
                <a:latin typeface="Menlo" panose="020B060903080402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date =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fake.date_between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start_date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"-3y"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end_date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9FA01C"/>
                </a:solidFill>
                <a:latin typeface="Menlo" panose="020B0609030804020204" pitchFamily="49" charset="0"/>
              </a:rPr>
              <a:t>"now"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meta.session.add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item=item,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amount=amount,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date=date,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466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8AD0-A76A-834F-AF0C-87B7D08A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80E1-44F6-E743-87EB-E27BD3E5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"amount"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cte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"regions"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382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A90-7F0A-A34C-B1FC-58D5C12B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63456-1BBD-204F-8D6F-ED7D5EF3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store_ids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"EAST-NY-12345"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"EAST-NY-22222"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"EAST-NY-55555"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"WEST-CA-55555"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"WEST-AZ-55555"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"SOUT-GA-11111"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"SOUT-AL-54321"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"NORT-MN-44444"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2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9409-36F4-0D47-9963-6CE068DC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A4BE-EE78-3B4D-8FA3-0055E7BF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"amount"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cte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"states"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model.Sale.store_id.label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1100" dirty="0" err="1">
                <a:solidFill>
                  <a:srgbClr val="9FA01C"/>
                </a:solidFill>
                <a:latin typeface="Menlo" panose="020B0609030804020204" pitchFamily="49" charset="0"/>
              </a:rPr>
              <a:t>store_id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"amount"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 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), literal(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-US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cte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100" dirty="0">
                <a:solidFill>
                  <a:srgbClr val="9FA01C"/>
                </a:solidFill>
                <a:latin typeface="Menlo" panose="020B0609030804020204" pitchFamily="49" charset="0"/>
              </a:rPr>
              <a:t>"stores"</a:t>
            </a:r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1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829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DD1B-7351-2644-8D63-D859829F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1EC4-E0F8-C244-BD10-07411512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sales_by_region.c.region.label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sales_for_region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sales_by_state.c.state.label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sales_for_state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select_from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.join(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.join(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sales_by_region.c.amount.desc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sales_by_state.c.amount.desc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sales_by_store.c.amount.desc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2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2D6A-5746-964E-841E-D34AFA27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(Example 03)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141B-32D8-7F41-9E60-DE1BE25A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common table expressions to compute aggregates at multiple levels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region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state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store      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|----------+--------------------+---------+-------------------+---------------+-------------------|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EAST-NY-55555 |           7403.61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EAST-NY-22222 |           6193.54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EAST-NY-12345 |           5885.36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SOUT-AL |           7653.39 | SOUT-AL-54321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SOUT-GA |           5805.7  | SOUT-GA-11111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WEST-AZ |           6117.09 | WEST-AZ-55555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WEST-CA |           5247.91 | WEST-CA-55555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NORT     |            5290.89 | NORT-MN |           5290.89 | NORT-MN-44444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8B1-D208-EA41-9854-6334AD5B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BF44-A5CC-804C-863F-B21DBFEB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you to look at rows in front of, behind, around, and everywhere</a:t>
            </a:r>
          </a:p>
          <a:p>
            <a:r>
              <a:rPr lang="en-US" dirty="0"/>
              <a:t>Major departure from most row-based query thinking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Running totals</a:t>
            </a:r>
          </a:p>
          <a:p>
            <a:pPr lvl="1"/>
            <a:r>
              <a:rPr lang="en-US" dirty="0"/>
              <a:t>Adding aggregates to each row</a:t>
            </a:r>
          </a:p>
          <a:p>
            <a:pPr lvl="1"/>
            <a:r>
              <a:rPr lang="en-US" dirty="0"/>
              <a:t>Peeking at the next/previous row</a:t>
            </a:r>
          </a:p>
          <a:p>
            <a:pPr lvl="1"/>
            <a:r>
              <a:rPr lang="en-US" dirty="0"/>
              <a:t>Finding the latest record</a:t>
            </a:r>
          </a:p>
        </p:txBody>
      </p:sp>
    </p:spTree>
    <p:extLst>
      <p:ext uri="{BB962C8B-B14F-4D97-AF65-F5344CB8AC3E}">
        <p14:creationId xmlns:p14="http://schemas.microsoft.com/office/powerpoint/2010/main" val="331560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1E28-EB4B-4843-8B4F-554506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this out of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E48E-8CAE-104B-9AA9-FC76AE45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Kelly, CTO of Capital Rx. Capital Rx is a venture-backed, startup Pharmacy Benefits Manager (PBM) based in NYC.</a:t>
            </a:r>
          </a:p>
          <a:p>
            <a:r>
              <a:rPr lang="en-US" dirty="0"/>
              <a:t>We’re hiring!</a:t>
            </a:r>
          </a:p>
          <a:p>
            <a:r>
              <a:rPr lang="en-US" dirty="0">
                <a:hlinkClick r:id="rId2"/>
              </a:rPr>
              <a:t>https://cap-rx.com/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5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CEA4-F0C3-AE44-9DA5-C8A576BB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0B6B-5C17-CB4E-9172-17582E46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func.row_number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().over(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partition_by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model.Sale.date.desc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).label(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row_number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).subquery(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latest_sales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3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52AD-18D7-F44D-B961-4341F02E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CE2E-0DA2-1B4B-8A32-784129C1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.join(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and_(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latest_sales_sq.c.id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latest_sales_sq.c.row_number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order_by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6206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73DA-1757-FA4E-B130-1082872B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8C0F-C9AD-1247-95CE-F8CC235C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window functions to find the latest sale at each store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+------+------------+----------------------------------+----------+---------------+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  id | date       | item                             |   amount |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|------+------------+----------------------------------+----------+---------------|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5046 | 2019-09-18 | Cat Selfie Duct Tape             |    69.77 | NORT-MN-44444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5215 | 2019-09-21 | Jimmies Guide to Programming     |    65.21 | SOUT-GA-11111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5313 | 2019-09-27 | Always Listening Voice Assistant |    34.03 | EAST-NY-12345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5321 | 2019-09-30 |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Bananaphone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|    45.59 | WEST-AZ-55555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5339 | 2019-09-28 | Always Listening Voice Assistant |    94.98 | SOUT-AL-54321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5432 | 2019-09-11 | Jimmies Guide to Programming     |    24.01 | WEST-CA-55555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5451 | 2019-09-25 | Always Listening Voice Assistant |    16.58 | EAST-NY-22222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5648 | 2019-09-02 | Always Listening Voice Assistant |    66.68 | EAST-NY-55555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+------+------------+----------------------------------+----------+---------------+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0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D89-6FA8-2F4F-9675-3BA9A659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2393-37D2-0940-8EB2-3238C45D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).over(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partition_by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</a:t>
            </a:r>
            <a:r>
              <a:rPr lang="en-US" dirty="0" err="1">
                <a:latin typeface="Menlo" panose="020B0609030804020204" pitchFamily="49" charset="0"/>
              </a:rPr>
              <a:t>store.c.store_id</a:t>
            </a:r>
            <a:r>
              <a:rPr lang="en-US" dirty="0">
                <a:latin typeface="Menlo" panose="020B0609030804020204" pitchFamily="49" charset="0"/>
              </a:rPr>
              <a:t>, 4)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        ).label("</a:t>
            </a:r>
            <a:r>
              <a:rPr lang="en-US" dirty="0" err="1">
                <a:latin typeface="Menlo" panose="020B0609030804020204" pitchFamily="49" charset="0"/>
              </a:rPr>
              <a:t>sales_for_region</a:t>
            </a:r>
            <a:r>
              <a:rPr lang="en-US" dirty="0">
                <a:latin typeface="Menlo" panose="020B060903080402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).over(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partition_by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</a:t>
            </a:r>
            <a:r>
              <a:rPr lang="en-US" dirty="0" err="1">
                <a:latin typeface="Menlo" panose="020B0609030804020204" pitchFamily="49" charset="0"/>
              </a:rPr>
              <a:t>store.c.store_id</a:t>
            </a:r>
            <a:r>
              <a:rPr lang="en-US" dirty="0">
                <a:latin typeface="Menlo" panose="020B0609030804020204" pitchFamily="49" charset="0"/>
              </a:rPr>
              <a:t>, 7)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</a:rPr>
              <a:t>        ).label("</a:t>
            </a:r>
            <a:r>
              <a:rPr lang="en-US" dirty="0" err="1">
                <a:latin typeface="Menlo" panose="020B0609030804020204" pitchFamily="49" charset="0"/>
              </a:rPr>
              <a:t>sales_for_state</a:t>
            </a:r>
            <a:r>
              <a:rPr lang="en-US" dirty="0">
                <a:latin typeface="Menlo" panose="020B0609030804020204" pitchFamily="49" charset="0"/>
              </a:rPr>
              <a:t>"),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sales_by_store.c.amount.label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284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0D85-F185-E546-8624-227D28F4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Functions (Example 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3B04-08B2-8048-814A-B31BECFA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window functions to compute aggregates at multiple levels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region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sales_for_region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state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sales_for_state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 store      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|----------+--------------------+---------+-------------------+---------------+-------------------|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EAST-NY-55555 |           7403.61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EAST-NY-22222 |           6193.54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  19482.5  | EAST-NY |          19482.5  | EAST-NY-12345 |           5885.36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SOUT-AL |           7653.39 | SOUT-AL-54321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  13459.1  | SOUT-GA |           5805.7  | SOUT-GA-11111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WEST-AZ |           6117.09 | WEST-AZ-55555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  11365    | WEST-CA |           5247.91 | WEST-CA-55555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NORT     |            5290.89 | NORT-MN |           5290.89 | NORT-MN-44444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+----------+--------------------+---------+-------------------+---------------+-------------------+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49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299A-27AF-BF44-AF97-0DC5EA91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859B-3826-A449-89D6-2DB20F9E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BY</a:t>
            </a:r>
            <a:r>
              <a:rPr lang="en-US" dirty="0"/>
              <a:t>, but way better</a:t>
            </a:r>
          </a:p>
          <a:p>
            <a:r>
              <a:rPr lang="en-US" dirty="0"/>
              <a:t>Calculate your results for multiple different groups all in one query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  <a:p>
            <a:pPr lvl="1"/>
            <a:r>
              <a:rPr lang="en-US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85156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CEC9-2EB1-DD47-B201-DD3AB7A7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121-7133-2A4D-843C-E77964AD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func.grouping_sets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0D58-2C22-184B-AD1C-C0D82252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177F-7F0D-2549-85D9-4B39CB40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32432"/>
            <a:ext cx="11113008" cy="52243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grouping sets to compute aggregates at multiple levels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region   | state   | store         |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|----------+---------+---------------+-------------------|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|               |          19482.5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NORT     |         |              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|               |          13459.1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|               |          11365  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EAST-NY-12345 |           5885.36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EAST-NY-22222 |           6193.54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EAST-NY-55555 |           7403.61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NORT-MN-44444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SOUT-AL-54321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SOUT-GA-11111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WEST-AZ-55555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WEST-CA-55555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EAST-NY |               |          19482.5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NORT-MN |               |           5290.89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SOUT-AL |               |           7653.39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SOUT-GA |               |           5805.7 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WEST-AZ |               |           6117.09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WEST-CA |               |           5247.91 |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0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C9F0-A195-A74D-A9B3-BE114939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BBC2-5587-314B-8FDE-73915EBB7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sales_report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"region"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"state"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model.Sale.store_id.label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"store"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func.sum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model.Sale.amount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).label(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9FA01C"/>
                </a:solidFill>
                <a:latin typeface="Menlo" panose="020B0609030804020204" pitchFamily="49" charset="0"/>
              </a:rPr>
              <a:t>sales_for_store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group_by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func.rollup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func.left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A01C"/>
                </a:solidFill>
                <a:latin typeface="Menlo" panose="020B060903080402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model.Sale.store_id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0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0D58-2C22-184B-AD1C-C0D82252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Sets (Example 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177F-7F0D-2549-85D9-4B39CB40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32432"/>
            <a:ext cx="11113008" cy="5224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rollup to compute aggregates at multiple levels           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region   | state   | store         |   </a:t>
            </a:r>
            <a:r>
              <a:rPr lang="en-US" sz="700" dirty="0" err="1">
                <a:solidFill>
                  <a:srgbClr val="000000"/>
                </a:solidFill>
                <a:latin typeface="Menlo" panose="020B0609030804020204" pitchFamily="49" charset="0"/>
              </a:rPr>
              <a:t>sales_for_store</a:t>
            </a: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|----------+---------+---------------+-------------------|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EAST-NY-12345 |           5885.36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EAST-NY-22222 |           6193.54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EAST-NY-55555 |           7403.61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EAST-NY |               |          19482.5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EAST     |         |               |          19482.5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NORT     | NORT-MN | NORT-MN-44444 |           5290.89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NORT     | NORT-MN |               |           5290.89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NORT     |         |               |           5290.89 |                          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SOUT-AL | SOUT-AL-54321 |           7653.39 |                          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SOUT-AL |               |           7653.39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SOUT-GA | SOUT-GA-11111 |           5805.7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SOUT-GA |               |           5805.7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SOUT     |         |               |          13459.1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WEST-AZ | WEST-AZ-55555 |           6117.09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WEST-AZ |               |           6117.09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WEST-CA | WEST-CA-55555 |           5247.91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WEST-CA |               |           5247.91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 WEST     |         |               |          11365  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|          |         |               |          49597.5 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+----------+---------+---------------+-------------------+</a:t>
            </a:r>
          </a:p>
          <a:p>
            <a:pPr marL="0" indent="0">
              <a:buNone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50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49D1-5F87-104D-B4E3-902E8207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Along: Slides 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A955-B06D-3B4F-BB5D-F9B89547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Available here on GitHub: </a:t>
            </a:r>
            <a:r>
              <a:rPr lang="en-US" dirty="0">
                <a:hlinkClick r:id="rId2"/>
              </a:rPr>
              <a:t>https://github.com/f0rk/pygotham-2019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in the code are labeled example01.py, example02.py and correspond the example number when code samples are presented.</a:t>
            </a:r>
          </a:p>
        </p:txBody>
      </p:sp>
    </p:spTree>
    <p:extLst>
      <p:ext uri="{BB962C8B-B14F-4D97-AF65-F5344CB8AC3E}">
        <p14:creationId xmlns:p14="http://schemas.microsoft.com/office/powerpoint/2010/main" val="78597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3FD5-1DE4-F149-8AD2-5E5B1B39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1859"/>
            <a:ext cx="9144000" cy="2387600"/>
          </a:xfrm>
        </p:spPr>
        <p:txBody>
          <a:bodyPr/>
          <a:lstStyle/>
          <a:p>
            <a:r>
              <a:rPr lang="en-US" dirty="0"/>
              <a:t>The End. Thank You!</a:t>
            </a:r>
          </a:p>
        </p:txBody>
      </p:sp>
    </p:spTree>
    <p:extLst>
      <p:ext uri="{BB962C8B-B14F-4D97-AF65-F5344CB8AC3E}">
        <p14:creationId xmlns:p14="http://schemas.microsoft.com/office/powerpoint/2010/main" val="67987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CC9-344A-7B4B-89CB-1B08035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FB5E-0255-C042-B852-86C9F708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  <a:p>
            <a:r>
              <a:rPr lang="en-US" dirty="0"/>
              <a:t>Types and Operators</a:t>
            </a:r>
          </a:p>
          <a:p>
            <a:r>
              <a:rPr lang="en-US" dirty="0"/>
              <a:t>Common Table Expressions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Grouping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BF0F-0EEE-0646-AC27-7A65FF5D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think about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B608F-DC77-354E-BE7C-8B9447A8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SQL, first and foremost, is a declarative language, much like treating your infrastructure as code.</a:t>
            </a:r>
          </a:p>
          <a:p>
            <a:r>
              <a:rPr lang="en-US" dirty="0"/>
              <a:t>You describe what you would like your results to look like, and SQL makes that happen</a:t>
            </a:r>
          </a:p>
          <a:p>
            <a:r>
              <a:rPr lang="en-US" dirty="0"/>
              <a:t>SQL is the fastest, most effective way to access your data (note: you probably aren’t Google)</a:t>
            </a:r>
          </a:p>
        </p:txBody>
      </p:sp>
    </p:spTree>
    <p:extLst>
      <p:ext uri="{BB962C8B-B14F-4D97-AF65-F5344CB8AC3E}">
        <p14:creationId xmlns:p14="http://schemas.microsoft.com/office/powerpoint/2010/main" val="418969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2635-4237-EF41-B22B-1548DF4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SQLAlchemy</a:t>
            </a:r>
            <a:r>
              <a:rPr lang="en-US" dirty="0"/>
              <a:t> +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94A3-2597-8A45-944C-CE0058BD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 is the most amazing library I’ve ever used in any language</a:t>
            </a:r>
          </a:p>
          <a:p>
            <a:pPr lvl="1"/>
            <a:r>
              <a:rPr lang="en-US" dirty="0"/>
              <a:t>ORM has tons of features</a:t>
            </a:r>
          </a:p>
          <a:p>
            <a:pPr lvl="1"/>
            <a:r>
              <a:rPr lang="en-US" dirty="0"/>
              <a:t>Core library allows access to all the SQL goodies you might want (the target of this talk)</a:t>
            </a:r>
          </a:p>
          <a:p>
            <a:r>
              <a:rPr lang="en-US" dirty="0"/>
              <a:t>PostgreSQL is fast, scalable, open source, extensible, widely used, actively developed, and has a great community</a:t>
            </a:r>
          </a:p>
          <a:p>
            <a:pPr lvl="1"/>
            <a:r>
              <a:rPr lang="en-US" dirty="0"/>
              <a:t>Great support from psycopg2 and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Available fully managed on AWS, too</a:t>
            </a:r>
          </a:p>
        </p:txBody>
      </p:sp>
    </p:spTree>
    <p:extLst>
      <p:ext uri="{BB962C8B-B14F-4D97-AF65-F5344CB8AC3E}">
        <p14:creationId xmlns:p14="http://schemas.microsoft.com/office/powerpoint/2010/main" val="228570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3BCC-8D07-804C-B343-BF9D4138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B8DB-130D-6344-AF9B-C6AC4FB5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thing that got me really hooked on Postgres and that first demonstrated to me that </a:t>
            </a:r>
            <a:r>
              <a:rPr lang="en-US" dirty="0" err="1"/>
              <a:t>SQLAlchemy</a:t>
            </a:r>
            <a:r>
              <a:rPr lang="en-US" dirty="0"/>
              <a:t> was more than just a basic ORM was arrays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r>
              <a:rPr lang="en-US" dirty="0"/>
              <a:t>We implemented a system of tagging records by placing tags in the arrays and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(with index support!) to filter them</a:t>
            </a:r>
          </a:p>
          <a:p>
            <a:r>
              <a:rPr lang="en-US" dirty="0"/>
              <a:t>Favorite uses: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Time binding</a:t>
            </a:r>
          </a:p>
          <a:p>
            <a:pPr lvl="1"/>
            <a:r>
              <a:rPr lang="en-US" dirty="0"/>
              <a:t>Advanced constraints (e.g. exclusion constraints)</a:t>
            </a:r>
          </a:p>
          <a:p>
            <a:pPr lvl="1"/>
            <a:r>
              <a:rPr lang="en-US" dirty="0"/>
              <a:t>JSON!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7A2D-6A5D-8047-AA23-DACA2E8F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15BD-DD5C-AB4C-BDFE-7E1A3466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meta.session.add_all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(tags=[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"enhancement"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ui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/</a:t>
            </a:r>
            <a:r>
              <a:rPr lang="en-US" sz="2000" dirty="0" err="1">
                <a:solidFill>
                  <a:srgbClr val="9FA01C"/>
                </a:solidFill>
                <a:latin typeface="Menlo" panose="020B0609030804020204" pitchFamily="49" charset="0"/>
              </a:rPr>
              <a:t>ux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"frontend"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]),</a:t>
            </a:r>
            <a:endParaRPr lang="en-US" sz="2000" dirty="0">
              <a:solidFill>
                <a:srgbClr val="9FA0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meta.session.flush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records = 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meta.session.query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    .filter(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model.Record.tags.op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"&amp;&amp;"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)([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"defect"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FA01C"/>
                </a:solidFill>
                <a:latin typeface="Menlo" panose="020B0609030804020204" pitchFamily="49" charset="0"/>
              </a:rPr>
              <a:t>"backend"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765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2B37-CF49-0C43-9AD8-969DFB36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Operators (Example 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2850-CE7C-EE4B-953E-63FDD078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filtering with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+------+---------------------------------------+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   id | tags                                 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|------+---------------------------------------|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    1 | ['defect', '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minor_change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', 'backend']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|    2 | ['defect', '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major_change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', 'backend']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+------+---------------------------------------+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171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717</Words>
  <Application>Microsoft Macintosh PowerPoint</Application>
  <PresentationFormat>Widescreen</PresentationFormat>
  <Paragraphs>326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Menlo</vt:lpstr>
      <vt:lpstr>Office Theme</vt:lpstr>
      <vt:lpstr>Advanced SQL with SQLAlchemy</vt:lpstr>
      <vt:lpstr>Let’s get this out of the way…</vt:lpstr>
      <vt:lpstr>Playing Along: Slides + Code</vt:lpstr>
      <vt:lpstr>Topics</vt:lpstr>
      <vt:lpstr>How I think about SQL</vt:lpstr>
      <vt:lpstr>Why SQLAlchemy + PostgreSQL</vt:lpstr>
      <vt:lpstr>Types and Operators</vt:lpstr>
      <vt:lpstr>Types and Operators (Example 01)</vt:lpstr>
      <vt:lpstr>Types and Operators (Example 01)</vt:lpstr>
      <vt:lpstr>Types and Operators (Example 01)</vt:lpstr>
      <vt:lpstr>Types and Operators (Example 01)</vt:lpstr>
      <vt:lpstr>Common Table Expressions</vt:lpstr>
      <vt:lpstr>Common Table Expressions (Example 03)</vt:lpstr>
      <vt:lpstr>Common Table Expressions (Example 03)</vt:lpstr>
      <vt:lpstr>Common Table Expressions (Example 03)</vt:lpstr>
      <vt:lpstr>Common Table Expressions (Example 03)</vt:lpstr>
      <vt:lpstr>Common Table Expressions (Example 03)</vt:lpstr>
      <vt:lpstr>Common Table Expressions (Example 03)</vt:lpstr>
      <vt:lpstr>Window Functions</vt:lpstr>
      <vt:lpstr>Window Functions (Example 04)</vt:lpstr>
      <vt:lpstr>Window Functions (Example 04)</vt:lpstr>
      <vt:lpstr>Window Functions (Example 04)</vt:lpstr>
      <vt:lpstr>Window Functions (Example 04)</vt:lpstr>
      <vt:lpstr>Window Functions (Example 04)</vt:lpstr>
      <vt:lpstr>Grouping Sets</vt:lpstr>
      <vt:lpstr>Grouping Sets (Example 05)</vt:lpstr>
      <vt:lpstr>Grouping Sets (Example 05)</vt:lpstr>
      <vt:lpstr>Grouping Sets (Example 05)</vt:lpstr>
      <vt:lpstr>Grouping Sets (Example 05)</vt:lpstr>
      <vt:lpstr>The End.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with SQLAlchemy</dc:title>
  <dc:creator>Ryan Kelly</dc:creator>
  <cp:lastModifiedBy>Ryan Kelly</cp:lastModifiedBy>
  <cp:revision>32</cp:revision>
  <dcterms:created xsi:type="dcterms:W3CDTF">2019-09-27T21:11:33Z</dcterms:created>
  <dcterms:modified xsi:type="dcterms:W3CDTF">2019-10-02T18:03:55Z</dcterms:modified>
</cp:coreProperties>
</file>