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7" r:id="rId11"/>
    <p:sldId id="265" r:id="rId12"/>
    <p:sldId id="268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>
        <p:scale>
          <a:sx n="140" d="100"/>
          <a:sy n="14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0B005-42F5-3543-B9AC-474334FC4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5F62A-5721-F346-86EB-79A196716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0B0D6-29A7-0C44-A6D7-4DECF508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8A3-81E4-414B-825D-1CDCACA26A08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036A8-343A-2440-92AE-B2F3FF2B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AEF3D-D073-4544-B5EC-002D7083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841-569D-5147-A430-A8C31E2A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72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DE3A-DE0F-0A43-AB59-D7D5BC43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269CC-244A-5B41-A0CC-DECB586B1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6D32D-A4D4-C44C-A71C-A9E680685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8A3-81E4-414B-825D-1CDCACA26A08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6A1AE-B2C4-A84A-8448-AE06156D1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D344F-6192-444A-8FE5-129B6748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841-569D-5147-A430-A8C31E2A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8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36738C-A22D-3547-997F-5BFFFF510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5F9E6-9807-0840-9335-67BFFF65E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84C6-ACCE-3641-8ECA-31771397F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8A3-81E4-414B-825D-1CDCACA26A08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9EC3F-BC60-AC4B-A401-887EBF05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FF839-861B-7043-8833-2933AAAE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841-569D-5147-A430-A8C31E2A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7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7BD83-ACA2-8A42-9A4A-110E87DB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AE6E7-7F2D-7D4A-B3ED-4D0EC8FD8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32C90-CBEC-704B-BF8B-18232774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8A3-81E4-414B-825D-1CDCACA26A08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3E21C-91C1-184F-AFB7-A863176B1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E76DD-A3B8-CB4E-A4FC-98DD2985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841-569D-5147-A430-A8C31E2A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5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09CD-7BEA-0149-B7E0-634F6B6E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06EB6-6A87-D64A-BB1B-8C25A274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7F402-D5A6-F24E-B86D-8AE5835E0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8A3-81E4-414B-825D-1CDCACA26A08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7388D-5AA3-5D4D-8E7C-ECF49D4C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8C958-4031-0F4B-A634-8A1380D4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841-569D-5147-A430-A8C31E2A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8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2B70-37EB-F947-AD79-7FF99F08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AA939-0BDA-A74A-B157-2D707F70C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2A573-DDAE-0A4B-9A52-0D43F2551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E19AA-5F97-F847-A29F-2D4CA4E0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8A3-81E4-414B-825D-1CDCACA26A08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FACDD-B501-8E47-B67B-0F8F74C21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8AEBD-687E-5B4E-9FEB-BD7508ED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841-569D-5147-A430-A8C31E2A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6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C28D-456A-0E4E-A3EB-A5DBD97C4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61F3B-17F0-5E49-9307-368E9653A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617EF-8645-1448-A5C4-AEDCB2075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4FC38-4B66-F94C-863C-BDAAC44A9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8644D0-90E1-DE42-9441-DB34143E1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B88C76-60C3-3141-A4B4-98DBD0F5A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8A3-81E4-414B-825D-1CDCACA26A08}" type="datetimeFigureOut">
              <a:rPr lang="en-US" smtClean="0"/>
              <a:t>9/27/19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1C1531-F495-FE4B-8DD6-75007EC6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636D12-D534-3A4E-AD6A-0F79AEA6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841-569D-5147-A430-A8C31E2A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6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98AD2-F265-204C-83C0-1103D113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C41EA4-AAE1-164B-B160-E30CF87E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8A3-81E4-414B-825D-1CDCACA26A08}" type="datetimeFigureOut">
              <a:rPr lang="en-US" smtClean="0"/>
              <a:t>9/27/19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5DEB9-A0E9-224A-8A38-C9A27AB3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04455-A010-CE48-85ED-FD33D530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841-569D-5147-A430-A8C31E2A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7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8A388-7ABC-9D46-9CB4-4DBD922B9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8A3-81E4-414B-825D-1CDCACA26A08}" type="datetimeFigureOut">
              <a:rPr lang="en-US" smtClean="0"/>
              <a:t>9/27/19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4EA9E-592D-A949-A8D3-AEC22D15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0C077-87B6-9442-B585-EF640656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841-569D-5147-A430-A8C31E2A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6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44FD-6AB6-B444-A507-EAB19C58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A68EB-F9DB-CB4E-9987-62953B670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DA768-5718-9041-A05A-2AB86FE21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DFB3C-7A2F-8B41-88AB-0C79DFCC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8A3-81E4-414B-825D-1CDCACA26A08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3F4AA-6441-5648-A274-ACDA0798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09667-60B3-054F-A092-51B6D220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841-569D-5147-A430-A8C31E2A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3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7374-BD73-944F-8B22-29B34C82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E5CE6C-9439-0043-9603-D11EB6C93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2DE4A-5215-9D43-A5F0-1D8A3B29B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5F7A8-BDFF-C84F-855D-17AA3840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8A3-81E4-414B-825D-1CDCACA26A08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312EC-43C9-2B47-9D75-8F3643EE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1E1E3-F860-CF47-94F0-1D0A985E4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841-569D-5147-A430-A8C31E2A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5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66C68A-7FD9-564B-BFF7-A277B778E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9050F-112B-9E4C-8BA2-27DB0941B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64A0-63FB-6949-9A65-649CAF335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618A3-81E4-414B-825D-1CDCACA26A08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A8ADB-E513-7C46-9EEB-F146E8FE3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56764-9EE6-6D4B-B0F3-488A0B0BD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14841-569D-5147-A430-A8C31E2A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7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ap-r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3FD5-1DE4-F149-8AD2-5E5B1B39E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SQL with </a:t>
            </a:r>
            <a:r>
              <a:rPr lang="en-US" dirty="0" err="1"/>
              <a:t>SQLAlchemy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41E51-824D-E746-8A0C-9528DE975D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Ryan Kelly</a:t>
            </a:r>
          </a:p>
        </p:txBody>
      </p:sp>
    </p:spTree>
    <p:extLst>
      <p:ext uri="{BB962C8B-B14F-4D97-AF65-F5344CB8AC3E}">
        <p14:creationId xmlns:p14="http://schemas.microsoft.com/office/powerpoint/2010/main" val="2390410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EEE5-535A-DB47-8513-B8B4D267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Table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A8036-E9FE-F04D-A1A8-366F25088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67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88B1-D208-EA41-9854-6334AD5B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4BF44-A5CC-804C-863F-B21DBFEB8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you to look at rows in front of, behind, around, and everywhere</a:t>
            </a:r>
          </a:p>
          <a:p>
            <a:r>
              <a:rPr lang="en-US" dirty="0"/>
              <a:t>Major departure from most row-based query thinking</a:t>
            </a:r>
          </a:p>
          <a:p>
            <a:r>
              <a:rPr lang="en-US" dirty="0"/>
              <a:t>Favorite uses:</a:t>
            </a:r>
          </a:p>
          <a:p>
            <a:pPr lvl="1"/>
            <a:r>
              <a:rPr lang="en-US" dirty="0"/>
              <a:t>Running totals</a:t>
            </a:r>
          </a:p>
          <a:p>
            <a:pPr lvl="1"/>
            <a:r>
              <a:rPr lang="en-US" dirty="0"/>
              <a:t>Adding aggregates to each row</a:t>
            </a:r>
          </a:p>
          <a:p>
            <a:pPr lvl="1"/>
            <a:r>
              <a:rPr lang="en-US" dirty="0"/>
              <a:t>Peeking at the next/previous row</a:t>
            </a:r>
          </a:p>
        </p:txBody>
      </p:sp>
    </p:spTree>
    <p:extLst>
      <p:ext uri="{BB962C8B-B14F-4D97-AF65-F5344CB8AC3E}">
        <p14:creationId xmlns:p14="http://schemas.microsoft.com/office/powerpoint/2010/main" val="3315609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1D89-6FA8-2F4F-9675-3BA9A6591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02393-37D2-0940-8EB2-3238C45D8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84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4299A-27AF-BF44-AF97-0DC5EA917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F859B-3826-A449-89D6-2DB20F9EE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GROUP BY</a:t>
            </a:r>
            <a:r>
              <a:rPr lang="en-US" dirty="0"/>
              <a:t>, but way better</a:t>
            </a:r>
          </a:p>
          <a:p>
            <a:r>
              <a:rPr lang="en-US" dirty="0"/>
              <a:t>Calculate your results for multiple different groups all in one query</a:t>
            </a:r>
          </a:p>
          <a:p>
            <a:r>
              <a:rPr lang="en-US" dirty="0"/>
              <a:t>Favorite uses:</a:t>
            </a:r>
          </a:p>
          <a:p>
            <a:pPr lvl="1"/>
            <a:r>
              <a:rPr lang="en-US" dirty="0"/>
              <a:t>Reporting</a:t>
            </a:r>
          </a:p>
          <a:p>
            <a:pPr lvl="1"/>
            <a:r>
              <a:rPr lang="en-US" dirty="0"/>
              <a:t>Reporting</a:t>
            </a:r>
          </a:p>
          <a:p>
            <a:pPr lvl="1"/>
            <a:r>
              <a:rPr lang="en-US" dirty="0"/>
              <a:t>Reporting</a:t>
            </a:r>
          </a:p>
        </p:txBody>
      </p:sp>
    </p:spTree>
    <p:extLst>
      <p:ext uri="{BB962C8B-B14F-4D97-AF65-F5344CB8AC3E}">
        <p14:creationId xmlns:p14="http://schemas.microsoft.com/office/powerpoint/2010/main" val="2851569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CEC9-2EB1-DD47-B201-DD3AB7A7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5A121-7133-2A4D-843C-E77964AD9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31E28-EB4B-4843-8B4F-554506F4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this out of the way…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6E48E-8CAE-104B-9AA9-FC76AE457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Ryan Kelly, CTO of Capital Rx. Capital Rx is a venture-backed, startup Pharmacy Benefits Manager (PBM) based in NYC.</a:t>
            </a:r>
          </a:p>
          <a:p>
            <a:r>
              <a:rPr lang="en-US" dirty="0"/>
              <a:t>We’re hiring!</a:t>
            </a:r>
          </a:p>
          <a:p>
            <a:r>
              <a:rPr lang="en-US" dirty="0">
                <a:hlinkClick r:id="rId2"/>
              </a:rPr>
              <a:t>https://cap-rx.com/</a:t>
            </a:r>
            <a:endParaRPr lang="en-US" dirty="0"/>
          </a:p>
          <a:p>
            <a:r>
              <a:rPr lang="en-US" dirty="0"/>
              <a:t>Cat picture</a:t>
            </a:r>
          </a:p>
          <a:p>
            <a:r>
              <a:rPr lang="en-US" dirty="0"/>
              <a:t>Bonus: Dog picture</a:t>
            </a:r>
          </a:p>
        </p:txBody>
      </p:sp>
      <p:pic>
        <p:nvPicPr>
          <p:cNvPr id="5" name="Picture 4" descr="A cat lying on a white surface&#10;&#10;Description automatically generated">
            <a:extLst>
              <a:ext uri="{FF2B5EF4-FFF2-40B4-BE49-F238E27FC236}">
                <a16:creationId xmlns:a16="http://schemas.microsoft.com/office/drawing/2014/main" id="{6ED4E8ED-1CA6-DB4A-988F-B60B92CD9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908" y="3159297"/>
            <a:ext cx="2500183" cy="3333578"/>
          </a:xfrm>
          <a:prstGeom prst="rect">
            <a:avLst/>
          </a:prstGeom>
        </p:spPr>
      </p:pic>
      <p:pic>
        <p:nvPicPr>
          <p:cNvPr id="7" name="Picture 6" descr="A dog sitting on a bed&#10;&#10;Description automatically generated">
            <a:extLst>
              <a:ext uri="{FF2B5EF4-FFF2-40B4-BE49-F238E27FC236}">
                <a16:creationId xmlns:a16="http://schemas.microsoft.com/office/drawing/2014/main" id="{2A61B454-ACE5-194A-A765-A5CE61C45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7989" y="3159297"/>
            <a:ext cx="3282242" cy="328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54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149D1-5F87-104D-B4E3-902E8207C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Along: Slides +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EA955-B06D-3B4F-BB5D-F9B89547F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Available here on GitHub: XXX</a:t>
            </a:r>
          </a:p>
        </p:txBody>
      </p:sp>
    </p:spTree>
    <p:extLst>
      <p:ext uri="{BB962C8B-B14F-4D97-AF65-F5344CB8AC3E}">
        <p14:creationId xmlns:p14="http://schemas.microsoft.com/office/powerpoint/2010/main" val="78597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4CC9-344A-7B4B-89CB-1B08035E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CFB5E-0255-C042-B852-86C9F7082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 think about SQL</a:t>
            </a:r>
          </a:p>
          <a:p>
            <a:r>
              <a:rPr lang="en-US" dirty="0"/>
              <a:t>Why </a:t>
            </a:r>
            <a:r>
              <a:rPr lang="en-US" dirty="0" err="1"/>
              <a:t>SQLAlchemy</a:t>
            </a:r>
            <a:r>
              <a:rPr lang="en-US" dirty="0"/>
              <a:t> + PostgreSQL</a:t>
            </a:r>
          </a:p>
          <a:p>
            <a:r>
              <a:rPr lang="en-US" dirty="0"/>
              <a:t>Types and Operators</a:t>
            </a:r>
          </a:p>
          <a:p>
            <a:r>
              <a:rPr lang="en-US" dirty="0"/>
              <a:t>Common Table Expressions</a:t>
            </a:r>
          </a:p>
          <a:p>
            <a:r>
              <a:rPr lang="en-US" dirty="0"/>
              <a:t>Window Functions</a:t>
            </a:r>
          </a:p>
          <a:p>
            <a:r>
              <a:rPr lang="en-US" dirty="0"/>
              <a:t>Grouping 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6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1BF0F-0EEE-0646-AC27-7A65FF5D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think about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B608F-DC77-354E-BE7C-8B9447A89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SQL, first and foremost, is a declarative language, much like treating your infrastructure as code.</a:t>
            </a:r>
          </a:p>
          <a:p>
            <a:r>
              <a:rPr lang="en-US" dirty="0"/>
              <a:t>You describe what you would like your results to look like, and SQL makes that happen</a:t>
            </a:r>
          </a:p>
          <a:p>
            <a:r>
              <a:rPr lang="en-US" dirty="0"/>
              <a:t>SQL is the fastest, most effective way to access your data (note: you probably aren’t Google)</a:t>
            </a:r>
          </a:p>
        </p:txBody>
      </p:sp>
    </p:spTree>
    <p:extLst>
      <p:ext uri="{BB962C8B-B14F-4D97-AF65-F5344CB8AC3E}">
        <p14:creationId xmlns:p14="http://schemas.microsoft.com/office/powerpoint/2010/main" val="418969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2635-4237-EF41-B22B-1548DF43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SQLAlchemy</a:t>
            </a:r>
            <a:r>
              <a:rPr lang="en-US" dirty="0"/>
              <a:t> + PostgreSQL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A94A3-2597-8A45-944C-CE0058BD3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 is the most amazing library I’ve ever used in any language</a:t>
            </a:r>
          </a:p>
          <a:p>
            <a:pPr lvl="1"/>
            <a:r>
              <a:rPr lang="en-US" dirty="0"/>
              <a:t>ORM has tons of features</a:t>
            </a:r>
          </a:p>
          <a:p>
            <a:pPr lvl="1"/>
            <a:r>
              <a:rPr lang="en-US" dirty="0"/>
              <a:t>Core library allows access to all the SQL goodies you might want (the target of this talk)</a:t>
            </a:r>
          </a:p>
          <a:p>
            <a:r>
              <a:rPr lang="en-US" dirty="0"/>
              <a:t>PostgreSQL is fast, scalable, open source, extensible, widely used, actively developed, and has a great community</a:t>
            </a:r>
          </a:p>
          <a:p>
            <a:pPr lvl="1"/>
            <a:r>
              <a:rPr lang="en-US" dirty="0"/>
              <a:t>Great support from psycopg2 and </a:t>
            </a:r>
            <a:r>
              <a:rPr lang="en-US" dirty="0" err="1"/>
              <a:t>SQLAlchemy</a:t>
            </a:r>
            <a:endParaRPr lang="en-US" dirty="0"/>
          </a:p>
          <a:p>
            <a:pPr lvl="1"/>
            <a:r>
              <a:rPr lang="en-US" dirty="0"/>
              <a:t>Available fully managed on AWS, too</a:t>
            </a:r>
          </a:p>
        </p:txBody>
      </p:sp>
    </p:spTree>
    <p:extLst>
      <p:ext uri="{BB962C8B-B14F-4D97-AF65-F5344CB8AC3E}">
        <p14:creationId xmlns:p14="http://schemas.microsoft.com/office/powerpoint/2010/main" val="228570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83BCC-8D07-804C-B343-BF9D4138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and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1B8DB-130D-6344-AF9B-C6AC4FB50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thing that got me really hooked on Postgres and that first demonstrated to me that </a:t>
            </a:r>
            <a:r>
              <a:rPr lang="en-US" dirty="0" err="1"/>
              <a:t>SQLAlchemy</a:t>
            </a:r>
            <a:r>
              <a:rPr lang="en-US" dirty="0"/>
              <a:t> was more than just a basic ORM was arrays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</a:p>
          <a:p>
            <a:r>
              <a:rPr lang="en-US" dirty="0"/>
              <a:t>We implemented a system of tagging records by placing tags in the arrays and 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en-US" dirty="0"/>
              <a:t> (with index support!) to filter them</a:t>
            </a:r>
          </a:p>
          <a:p>
            <a:r>
              <a:rPr lang="en-US" dirty="0"/>
              <a:t>Favorite uses:</a:t>
            </a:r>
          </a:p>
          <a:p>
            <a:pPr lvl="1"/>
            <a:r>
              <a:rPr lang="en-US" dirty="0"/>
              <a:t>Tagging</a:t>
            </a:r>
          </a:p>
          <a:p>
            <a:pPr lvl="1"/>
            <a:r>
              <a:rPr lang="en-US" dirty="0"/>
              <a:t>Time binding</a:t>
            </a:r>
          </a:p>
          <a:p>
            <a:pPr lvl="1"/>
            <a:r>
              <a:rPr lang="en-US" dirty="0"/>
              <a:t>Advanced constraints (e.g. exclusion constraints)</a:t>
            </a:r>
          </a:p>
          <a:p>
            <a:pPr lvl="1"/>
            <a:r>
              <a:rPr lang="en-US" dirty="0"/>
              <a:t>JSON!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50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27A2D-6A5D-8047-AA23-DACA2E8F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and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115BD-DD5C-AB4C-BDFE-7E1A34662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653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809F7-8767-4B47-9582-289BECDC5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Table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10E21-7F29-224E-8009-9FF48C43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SQL’s ability to be abstracted is limited (another reason </a:t>
            </a:r>
            <a:r>
              <a:rPr lang="en-US" dirty="0" err="1"/>
              <a:t>SQLAlchemy</a:t>
            </a:r>
            <a:r>
              <a:rPr lang="en-US" dirty="0"/>
              <a:t> is so awesome!)</a:t>
            </a:r>
          </a:p>
          <a:p>
            <a:r>
              <a:rPr lang="en-US" dirty="0"/>
              <a:t>Common Table Expressions (CTEs) allow you to break your queries up into smaller, more manageable/composable pieces</a:t>
            </a:r>
          </a:p>
          <a:p>
            <a:pPr lvl="1"/>
            <a:r>
              <a:rPr lang="en-US" dirty="0"/>
              <a:t>Subqueries perform this job too, but can make the rendered SQL really hard to read</a:t>
            </a:r>
          </a:p>
          <a:p>
            <a:r>
              <a:rPr lang="en-US" dirty="0"/>
              <a:t>Favorite uses:</a:t>
            </a:r>
          </a:p>
          <a:p>
            <a:pPr lvl="1"/>
            <a:r>
              <a:rPr lang="en-US" dirty="0"/>
              <a:t>Incremental query development</a:t>
            </a:r>
          </a:p>
          <a:p>
            <a:pPr lvl="1"/>
            <a:r>
              <a:rPr lang="en-US" dirty="0"/>
              <a:t>Optimization fencing</a:t>
            </a:r>
          </a:p>
        </p:txBody>
      </p:sp>
    </p:spTree>
    <p:extLst>
      <p:ext uri="{BB962C8B-B14F-4D97-AF65-F5344CB8AC3E}">
        <p14:creationId xmlns:p14="http://schemas.microsoft.com/office/powerpoint/2010/main" val="2504300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4302</TotalTime>
  <Words>436</Words>
  <Application>Microsoft Macintosh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Advanced SQL with SQLAlchemy</vt:lpstr>
      <vt:lpstr>Let’s get this out of the way…</vt:lpstr>
      <vt:lpstr>Playing Along: Slides + Code</vt:lpstr>
      <vt:lpstr>Topics</vt:lpstr>
      <vt:lpstr>How I think about SQL</vt:lpstr>
      <vt:lpstr>Why SQLAlchemy + PostgreSQL</vt:lpstr>
      <vt:lpstr>Types and Operators</vt:lpstr>
      <vt:lpstr>Types and Operators</vt:lpstr>
      <vt:lpstr>Common Table Expressions</vt:lpstr>
      <vt:lpstr>Common Table Expressions</vt:lpstr>
      <vt:lpstr>Window Functions</vt:lpstr>
      <vt:lpstr>Window Functions</vt:lpstr>
      <vt:lpstr>Grouping Sets</vt:lpstr>
      <vt:lpstr>Grouping 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SQL with SQLAlchemy</dc:title>
  <dc:creator>Ryan Kelly</dc:creator>
  <cp:lastModifiedBy>Ryan Kelly</cp:lastModifiedBy>
  <cp:revision>20</cp:revision>
  <dcterms:created xsi:type="dcterms:W3CDTF">2019-09-27T21:11:33Z</dcterms:created>
  <dcterms:modified xsi:type="dcterms:W3CDTF">2019-09-30T20:54:25Z</dcterms:modified>
</cp:coreProperties>
</file>