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64" r:id="rId13"/>
    <p:sldId id="267" r:id="rId14"/>
    <p:sldId id="265" r:id="rId15"/>
    <p:sldId id="268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>
        <p:scale>
          <a:sx n="140" d="100"/>
          <a:sy n="14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005-42F5-3543-B9AC-474334FC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F62A-5721-F346-86EB-79A19671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0D6-29A7-0C44-A6D7-4DECF50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36A8-343A-2440-92AE-B2F3FF2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F3D-D073-4544-B5EC-002D708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E3A-DE0F-0A43-AB59-D7D5BC4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69CC-244A-5B41-A0CC-DECB586B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32D-A4D4-C44C-A71C-A9E6806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A1AE-B2C4-A84A-8448-AE06156D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344F-6192-444A-8FE5-129B674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6738C-A22D-3547-997F-5BFFFF51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F9E6-9807-0840-9335-67BFFF65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84C6-ACCE-3641-8ECA-3177139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C3F-BC60-AC4B-A401-887EBF05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839-861B-7043-8833-2933AAAE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BD83-ACA2-8A42-9A4A-110E87D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E6E7-7F2D-7D4A-B3ED-4D0EC8FD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2C90-CBEC-704B-BF8B-1823277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E21C-91C1-184F-AFB7-A863176B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6DD-A3B8-CB4E-A4FC-98DD2985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9CD-7BEA-0149-B7E0-634F6B6E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6EB6-6A87-D64A-BB1B-8C25A274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F402-D5A6-F24E-B86D-8AE583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388D-5AA3-5D4D-8E7C-ECF49D4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958-4031-0F4B-A634-8A1380D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B70-37EB-F947-AD79-7FF99F08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A939-0BDA-A74A-B157-2D707F70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A573-DDAE-0A4B-9A52-0D43F2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19AA-5F97-F847-A29F-2D4CA4E0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CDD-B501-8E47-B67B-0F8F74C2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AEBD-687E-5B4E-9FEB-BD7508E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C28D-456A-0E4E-A3EB-A5DBD97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1F3B-17F0-5E49-9307-368E9653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17EF-8645-1448-A5C4-AEDCB20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C38-4B66-F94C-863C-BDAAC44A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44D0-90E1-DE42-9441-DB34143E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8C76-60C3-3141-A4B4-98DBD0F5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C1531-F495-FE4B-8DD6-75007EC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6D12-D534-3A4E-AD6A-0F79AE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AD2-F265-204C-83C0-1103D11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1EA4-AAE1-164B-B160-E30CF87E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5DEB9-A0E9-224A-8A38-C9A27AB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4455-A010-CE48-85ED-FD33D53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A388-7ABC-9D46-9CB4-4DBD922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EA9E-592D-A949-A8D3-AEC22D1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C077-87B6-9442-B585-EF64065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44FD-6AB6-B444-A507-EAB19C58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68EB-F9DB-CB4E-9987-62953B67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A768-5718-9041-A05A-2AB86FE2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B3C-7A2F-8B41-88AB-0C79DFC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F4AA-6441-5648-A274-ACDA079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9667-60B3-054F-A092-51B6D220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374-BD73-944F-8B22-29B34C8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5CE6C-9439-0043-9603-D11EB6C9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DE4A-5215-9D43-A5F0-1D8A3B2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F7A8-BDFF-C84F-855D-17AA384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12EC-43C9-2B47-9D75-8F3643EE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1E1E3-F860-CF47-94F0-1D0A985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6C68A-7FD9-564B-BFF7-A277B77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050F-112B-9E4C-8BA2-27DB094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4A0-63FB-6949-9A65-649CAF33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18A3-81E4-414B-825D-1CDCACA26A08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8ADB-E513-7C46-9EEB-F146E8F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6764-9EE6-6D4B-B0F3-488A0B0B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p-r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0rk/pygotham-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SQL with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1E51-824D-E746-8A0C-9528DE97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Ryan Kelly</a:t>
            </a:r>
          </a:p>
        </p:txBody>
      </p:sp>
    </p:spTree>
    <p:extLst>
      <p:ext uri="{BB962C8B-B14F-4D97-AF65-F5344CB8AC3E}">
        <p14:creationId xmlns:p14="http://schemas.microsoft.com/office/powerpoint/2010/main" val="2390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F58C-DA5A-4E45-B713-1464257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3D16-C618-3A4A-8FE2-D46A9E3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counts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"tag"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func.count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"count"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).desc(), 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34E1-3994-8D46-AADC-BE9F550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4C1-62BF-0341-8A84-27C103E2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and counting tags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tag          |   count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|--------------+---------|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backend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defect 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enhancement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frontend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99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9F7-8767-4B47-9582-289BECD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0E21-7F29-224E-8009-9FF48C43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SQL’s ability to be abstracted is limited (another reason </a:t>
            </a:r>
            <a:r>
              <a:rPr lang="en-US" dirty="0" err="1"/>
              <a:t>SQLAlchemy</a:t>
            </a:r>
            <a:r>
              <a:rPr lang="en-US" dirty="0"/>
              <a:t> is so awesome!)</a:t>
            </a:r>
          </a:p>
          <a:p>
            <a:r>
              <a:rPr lang="en-US" dirty="0"/>
              <a:t>Common Table Expressions (CTEs) allow you to break your queries up into smaller, more manageable/composable pieces</a:t>
            </a:r>
          </a:p>
          <a:p>
            <a:pPr lvl="1"/>
            <a:r>
              <a:rPr lang="en-US" dirty="0"/>
              <a:t>Subqueries perform this job too, but can make the rendered SQL really hard to read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Incremental query development</a:t>
            </a:r>
          </a:p>
          <a:p>
            <a:pPr lvl="1"/>
            <a:r>
              <a:rPr lang="en-US" dirty="0"/>
              <a:t>Optimization fencing</a:t>
            </a:r>
          </a:p>
        </p:txBody>
      </p:sp>
    </p:spTree>
    <p:extLst>
      <p:ext uri="{BB962C8B-B14F-4D97-AF65-F5344CB8AC3E}">
        <p14:creationId xmlns:p14="http://schemas.microsoft.com/office/powerpoint/2010/main" val="25043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EE5-535A-DB47-8513-B8B4D267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8036-E9FE-F04D-A1A8-366F250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8B1-D208-EA41-9854-6334AD5B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F44-A5CC-804C-863F-B21DBFE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look at rows in front of, behind, around, and everywhere</a:t>
            </a:r>
          </a:p>
          <a:p>
            <a:r>
              <a:rPr lang="en-US" dirty="0"/>
              <a:t>Major departure from most row-based query thinking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Running totals</a:t>
            </a:r>
          </a:p>
          <a:p>
            <a:pPr lvl="1"/>
            <a:r>
              <a:rPr lang="en-US" dirty="0"/>
              <a:t>Adding aggregates to each row</a:t>
            </a:r>
          </a:p>
          <a:p>
            <a:pPr lvl="1"/>
            <a:r>
              <a:rPr lang="en-US" dirty="0"/>
              <a:t>Peeking at the next/previous row</a:t>
            </a:r>
          </a:p>
        </p:txBody>
      </p:sp>
    </p:spTree>
    <p:extLst>
      <p:ext uri="{BB962C8B-B14F-4D97-AF65-F5344CB8AC3E}">
        <p14:creationId xmlns:p14="http://schemas.microsoft.com/office/powerpoint/2010/main" val="3315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D89-6FA8-2F4F-9675-3BA9A65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2393-37D2-0940-8EB2-3238C45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299A-27AF-BF44-AF97-0DC5EA9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59B-3826-A449-89D6-2DB20F9E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dirty="0"/>
              <a:t>, but way better</a:t>
            </a:r>
          </a:p>
          <a:p>
            <a:r>
              <a:rPr lang="en-US" dirty="0"/>
              <a:t>Calculate your results for multiple different groups all in one query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85156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EC9-2EB1-DD47-B201-DD3AB7A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121-7133-2A4D-843C-E77964AD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E28-EB4B-4843-8B4F-554506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this out of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E48E-8CAE-104B-9AA9-FC76AE45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Kelly, CTO of Capital Rx. Capital Rx is a venture-backed, startup Pharmacy Benefits Manager (PBM) based in NYC.</a:t>
            </a:r>
          </a:p>
          <a:p>
            <a:r>
              <a:rPr lang="en-US" dirty="0"/>
              <a:t>We’re hiring!</a:t>
            </a:r>
          </a:p>
          <a:p>
            <a:r>
              <a:rPr lang="en-US" dirty="0">
                <a:hlinkClick r:id="rId2"/>
              </a:rPr>
              <a:t>https://cap-rx.com/</a:t>
            </a:r>
            <a:endParaRPr lang="en-US" dirty="0"/>
          </a:p>
          <a:p>
            <a:r>
              <a:rPr lang="en-US" dirty="0"/>
              <a:t>Cat picture</a:t>
            </a:r>
          </a:p>
          <a:p>
            <a:r>
              <a:rPr lang="en-US" dirty="0"/>
              <a:t>Bonus: Dog picture</a:t>
            </a:r>
          </a:p>
        </p:txBody>
      </p:sp>
      <p:pic>
        <p:nvPicPr>
          <p:cNvPr id="5" name="Picture 4" descr="A cat lying on a white surface&#10;&#10;Description automatically generated">
            <a:extLst>
              <a:ext uri="{FF2B5EF4-FFF2-40B4-BE49-F238E27FC236}">
                <a16:creationId xmlns:a16="http://schemas.microsoft.com/office/drawing/2014/main" id="{6ED4E8ED-1CA6-DB4A-988F-B60B92CD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08" y="3159297"/>
            <a:ext cx="2500183" cy="3333578"/>
          </a:xfrm>
          <a:prstGeom prst="rect">
            <a:avLst/>
          </a:prstGeom>
        </p:spPr>
      </p:pic>
      <p:pic>
        <p:nvPicPr>
          <p:cNvPr id="7" name="Picture 6" descr="A dog sitting on a bed&#10;&#10;Description automatically generated">
            <a:extLst>
              <a:ext uri="{FF2B5EF4-FFF2-40B4-BE49-F238E27FC236}">
                <a16:creationId xmlns:a16="http://schemas.microsoft.com/office/drawing/2014/main" id="{2A61B454-ACE5-194A-A765-A5CE61C4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89" y="3159297"/>
            <a:ext cx="3282242" cy="3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9D1-5F87-104D-B4E3-902E8207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Along: Slides 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A955-B06D-3B4F-BB5D-F9B89547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Available here on GitHub: </a:t>
            </a:r>
            <a:r>
              <a:rPr lang="en-US" dirty="0">
                <a:hlinkClick r:id="rId2"/>
              </a:rPr>
              <a:t>https://github.com/f0rk/pygotham-2019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in the code are labeled example01.py, example02.py and correspond the example number when code samples are presented.</a:t>
            </a:r>
          </a:p>
        </p:txBody>
      </p:sp>
    </p:spTree>
    <p:extLst>
      <p:ext uri="{BB962C8B-B14F-4D97-AF65-F5344CB8AC3E}">
        <p14:creationId xmlns:p14="http://schemas.microsoft.com/office/powerpoint/2010/main" val="785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CC9-344A-7B4B-89CB-1B08035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FB5E-0255-C042-B852-86C9F708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  <a:p>
            <a:r>
              <a:rPr lang="en-US" dirty="0"/>
              <a:t>Types and Operators</a:t>
            </a:r>
          </a:p>
          <a:p>
            <a:r>
              <a:rPr lang="en-US" dirty="0"/>
              <a:t>Common Table Expressions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Grouping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BF0F-0EEE-0646-AC27-7A65FF5D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608F-DC77-354E-BE7C-8B9447A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first and foremost, is a declarative language, much like treating your infrastructure as code.</a:t>
            </a:r>
          </a:p>
          <a:p>
            <a:r>
              <a:rPr lang="en-US" dirty="0"/>
              <a:t>You describe what you would like your results to look like, and SQL makes that happen</a:t>
            </a:r>
          </a:p>
          <a:p>
            <a:r>
              <a:rPr lang="en-US" dirty="0"/>
              <a:t>SQL is the fastest, most effective way to access your data (note: you probably aren’t Google)</a:t>
            </a:r>
          </a:p>
        </p:txBody>
      </p:sp>
    </p:spTree>
    <p:extLst>
      <p:ext uri="{BB962C8B-B14F-4D97-AF65-F5344CB8AC3E}">
        <p14:creationId xmlns:p14="http://schemas.microsoft.com/office/powerpoint/2010/main" val="41896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635-4237-EF41-B22B-1548DF4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94A3-2597-8A45-944C-CE0058BD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is the most amazing library I’ve ever used in any language</a:t>
            </a:r>
          </a:p>
          <a:p>
            <a:pPr lvl="1"/>
            <a:r>
              <a:rPr lang="en-US" dirty="0"/>
              <a:t>ORM has tons of features</a:t>
            </a:r>
          </a:p>
          <a:p>
            <a:pPr lvl="1"/>
            <a:r>
              <a:rPr lang="en-US" dirty="0"/>
              <a:t>Core library allows access to all the SQL goodies you might want (the target of this talk)</a:t>
            </a:r>
          </a:p>
          <a:p>
            <a:r>
              <a:rPr lang="en-US" dirty="0"/>
              <a:t>PostgreSQL is fast, scalable, open source, extensible, widely used, actively developed, and has a great community</a:t>
            </a:r>
          </a:p>
          <a:p>
            <a:pPr lvl="1"/>
            <a:r>
              <a:rPr lang="en-US" dirty="0"/>
              <a:t>Great support from psycopg2 and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Available fully managed on AWS, too</a:t>
            </a:r>
          </a:p>
        </p:txBody>
      </p:sp>
    </p:spTree>
    <p:extLst>
      <p:ext uri="{BB962C8B-B14F-4D97-AF65-F5344CB8AC3E}">
        <p14:creationId xmlns:p14="http://schemas.microsoft.com/office/powerpoint/2010/main" val="22857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BCC-8D07-804C-B343-BF9D413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8DB-130D-6344-AF9B-C6AC4FB5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thing that got me really hooked on Postgres and that first demonstrated to me that </a:t>
            </a:r>
            <a:r>
              <a:rPr lang="en-US" dirty="0" err="1"/>
              <a:t>SQLAlchemy</a:t>
            </a:r>
            <a:r>
              <a:rPr lang="en-US" dirty="0"/>
              <a:t> was more than just a basic ORM was arrays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dirty="0"/>
              <a:t>We implemented a system of tagging records by placing tags in the arrays and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(with index support!) to filter them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Time binding</a:t>
            </a:r>
          </a:p>
          <a:p>
            <a:pPr lvl="1"/>
            <a:r>
              <a:rPr lang="en-US" dirty="0"/>
              <a:t>Advanced constraints (e.g. exclusion constraints)</a:t>
            </a:r>
          </a:p>
          <a:p>
            <a:pPr lvl="1"/>
            <a:r>
              <a:rPr lang="en-US" dirty="0"/>
              <a:t>JSON!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7A2D-6A5D-8047-AA23-DACA2E8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15BD-DD5C-AB4C-BDFE-7E1A3466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meta.session.add_all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"enhancement"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"frontend"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meta.session.flush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records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.filter(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model.Record.tags.op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"&amp;&amp;"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)([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76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B37-CF49-0C43-9AD8-969DFB3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850-CE7C-EE4B-953E-63FDD078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filtering with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  id | tags                                 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|------+---------------------------------------|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1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2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7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516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Office Theme</vt:lpstr>
      <vt:lpstr>Advanced SQL with SQLAlchemy</vt:lpstr>
      <vt:lpstr>Let’s get this out of the way…</vt:lpstr>
      <vt:lpstr>Playing Along: Slides + Code</vt:lpstr>
      <vt:lpstr>Topics</vt:lpstr>
      <vt:lpstr>How I think about SQL</vt:lpstr>
      <vt:lpstr>Why SQLAlchemy + PostgreSQL</vt:lpstr>
      <vt:lpstr>Types and Operators</vt:lpstr>
      <vt:lpstr>Types and Operators (Example 01)</vt:lpstr>
      <vt:lpstr>Types and Operators (Example 01)</vt:lpstr>
      <vt:lpstr>Types and Operators (Example 01)</vt:lpstr>
      <vt:lpstr>Types and Operators (Example 01)</vt:lpstr>
      <vt:lpstr>Common Table Expressions</vt:lpstr>
      <vt:lpstr>Common Table Expressions</vt:lpstr>
      <vt:lpstr>Window Functions</vt:lpstr>
      <vt:lpstr>Window Functions</vt:lpstr>
      <vt:lpstr>Grouping Sets</vt:lpstr>
      <vt:lpstr>Grouping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with SQLAlchemy</dc:title>
  <dc:creator>Ryan Kelly</dc:creator>
  <cp:lastModifiedBy>Ryan Kelly</cp:lastModifiedBy>
  <cp:revision>24</cp:revision>
  <dcterms:created xsi:type="dcterms:W3CDTF">2019-09-27T21:11:33Z</dcterms:created>
  <dcterms:modified xsi:type="dcterms:W3CDTF">2019-10-01T13:59:37Z</dcterms:modified>
</cp:coreProperties>
</file>