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17" r:id="rId1"/>
    <p:sldMasterId id="2147484553" r:id="rId2"/>
    <p:sldMasterId id="2147484649" r:id="rId3"/>
    <p:sldMasterId id="2147484685" r:id="rId4"/>
  </p:sldMasterIdLst>
  <p:notesMasterIdLst>
    <p:notesMasterId r:id="rId51"/>
  </p:notesMasterIdLst>
  <p:sldIdLst>
    <p:sldId id="261" r:id="rId5"/>
    <p:sldId id="262" r:id="rId6"/>
    <p:sldId id="306" r:id="rId7"/>
    <p:sldId id="258" r:id="rId8"/>
    <p:sldId id="259" r:id="rId9"/>
    <p:sldId id="260" r:id="rId10"/>
    <p:sldId id="268" r:id="rId11"/>
    <p:sldId id="263" r:id="rId12"/>
    <p:sldId id="264" r:id="rId13"/>
    <p:sldId id="265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4" r:id="rId39"/>
    <p:sldId id="295" r:id="rId40"/>
    <p:sldId id="296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297" r:id="rId5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cCool" initials="M" lastIdx="3" clrIdx="0">
    <p:extLst>
      <p:ext uri="{19B8F6BF-5375-455C-9EA6-DF929625EA0E}">
        <p15:presenceInfo xmlns:p15="http://schemas.microsoft.com/office/powerpoint/2012/main" userId="McCoo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07" autoAdjust="0"/>
    <p:restoredTop sz="94896" autoAdjust="0"/>
  </p:normalViewPr>
  <p:slideViewPr>
    <p:cSldViewPr snapToGrid="0">
      <p:cViewPr varScale="1">
        <p:scale>
          <a:sx n="109" d="100"/>
          <a:sy n="109" d="100"/>
        </p:scale>
        <p:origin x="7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13T21:16:10.960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17T14:45:47.654" idx="2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95064-212B-4CC3-AB4F-A1B421A70097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B97DB-EFA1-4848-9116-4A5D2B155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3980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B97DB-EFA1-4848-9116-4A5D2B155B4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439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B97DB-EFA1-4848-9116-4A5D2B155B4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3879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B97DB-EFA1-4848-9116-4A5D2B155B41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326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B97DB-EFA1-4848-9116-4A5D2B155B41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856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44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3252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4663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040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1826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904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827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90705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09599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44141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6596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067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95107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3667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60575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8183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17816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4404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40419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72402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17807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46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8949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68551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13727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16078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30182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95393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5045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2217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2138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25427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423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100300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60144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141588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635741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96796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437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1817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055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2389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03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3747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2663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18" r:id="rId1"/>
    <p:sldLayoutId id="2147484519" r:id="rId2"/>
    <p:sldLayoutId id="2147484520" r:id="rId3"/>
    <p:sldLayoutId id="2147484521" r:id="rId4"/>
    <p:sldLayoutId id="2147484522" r:id="rId5"/>
    <p:sldLayoutId id="2147484523" r:id="rId6"/>
    <p:sldLayoutId id="2147484524" r:id="rId7"/>
    <p:sldLayoutId id="2147484525" r:id="rId8"/>
    <p:sldLayoutId id="2147484526" r:id="rId9"/>
    <p:sldLayoutId id="2147484527" r:id="rId10"/>
    <p:sldLayoutId id="21474845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689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4" r:id="rId1"/>
    <p:sldLayoutId id="2147484555" r:id="rId2"/>
    <p:sldLayoutId id="2147484556" r:id="rId3"/>
    <p:sldLayoutId id="2147484557" r:id="rId4"/>
    <p:sldLayoutId id="2147484558" r:id="rId5"/>
    <p:sldLayoutId id="2147484559" r:id="rId6"/>
    <p:sldLayoutId id="2147484560" r:id="rId7"/>
    <p:sldLayoutId id="2147484561" r:id="rId8"/>
    <p:sldLayoutId id="2147484562" r:id="rId9"/>
    <p:sldLayoutId id="2147484563" r:id="rId10"/>
    <p:sldLayoutId id="21474845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367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50" r:id="rId1"/>
    <p:sldLayoutId id="2147484651" r:id="rId2"/>
    <p:sldLayoutId id="2147484652" r:id="rId3"/>
    <p:sldLayoutId id="2147484653" r:id="rId4"/>
    <p:sldLayoutId id="2147484654" r:id="rId5"/>
    <p:sldLayoutId id="2147484655" r:id="rId6"/>
    <p:sldLayoutId id="2147484656" r:id="rId7"/>
    <p:sldLayoutId id="2147484657" r:id="rId8"/>
    <p:sldLayoutId id="2147484658" r:id="rId9"/>
    <p:sldLayoutId id="2147484659" r:id="rId10"/>
    <p:sldLayoutId id="2147484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3530E06-3A5C-4B21-8E13-A8F3D6BBB009}" type="datetimeFigureOut">
              <a:rPr lang="ru-RU" smtClean="0"/>
              <a:t>28.04.2022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015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86" r:id="rId1"/>
    <p:sldLayoutId id="2147484687" r:id="rId2"/>
    <p:sldLayoutId id="2147484688" r:id="rId3"/>
    <p:sldLayoutId id="2147484689" r:id="rId4"/>
    <p:sldLayoutId id="2147484690" r:id="rId5"/>
    <p:sldLayoutId id="2147484691" r:id="rId6"/>
    <p:sldLayoutId id="2147484692" r:id="rId7"/>
    <p:sldLayoutId id="2147484693" r:id="rId8"/>
    <p:sldLayoutId id="2147484694" r:id="rId9"/>
    <p:sldLayoutId id="2147484695" r:id="rId10"/>
    <p:sldLayoutId id="2147484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st.org/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46682" y="514188"/>
            <a:ext cx="7766936" cy="164630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Coroutines in C++</a:t>
            </a:r>
            <a:r>
              <a:rPr lang="ru-RU" dirty="0" smtClean="0">
                <a:solidFill>
                  <a:schemeClr val="tx1"/>
                </a:solidFill>
              </a:rPr>
              <a:t>  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88421" y="2837494"/>
            <a:ext cx="8437034" cy="1096899"/>
          </a:xfrm>
        </p:spPr>
        <p:txBody>
          <a:bodyPr>
            <a:normAutofit/>
          </a:bodyPr>
          <a:lstStyle/>
          <a:p>
            <a:r>
              <a:rPr lang="ru-RU" sz="4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Что это такое и с </a:t>
            </a:r>
            <a:r>
              <a:rPr lang="ru-RU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ru-RU" sz="4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чем их </a:t>
            </a:r>
            <a:r>
              <a:rPr lang="ru-RU" sz="4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едят?</a:t>
            </a:r>
            <a:r>
              <a:rPr lang="en-US" sz="4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ru-RU" sz="4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79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500" y="289570"/>
            <a:ext cx="10058400" cy="713522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b="1" dirty="0" smtClean="0"/>
              <a:t>Lvl 1</a:t>
            </a:r>
            <a:r>
              <a:rPr lang="ru-RU" b="1" dirty="0" smtClean="0"/>
              <a:t>	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83" y="1706612"/>
            <a:ext cx="3333333" cy="1914286"/>
          </a:xfrm>
        </p:spPr>
      </p:pic>
      <p:sp>
        <p:nvSpPr>
          <p:cNvPr id="5" name="TextBox 4"/>
          <p:cNvSpPr txBox="1"/>
          <p:nvPr/>
        </p:nvSpPr>
        <p:spPr>
          <a:xfrm>
            <a:off x="-471330" y="4100987"/>
            <a:ext cx="5276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	Теперь понятный и </a:t>
            </a:r>
          </a:p>
          <a:p>
            <a:r>
              <a:rPr lang="ru-RU" sz="2800" dirty="0"/>
              <a:t>	</a:t>
            </a:r>
            <a:r>
              <a:rPr lang="ru-RU" sz="2800" dirty="0" smtClean="0"/>
              <a:t>привычный код!</a:t>
            </a:r>
            <a:endParaRPr lang="ru-RU" sz="2800" dirty="0"/>
          </a:p>
        </p:txBody>
      </p:sp>
      <p:sp>
        <p:nvSpPr>
          <p:cNvPr id="6" name="Стрелка вверх 5"/>
          <p:cNvSpPr/>
          <p:nvPr/>
        </p:nvSpPr>
        <p:spPr>
          <a:xfrm>
            <a:off x="1561891" y="3729512"/>
            <a:ext cx="438150" cy="37147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484" y="385328"/>
            <a:ext cx="6034634" cy="5715001"/>
          </a:xfrm>
          <a:prstGeom prst="rect">
            <a:avLst/>
          </a:prstGeom>
        </p:spPr>
      </p:pic>
      <p:sp>
        <p:nvSpPr>
          <p:cNvPr id="3" name="Стрелка вправо 2"/>
          <p:cNvSpPr/>
          <p:nvPr/>
        </p:nvSpPr>
        <p:spPr>
          <a:xfrm>
            <a:off x="3886200" y="2206869"/>
            <a:ext cx="16002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15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1525" y="1777999"/>
            <a:ext cx="10515600" cy="4298951"/>
          </a:xfrm>
        </p:spPr>
        <p:txBody>
          <a:bodyPr/>
          <a:lstStyle/>
          <a:p>
            <a:r>
              <a:rPr lang="en-US" sz="2400" dirty="0" smtClean="0">
                <a:solidFill>
                  <a:srgbClr val="FF0000"/>
                </a:solidFill>
              </a:rPr>
              <a:t>&lt;awaitable_type&gt; </a:t>
            </a:r>
            <a:r>
              <a:rPr lang="en-US" sz="2400" dirty="0" smtClean="0">
                <a:solidFill>
                  <a:srgbClr val="0070C0"/>
                </a:solidFill>
              </a:rPr>
              <a:t>initial_suspend() </a:t>
            </a:r>
            <a:r>
              <a:rPr lang="en-US" sz="2400" dirty="0" smtClean="0"/>
              <a:t>–</a:t>
            </a:r>
            <a:r>
              <a:rPr lang="ru-RU" sz="2400" dirty="0" smtClean="0"/>
              <a:t> прерывание корутины в самом начале(до исполнения тела).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&lt;awaitable_type&gt; </a:t>
            </a:r>
            <a:r>
              <a:rPr lang="en-US" sz="2400" dirty="0" smtClean="0">
                <a:solidFill>
                  <a:srgbClr val="0070C0"/>
                </a:solidFill>
              </a:rPr>
              <a:t>final_suspend() </a:t>
            </a:r>
            <a:r>
              <a:rPr lang="en-US" sz="2400" dirty="0" smtClean="0"/>
              <a:t>– </a:t>
            </a:r>
            <a:r>
              <a:rPr lang="ru-RU" sz="2400" dirty="0" smtClean="0"/>
              <a:t>прерывание корутины в самом конце(перед самым завершением).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auto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get_return_object() </a:t>
            </a:r>
            <a:r>
              <a:rPr lang="ru-RU" sz="2400" dirty="0" smtClean="0"/>
              <a:t>–</a:t>
            </a:r>
            <a:r>
              <a:rPr lang="en-US" sz="2400" dirty="0" smtClean="0"/>
              <a:t> </a:t>
            </a:r>
            <a:r>
              <a:rPr lang="ru-RU" sz="2400" dirty="0" smtClean="0"/>
              <a:t>возвр</a:t>
            </a:r>
            <a:r>
              <a:rPr lang="ru-RU" sz="2400" dirty="0"/>
              <a:t>а</a:t>
            </a:r>
            <a:r>
              <a:rPr lang="ru-RU" sz="2400" dirty="0" smtClean="0"/>
              <a:t>щает </a:t>
            </a:r>
            <a:r>
              <a:rPr lang="en-US" sz="2400" dirty="0" smtClean="0"/>
              <a:t>coroutine_handle</a:t>
            </a:r>
            <a:r>
              <a:rPr lang="ru-RU" sz="2400" dirty="0" smtClean="0"/>
              <a:t> для управления.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&lt;awaitable_type&gt; </a:t>
            </a:r>
            <a:r>
              <a:rPr lang="en-US" sz="2400" dirty="0" smtClean="0">
                <a:solidFill>
                  <a:srgbClr val="0070C0"/>
                </a:solidFill>
              </a:rPr>
              <a:t>yield_value() </a:t>
            </a:r>
            <a:r>
              <a:rPr lang="en-US" sz="2400" dirty="0" smtClean="0"/>
              <a:t>–</a:t>
            </a:r>
            <a:r>
              <a:rPr lang="ru-RU" sz="2400" dirty="0" smtClean="0"/>
              <a:t> возвращает значение и прерывает исполнение корутины.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void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return_void()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FF0000"/>
                </a:solidFill>
              </a:rPr>
              <a:t>void </a:t>
            </a:r>
            <a:r>
              <a:rPr lang="en-US" sz="2400" dirty="0" smtClean="0">
                <a:solidFill>
                  <a:srgbClr val="0070C0"/>
                </a:solidFill>
              </a:rPr>
              <a:t>return_value(value)</a:t>
            </a:r>
            <a:r>
              <a:rPr lang="en-US" sz="2400" dirty="0" smtClean="0"/>
              <a:t> </a:t>
            </a:r>
            <a:r>
              <a:rPr lang="ru-RU" sz="2400" dirty="0" smtClean="0"/>
              <a:t>– возвр</a:t>
            </a:r>
            <a:r>
              <a:rPr lang="ru-RU" sz="2400" dirty="0"/>
              <a:t>а</a:t>
            </a:r>
            <a:r>
              <a:rPr lang="ru-RU" sz="2400" dirty="0" smtClean="0"/>
              <a:t>щают значение перед завершением корутины.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void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unhandled_exception() </a:t>
            </a:r>
            <a:r>
              <a:rPr lang="en-US" sz="2400" dirty="0" smtClean="0"/>
              <a:t>– </a:t>
            </a:r>
            <a:r>
              <a:rPr lang="ru-RU" sz="2400" dirty="0" smtClean="0"/>
              <a:t>и так все понятно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85950" y="228600"/>
            <a:ext cx="9401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Прежде чем копнуть еще глубже , предлагаю разобрать 	предназначение каждого метода в структуре </a:t>
            </a:r>
            <a:r>
              <a:rPr lang="en-US" sz="2400" dirty="0" smtClean="0"/>
              <a:t>				  </a:t>
            </a:r>
            <a:r>
              <a:rPr lang="ru-RU" sz="2400" dirty="0" smtClean="0"/>
              <a:t>		  </a:t>
            </a:r>
            <a:r>
              <a:rPr lang="en-US" sz="2400" dirty="0" smtClean="0"/>
              <a:t>promise_type</a:t>
            </a:r>
            <a:r>
              <a:rPr lang="en-US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5999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05125" y="219075"/>
            <a:ext cx="10515600" cy="1325563"/>
          </a:xfrm>
        </p:spPr>
        <p:txBody>
          <a:bodyPr/>
          <a:lstStyle/>
          <a:p>
            <a:r>
              <a:rPr lang="ru-RU" dirty="0" smtClean="0"/>
              <a:t>Предисловие </a:t>
            </a:r>
            <a:r>
              <a:rPr lang="en-US" dirty="0" smtClean="0"/>
              <a:t>to lvl2!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47649" y="1255957"/>
            <a:ext cx="78009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-Как было сказано ранее,корутина состоит из следующих компонентов : </a:t>
            </a:r>
            <a:r>
              <a:rPr lang="ru-RU" sz="2400" dirty="0" smtClean="0">
                <a:solidFill>
                  <a:srgbClr val="FF0000"/>
                </a:solidFill>
              </a:rPr>
              <a:t>(внести пояснение каждой составляющей)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promise_type</a:t>
            </a:r>
          </a:p>
          <a:p>
            <a:pPr marL="342900" indent="-342900">
              <a:buAutoNum type="arabicParenR"/>
            </a:pPr>
            <a:r>
              <a:rPr lang="en-US" sz="2400" dirty="0"/>
              <a:t>c</a:t>
            </a:r>
            <a:r>
              <a:rPr lang="en-US" sz="2400" dirty="0" smtClean="0"/>
              <a:t>oroutine frame</a:t>
            </a:r>
          </a:p>
          <a:p>
            <a:pPr marL="342900" indent="-342900">
              <a:buAutoNum type="arabicParenR"/>
            </a:pPr>
            <a:r>
              <a:rPr lang="ru-RU" sz="2400" dirty="0" smtClean="0"/>
              <a:t>тела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247898" y="5492901"/>
            <a:ext cx="75819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rgbClr val="0070C0"/>
                </a:solidFill>
              </a:rPr>
              <a:t>Предлагаю надеть волшебные очки магистра С++ и посмотреть еще раз на нашу корутину !</a:t>
            </a:r>
            <a:endParaRPr lang="ru-RU" sz="2800" dirty="0">
              <a:solidFill>
                <a:srgbClr val="0070C0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462" y="2209052"/>
            <a:ext cx="41814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12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46" y="665995"/>
            <a:ext cx="10058400" cy="548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31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932" y="384307"/>
            <a:ext cx="8771428" cy="6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48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4765" y="453656"/>
            <a:ext cx="10058400" cy="794851"/>
          </a:xfrm>
        </p:spPr>
        <p:txBody>
          <a:bodyPr/>
          <a:lstStyle/>
          <a:p>
            <a:r>
              <a:rPr lang="en-US" dirty="0" smtClean="0"/>
              <a:t>					</a:t>
            </a:r>
            <a:r>
              <a:rPr lang="en-US" b="1" dirty="0" smtClean="0"/>
              <a:t>DONE!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Итак, мы теперь имеем некое представление о том , как работают корутины.Резюмируем последователь действий компилятора!</a:t>
            </a: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753" y="3962922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10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470" y="298939"/>
            <a:ext cx="7980952" cy="628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48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03643"/>
          </a:xfrm>
        </p:spPr>
        <p:txBody>
          <a:bodyPr/>
          <a:lstStyle/>
          <a:p>
            <a:r>
              <a:rPr lang="ru-RU" dirty="0" smtClean="0"/>
              <a:t>	Итак , время попрактиковаться!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35732" y="1828800"/>
            <a:ext cx="10119947" cy="4066670"/>
          </a:xfrm>
        </p:spPr>
        <p:txBody>
          <a:bodyPr/>
          <a:lstStyle/>
          <a:p>
            <a:r>
              <a:rPr lang="ru-RU" sz="2400" dirty="0" smtClean="0"/>
              <a:t>Все это время мы копались в устройстве корутин и до сих пор не ясно их предназначение.</a:t>
            </a:r>
          </a:p>
          <a:p>
            <a:r>
              <a:rPr lang="ru-RU" sz="2400" dirty="0" smtClean="0"/>
              <a:t>И назревает вопрос : «Что мы можем скрафтить на данном уровне с помощью корутин?».</a:t>
            </a:r>
          </a:p>
          <a:p>
            <a:endParaRPr lang="ru-RU" sz="2400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258" y="3612571"/>
            <a:ext cx="2257425" cy="20288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19691" y="4299437"/>
            <a:ext cx="1767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ОТВЕТ :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539" y="4185137"/>
            <a:ext cx="3190875" cy="1428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693313" y="6211669"/>
            <a:ext cx="1130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enerator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49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-135428"/>
            <a:ext cx="10058400" cy="1450757"/>
          </a:xfrm>
        </p:spPr>
        <p:txBody>
          <a:bodyPr>
            <a:normAutofit/>
          </a:bodyPr>
          <a:lstStyle/>
          <a:p>
            <a:r>
              <a:rPr lang="ru-RU" b="1" dirty="0" smtClean="0"/>
              <a:t>Ну а теперь самый сок моего доклада!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Данный оператор является унарным и имеет вид: </a:t>
            </a:r>
            <a:r>
              <a:rPr lang="en-US" dirty="0" smtClean="0">
                <a:solidFill>
                  <a:srgbClr val="0070C0"/>
                </a:solidFill>
              </a:rPr>
              <a:t>co_await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&lt;expr&gt;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(как было сказано ранее).Его функцией является приостановка корутины и передача управления вызывающей стороне(и не только </a:t>
            </a:r>
            <a:r>
              <a:rPr lang="ru-RU" dirty="0" smtClean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r>
              <a:rPr lang="ru-RU" dirty="0" smtClean="0">
                <a:solidFill>
                  <a:schemeClr val="tx1"/>
                </a:solidFill>
              </a:rPr>
              <a:t>). Но есть одно «но»! </a:t>
            </a:r>
            <a:r>
              <a:rPr lang="en-US" dirty="0" smtClean="0">
                <a:solidFill>
                  <a:srgbClr val="FF0000"/>
                </a:solidFill>
              </a:rPr>
              <a:t>&lt;expr&gt;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обязано реализовывать интерфейс </a:t>
            </a:r>
            <a:r>
              <a:rPr lang="en-US" dirty="0" smtClean="0">
                <a:solidFill>
                  <a:srgbClr val="00B050"/>
                </a:solidFill>
              </a:rPr>
              <a:t>awaitable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типа(об этом немного позже). Стандарт С++20 предоставляет 2 готовых </a:t>
            </a:r>
            <a:r>
              <a:rPr lang="en-US" dirty="0" smtClean="0">
                <a:solidFill>
                  <a:srgbClr val="FF0000"/>
                </a:solidFill>
              </a:rPr>
              <a:t>&lt;expr&gt; </a:t>
            </a:r>
            <a:r>
              <a:rPr lang="ru-RU" dirty="0" smtClean="0">
                <a:solidFill>
                  <a:schemeClr val="tx1"/>
                </a:solidFill>
              </a:rPr>
              <a:t>,удовлетворяющих интерфейсу </a:t>
            </a:r>
            <a:r>
              <a:rPr lang="en-US" dirty="0" smtClean="0">
                <a:solidFill>
                  <a:srgbClr val="00B050"/>
                </a:solidFill>
              </a:rPr>
              <a:t>awaitable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типа.</a:t>
            </a:r>
          </a:p>
          <a:p>
            <a:pPr marL="0" indent="0">
              <a:buNone/>
            </a:pP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17815" y="1153007"/>
            <a:ext cx="3786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rgbClr val="C00000"/>
                </a:solidFill>
              </a:rPr>
              <a:t>Оператор </a:t>
            </a:r>
            <a:r>
              <a:rPr lang="en-US" sz="2800" dirty="0" smtClean="0">
                <a:solidFill>
                  <a:srgbClr val="C00000"/>
                </a:solidFill>
              </a:rPr>
              <a:t>co_await</a:t>
            </a:r>
            <a:r>
              <a:rPr lang="ru-RU" sz="2800" dirty="0" smtClean="0">
                <a:solidFill>
                  <a:srgbClr val="C00000"/>
                </a:solidFill>
              </a:rPr>
              <a:t>!</a:t>
            </a:r>
            <a:endParaRPr lang="ru-RU" sz="28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6328" y="4490105"/>
            <a:ext cx="4001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std::suspend_always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26480" y="4490105"/>
            <a:ext cx="4230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s</a:t>
            </a:r>
            <a:r>
              <a:rPr lang="en-US" sz="3200" dirty="0" smtClean="0">
                <a:solidFill>
                  <a:srgbClr val="FFC000"/>
                </a:solidFill>
              </a:rPr>
              <a:t>td::suspend_never</a:t>
            </a:r>
            <a:endParaRPr lang="ru-RU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81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2323" y="358450"/>
            <a:ext cx="9875520" cy="1356360"/>
          </a:xfrm>
        </p:spPr>
        <p:txBody>
          <a:bodyPr>
            <a:normAutofit/>
          </a:bodyPr>
          <a:lstStyle/>
          <a:p>
            <a:r>
              <a:rPr lang="ru-RU" dirty="0" smtClean="0"/>
              <a:t>	Посмотрим подробнее на эти 2   		</a:t>
            </a:r>
            <a:r>
              <a:rPr lang="en-US" dirty="0" smtClean="0"/>
              <a:t> 	</a:t>
            </a:r>
            <a:r>
              <a:rPr lang="ru-RU" dirty="0" smtClean="0"/>
              <a:t>стандартных примитива!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353" y="1714810"/>
            <a:ext cx="10058400" cy="22288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353" y="3967782"/>
            <a:ext cx="10058400" cy="263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55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			   Цель доклада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Обсудить нововведенную фичу в язык с++ в 20 стандарте</a:t>
            </a:r>
          </a:p>
          <a:p>
            <a:r>
              <a:rPr lang="ru-RU" dirty="0" smtClean="0"/>
              <a:t>Понять наконец, что же лучше: асинхронный код на коллбэках или корутинах</a:t>
            </a:r>
          </a:p>
          <a:p>
            <a:r>
              <a:rPr lang="ru-RU" dirty="0" smtClean="0"/>
              <a:t>Выявить плюсы и минусы сопрограмм</a:t>
            </a:r>
          </a:p>
          <a:p>
            <a:r>
              <a:rPr lang="ru-RU" dirty="0" smtClean="0"/>
              <a:t>Изучить перспективы использования подобного механизма на примерах</a:t>
            </a:r>
          </a:p>
          <a:p>
            <a:r>
              <a:rPr lang="ru-RU" dirty="0" smtClean="0"/>
              <a:t>Понять практический смысл нововведенного механизма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061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47605"/>
          </a:xfrm>
        </p:spPr>
        <p:txBody>
          <a:bodyPr/>
          <a:lstStyle/>
          <a:p>
            <a:r>
              <a:rPr lang="ru-RU" dirty="0"/>
              <a:t>	</a:t>
            </a:r>
            <a:r>
              <a:rPr lang="ru-RU" dirty="0" smtClean="0"/>
              <a:t>	</a:t>
            </a:r>
            <a:r>
              <a:rPr lang="en-US" dirty="0" smtClean="0"/>
              <a:t>Awaitable </a:t>
            </a:r>
            <a:r>
              <a:rPr lang="ru-RU" dirty="0" smtClean="0"/>
              <a:t>интерфейс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Смотря на предыдущий слайд , можно понять,</a:t>
            </a:r>
            <a:r>
              <a:rPr lang="en-US" dirty="0" smtClean="0"/>
              <a:t> </a:t>
            </a:r>
            <a:r>
              <a:rPr lang="ru-RU" dirty="0" smtClean="0"/>
              <a:t>что для применения</a:t>
            </a:r>
            <a:r>
              <a:rPr lang="en-US" dirty="0" smtClean="0"/>
              <a:t> co_await </a:t>
            </a:r>
            <a:r>
              <a:rPr lang="ru-RU" dirty="0" smtClean="0"/>
              <a:t>оператора тип правостороннего выражения должен содержать минимум 3 специальных </a:t>
            </a:r>
            <a:r>
              <a:rPr lang="en-US" dirty="0" smtClean="0"/>
              <a:t>member-</a:t>
            </a:r>
            <a:r>
              <a:rPr lang="ru-RU" dirty="0" smtClean="0"/>
              <a:t>функции :</a:t>
            </a:r>
          </a:p>
          <a:p>
            <a:r>
              <a:rPr lang="ru-RU" dirty="0" smtClean="0"/>
              <a:t>- </a:t>
            </a:r>
            <a:r>
              <a:rPr lang="en-US" dirty="0" smtClean="0">
                <a:solidFill>
                  <a:srgbClr val="00B050"/>
                </a:solidFill>
              </a:rPr>
              <a:t>bool  await_ready()</a:t>
            </a:r>
          </a:p>
          <a:p>
            <a:r>
              <a:rPr lang="en-US" dirty="0" smtClean="0"/>
              <a:t>- </a:t>
            </a:r>
            <a:r>
              <a:rPr lang="en-US" dirty="0" smtClean="0">
                <a:solidFill>
                  <a:srgbClr val="FFC000"/>
                </a:solidFill>
              </a:rPr>
              <a:t>auto await_suspend(coro_handle)</a:t>
            </a:r>
          </a:p>
          <a:p>
            <a:r>
              <a:rPr lang="en-US" dirty="0"/>
              <a:t>-</a:t>
            </a:r>
            <a:r>
              <a:rPr lang="ru-RU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auto await_resume()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Именно это и является минимумом , для корректной работы </a:t>
            </a:r>
            <a:r>
              <a:rPr lang="en-US" dirty="0" smtClean="0">
                <a:solidFill>
                  <a:schemeClr val="tx1"/>
                </a:solidFill>
              </a:rPr>
              <a:t>co_await</a:t>
            </a:r>
            <a:r>
              <a:rPr lang="ru-RU" dirty="0" smtClean="0">
                <a:solidFill>
                  <a:schemeClr val="tx1"/>
                </a:solidFill>
              </a:rPr>
              <a:t> оператора.</a:t>
            </a:r>
          </a:p>
          <a:p>
            <a:r>
              <a:rPr lang="ru-RU" sz="2800" dirty="0">
                <a:solidFill>
                  <a:schemeClr val="tx1"/>
                </a:solidFill>
              </a:rPr>
              <a:t> </a:t>
            </a:r>
            <a:r>
              <a:rPr lang="ru-RU" sz="2800" dirty="0" smtClean="0">
                <a:solidFill>
                  <a:schemeClr val="tx1"/>
                </a:solidFill>
              </a:rPr>
              <a:t>       Ну а теперь можно и посмотреть на работу </a:t>
            </a:r>
            <a:r>
              <a:rPr lang="en-US" sz="2800" dirty="0" smtClean="0">
                <a:solidFill>
                  <a:schemeClr val="tx1"/>
                </a:solidFill>
              </a:rPr>
              <a:t>co_await </a:t>
            </a:r>
            <a:r>
              <a:rPr lang="ru-RU" sz="2800" dirty="0" smtClean="0">
                <a:solidFill>
                  <a:schemeClr val="tx1"/>
                </a:solidFill>
              </a:rPr>
              <a:t>на 					 практике!</a:t>
            </a:r>
            <a:endParaRPr lang="ru-RU" sz="2800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569" y="419833"/>
            <a:ext cx="3190875" cy="1428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53954" y="6096000"/>
            <a:ext cx="2321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simple_co_await.cpp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41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Поговорим о каждом волшебном 					  методе!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5649" y="2268415"/>
            <a:ext cx="9872871" cy="4038600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b</a:t>
            </a:r>
            <a:r>
              <a:rPr lang="en-US" dirty="0" smtClean="0">
                <a:solidFill>
                  <a:srgbClr val="00B050"/>
                </a:solidFill>
              </a:rPr>
              <a:t>ool await_ready() </a:t>
            </a:r>
            <a:r>
              <a:rPr lang="en-US" dirty="0" smtClean="0"/>
              <a:t>–</a:t>
            </a:r>
            <a:r>
              <a:rPr lang="ru-RU" dirty="0" smtClean="0"/>
              <a:t> проверяет готовность результата правостороннего выражения.(далее поймем его предназначение)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auto await_suspend(</a:t>
            </a:r>
            <a:r>
              <a:rPr lang="ru-RU" dirty="0" smtClean="0">
                <a:solidFill>
                  <a:srgbClr val="FFC000"/>
                </a:solidFill>
              </a:rPr>
              <a:t>…</a:t>
            </a:r>
            <a:r>
              <a:rPr lang="en-US" dirty="0" smtClean="0">
                <a:solidFill>
                  <a:srgbClr val="FFC000"/>
                </a:solidFill>
              </a:rPr>
              <a:t>) </a:t>
            </a:r>
            <a:r>
              <a:rPr lang="en-US" dirty="0" smtClean="0"/>
              <a:t>– </a:t>
            </a:r>
            <a:r>
              <a:rPr lang="ru-RU" dirty="0" smtClean="0"/>
              <a:t>вызывается в момент прерывания корутины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auto await_resume() </a:t>
            </a:r>
            <a:r>
              <a:rPr lang="en-US" dirty="0" smtClean="0"/>
              <a:t>– </a:t>
            </a:r>
            <a:r>
              <a:rPr lang="ru-RU" dirty="0" smtClean="0"/>
              <a:t>возвращает результат</a:t>
            </a:r>
            <a:r>
              <a:rPr lang="en-US" dirty="0" smtClean="0"/>
              <a:t> &lt;expr&gt;</a:t>
            </a:r>
            <a:r>
              <a:rPr lang="ru-RU" dirty="0" smtClean="0"/>
              <a:t>(подробнее о нем позже)</a:t>
            </a:r>
            <a:endParaRPr lang="en-US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535" y="4106740"/>
            <a:ext cx="20764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59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85139" y="501162"/>
            <a:ext cx="319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C3399"/>
                </a:solidFill>
              </a:rPr>
              <a:t>co_await </a:t>
            </a:r>
            <a:r>
              <a:rPr lang="en-US" sz="3600" dirty="0" smtClean="0"/>
              <a:t>result;</a:t>
            </a:r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545123" y="1608992"/>
            <a:ext cx="9812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Компилятор преобразует данное выражение в что-то на подобии этого :</a:t>
            </a:r>
            <a:endParaRPr lang="ru-RU" sz="2400" dirty="0"/>
          </a:p>
        </p:txBody>
      </p:sp>
      <p:sp>
        <p:nvSpPr>
          <p:cNvPr id="6" name="Стрелка вниз 5"/>
          <p:cNvSpPr/>
          <p:nvPr/>
        </p:nvSpPr>
        <p:spPr>
          <a:xfrm>
            <a:off x="4422531" y="2070657"/>
            <a:ext cx="2620107" cy="7780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323" y="3045580"/>
            <a:ext cx="7400000" cy="2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47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67" y="2304601"/>
            <a:ext cx="10058400" cy="41447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83940" y="553916"/>
            <a:ext cx="55162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C3399"/>
                </a:solidFill>
              </a:rPr>
              <a:t>c</a:t>
            </a:r>
            <a:r>
              <a:rPr lang="en-US" sz="3200" dirty="0" smtClean="0">
                <a:solidFill>
                  <a:srgbClr val="CC3399"/>
                </a:solidFill>
              </a:rPr>
              <a:t>o_await</a:t>
            </a:r>
            <a:r>
              <a:rPr lang="en-US" sz="3200" dirty="0" smtClean="0"/>
              <a:t> prom.final_suspend();</a:t>
            </a:r>
            <a:endParaRPr lang="ru-RU" sz="3200" dirty="0"/>
          </a:p>
        </p:txBody>
      </p:sp>
      <p:sp>
        <p:nvSpPr>
          <p:cNvPr id="6" name="Стрелка вниз 5"/>
          <p:cNvSpPr/>
          <p:nvPr/>
        </p:nvSpPr>
        <p:spPr>
          <a:xfrm>
            <a:off x="4536831" y="1310054"/>
            <a:ext cx="1960684" cy="8704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71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Самое время написать свой </a:t>
            </a:r>
            <a:r>
              <a:rPr lang="en-US" dirty="0" smtClean="0"/>
              <a:t>awaitable </a:t>
            </a:r>
            <a:r>
              <a:rPr lang="ru-RU" dirty="0" smtClean="0"/>
              <a:t>					тип!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054" y="2592994"/>
            <a:ext cx="3190875" cy="14287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956801" y="6077528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leep_await.cpp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521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0485" y="386862"/>
            <a:ext cx="7441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Но есть одна небольшая проблемка.</a:t>
            </a:r>
            <a:endParaRPr lang="ru-RU" sz="36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783" y="479914"/>
            <a:ext cx="2371725" cy="19240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2369" y="1529862"/>
            <a:ext cx="5468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Нам теперь всегда придется таскать этот </a:t>
            </a:r>
            <a:r>
              <a:rPr lang="en-US" sz="2400" dirty="0" smtClean="0"/>
              <a:t>awaiter </a:t>
            </a:r>
            <a:r>
              <a:rPr lang="ru-RU" sz="2400" dirty="0" smtClean="0"/>
              <a:t>с собой в открытом и общедоступном виде…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60485" y="3226860"/>
            <a:ext cx="3657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Есть 2 пути решения этой проблемы :</a:t>
            </a:r>
            <a:endParaRPr lang="ru-RU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60485" y="4273135"/>
            <a:ext cx="5846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sz="2400" dirty="0" smtClean="0"/>
              <a:t>Перегрузка оператора </a:t>
            </a:r>
            <a:r>
              <a:rPr lang="en-US" sz="2400" dirty="0" smtClean="0"/>
              <a:t>co_await</a:t>
            </a:r>
            <a:endParaRPr lang="en-US" sz="2400" dirty="0"/>
          </a:p>
          <a:p>
            <a:pPr marL="342900" indent="-342900">
              <a:buAutoNum type="arabicParenR"/>
            </a:pPr>
            <a:r>
              <a:rPr lang="ru-RU" sz="2400" dirty="0" smtClean="0"/>
              <a:t>Реализация метода </a:t>
            </a:r>
            <a:r>
              <a:rPr lang="en-US" sz="2400" dirty="0" smtClean="0"/>
              <a:t>await_transform </a:t>
            </a:r>
            <a:r>
              <a:rPr lang="ru-RU" sz="2400" dirty="0" smtClean="0"/>
              <a:t>в нашем </a:t>
            </a:r>
            <a:r>
              <a:rPr lang="en-US" sz="2400" dirty="0" smtClean="0"/>
              <a:t>promise_type</a:t>
            </a:r>
            <a:endParaRPr lang="ru-RU" sz="2400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031" y="2752217"/>
            <a:ext cx="3190875" cy="14287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079031" y="4596300"/>
            <a:ext cx="30091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Lets do it!</a:t>
            </a:r>
            <a:endParaRPr lang="ru-RU" sz="54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6170" y="6189968"/>
            <a:ext cx="3786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</a:t>
            </a:r>
            <a:r>
              <a:rPr lang="ru-RU" dirty="0"/>
              <a:t>р</a:t>
            </a:r>
            <a:r>
              <a:rPr lang="ru-RU" dirty="0" smtClean="0"/>
              <a:t>ешим проблему двумя способами)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9744364" y="6189968"/>
            <a:ext cx="2130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await_op_transform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690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89184" y="430823"/>
            <a:ext cx="9453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Рассмотрим следующий пример, не отходя далеко от темы!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07730" y="1688124"/>
            <a:ext cx="9283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Идея : что ,если совместить свойства корутины и обычной функции?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789" y="2268416"/>
            <a:ext cx="2847975" cy="1600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95264" y="4149970"/>
            <a:ext cx="5468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Конечно возможно!!</a:t>
            </a:r>
            <a:endParaRPr lang="ru-RU" sz="40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30" y="5079756"/>
            <a:ext cx="3190875" cy="14287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295792" y="6139174"/>
            <a:ext cx="2734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cancellable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369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2473" y="391862"/>
            <a:ext cx="96257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Очередным интересным примером является </a:t>
            </a:r>
            <a:r>
              <a:rPr lang="ru-RU" sz="2800" dirty="0"/>
              <a:t>м</a:t>
            </a:r>
            <a:r>
              <a:rPr lang="ru-RU" sz="2800" dirty="0" smtClean="0"/>
              <a:t>онада </a:t>
            </a:r>
            <a:r>
              <a:rPr lang="en-US" sz="2800" dirty="0" smtClean="0"/>
              <a:t>maybe</a:t>
            </a:r>
            <a:r>
              <a:rPr lang="ru-RU" sz="2800" dirty="0"/>
              <a:t>,</a:t>
            </a:r>
            <a:endParaRPr lang="ru-RU" sz="2800" dirty="0" smtClean="0"/>
          </a:p>
          <a:p>
            <a:r>
              <a:rPr lang="ru-RU" sz="2800" dirty="0"/>
              <a:t>	</a:t>
            </a:r>
            <a:r>
              <a:rPr lang="ru-RU" sz="2800" dirty="0" smtClean="0"/>
              <a:t>	реализованная с помощью корутин</a:t>
            </a:r>
            <a:r>
              <a:rPr lang="en-US" sz="2800" dirty="0" smtClean="0"/>
              <a:t> </a:t>
            </a:r>
            <a:r>
              <a:rPr lang="ru-RU" sz="2800" dirty="0" smtClean="0"/>
              <a:t> </a:t>
            </a:r>
            <a:endParaRPr lang="ru-RU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219" y="1452365"/>
            <a:ext cx="7857143" cy="27047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2031" y="4607169"/>
            <a:ext cx="85941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Весьма простой и понятный код, но мы же не слабаки!</a:t>
            </a:r>
          </a:p>
          <a:p>
            <a:r>
              <a:rPr lang="ru-RU" sz="2800" dirty="0" smtClean="0"/>
              <a:t>Перепишем его!</a:t>
            </a:r>
            <a:endParaRPr lang="ru-RU" sz="28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662" y="5150095"/>
            <a:ext cx="3190875" cy="14287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27538" y="6255679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aybe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636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5444" y="440994"/>
            <a:ext cx="10904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Но по-настоящему корутины полезны в связке с асинхронным кодом!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982412" y="1174377"/>
            <a:ext cx="9620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Ведь они позволяют делать асинхронный код синхронным(визуально)!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984" y="1769969"/>
            <a:ext cx="7828571" cy="27619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0741" y="4876800"/>
            <a:ext cx="80607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Для этого нужно сделать:</a:t>
            </a:r>
          </a:p>
          <a:p>
            <a:r>
              <a:rPr lang="ru-RU" sz="3200" dirty="0" smtClean="0"/>
              <a:t>1) </a:t>
            </a:r>
            <a:r>
              <a:rPr lang="en-US" sz="3200" dirty="0" smtClean="0"/>
              <a:t>Future </a:t>
            </a:r>
            <a:r>
              <a:rPr lang="ru-RU" sz="3200" dirty="0" smtClean="0"/>
              <a:t>типом, совместимым  с корутинами</a:t>
            </a:r>
          </a:p>
          <a:p>
            <a:r>
              <a:rPr lang="ru-RU" sz="3200" dirty="0" smtClean="0"/>
              <a:t>2)</a:t>
            </a:r>
            <a:r>
              <a:rPr lang="en-US" sz="3200" dirty="0" smtClean="0"/>
              <a:t>Future awaitable</a:t>
            </a:r>
            <a:r>
              <a:rPr lang="ru-RU" sz="3200" dirty="0" smtClean="0"/>
              <a:t> типом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87196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6669" y="677008"/>
            <a:ext cx="11175023" cy="103749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Для подобных вещей стандарт предоставляет механизм : </a:t>
            </a:r>
            <a:r>
              <a:rPr lang="en-US" sz="3200" dirty="0" smtClean="0"/>
              <a:t>std::coroutine_traits</a:t>
            </a:r>
            <a:endParaRPr lang="ru-RU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458" y="1806223"/>
            <a:ext cx="9066667" cy="219047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454" y="4455503"/>
            <a:ext cx="3190875" cy="1428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172700" y="6137030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dopt_future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706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307123" y="2066194"/>
            <a:ext cx="1044526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sz="2400" dirty="0" smtClean="0"/>
              <a:t>Обсудить интерфейс сопрограммы</a:t>
            </a:r>
          </a:p>
          <a:p>
            <a:pPr marL="342900" indent="-342900">
              <a:buAutoNum type="arabicParenR"/>
            </a:pPr>
            <a:r>
              <a:rPr lang="ru-RU" sz="2400" dirty="0" smtClean="0"/>
              <a:t>Разобрать внутреннее устройство этого механизма</a:t>
            </a:r>
          </a:p>
          <a:p>
            <a:pPr marL="342900" indent="-342900">
              <a:buAutoNum type="arabicParenR"/>
            </a:pPr>
            <a:r>
              <a:rPr lang="ru-RU" sz="2400" dirty="0" smtClean="0"/>
              <a:t>Вдохновиться компиляторной магией</a:t>
            </a:r>
          </a:p>
          <a:p>
            <a:pPr marL="342900" indent="-342900">
              <a:buAutoNum type="arabicParenR"/>
            </a:pPr>
            <a:r>
              <a:rPr lang="ru-RU" sz="2400" dirty="0" smtClean="0"/>
              <a:t>Изучить проектирование асинхронной логики с использованием сопрограмм</a:t>
            </a:r>
          </a:p>
          <a:p>
            <a:pPr marL="342900" indent="-342900">
              <a:buAutoNum type="arabicParenR"/>
            </a:pPr>
            <a:r>
              <a:rPr lang="ru-RU" sz="2400" dirty="0" smtClean="0"/>
              <a:t>Взглянуть на пару интересных примеров, написанных с использованием корутин</a:t>
            </a:r>
          </a:p>
          <a:p>
            <a:pPr marL="342900" indent="-342900">
              <a:buAutoNum type="arabicParenR"/>
            </a:pPr>
            <a:endParaRPr lang="ru-RU" dirty="0" smtClean="0"/>
          </a:p>
          <a:p>
            <a:pPr marL="342900" indent="-342900">
              <a:buAutoNum type="arabicParenR"/>
            </a:pPr>
            <a:endParaRPr lang="ru-RU" dirty="0" smtClean="0"/>
          </a:p>
          <a:p>
            <a:pPr marL="342900" indent="-342900">
              <a:buAutoNum type="arabicParenR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6323705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0351" y="319454"/>
            <a:ext cx="9875520" cy="135636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Итак , мы научились адоптировать нашу корутину для </a:t>
            </a:r>
            <a:r>
              <a:rPr lang="en-US" sz="3200" dirty="0" smtClean="0"/>
              <a:t>				std::future!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4487" y="1675814"/>
            <a:ext cx="10978944" cy="706901"/>
          </a:xfrm>
        </p:spPr>
        <p:txBody>
          <a:bodyPr/>
          <a:lstStyle/>
          <a:p>
            <a:r>
              <a:rPr lang="ru-RU" dirty="0" smtClean="0"/>
              <a:t>Предлагаю посмотреть на проблему комбинирования результатов асинхронных вычислений : </a:t>
            </a:r>
          </a:p>
          <a:p>
            <a:pPr marL="45720" indent="0">
              <a:buNone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37492" y="2510407"/>
            <a:ext cx="480939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auto f1 = std::async(get_result);</a:t>
            </a:r>
          </a:p>
          <a:p>
            <a:endParaRPr lang="en-US" sz="2000" dirty="0"/>
          </a:p>
          <a:p>
            <a:r>
              <a:rPr lang="en-US" sz="2000" dirty="0"/>
              <a:t>a</a:t>
            </a:r>
            <a:r>
              <a:rPr lang="en-US" sz="2000" dirty="0" smtClean="0"/>
              <a:t>uto  result = f1.get(); // waiting…</a:t>
            </a:r>
          </a:p>
          <a:p>
            <a:endParaRPr lang="en-US" sz="2000" dirty="0"/>
          </a:p>
          <a:p>
            <a:r>
              <a:rPr lang="en-US" sz="2000" dirty="0" smtClean="0"/>
              <a:t>auto f2 = std::async( process_result,result );</a:t>
            </a:r>
          </a:p>
          <a:p>
            <a:endParaRPr lang="en-US" sz="2000" dirty="0"/>
          </a:p>
          <a:p>
            <a:r>
              <a:rPr lang="en-US" sz="2000" dirty="0"/>
              <a:t>r</a:t>
            </a:r>
            <a:r>
              <a:rPr lang="en-US" sz="2000" dirty="0" smtClean="0"/>
              <a:t>esult =  f2.get();</a:t>
            </a:r>
          </a:p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44487" y="4932833"/>
            <a:ext cx="6984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</a:t>
            </a:r>
            <a:r>
              <a:rPr lang="ru-RU" dirty="0" smtClean="0"/>
              <a:t>В стандарт пытались пропихнуть </a:t>
            </a:r>
            <a:r>
              <a:rPr lang="en-US" dirty="0" smtClean="0"/>
              <a:t>future.then(callback)</a:t>
            </a:r>
            <a:r>
              <a:rPr lang="ru-RU" dirty="0" smtClean="0"/>
              <a:t>, но не пошло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88023" y="5328515"/>
            <a:ext cx="8765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uto f = std::async( get_result ).then([](auto param ){ return process_result(param);}</a:t>
            </a:r>
          </a:p>
          <a:p>
            <a:r>
              <a:rPr lang="en-US" dirty="0" smtClean="0"/>
              <a:t>auto result = f.get(); 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44487" y="5890846"/>
            <a:ext cx="7799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- Но при большом количестве </a:t>
            </a:r>
            <a:r>
              <a:rPr lang="en-US" dirty="0" smtClean="0"/>
              <a:t>.then() </a:t>
            </a:r>
            <a:r>
              <a:rPr lang="ru-RU" dirty="0" smtClean="0"/>
              <a:t>код раздувается и становится сложным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064" y="2673357"/>
            <a:ext cx="29432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9885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		Время квиза и решение 				 поставленной задачи!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886" y="2702902"/>
            <a:ext cx="3190875" cy="1428750"/>
          </a:xfrm>
        </p:spPr>
      </p:pic>
      <p:sp>
        <p:nvSpPr>
          <p:cNvPr id="5" name="TextBox 4"/>
          <p:cNvSpPr txBox="1"/>
          <p:nvPr/>
        </p:nvSpPr>
        <p:spPr>
          <a:xfrm>
            <a:off x="3806886" y="5600699"/>
            <a:ext cx="3382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rgbClr val="00B050"/>
                </a:solidFill>
              </a:rPr>
              <a:t>Будет сложновато </a:t>
            </a:r>
            <a:r>
              <a:rPr lang="ru-RU" sz="2800" dirty="0" smtClean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endParaRPr lang="ru-RU" sz="2800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891346" y="6123919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ombine_comp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234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0351" y="301869"/>
            <a:ext cx="9875520" cy="135636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	Стоит подметить одну очень интересную 					      деталь!</a:t>
            </a:r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589945" y="3652670"/>
            <a:ext cx="92307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Весь код, который идет после 1го </a:t>
            </a:r>
            <a:r>
              <a:rPr lang="en-US" sz="2400" dirty="0" smtClean="0"/>
              <a:t>co_await </a:t>
            </a:r>
            <a:r>
              <a:rPr lang="ru-RU" sz="2400" dirty="0" smtClean="0"/>
              <a:t>является </a:t>
            </a:r>
            <a:r>
              <a:rPr lang="en-US" sz="2400" dirty="0" smtClean="0"/>
              <a:t>callback’</a:t>
            </a:r>
            <a:r>
              <a:rPr lang="ru-RU" sz="2400" dirty="0" smtClean="0"/>
              <a:t>ом, </a:t>
            </a:r>
            <a:endParaRPr lang="en-US" sz="2400" dirty="0" smtClean="0"/>
          </a:p>
          <a:p>
            <a:r>
              <a:rPr lang="ru-RU" sz="2400" dirty="0" smtClean="0"/>
              <a:t>который начнет исполнение  только тогда, </a:t>
            </a:r>
          </a:p>
          <a:p>
            <a:r>
              <a:rPr lang="ru-RU" sz="2400" dirty="0" smtClean="0"/>
              <a:t>когда будет вычислен </a:t>
            </a:r>
            <a:r>
              <a:rPr lang="en-US" sz="2400" dirty="0" smtClean="0"/>
              <a:t>result! </a:t>
            </a:r>
            <a:r>
              <a:rPr lang="ru-RU" sz="2400" dirty="0" smtClean="0"/>
              <a:t>Далее раскроется истинный потенциал</a:t>
            </a:r>
          </a:p>
          <a:p>
            <a:r>
              <a:rPr lang="ru-RU" sz="2400" dirty="0" smtClean="0"/>
              <a:t>данной особенности корутин !</a:t>
            </a:r>
            <a:endParaRPr lang="ru-RU" sz="2400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208" y="2064414"/>
            <a:ext cx="9872663" cy="1182071"/>
          </a:xfrm>
        </p:spPr>
      </p:pic>
    </p:spTree>
    <p:extLst>
      <p:ext uri="{BB962C8B-B14F-4D97-AF65-F5344CB8AC3E}">
        <p14:creationId xmlns:p14="http://schemas.microsoft.com/office/powerpoint/2010/main" val="67054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1897" y="424961"/>
            <a:ext cx="9875520" cy="1356360"/>
          </a:xfrm>
        </p:spPr>
        <p:txBody>
          <a:bodyPr/>
          <a:lstStyle/>
          <a:p>
            <a:r>
              <a:rPr lang="ru-RU" dirty="0" smtClean="0"/>
              <a:t>	</a:t>
            </a:r>
            <a:r>
              <a:rPr lang="ru-RU" sz="4800" dirty="0" smtClean="0">
                <a:solidFill>
                  <a:srgbClr val="0070C0"/>
                </a:solidFill>
              </a:rPr>
              <a:t>Но стоит быть аккуратнее !</a:t>
            </a:r>
            <a:endParaRPr lang="ru-RU" sz="4800" dirty="0">
              <a:solidFill>
                <a:srgbClr val="0070C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018" y="1781321"/>
            <a:ext cx="8133333" cy="25428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54015" y="5155910"/>
            <a:ext cx="90193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Вам принесли данный код на ревью. Что скажете?</a:t>
            </a:r>
            <a:endParaRPr lang="ru-R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853961" y="5820508"/>
            <a:ext cx="3675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Как переписать?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90429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  </a:t>
            </a:r>
            <a:r>
              <a:rPr lang="ru-RU" dirty="0" smtClean="0">
                <a:solidFill>
                  <a:srgbClr val="0070C0"/>
                </a:solidFill>
              </a:rPr>
              <a:t> Но </a:t>
            </a:r>
            <a:r>
              <a:rPr lang="ru-RU" dirty="0">
                <a:solidFill>
                  <a:srgbClr val="0070C0"/>
                </a:solidFill>
              </a:rPr>
              <a:t>стоит быть аккуратнее !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841" y="1801518"/>
            <a:ext cx="6742857" cy="31142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45524" y="5609492"/>
            <a:ext cx="3911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Ускорение вдвое!! 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38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		Посмотрим на пример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947" y="2459648"/>
            <a:ext cx="3190875" cy="1428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88061" y="6101861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arallel_async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130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2715" y="800099"/>
            <a:ext cx="7523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Приправим доклад напоследок щепоткой </a:t>
            </a:r>
            <a:r>
              <a:rPr lang="en-US" sz="2800" dirty="0" smtClean="0"/>
              <a:t>asio !</a:t>
            </a:r>
            <a:endParaRPr 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033" y="1566861"/>
            <a:ext cx="4629150" cy="32670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678" y="5079756"/>
            <a:ext cx="3190875" cy="1428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43038" y="6156758"/>
            <a:ext cx="2110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imple_tcp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455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589" y="404448"/>
            <a:ext cx="119934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Благодаря корутинам код становится понятным(но не в случае </a:t>
            </a:r>
            <a:r>
              <a:rPr lang="en-US" sz="2400" b="1" dirty="0" smtClean="0"/>
              <a:t>asio </a:t>
            </a:r>
            <a:r>
              <a:rPr lang="en-US" sz="2400" b="1" dirty="0" smtClean="0">
                <a:sym typeface="Wingdings" panose="05000000000000000000" pitchFamily="2" charset="2"/>
              </a:rPr>
              <a:t>) </a:t>
            </a:r>
            <a:r>
              <a:rPr lang="ru-RU" sz="2400" b="1" dirty="0" smtClean="0">
                <a:sym typeface="Wingdings" panose="05000000000000000000" pitchFamily="2" charset="2"/>
              </a:rPr>
              <a:t> и лаконичным.</a:t>
            </a:r>
          </a:p>
          <a:p>
            <a:r>
              <a:rPr lang="ru-RU" sz="2400" b="1" dirty="0" smtClean="0">
                <a:sym typeface="Wingdings" panose="05000000000000000000" pitchFamily="2" charset="2"/>
              </a:rPr>
              <a:t>Логика собирается в одном месте и это легко масштабировать!</a:t>
            </a:r>
            <a:endParaRPr lang="ru-RU" sz="2400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23" y="1690045"/>
            <a:ext cx="10058400" cy="14620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71500" y="3606710"/>
            <a:ext cx="109238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Операция записи является </a:t>
            </a:r>
            <a:r>
              <a:rPr lang="en-US" sz="3200" dirty="0" smtClean="0"/>
              <a:t>callback’</a:t>
            </a:r>
            <a:r>
              <a:rPr lang="ru-RU" sz="3200" dirty="0" smtClean="0"/>
              <a:t>ом для операции чтения!</a:t>
            </a:r>
          </a:p>
          <a:p>
            <a:r>
              <a:rPr lang="ru-RU" sz="3200" dirty="0" smtClean="0"/>
              <a:t>Вся логика собрана в одном месте и </a:t>
            </a:r>
          </a:p>
          <a:p>
            <a:r>
              <a:rPr lang="ru-RU" sz="3200" dirty="0" smtClean="0"/>
              <a:t>не размазана по тысячам коллбекам!</a:t>
            </a:r>
            <a:endParaRPr lang="ru-RU" sz="3200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411" y="4142275"/>
            <a:ext cx="19240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21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качестве примера рассмотрим реализацию </a:t>
            </a:r>
            <a:r>
              <a:rPr lang="en-US" dirty="0" smtClean="0"/>
              <a:t>proxy</a:t>
            </a:r>
            <a:r>
              <a:rPr lang="ru-RU" dirty="0" smtClean="0"/>
              <a:t> сервера.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2800" dirty="0" smtClean="0"/>
              <a:t> </a:t>
            </a:r>
          </a:p>
          <a:p>
            <a:pPr marL="45720" indent="0">
              <a:buNone/>
            </a:pPr>
            <a:r>
              <a:rPr lang="en-US" sz="2800" dirty="0" smtClean="0"/>
              <a:t>Proxy </a:t>
            </a:r>
            <a:r>
              <a:rPr lang="ru-RU" sz="2800" dirty="0" smtClean="0"/>
              <a:t>сервер - </a:t>
            </a:r>
            <a:r>
              <a:rPr lang="ru-RU" sz="2400" dirty="0" smtClean="0"/>
              <a:t>промежуточный </a:t>
            </a:r>
            <a:r>
              <a:rPr lang="ru-RU" sz="2400" dirty="0"/>
              <a:t>сервер в компьютерных сетях, выполняющий роль посредника между пользователем и целевым сервером, позволяющий клиентам как выполнять косвенные запросы к другим сетевым службам, так и получать ответы</a:t>
            </a:r>
            <a:r>
              <a:rPr lang="ru-RU" sz="2400" dirty="0" smtClean="0"/>
              <a:t>.</a:t>
            </a:r>
          </a:p>
          <a:p>
            <a:pPr marL="45720" indent="0">
              <a:buNone/>
            </a:pPr>
            <a:r>
              <a:rPr lang="ru-RU" sz="2400" dirty="0" smtClean="0"/>
              <a:t>На его примере можно по-настоящему увидеть все достоинства  корутин, позволяющий писать элегантный и производительный код.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4807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7346" y="756138"/>
            <a:ext cx="9872871" cy="2303585"/>
          </a:xfrm>
        </p:spPr>
        <p:txBody>
          <a:bodyPr/>
          <a:lstStyle/>
          <a:p>
            <a:r>
              <a:rPr lang="ru-RU" dirty="0" smtClean="0"/>
              <a:t>Для чистоты эксперимента я привел 2 варианта реализации нашего </a:t>
            </a:r>
            <a:r>
              <a:rPr lang="en-US" dirty="0" smtClean="0"/>
              <a:t>proxy:</a:t>
            </a:r>
          </a:p>
          <a:p>
            <a:r>
              <a:rPr lang="en-US" dirty="0" smtClean="0"/>
              <a:t>1) </a:t>
            </a:r>
            <a:r>
              <a:rPr lang="ru-RU" dirty="0" smtClean="0"/>
              <a:t>путем вызова </a:t>
            </a:r>
            <a:r>
              <a:rPr lang="en-US" dirty="0" smtClean="0"/>
              <a:t>callback’</a:t>
            </a:r>
            <a:r>
              <a:rPr lang="ru-RU" dirty="0" err="1" smtClean="0"/>
              <a:t>ов</a:t>
            </a:r>
            <a:r>
              <a:rPr lang="ru-RU" dirty="0" smtClean="0"/>
              <a:t> по готовности асинхронной операции (подключение клиента, чтение и запись по сокету).</a:t>
            </a:r>
          </a:p>
          <a:p>
            <a:r>
              <a:rPr lang="ru-RU" dirty="0" smtClean="0"/>
              <a:t>2) путем использования основной фишки сопрограмм – возможность осуществлять прерывание и продолжение исполнения асинхронной логики.</a:t>
            </a:r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752" y="2664070"/>
            <a:ext cx="8674057" cy="379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3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Обсудим интерфейс обычной функции!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580620" y="2160588"/>
            <a:ext cx="4114802" cy="388077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-</a:t>
            </a:r>
            <a:r>
              <a:rPr lang="ru-RU" sz="3200" dirty="0" smtClean="0"/>
              <a:t>Вернуть результат</a:t>
            </a:r>
          </a:p>
          <a:p>
            <a:r>
              <a:rPr lang="en-US" sz="3200" dirty="0" smtClean="0"/>
              <a:t>-</a:t>
            </a:r>
            <a:r>
              <a:rPr lang="ru-RU" sz="3200" dirty="0" smtClean="0"/>
              <a:t>Вызвать</a:t>
            </a:r>
            <a:endParaRPr lang="ru-RU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475112" y="4285613"/>
            <a:ext cx="57850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Но можно ли из этого скрафтить что-либо еще?</a:t>
            </a:r>
            <a:endParaRPr lang="ru-RU" sz="3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950" y="2160588"/>
            <a:ext cx="4085714" cy="2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94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				   Итак!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746" y="1811216"/>
            <a:ext cx="11122269" cy="413238"/>
          </a:xfrm>
        </p:spPr>
        <p:txBody>
          <a:bodyPr/>
          <a:lstStyle/>
          <a:p>
            <a:r>
              <a:rPr lang="ru-RU" dirty="0" smtClean="0"/>
              <a:t>Дубль 1й! (</a:t>
            </a:r>
            <a:r>
              <a:rPr lang="en-US" dirty="0" smtClean="0"/>
              <a:t>callback’</a:t>
            </a:r>
            <a:r>
              <a:rPr lang="ru-RU" dirty="0" smtClean="0"/>
              <a:t>и)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291429" y="6145823"/>
            <a:ext cx="1454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b_proxy.cpp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18746" y="2611316"/>
            <a:ext cx="95542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Минусы данного подхода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Кода довольно много для такой тривиальной задачи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Весьма сложно понимать ход логической цепочки асинхронных операций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Приходится постоянно «прыгать», чтобы отлавливать ошибки и анализировать программу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18746" y="4040217"/>
            <a:ext cx="5725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Плюсы</a:t>
            </a:r>
          </a:p>
          <a:p>
            <a:r>
              <a:rPr lang="ru-RU" dirty="0" smtClean="0"/>
              <a:t>-Несложно писать, однако хочется чего-то поудобнее…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143500" y="5512777"/>
            <a:ext cx="3191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Выход есть!!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7373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5123" y="817684"/>
            <a:ext cx="9872871" cy="1019908"/>
          </a:xfrm>
        </p:spPr>
        <p:txBody>
          <a:bodyPr/>
          <a:lstStyle/>
          <a:p>
            <a:r>
              <a:rPr lang="ru-RU" dirty="0" smtClean="0"/>
              <a:t>Дубль 2!(сопрограммы)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181492" y="6005146"/>
            <a:ext cx="1654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Best_proxy.cpp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91308" y="2391508"/>
            <a:ext cx="1059809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Плюсы подхода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Крайне легко писать логику программы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Код  аккуратен и производителен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Логика собрана практически в одном месте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Легко понимать и выстраивать логическую цепь исполнения в голове</a:t>
            </a:r>
          </a:p>
          <a:p>
            <a:r>
              <a:rPr lang="ru-RU" dirty="0" smtClean="0"/>
              <a:t>Минусы</a:t>
            </a:r>
          </a:p>
          <a:p>
            <a:r>
              <a:rPr lang="ru-RU" dirty="0" smtClean="0"/>
              <a:t>-Для создания шедевров этим подходом, необходимо тщательно разобраться в устройстве сопрограмм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291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446" y="588222"/>
            <a:ext cx="1199655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Исходя и всего вышесказанного, можно понять, что потенциал сопрограмм </a:t>
            </a:r>
          </a:p>
          <a:p>
            <a:r>
              <a:rPr lang="ru-RU" sz="2800" dirty="0" smtClean="0"/>
              <a:t>крайне велик. </a:t>
            </a:r>
          </a:p>
          <a:p>
            <a:r>
              <a:rPr lang="ru-RU" sz="2800" dirty="0" smtClean="0"/>
              <a:t>Все больше и больше компаний переходят с </a:t>
            </a:r>
            <a:r>
              <a:rPr lang="en-US" sz="2800" dirty="0" smtClean="0"/>
              <a:t>callback’</a:t>
            </a:r>
            <a:r>
              <a:rPr lang="ru-RU" sz="2800" dirty="0" smtClean="0"/>
              <a:t>ов на корутины,</a:t>
            </a:r>
          </a:p>
          <a:p>
            <a:r>
              <a:rPr lang="ru-RU" sz="2800" dirty="0" smtClean="0"/>
              <a:t>стараясь по максимуму улучшить работу</a:t>
            </a:r>
          </a:p>
          <a:p>
            <a:r>
              <a:rPr lang="ru-RU" sz="2800" dirty="0" smtClean="0"/>
              <a:t>асинхронных движков и бизнес логики.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67141" y="3496234"/>
            <a:ext cx="1142485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Теперь предлагаю взглянуть на результат работы нашего асинхронного </a:t>
            </a:r>
          </a:p>
          <a:p>
            <a:r>
              <a:rPr lang="en-US" sz="2800" dirty="0" smtClean="0"/>
              <a:t>proxy-server’</a:t>
            </a:r>
            <a:r>
              <a:rPr lang="ru-RU" sz="2800" dirty="0" smtClean="0"/>
              <a:t>а и убедиться в его</a:t>
            </a:r>
          </a:p>
          <a:p>
            <a:r>
              <a:rPr lang="ru-RU" sz="2800" dirty="0" smtClean="0"/>
              <a:t>работоспособности.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0489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08" y="225845"/>
            <a:ext cx="10058400" cy="36893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60585" y="3654751"/>
            <a:ext cx="99130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Путем отправки обычного </a:t>
            </a:r>
            <a:r>
              <a:rPr lang="en-US" sz="3200" dirty="0" smtClean="0"/>
              <a:t>GET </a:t>
            </a:r>
            <a:r>
              <a:rPr lang="ru-RU" sz="3200" dirty="0" smtClean="0"/>
              <a:t>запроса по протоколу </a:t>
            </a:r>
            <a:endParaRPr lang="en-US" sz="3200" dirty="0" smtClean="0"/>
          </a:p>
          <a:p>
            <a:r>
              <a:rPr lang="en-US" sz="3200" dirty="0" smtClean="0"/>
              <a:t>TCP </a:t>
            </a:r>
            <a:r>
              <a:rPr lang="ru-RU" sz="3200" dirty="0" smtClean="0"/>
              <a:t>на наш прокси сервер, мы получили ответ от </a:t>
            </a:r>
            <a:r>
              <a:rPr lang="en-US" sz="3200" dirty="0" smtClean="0"/>
              <a:t>web</a:t>
            </a:r>
          </a:p>
          <a:p>
            <a:r>
              <a:rPr lang="ru-RU" sz="3200" dirty="0" smtClean="0"/>
              <a:t>сервера</a:t>
            </a:r>
            <a:r>
              <a:rPr lang="en-US" sz="3200" dirty="0" smtClean="0"/>
              <a:t>(http)</a:t>
            </a:r>
            <a:r>
              <a:rPr lang="ru-RU" sz="3200" dirty="0" smtClean="0"/>
              <a:t>  с доменом </a:t>
            </a:r>
            <a:r>
              <a:rPr lang="en-US" sz="3200" dirty="0" smtClean="0">
                <a:hlinkClick r:id="rId3"/>
              </a:rPr>
              <a:t>www.boost.org</a:t>
            </a:r>
            <a:r>
              <a:rPr lang="en-US" sz="3200" dirty="0" smtClean="0"/>
              <a:t>.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57522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34207" y="650630"/>
            <a:ext cx="9872871" cy="4038600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Прокси сервера – неотъемлемая часть большинства клиент-серверных архитектур. Благодаря </a:t>
            </a:r>
            <a:r>
              <a:rPr lang="en-US" sz="2800" dirty="0" smtClean="0"/>
              <a:t>proxy </a:t>
            </a:r>
            <a:r>
              <a:rPr lang="ru-RU" sz="2800" dirty="0" smtClean="0"/>
              <a:t>серверам пользователям не приходится опасаться за свою безопасность и анонимность, ведь именно </a:t>
            </a:r>
            <a:r>
              <a:rPr lang="en-US" sz="2800" dirty="0" smtClean="0"/>
              <a:t>proxy </a:t>
            </a:r>
            <a:r>
              <a:rPr lang="ru-RU" sz="2800" dirty="0" smtClean="0"/>
              <a:t>берет на себя ответственность за все это.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846" y="3314702"/>
            <a:ext cx="3971557" cy="171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30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			Подводя итоги!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3870" y="1965960"/>
            <a:ext cx="9872871" cy="4038600"/>
          </a:xfrm>
        </p:spPr>
        <p:txBody>
          <a:bodyPr/>
          <a:lstStyle/>
          <a:p>
            <a:r>
              <a:rPr lang="ru-RU" dirty="0" smtClean="0"/>
              <a:t>Мною были опрошены 125 программистов, большинство из которых( 94%) отдало свое предпочтение сопрограммам. И их выбор вполне обоснован.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608" y="2693377"/>
            <a:ext cx="762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53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9615" y="460131"/>
            <a:ext cx="9875520" cy="1356360"/>
          </a:xfrm>
        </p:spPr>
        <p:txBody>
          <a:bodyPr/>
          <a:lstStyle/>
          <a:p>
            <a:r>
              <a:rPr lang="en-US" dirty="0" smtClean="0"/>
              <a:t>			</a:t>
            </a:r>
            <a:r>
              <a:rPr lang="ru-RU" dirty="0" smtClean="0"/>
              <a:t>     </a:t>
            </a:r>
            <a:r>
              <a:rPr lang="en-US" sz="6600" dirty="0" smtClean="0"/>
              <a:t>That’s All!</a:t>
            </a:r>
            <a:endParaRPr lang="ru-RU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1125415" y="2329961"/>
            <a:ext cx="106357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Немного полезной информации : </a:t>
            </a:r>
          </a:p>
          <a:p>
            <a:r>
              <a:rPr lang="ru-RU" sz="2800" dirty="0" smtClean="0"/>
              <a:t>Если появится желание разобраться с корутинами или же использовать готовые </a:t>
            </a:r>
            <a:r>
              <a:rPr lang="en-US" sz="2800" dirty="0" smtClean="0"/>
              <a:t>awaitable/</a:t>
            </a:r>
            <a:r>
              <a:rPr lang="ru-RU" sz="2800" dirty="0" smtClean="0"/>
              <a:t> </a:t>
            </a:r>
            <a:r>
              <a:rPr lang="en-US" sz="2800" dirty="0" smtClean="0"/>
              <a:t>resumable </a:t>
            </a:r>
            <a:r>
              <a:rPr lang="ru-RU" sz="2800" dirty="0" smtClean="0"/>
              <a:t>типы, то могу посоветовать отличную библиотеку : 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958362" y="4026877"/>
            <a:ext cx="10691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https://github.com/lewissbaker/cppcoro</a:t>
            </a:r>
            <a:endParaRPr lang="ru-RU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2514599" y="5525232"/>
            <a:ext cx="71076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Также доступно видео данного доклада на </a:t>
            </a:r>
            <a:r>
              <a:rPr lang="en-US" sz="2400" dirty="0" smtClean="0"/>
              <a:t>YouTube:</a:t>
            </a:r>
            <a:endParaRPr lang="ru-RU" sz="2400" dirty="0" smtClean="0"/>
          </a:p>
          <a:p>
            <a:r>
              <a:rPr lang="en-US" sz="2400" dirty="0"/>
              <a:t>https://www.youtube.com/watch?v=0-CCWHzEQJw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541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9900" y="214870"/>
            <a:ext cx="10058400" cy="94735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ru-RU" dirty="0" smtClean="0">
                <a:solidFill>
                  <a:schemeClr val="tx1"/>
                </a:solidFill>
              </a:rPr>
              <a:t>Обсудим интерфейс корутины!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5788" y="2151796"/>
            <a:ext cx="4413412" cy="3880773"/>
          </a:xfrm>
        </p:spPr>
        <p:txBody>
          <a:bodyPr>
            <a:normAutofit/>
          </a:bodyPr>
          <a:lstStyle/>
          <a:p>
            <a:r>
              <a:rPr lang="ru-RU" sz="3200" dirty="0" smtClean="0"/>
              <a:t>-Вызвать</a:t>
            </a:r>
          </a:p>
          <a:p>
            <a:r>
              <a:rPr lang="ru-RU" sz="3200" dirty="0" smtClean="0"/>
              <a:t>-Вернуть результат</a:t>
            </a:r>
          </a:p>
          <a:p>
            <a:r>
              <a:rPr lang="ru-RU" sz="3200" dirty="0" smtClean="0"/>
              <a:t>-Приостановить</a:t>
            </a:r>
          </a:p>
          <a:p>
            <a:r>
              <a:rPr lang="ru-RU" sz="3200" dirty="0" smtClean="0"/>
              <a:t>-Возобновить</a:t>
            </a:r>
          </a:p>
          <a:p>
            <a:pPr marL="0" indent="0">
              <a:buNone/>
            </a:pPr>
            <a:r>
              <a:rPr lang="ru-RU" dirty="0" smtClean="0"/>
              <a:t> (похоже ,что обыкновенная функция –        	частный случай корутины!)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 rot="1350500">
            <a:off x="8829993" y="3142200"/>
            <a:ext cx="339383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sz="2400" dirty="0" smtClean="0">
                <a:solidFill>
                  <a:srgbClr val="00B050"/>
                </a:solidFill>
              </a:rPr>
              <a:t>co_await</a:t>
            </a:r>
          </a:p>
          <a:p>
            <a:endParaRPr lang="ru-RU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2822494" y="5545362"/>
            <a:ext cx="786978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Но возникает вопрос :</a:t>
            </a:r>
            <a:r>
              <a:rPr lang="en-US" sz="3200" dirty="0" smtClean="0"/>
              <a:t> </a:t>
            </a:r>
            <a:r>
              <a:rPr lang="ru-RU" sz="3200" dirty="0" smtClean="0"/>
              <a:t>что такое «корутина»</a:t>
            </a:r>
          </a:p>
          <a:p>
            <a:r>
              <a:rPr lang="ru-RU" sz="3200" dirty="0" smtClean="0"/>
              <a:t> и как ей пользоваться? </a:t>
            </a:r>
            <a:endParaRPr lang="ru-RU" sz="32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544" y="1406116"/>
            <a:ext cx="4629150" cy="32670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2913174">
            <a:off x="9983717" y="1848079"/>
            <a:ext cx="1417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c</a:t>
            </a:r>
            <a:r>
              <a:rPr lang="en-US" sz="2400" dirty="0" smtClean="0">
                <a:solidFill>
                  <a:srgbClr val="00B0F0"/>
                </a:solidFill>
              </a:rPr>
              <a:t>o_return</a:t>
            </a:r>
            <a:endParaRPr lang="ru-RU" sz="2400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20457398">
            <a:off x="8691961" y="3960235"/>
            <a:ext cx="128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co_yield</a:t>
            </a:r>
            <a:endParaRPr lang="ru-RU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3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8170" y="0"/>
            <a:ext cx="10058400" cy="1450757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Корутины в с++20 (</a:t>
            </a:r>
            <a:r>
              <a:rPr lang="en-US" dirty="0" smtClean="0">
                <a:solidFill>
                  <a:schemeClr val="tx1"/>
                </a:solidFill>
              </a:rPr>
              <a:t>stackless)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4108" y="1406824"/>
            <a:ext cx="10965631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Корутина(сопрограмма) – функция , которую можно прервать , чтобы возобновить позже.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 smtClean="0"/>
              <a:t>Корутины приостанавливают </a:t>
            </a:r>
            <a:r>
              <a:rPr lang="ru-RU" sz="2000" dirty="0"/>
              <a:t>выполнение, </a:t>
            </a:r>
            <a:r>
              <a:rPr lang="ru-RU" sz="2000" dirty="0" smtClean="0"/>
              <a:t>возвращая управление вызывающей </a:t>
            </a:r>
            <a:r>
              <a:rPr lang="ru-RU" sz="2000" dirty="0"/>
              <a:t>стороне, </a:t>
            </a:r>
            <a:endParaRPr lang="ru-RU" sz="2000" dirty="0" smtClean="0"/>
          </a:p>
          <a:p>
            <a:r>
              <a:rPr lang="ru-RU" sz="2000" dirty="0" smtClean="0"/>
              <a:t>а </a:t>
            </a:r>
            <a:r>
              <a:rPr lang="ru-RU" sz="2000" dirty="0"/>
              <a:t>данные, необходимые для возобновления выполнения, </a:t>
            </a:r>
            <a:endParaRPr lang="ru-RU" sz="2000" dirty="0" smtClean="0"/>
          </a:p>
          <a:p>
            <a:r>
              <a:rPr lang="ru-RU" sz="2000" dirty="0" smtClean="0"/>
              <a:t>хранятся </a:t>
            </a:r>
            <a:r>
              <a:rPr lang="ru-RU" sz="2000" dirty="0"/>
              <a:t>отдельно от </a:t>
            </a:r>
            <a:r>
              <a:rPr lang="ru-RU" sz="2000" dirty="0" smtClean="0"/>
              <a:t>стека(в </a:t>
            </a:r>
            <a:r>
              <a:rPr lang="en-US" sz="2000" dirty="0" smtClean="0"/>
              <a:t>coroutine-frame)</a:t>
            </a:r>
            <a:r>
              <a:rPr lang="ru-RU" sz="2000" dirty="0" smtClean="0"/>
              <a:t>(о нем немного позже).</a:t>
            </a:r>
          </a:p>
          <a:p>
            <a:endParaRPr lang="ru-RU" sz="2000" dirty="0" smtClean="0"/>
          </a:p>
          <a:p>
            <a:r>
              <a:rPr lang="ru-RU" sz="2000" dirty="0" smtClean="0"/>
              <a:t>Чтобы наделить обычную функцию свойствами корутины, необходимо добавить немного магии!</a:t>
            </a:r>
          </a:p>
          <a:p>
            <a:r>
              <a:rPr lang="ru-RU" sz="2000" dirty="0" smtClean="0"/>
              <a:t>А именно 1 из 3-х ключевых слов : </a:t>
            </a:r>
            <a:r>
              <a:rPr lang="en-US" sz="2000" dirty="0" smtClean="0">
                <a:solidFill>
                  <a:srgbClr val="00B050"/>
                </a:solidFill>
              </a:rPr>
              <a:t>co_await</a:t>
            </a:r>
            <a:r>
              <a:rPr lang="en-US" sz="2000" dirty="0" smtClean="0"/>
              <a:t>,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 smtClean="0">
                <a:solidFill>
                  <a:srgbClr val="00B0F0"/>
                </a:solidFill>
              </a:rPr>
              <a:t>co_return </a:t>
            </a:r>
            <a:r>
              <a:rPr lang="ru-RU" sz="2000" dirty="0" smtClean="0"/>
              <a:t>или </a:t>
            </a:r>
            <a:r>
              <a:rPr lang="en-US" sz="2000" dirty="0" smtClean="0">
                <a:solidFill>
                  <a:schemeClr val="accent2"/>
                </a:solidFill>
              </a:rPr>
              <a:t>co_yield</a:t>
            </a:r>
            <a:r>
              <a:rPr lang="ru-RU" sz="2000" dirty="0" smtClean="0"/>
              <a:t>.</a:t>
            </a:r>
            <a:endParaRPr lang="en-US" sz="2000" dirty="0">
              <a:solidFill>
                <a:schemeClr val="accent2"/>
              </a:solidFill>
            </a:endParaRPr>
          </a:p>
          <a:p>
            <a:endParaRPr lang="ru-RU" sz="2000" dirty="0">
              <a:solidFill>
                <a:srgbClr val="00B0F0"/>
              </a:solidFill>
            </a:endParaRPr>
          </a:p>
          <a:p>
            <a:r>
              <a:rPr lang="ru-RU" sz="2000" dirty="0" smtClean="0"/>
              <a:t>Но стоит обратить внимание на следующие вещи : </a:t>
            </a:r>
          </a:p>
          <a:p>
            <a:r>
              <a:rPr lang="ru-RU" sz="2000" dirty="0" smtClean="0"/>
              <a:t>1)Корутины не могут использовать </a:t>
            </a:r>
            <a:r>
              <a:rPr lang="en-US" sz="2000" dirty="0" smtClean="0"/>
              <a:t>variadic arguments</a:t>
            </a:r>
          </a:p>
          <a:p>
            <a:r>
              <a:rPr lang="en-US" sz="2000" dirty="0" smtClean="0"/>
              <a:t>2)</a:t>
            </a:r>
            <a:r>
              <a:rPr lang="ru-RU" sz="2000" dirty="0" smtClean="0"/>
              <a:t>Запрещены всем привычные операторы возврата </a:t>
            </a:r>
          </a:p>
          <a:p>
            <a:r>
              <a:rPr lang="ru-RU" sz="2000" dirty="0" smtClean="0"/>
              <a:t>3)Так же не допускается использование </a:t>
            </a:r>
            <a:r>
              <a:rPr lang="en-US" sz="2000" dirty="0" smtClean="0">
                <a:solidFill>
                  <a:srgbClr val="FF0000"/>
                </a:solidFill>
              </a:rPr>
              <a:t>auto</a:t>
            </a:r>
            <a:r>
              <a:rPr lang="en-US" sz="2000" dirty="0" smtClean="0"/>
              <a:t> &amp;&amp; </a:t>
            </a:r>
            <a:r>
              <a:rPr lang="en-US" sz="2000" dirty="0" smtClean="0">
                <a:solidFill>
                  <a:srgbClr val="FF0000"/>
                </a:solidFill>
              </a:rPr>
              <a:t>concept</a:t>
            </a:r>
          </a:p>
          <a:p>
            <a:r>
              <a:rPr lang="en-US" sz="2000" dirty="0" smtClean="0"/>
              <a:t>4)</a:t>
            </a:r>
            <a:r>
              <a:rPr lang="ru-RU" sz="2000" dirty="0" smtClean="0"/>
              <a:t>Корутинами быть не могут : </a:t>
            </a:r>
            <a:r>
              <a:rPr lang="en-US" sz="2000" dirty="0" smtClean="0"/>
              <a:t>constexpr func,ctors,dtors </a:t>
            </a:r>
            <a:r>
              <a:rPr lang="ru-RU" sz="2000" dirty="0" smtClean="0"/>
              <a:t>и </a:t>
            </a:r>
            <a:r>
              <a:rPr lang="en-US" sz="2000" dirty="0" smtClean="0"/>
              <a:t>main </a:t>
            </a:r>
            <a:endParaRPr lang="ru-RU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9398977" y="518746"/>
            <a:ext cx="202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(</a:t>
            </a:r>
            <a:r>
              <a:rPr lang="ru-RU" dirty="0" smtClean="0">
                <a:solidFill>
                  <a:srgbClr val="0070C0"/>
                </a:solidFill>
              </a:rPr>
              <a:t>немного теории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761" y="3719200"/>
            <a:ext cx="3123809" cy="1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46749" y="545123"/>
            <a:ext cx="10058400" cy="64198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  Небольшой экскурс по ко-операторам!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78827" y="2104292"/>
            <a:ext cx="1088707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Два из 3х операторов не слишком интересны и просты( </a:t>
            </a:r>
            <a:r>
              <a:rPr lang="en-US" sz="2400" dirty="0" smtClean="0"/>
              <a:t>co_yield &amp; co_return).</a:t>
            </a:r>
            <a:r>
              <a:rPr lang="ru-RU" sz="2400" dirty="0" smtClean="0"/>
              <a:t>Но вишенку на торте(</a:t>
            </a:r>
            <a:r>
              <a:rPr lang="en-US" sz="2400" dirty="0" smtClean="0"/>
              <a:t>co_await)</a:t>
            </a:r>
            <a:r>
              <a:rPr lang="ru-RU" sz="2400" dirty="0" smtClean="0"/>
              <a:t> мы рассмотрим немного позже.</a:t>
            </a:r>
          </a:p>
          <a:p>
            <a:endParaRPr lang="en-US" sz="2400" dirty="0"/>
          </a:p>
          <a:p>
            <a:r>
              <a:rPr lang="en-US" sz="2400" dirty="0" smtClean="0">
                <a:solidFill>
                  <a:srgbClr val="0070C0"/>
                </a:solidFill>
              </a:rPr>
              <a:t>co_yield</a:t>
            </a:r>
            <a:r>
              <a:rPr lang="en-US" sz="2400" dirty="0" smtClean="0"/>
              <a:t>  </a:t>
            </a:r>
            <a:r>
              <a:rPr lang="en-US" sz="2400" dirty="0" smtClean="0">
                <a:solidFill>
                  <a:srgbClr val="FF0000"/>
                </a:solidFill>
              </a:rPr>
              <a:t>&lt;expr&gt; </a:t>
            </a:r>
            <a:r>
              <a:rPr lang="ru-RU" sz="2400" dirty="0" smtClean="0">
                <a:solidFill>
                  <a:srgbClr val="FF0000"/>
                </a:solidFill>
              </a:rPr>
              <a:t> </a:t>
            </a:r>
            <a:r>
              <a:rPr lang="ru-RU" sz="2400" dirty="0" smtClean="0">
                <a:sym typeface="Wingdings" panose="05000000000000000000" pitchFamily="2" charset="2"/>
              </a:rPr>
              <a:t>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sym typeface="Wingdings" panose="05000000000000000000" pitchFamily="2" charset="2"/>
              </a:rPr>
              <a:t>co_await</a:t>
            </a:r>
            <a:r>
              <a:rPr lang="ru-RU" sz="2400" dirty="0" smtClean="0"/>
              <a:t> </a:t>
            </a:r>
            <a:r>
              <a:rPr lang="en-US" sz="2400" dirty="0" smtClean="0"/>
              <a:t>promise.yield_value(</a:t>
            </a:r>
            <a:r>
              <a:rPr lang="en-US" sz="2400" dirty="0" smtClean="0">
                <a:solidFill>
                  <a:srgbClr val="FF0000"/>
                </a:solidFill>
              </a:rPr>
              <a:t>&lt;expr&gt;</a:t>
            </a:r>
            <a:r>
              <a:rPr lang="en-US" sz="2400" dirty="0" smtClean="0"/>
              <a:t>)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co_return   </a:t>
            </a:r>
            <a:r>
              <a:rPr lang="en-US" sz="2400" dirty="0" smtClean="0">
                <a:sym typeface="Wingdings" panose="05000000000000000000" pitchFamily="2" charset="2"/>
              </a:rPr>
              <a:t></a:t>
            </a:r>
            <a:r>
              <a:rPr lang="en-US" sz="2400" dirty="0" smtClean="0"/>
              <a:t> promise.return_void()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co_return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&lt;expr&gt; </a:t>
            </a:r>
            <a:r>
              <a:rPr lang="en-US" sz="2400" dirty="0" smtClean="0">
                <a:sym typeface="Wingdings" panose="05000000000000000000" pitchFamily="2" charset="2"/>
              </a:rPr>
              <a:t></a:t>
            </a:r>
            <a:r>
              <a:rPr lang="en-US" sz="2400" dirty="0" smtClean="0"/>
              <a:t>  promise.return_value( </a:t>
            </a:r>
            <a:r>
              <a:rPr lang="en-US" sz="2400" dirty="0" smtClean="0">
                <a:solidFill>
                  <a:srgbClr val="FF0000"/>
                </a:solidFill>
              </a:rPr>
              <a:t>&lt;expr&gt; </a:t>
            </a:r>
            <a:r>
              <a:rPr lang="en-US" sz="2400" dirty="0" smtClean="0"/>
              <a:t>)</a:t>
            </a:r>
          </a:p>
          <a:p>
            <a:endParaRPr lang="ru-RU" sz="2400" dirty="0" smtClean="0">
              <a:solidFill>
                <a:srgbClr val="0070C0"/>
              </a:solidFill>
            </a:endParaRPr>
          </a:p>
          <a:p>
            <a:r>
              <a:rPr lang="ru-RU" sz="2400" dirty="0" smtClean="0"/>
              <a:t>Но гораздо интереснее третий из них! 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0070C0"/>
                </a:solidFill>
              </a:rPr>
              <a:t>co_await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&lt;expr&gt; </a:t>
            </a:r>
            <a:r>
              <a:rPr lang="ru-RU" sz="2400" dirty="0" smtClean="0"/>
              <a:t>приостанавливает выполнение корутины и отдает управление </a:t>
            </a:r>
            <a:endParaRPr lang="en-US" sz="2400" dirty="0" smtClean="0"/>
          </a:p>
          <a:p>
            <a:r>
              <a:rPr lang="ru-RU" sz="2400" dirty="0"/>
              <a:t>с</a:t>
            </a:r>
            <a:r>
              <a:rPr lang="en-US" sz="2400" dirty="0" smtClean="0"/>
              <a:t>aller’</a:t>
            </a:r>
            <a:r>
              <a:rPr lang="ru-RU" sz="2400" dirty="0" smtClean="0"/>
              <a:t>у. При этом </a:t>
            </a:r>
            <a:r>
              <a:rPr lang="en-US" sz="2400" dirty="0" smtClean="0">
                <a:solidFill>
                  <a:srgbClr val="FF0000"/>
                </a:solidFill>
              </a:rPr>
              <a:t>&lt;expr&gt;</a:t>
            </a:r>
            <a:r>
              <a:rPr lang="ru-RU" sz="2400" dirty="0" smtClean="0">
                <a:solidFill>
                  <a:srgbClr val="FF0000"/>
                </a:solidFill>
              </a:rPr>
              <a:t> </a:t>
            </a:r>
            <a:r>
              <a:rPr lang="ru-RU" sz="2400" dirty="0" smtClean="0"/>
              <a:t>позволяет управлять процессом.</a:t>
            </a:r>
            <a:endParaRPr lang="ru-RU" sz="2400" dirty="0"/>
          </a:p>
          <a:p>
            <a:r>
              <a:rPr lang="en-US" sz="2400" dirty="0" smtClean="0"/>
              <a:t> </a:t>
            </a:r>
            <a:endParaRPr lang="ru-RU" sz="2400" dirty="0" smtClean="0"/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314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Самое время написать нашу первую 				корутину!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070" y="2817935"/>
            <a:ext cx="3190875" cy="1428750"/>
          </a:xfrm>
        </p:spPr>
      </p:pic>
      <p:sp>
        <p:nvSpPr>
          <p:cNvPr id="5" name="TextBox 4"/>
          <p:cNvSpPr txBox="1"/>
          <p:nvPr/>
        </p:nvSpPr>
        <p:spPr>
          <a:xfrm>
            <a:off x="10451856" y="5979502"/>
            <a:ext cx="2276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first_coro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357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 самом деле все не так уж и просто!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8"/>
            <a:r>
              <a:rPr lang="ru-RU" sz="3200" dirty="0" smtClean="0"/>
              <a:t>Предлагаю взглянуть под капот!</a:t>
            </a:r>
            <a:endParaRPr lang="ru-RU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085" y="2981912"/>
            <a:ext cx="46291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99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1_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3.xml><?xml version="1.0" encoding="utf-8"?>
<a:theme xmlns:a="http://schemas.openxmlformats.org/drawingml/2006/main" name="2_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4.xml><?xml version="1.0" encoding="utf-8"?>
<a:theme xmlns:a="http://schemas.openxmlformats.org/drawingml/2006/main" name="3_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1625</TotalTime>
  <Words>1374</Words>
  <Application>Microsoft Office PowerPoint</Application>
  <PresentationFormat>Широкоэкранный</PresentationFormat>
  <Paragraphs>219</Paragraphs>
  <Slides>46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46</vt:i4>
      </vt:variant>
    </vt:vector>
  </HeadingPairs>
  <TitlesOfParts>
    <vt:vector size="54" baseType="lpstr">
      <vt:lpstr>Calibri</vt:lpstr>
      <vt:lpstr>Cambria Math</vt:lpstr>
      <vt:lpstr>Corbel</vt:lpstr>
      <vt:lpstr>Wingdings</vt:lpstr>
      <vt:lpstr>Базис</vt:lpstr>
      <vt:lpstr>1_Базис</vt:lpstr>
      <vt:lpstr>2_Базис</vt:lpstr>
      <vt:lpstr>3_Базис</vt:lpstr>
      <vt:lpstr>Coroutines in C++  </vt:lpstr>
      <vt:lpstr>      Цель доклада </vt:lpstr>
      <vt:lpstr>План</vt:lpstr>
      <vt:lpstr>Обсудим интерфейс обычной функции!</vt:lpstr>
      <vt:lpstr> Обсудим интерфейс корутины!</vt:lpstr>
      <vt:lpstr>Корутины в с++20 (stackless)</vt:lpstr>
      <vt:lpstr>  Небольшой экскурс по ко-операторам!</vt:lpstr>
      <vt:lpstr>Самое время написать нашу первую     корутину!</vt:lpstr>
      <vt:lpstr>На самом деле все не так уж и просто!</vt:lpstr>
      <vt:lpstr> Lvl 1 </vt:lpstr>
      <vt:lpstr>Презентация PowerPoint</vt:lpstr>
      <vt:lpstr>Предисловие to lvl2!</vt:lpstr>
      <vt:lpstr>Презентация PowerPoint</vt:lpstr>
      <vt:lpstr>Презентация PowerPoint</vt:lpstr>
      <vt:lpstr>     DONE!</vt:lpstr>
      <vt:lpstr>Презентация PowerPoint</vt:lpstr>
      <vt:lpstr> Итак , время попрактиковаться!</vt:lpstr>
      <vt:lpstr>Ну а теперь самый сок моего доклада!</vt:lpstr>
      <vt:lpstr> Посмотрим подробнее на эти 2       стандартных примитива!</vt:lpstr>
      <vt:lpstr>  Awaitable интерфейс</vt:lpstr>
      <vt:lpstr>Поговорим о каждом волшебном        методе!</vt:lpstr>
      <vt:lpstr>Презентация PowerPoint</vt:lpstr>
      <vt:lpstr>Презентация PowerPoint</vt:lpstr>
      <vt:lpstr>Самое время написать свой awaitable      тип!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Итак , мы научились адоптировать нашу корутину для     std::future!</vt:lpstr>
      <vt:lpstr>  Время квиза и решение      поставленной задачи!</vt:lpstr>
      <vt:lpstr> Стоит подметить одну очень интересную            деталь!</vt:lpstr>
      <vt:lpstr> Но стоит быть аккуратнее !</vt:lpstr>
      <vt:lpstr>    Но стоит быть аккуратнее !</vt:lpstr>
      <vt:lpstr>  Посмотрим на пример</vt:lpstr>
      <vt:lpstr>Презентация PowerPoint</vt:lpstr>
      <vt:lpstr>Презентация PowerPoint</vt:lpstr>
      <vt:lpstr>В качестве примера рассмотрим реализацию proxy сервера.</vt:lpstr>
      <vt:lpstr>Презентация PowerPoint</vt:lpstr>
      <vt:lpstr>       Итак!</vt:lpstr>
      <vt:lpstr>Презентация PowerPoint</vt:lpstr>
      <vt:lpstr>Презентация PowerPoint</vt:lpstr>
      <vt:lpstr>Презентация PowerPoint</vt:lpstr>
      <vt:lpstr>Презентация PowerPoint</vt:lpstr>
      <vt:lpstr>   Подводя итоги!</vt:lpstr>
      <vt:lpstr>        That’s All!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Coroutines in C++</dc:title>
  <dc:creator>McCool</dc:creator>
  <cp:lastModifiedBy>McCool</cp:lastModifiedBy>
  <cp:revision>126</cp:revision>
  <dcterms:created xsi:type="dcterms:W3CDTF">2021-12-11T14:32:56Z</dcterms:created>
  <dcterms:modified xsi:type="dcterms:W3CDTF">2022-04-28T18:46:35Z</dcterms:modified>
</cp:coreProperties>
</file>