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  <p:sldMasterId id="2147484553" r:id="rId2"/>
    <p:sldMasterId id="2147484649" r:id="rId3"/>
    <p:sldMasterId id="2147484685" r:id="rId4"/>
  </p:sldMasterIdLst>
  <p:notesMasterIdLst>
    <p:notesMasterId r:id="rId52"/>
  </p:notesMasterIdLst>
  <p:sldIdLst>
    <p:sldId id="261" r:id="rId5"/>
    <p:sldId id="262" r:id="rId6"/>
    <p:sldId id="306" r:id="rId7"/>
    <p:sldId id="307" r:id="rId8"/>
    <p:sldId id="258" r:id="rId9"/>
    <p:sldId id="259" r:id="rId10"/>
    <p:sldId id="260" r:id="rId11"/>
    <p:sldId id="268" r:id="rId12"/>
    <p:sldId id="263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7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" initials="M" lastIdx="3" clrIdx="0">
    <p:extLst>
      <p:ext uri="{19B8F6BF-5375-455C-9EA6-DF929625EA0E}">
        <p15:presenceInfo xmlns:p15="http://schemas.microsoft.com/office/powerpoint/2012/main" userId="Mc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21:16:10.9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4:45:47.6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5064-212B-4CC3-AB4F-A1B421A7009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97DB-EFA1-4848-9116-4A5D2B155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0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5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1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7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1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781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40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80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5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7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60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1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3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0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1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003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14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15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57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682" y="51418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Coroutines in C++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8421" y="2837494"/>
            <a:ext cx="8437034" cy="10968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это такое и с </a:t>
            </a:r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чем их 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едят?</a:t>
            </a:r>
            <a:r>
              <a:rPr lang="en-US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 все не так уж и просто!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ru-RU" sz="3200" dirty="0" smtClean="0"/>
              <a:t>Предлагаю взглянуть под капот!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85" y="298191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289570"/>
            <a:ext cx="10058400" cy="7135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Lvl 1</a:t>
            </a:r>
            <a:r>
              <a:rPr lang="ru-RU" b="1" dirty="0" smtClean="0"/>
              <a:t>	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3" y="1706612"/>
            <a:ext cx="3333333" cy="1914286"/>
          </a:xfrm>
        </p:spPr>
      </p:pic>
      <p:sp>
        <p:nvSpPr>
          <p:cNvPr id="5" name="TextBox 4"/>
          <p:cNvSpPr txBox="1"/>
          <p:nvPr/>
        </p:nvSpPr>
        <p:spPr>
          <a:xfrm>
            <a:off x="-471330" y="4100987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Теперь понятный и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привычный код!</a:t>
            </a:r>
            <a:endParaRPr lang="ru-RU" sz="2800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561891" y="3729512"/>
            <a:ext cx="438150" cy="371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4" y="385328"/>
            <a:ext cx="6034634" cy="571500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886200" y="2206869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777999"/>
            <a:ext cx="10515600" cy="42989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initial_suspend() </a:t>
            </a:r>
            <a:r>
              <a:rPr lang="en-US" sz="2400" dirty="0" smtClean="0"/>
              <a:t>–</a:t>
            </a:r>
            <a:r>
              <a:rPr lang="ru-RU" sz="2400" dirty="0" smtClean="0"/>
              <a:t> прерывание корутины в самом начале(до исполнения тела).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final_suspend() </a:t>
            </a:r>
            <a:r>
              <a:rPr lang="en-US" sz="2400" dirty="0" smtClean="0"/>
              <a:t>– </a:t>
            </a:r>
            <a:r>
              <a:rPr lang="ru-RU" sz="2400" dirty="0" smtClean="0"/>
              <a:t>прерывание корутины в самом конце(перед самым завершением).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get_return_object()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</a:t>
            </a:r>
            <a:r>
              <a:rPr lang="ru-RU" sz="2400" dirty="0"/>
              <a:t>а</a:t>
            </a:r>
            <a:r>
              <a:rPr lang="ru-RU" sz="2400" dirty="0" smtClean="0"/>
              <a:t>щает </a:t>
            </a:r>
            <a:r>
              <a:rPr lang="en-US" sz="2400" dirty="0" smtClean="0"/>
              <a:t>coroutine_handle</a:t>
            </a:r>
            <a:r>
              <a:rPr lang="ru-RU" sz="2400" dirty="0" smtClean="0"/>
              <a:t> для управления.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yield_value() </a:t>
            </a:r>
            <a:r>
              <a:rPr lang="en-US" sz="2400" dirty="0" smtClean="0"/>
              <a:t>–</a:t>
            </a:r>
            <a:r>
              <a:rPr lang="ru-RU" sz="2400" dirty="0" smtClean="0"/>
              <a:t> возвращает значение и прерывает исполнение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return_void()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return_value(value)</a:t>
            </a:r>
            <a:r>
              <a:rPr lang="en-US" sz="2400" dirty="0" smtClean="0"/>
              <a:t> </a:t>
            </a:r>
            <a:r>
              <a:rPr lang="ru-RU" sz="2400" dirty="0" smtClean="0"/>
              <a:t>– возвр</a:t>
            </a:r>
            <a:r>
              <a:rPr lang="ru-RU" sz="2400" dirty="0"/>
              <a:t>а</a:t>
            </a:r>
            <a:r>
              <a:rPr lang="ru-RU" sz="2400" dirty="0" smtClean="0"/>
              <a:t>щают значение перед завершением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unhandled_exception() </a:t>
            </a:r>
            <a:r>
              <a:rPr lang="en-US" sz="2400" dirty="0" smtClean="0"/>
              <a:t>– </a:t>
            </a:r>
            <a:r>
              <a:rPr lang="ru-RU" sz="2400" dirty="0" smtClean="0"/>
              <a:t>и так все понятно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5950" y="228600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Прежде чем копнуть еще глубже , предлагаю разобрать 	предназначение каждого метода в структуре </a:t>
            </a:r>
            <a:r>
              <a:rPr lang="en-US" sz="2400" dirty="0" smtClean="0"/>
              <a:t>				  </a:t>
            </a:r>
            <a:r>
              <a:rPr lang="ru-RU" sz="2400" dirty="0" smtClean="0"/>
              <a:t>		  </a:t>
            </a:r>
            <a:r>
              <a:rPr lang="en-US" sz="2400" dirty="0" smtClean="0"/>
              <a:t>promise_type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5" y="219075"/>
            <a:ext cx="10515600" cy="1325563"/>
          </a:xfrm>
        </p:spPr>
        <p:txBody>
          <a:bodyPr/>
          <a:lstStyle/>
          <a:p>
            <a:r>
              <a:rPr lang="ru-RU" dirty="0" smtClean="0"/>
              <a:t>Предисловие </a:t>
            </a:r>
            <a:r>
              <a:rPr lang="en-US" dirty="0" smtClean="0"/>
              <a:t>to lvl2!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7649" y="1255957"/>
            <a:ext cx="780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-Как было сказано ранее,корутина состоит из следующих компонентов : </a:t>
            </a:r>
            <a:r>
              <a:rPr lang="ru-RU" sz="2400" dirty="0" smtClean="0">
                <a:solidFill>
                  <a:srgbClr val="FF0000"/>
                </a:solidFill>
              </a:rPr>
              <a:t>(внести пояснение каждой составляющей)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promise_type</a:t>
            </a:r>
          </a:p>
          <a:p>
            <a:pPr marL="342900" indent="-342900">
              <a:buAutoNum type="arabicParenR"/>
            </a:pPr>
            <a:r>
              <a:rPr lang="en-US" sz="2400" dirty="0"/>
              <a:t>c</a:t>
            </a:r>
            <a:r>
              <a:rPr lang="en-US" sz="2400" dirty="0" smtClean="0"/>
              <a:t>oroutine frame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тела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47898" y="5492901"/>
            <a:ext cx="758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Предлагаю надеть волшебные очки магистра С++ и посмотреть еще раз на нашу корутину !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09052"/>
            <a:ext cx="4181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" y="665995"/>
            <a:ext cx="10058400" cy="54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32" y="384307"/>
            <a:ext cx="87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65" y="453656"/>
            <a:ext cx="10058400" cy="79485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DONE!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Итак, мы теперь имеем некое представление о том , как работают корутины.Резюмируем последователь действий компилятора!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3" y="39629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0" y="298939"/>
            <a:ext cx="7980952" cy="6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643"/>
          </a:xfrm>
        </p:spPr>
        <p:txBody>
          <a:bodyPr/>
          <a:lstStyle/>
          <a:p>
            <a:r>
              <a:rPr lang="ru-RU" dirty="0" smtClean="0"/>
              <a:t>	Итак , время попрактиковаться!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732" y="1828800"/>
            <a:ext cx="10119947" cy="4066670"/>
          </a:xfrm>
        </p:spPr>
        <p:txBody>
          <a:bodyPr/>
          <a:lstStyle/>
          <a:p>
            <a:r>
              <a:rPr lang="ru-RU" sz="2400" dirty="0" smtClean="0"/>
              <a:t>Все это время мы копались в устройстве корутин и до сих пор не ясно их предназначение.</a:t>
            </a:r>
          </a:p>
          <a:p>
            <a:r>
              <a:rPr lang="ru-RU" sz="2400" dirty="0" smtClean="0"/>
              <a:t>И назревает вопрос : «Что мы можем скрафтить на данном уровне с помощью корутин?».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58" y="3612571"/>
            <a:ext cx="22574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691" y="4299437"/>
            <a:ext cx="17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 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9" y="4185137"/>
            <a:ext cx="31908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3313" y="6211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135428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 smtClean="0"/>
              <a:t>Ну а теперь самый сок моего доклада!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Данный оператор является унарным и имеет вид: </a:t>
            </a:r>
            <a:r>
              <a:rPr lang="en-US" dirty="0" smtClean="0">
                <a:solidFill>
                  <a:srgbClr val="0070C0"/>
                </a:solidFill>
              </a:rPr>
              <a:t>co_await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(как было сказано ранее).Его функцией является приостановка корутины и передача управления вызывающей стороне(и не только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dirty="0" smtClean="0">
                <a:solidFill>
                  <a:schemeClr val="tx1"/>
                </a:solidFill>
              </a:rPr>
              <a:t>). Но есть одно «но»!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обязано реализовывать интерфейс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типа(об этом немного позже). Стандарт С++20 предоставляет 2 готовых </a:t>
            </a:r>
            <a:r>
              <a:rPr lang="en-US" dirty="0" smtClean="0">
                <a:solidFill>
                  <a:srgbClr val="FF0000"/>
                </a:solidFill>
              </a:rPr>
              <a:t>&lt;expr&gt; </a:t>
            </a:r>
            <a:r>
              <a:rPr lang="ru-RU" dirty="0" smtClean="0">
                <a:solidFill>
                  <a:schemeClr val="tx1"/>
                </a:solidFill>
              </a:rPr>
              <a:t>,удовлетворяющих интерфейсу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типа.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15" y="1153007"/>
            <a:ext cx="378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Оператор </a:t>
            </a:r>
            <a:r>
              <a:rPr lang="en-US" sz="2800" dirty="0" smtClean="0">
                <a:solidFill>
                  <a:srgbClr val="C00000"/>
                </a:solidFill>
              </a:rPr>
              <a:t>co_await</a:t>
            </a:r>
            <a:r>
              <a:rPr lang="ru-RU" sz="2800" dirty="0" smtClean="0">
                <a:solidFill>
                  <a:srgbClr val="C00000"/>
                </a:solidFill>
              </a:rPr>
              <a:t>!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328" y="4490105"/>
            <a:ext cx="40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std::suspend_always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4490105"/>
            <a:ext cx="423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</a:t>
            </a:r>
            <a:r>
              <a:rPr lang="en-US" sz="3200" dirty="0" smtClean="0">
                <a:solidFill>
                  <a:srgbClr val="FFC000"/>
                </a:solidFill>
              </a:rPr>
              <a:t>td::suspend_never</a:t>
            </a:r>
            <a:endParaRPr lang="ru-RU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   Цель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300" y="1406770"/>
            <a:ext cx="9872871" cy="4038600"/>
          </a:xfrm>
        </p:spPr>
        <p:txBody>
          <a:bodyPr/>
          <a:lstStyle/>
          <a:p>
            <a:r>
              <a:rPr lang="ru-RU" dirty="0" smtClean="0"/>
              <a:t>Обсудить нововведенную фичу в язык с++ в 20 стандарте</a:t>
            </a:r>
          </a:p>
          <a:p>
            <a:r>
              <a:rPr lang="ru-RU" dirty="0" smtClean="0"/>
              <a:t>Понять наконец, что же лучше: асинхронный код на коллбэках или корутинах</a:t>
            </a:r>
          </a:p>
          <a:p>
            <a:r>
              <a:rPr lang="ru-RU" dirty="0" smtClean="0"/>
              <a:t>Выявить плюсы и минусы сопрограмм</a:t>
            </a:r>
          </a:p>
          <a:p>
            <a:r>
              <a:rPr lang="ru-RU" dirty="0" smtClean="0"/>
              <a:t>Изучить перспективы использования подобного механизма на примерах</a:t>
            </a:r>
          </a:p>
          <a:p>
            <a:r>
              <a:rPr lang="ru-RU" dirty="0" smtClean="0"/>
              <a:t>Понять практический смысл нововведенного </a:t>
            </a:r>
            <a:r>
              <a:rPr lang="ru-RU" dirty="0" smtClean="0"/>
              <a:t>механизма</a:t>
            </a:r>
          </a:p>
          <a:p>
            <a:r>
              <a:rPr lang="ru-RU" dirty="0" smtClean="0"/>
              <a:t>Научиться пользоваться столь красивым инструментом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323" y="358450"/>
            <a:ext cx="9875520" cy="1356360"/>
          </a:xfrm>
        </p:spPr>
        <p:txBody>
          <a:bodyPr>
            <a:normAutofit/>
          </a:bodyPr>
          <a:lstStyle/>
          <a:p>
            <a:r>
              <a:rPr lang="ru-RU" dirty="0" smtClean="0"/>
              <a:t>	Посмотрим подробнее на эти 2   		</a:t>
            </a:r>
            <a:r>
              <a:rPr lang="en-US" dirty="0" smtClean="0"/>
              <a:t> 	</a:t>
            </a:r>
            <a:r>
              <a:rPr lang="ru-RU" dirty="0" smtClean="0"/>
              <a:t>стандартных примитива!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1714810"/>
            <a:ext cx="100584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3967782"/>
            <a:ext cx="10058400" cy="2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7605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Awaitable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Смотря на предыдущий слайд , можно понять,</a:t>
            </a:r>
            <a:r>
              <a:rPr lang="en-US" dirty="0" smtClean="0"/>
              <a:t> </a:t>
            </a:r>
            <a:r>
              <a:rPr lang="ru-RU" dirty="0" smtClean="0"/>
              <a:t>что для применения</a:t>
            </a:r>
            <a:r>
              <a:rPr lang="en-US" dirty="0" smtClean="0"/>
              <a:t> co_await </a:t>
            </a:r>
            <a:r>
              <a:rPr lang="ru-RU" dirty="0" smtClean="0"/>
              <a:t>оператора тип правостороннего выражения должен содержать минимум 3 специальных </a:t>
            </a:r>
            <a:r>
              <a:rPr lang="en-US" dirty="0" smtClean="0"/>
              <a:t>member-</a:t>
            </a:r>
            <a:r>
              <a:rPr lang="ru-RU" dirty="0" smtClean="0"/>
              <a:t>функции :</a:t>
            </a:r>
          </a:p>
          <a:p>
            <a:r>
              <a:rPr lang="ru-RU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bool  await_ready()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auto await_suspend(coro_handle)</a:t>
            </a:r>
          </a:p>
          <a:p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auto await_resume()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Именно это и является минимумом , для корректной работы </a:t>
            </a:r>
            <a:r>
              <a:rPr lang="en-US" dirty="0" smtClean="0">
                <a:solidFill>
                  <a:schemeClr val="tx1"/>
                </a:solidFill>
              </a:rPr>
              <a:t>co_await</a:t>
            </a:r>
            <a:r>
              <a:rPr lang="ru-RU" dirty="0" smtClean="0">
                <a:solidFill>
                  <a:schemeClr val="tx1"/>
                </a:solidFill>
              </a:rPr>
              <a:t> оператора.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      Ну а теперь можно и посмотреть на работу </a:t>
            </a:r>
            <a:r>
              <a:rPr lang="en-US" sz="2800" dirty="0" smtClean="0">
                <a:solidFill>
                  <a:schemeClr val="tx1"/>
                </a:solidFill>
              </a:rPr>
              <a:t>co_await </a:t>
            </a:r>
            <a:r>
              <a:rPr lang="ru-RU" sz="2800" dirty="0" smtClean="0">
                <a:solidFill>
                  <a:schemeClr val="tx1"/>
                </a:solidFill>
              </a:rPr>
              <a:t>на 					 практике!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69" y="419833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954" y="6096000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simple_co_await.cpp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каждом волшебном 					  методе!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268415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ool await_ready() </a:t>
            </a:r>
            <a:r>
              <a:rPr lang="en-US" dirty="0" smtClean="0"/>
              <a:t>–</a:t>
            </a:r>
            <a:r>
              <a:rPr lang="ru-RU" dirty="0" smtClean="0"/>
              <a:t> проверяет готовность результата правостороннего выражения.(далее поймем его предназначение)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auto await_suspend(</a:t>
            </a:r>
            <a:r>
              <a:rPr lang="ru-RU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вызывается в момент прерывания корутины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 await_resume() </a:t>
            </a:r>
            <a:r>
              <a:rPr lang="en-US" dirty="0" smtClean="0"/>
              <a:t>– </a:t>
            </a:r>
            <a:r>
              <a:rPr lang="ru-RU" dirty="0" smtClean="0"/>
              <a:t>возвращает результат</a:t>
            </a:r>
            <a:r>
              <a:rPr lang="en-US" dirty="0" smtClean="0"/>
              <a:t> &lt;expr&gt;</a:t>
            </a:r>
            <a:r>
              <a:rPr lang="ru-RU" dirty="0" smtClean="0"/>
              <a:t>(подробнее о нем позже)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410674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39" y="50116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99"/>
                </a:solidFill>
              </a:rPr>
              <a:t>co_await </a:t>
            </a:r>
            <a:r>
              <a:rPr lang="en-US" sz="3600" dirty="0" smtClean="0"/>
              <a:t>result;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1608992"/>
            <a:ext cx="98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Компилятор преобразует данное выражение в что-то на подобии этого :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422531" y="2070657"/>
            <a:ext cx="2620107" cy="778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3" y="3045580"/>
            <a:ext cx="74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" y="2304601"/>
            <a:ext cx="10058400" cy="414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940" y="55391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3399"/>
                </a:solidFill>
              </a:rPr>
              <a:t>c</a:t>
            </a:r>
            <a:r>
              <a:rPr lang="en-US" sz="3200" dirty="0" smtClean="0">
                <a:solidFill>
                  <a:srgbClr val="CC3399"/>
                </a:solidFill>
              </a:rPr>
              <a:t>o_await</a:t>
            </a:r>
            <a:r>
              <a:rPr lang="en-US" sz="3200" dirty="0" smtClean="0"/>
              <a:t> prom.final_suspend();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536831" y="1310054"/>
            <a:ext cx="1960684" cy="87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свой </a:t>
            </a:r>
            <a:r>
              <a:rPr lang="en-US" dirty="0" smtClean="0"/>
              <a:t>awaitable </a:t>
            </a:r>
            <a:r>
              <a:rPr lang="ru-RU" dirty="0" smtClean="0"/>
              <a:t>					тип!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4" y="2592994"/>
            <a:ext cx="3190875" cy="142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6801" y="607752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leep_await.cpp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85" y="386862"/>
            <a:ext cx="744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Но есть одна небольшая проблемка.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83" y="479914"/>
            <a:ext cx="237172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1529862"/>
            <a:ext cx="546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Нам теперь всегда придется таскать этот </a:t>
            </a:r>
            <a:r>
              <a:rPr lang="en-US" sz="2400" dirty="0" smtClean="0"/>
              <a:t>awaiter </a:t>
            </a:r>
            <a:r>
              <a:rPr lang="ru-RU" sz="2400" dirty="0" smtClean="0"/>
              <a:t>с собой в открытом и общедоступном виде…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85" y="322686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Есть 2 пути решения этой проблемы :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85" y="4273135"/>
            <a:ext cx="58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Перегрузка оператора </a:t>
            </a:r>
            <a:r>
              <a:rPr lang="en-US" sz="2400" dirty="0" smtClean="0"/>
              <a:t>co_await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Реализация метода </a:t>
            </a:r>
            <a:r>
              <a:rPr lang="en-US" sz="2400" dirty="0" smtClean="0"/>
              <a:t>await_transform </a:t>
            </a:r>
            <a:r>
              <a:rPr lang="ru-RU" sz="2400" dirty="0" smtClean="0"/>
              <a:t>в нашем </a:t>
            </a:r>
            <a:r>
              <a:rPr lang="en-US" sz="2400" dirty="0" smtClean="0"/>
              <a:t>promise_type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2752217"/>
            <a:ext cx="3190875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9031" y="4596300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Lets do it!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170" y="6189968"/>
            <a:ext cx="37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р</a:t>
            </a:r>
            <a:r>
              <a:rPr lang="ru-RU" dirty="0" smtClean="0"/>
              <a:t>ешим проблему двумя способами)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44364" y="6189968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await_op_transform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430823"/>
            <a:ext cx="945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Рассмотрим следующий пример, не отходя далеко от темы!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" y="1688124"/>
            <a:ext cx="92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Идея : что ,если совместить свойства корутины и обычной функции?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9" y="2268416"/>
            <a:ext cx="2847975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264" y="4149970"/>
            <a:ext cx="546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Конечно возможно!!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5079756"/>
            <a:ext cx="319087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5792" y="6139174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473" y="391862"/>
            <a:ext cx="9625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Очередным интересным примером является </a:t>
            </a:r>
            <a:r>
              <a:rPr lang="ru-RU" sz="2800" dirty="0"/>
              <a:t>м</a:t>
            </a:r>
            <a:r>
              <a:rPr lang="ru-RU" sz="2800" dirty="0" smtClean="0"/>
              <a:t>онада </a:t>
            </a:r>
            <a:r>
              <a:rPr lang="en-US" sz="2800" dirty="0" smtClean="0"/>
              <a:t>maybe</a:t>
            </a:r>
            <a:r>
              <a:rPr lang="ru-RU" sz="2800" dirty="0"/>
              <a:t>,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реализованная с помощью корутин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9" y="1452365"/>
            <a:ext cx="7857143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4607169"/>
            <a:ext cx="859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Весьма простой и понятный код, но мы же не слабаки!</a:t>
            </a:r>
          </a:p>
          <a:p>
            <a:r>
              <a:rPr lang="ru-RU" sz="2800" dirty="0" smtClean="0"/>
              <a:t>Перепишем его!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5150095"/>
            <a:ext cx="3190875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62556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aybe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444" y="440994"/>
            <a:ext cx="1090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 по-настоящему корутины полезны в связке с асинхронным кодом!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2412" y="1174377"/>
            <a:ext cx="96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Ведь они позволяют делать асинхронный код синхронным(визуально)!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84" y="1769969"/>
            <a:ext cx="7828571" cy="2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41" y="4876800"/>
            <a:ext cx="806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Для этого нужно сделать:</a:t>
            </a:r>
          </a:p>
          <a:p>
            <a:r>
              <a:rPr lang="ru-RU" sz="3200" dirty="0" smtClean="0"/>
              <a:t>1) </a:t>
            </a:r>
            <a:r>
              <a:rPr lang="en-US" sz="3200" dirty="0" smtClean="0"/>
              <a:t>Future </a:t>
            </a:r>
            <a:r>
              <a:rPr lang="ru-RU" sz="3200" dirty="0" smtClean="0"/>
              <a:t>типом, совместимым  с корутинами</a:t>
            </a:r>
          </a:p>
          <a:p>
            <a:r>
              <a:rPr lang="ru-RU" sz="3200" dirty="0" smtClean="0"/>
              <a:t>2)</a:t>
            </a:r>
            <a:r>
              <a:rPr lang="en-US" sz="3200" dirty="0" smtClean="0"/>
              <a:t>Future awaitable</a:t>
            </a:r>
            <a:r>
              <a:rPr lang="ru-RU" sz="3200" dirty="0" smtClean="0"/>
              <a:t> типом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5430" y="1661748"/>
            <a:ext cx="104452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Обсудить интерфейс сопрограммы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Разобрать внутреннее устройство этого механизма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Вдохновиться компиляторной магией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Изучить проектирование асинхронной логики с использованием сопрограмм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Взглянуть на пару интересных примеров, написанных с использованием корутин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237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669" y="677008"/>
            <a:ext cx="11175023" cy="1037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подобных вещей стандарт предоставляет механизм : </a:t>
            </a:r>
            <a:r>
              <a:rPr lang="en-US" sz="3200" dirty="0" smtClean="0"/>
              <a:t>std::coroutine_traits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58" y="1806223"/>
            <a:ext cx="9066667" cy="2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54" y="4455503"/>
            <a:ext cx="31908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2700" y="61370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dopt_future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19454"/>
            <a:ext cx="9875520" cy="13563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Итак , мы научились адоптировать нашу корутину для </a:t>
            </a:r>
            <a:r>
              <a:rPr lang="en-US" sz="3200" dirty="0" smtClean="0"/>
              <a:t>				std::future!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87" y="1675814"/>
            <a:ext cx="10978944" cy="706901"/>
          </a:xfrm>
        </p:spPr>
        <p:txBody>
          <a:bodyPr/>
          <a:lstStyle/>
          <a:p>
            <a:r>
              <a:rPr lang="ru-RU" dirty="0" smtClean="0"/>
              <a:t>Предлагаю посмотреть на проблему комбинирования результатов асинхронных вычислений :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492" y="2510407"/>
            <a:ext cx="48093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 f1 = std::async(get_result);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uto  result = f1.get(); // waiting…</a:t>
            </a:r>
          </a:p>
          <a:p>
            <a:endParaRPr lang="en-US" sz="2000" dirty="0"/>
          </a:p>
          <a:p>
            <a:r>
              <a:rPr lang="en-US" sz="2000" dirty="0" smtClean="0"/>
              <a:t>auto f2 = std::async( process_result,result );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dirty="0" smtClean="0"/>
              <a:t>esult =  f2.get();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87" y="4932833"/>
            <a:ext cx="698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 стандарт пытались пропихнуть </a:t>
            </a:r>
            <a:r>
              <a:rPr lang="en-US" dirty="0" smtClean="0"/>
              <a:t>future.then(callback)</a:t>
            </a:r>
            <a:r>
              <a:rPr lang="ru-RU" dirty="0" smtClean="0"/>
              <a:t>, но не пошло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023" y="5328515"/>
            <a:ext cx="876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 f = std::async( get_result ).then([](auto param ){ return process_result(param);}</a:t>
            </a:r>
          </a:p>
          <a:p>
            <a:r>
              <a:rPr lang="en-US" dirty="0" smtClean="0"/>
              <a:t>auto result = f.get();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87" y="5890846"/>
            <a:ext cx="77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Но при большом количестве </a:t>
            </a:r>
            <a:r>
              <a:rPr lang="en-US" dirty="0" smtClean="0"/>
              <a:t>.then() </a:t>
            </a:r>
            <a:r>
              <a:rPr lang="ru-RU" dirty="0" smtClean="0"/>
              <a:t>код раздувается и становится сложным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2673357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Время квиза и решение 				 поставленной задачи!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6" y="2702902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3806886" y="5600699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Будет сложновато </a:t>
            </a:r>
            <a:r>
              <a:rPr lang="ru-RU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1346" y="61239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ombine_comp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01869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Стоит подметить одну очень интересную 					      деталь!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89945" y="3652670"/>
            <a:ext cx="923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Весь код, который идет после 1го </a:t>
            </a:r>
            <a:r>
              <a:rPr lang="en-US" sz="2400" dirty="0" smtClean="0"/>
              <a:t>co_await </a:t>
            </a:r>
            <a:r>
              <a:rPr lang="ru-RU" sz="2400" dirty="0" smtClean="0"/>
              <a:t>является </a:t>
            </a:r>
            <a:r>
              <a:rPr lang="en-US" sz="2400" dirty="0" smtClean="0"/>
              <a:t>callback’</a:t>
            </a:r>
            <a:r>
              <a:rPr lang="ru-RU" sz="2400" dirty="0" smtClean="0"/>
              <a:t>ом, </a:t>
            </a:r>
            <a:endParaRPr lang="en-US" sz="2400" dirty="0" smtClean="0"/>
          </a:p>
          <a:p>
            <a:r>
              <a:rPr lang="ru-RU" sz="2400" dirty="0" smtClean="0"/>
              <a:t>который начнет исполнение  только тогда, </a:t>
            </a:r>
          </a:p>
          <a:p>
            <a:r>
              <a:rPr lang="ru-RU" sz="2400" dirty="0" smtClean="0"/>
              <a:t>когда будет вычислен </a:t>
            </a:r>
            <a:r>
              <a:rPr lang="en-US" sz="2400" dirty="0" smtClean="0"/>
              <a:t>result! </a:t>
            </a:r>
            <a:r>
              <a:rPr lang="ru-RU" sz="2400" dirty="0" smtClean="0"/>
              <a:t>Далее раскроется истинный потенциал</a:t>
            </a:r>
          </a:p>
          <a:p>
            <a:r>
              <a:rPr lang="ru-RU" sz="2400" dirty="0" smtClean="0"/>
              <a:t>данной особенности корутин !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8" y="2064414"/>
            <a:ext cx="9872663" cy="1182071"/>
          </a:xfrm>
        </p:spPr>
      </p:pic>
    </p:spTree>
    <p:extLst>
      <p:ext uri="{BB962C8B-B14F-4D97-AF65-F5344CB8AC3E}">
        <p14:creationId xmlns:p14="http://schemas.microsoft.com/office/powerpoint/2010/main" val="6705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897" y="424961"/>
            <a:ext cx="9875520" cy="135636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4800" dirty="0" smtClean="0">
                <a:solidFill>
                  <a:srgbClr val="0070C0"/>
                </a:solidFill>
              </a:rPr>
              <a:t>Но стоит быть аккуратнее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8" y="1781321"/>
            <a:ext cx="8133333" cy="2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015" y="5155910"/>
            <a:ext cx="901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Вам принесли данный код на ревью. Что скажете?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3961" y="5820508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Как переписать?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4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 Но </a:t>
            </a:r>
            <a:r>
              <a:rPr lang="ru-RU" dirty="0">
                <a:solidFill>
                  <a:srgbClr val="0070C0"/>
                </a:solidFill>
              </a:rPr>
              <a:t>стоит быть аккуратнее 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1" y="1801518"/>
            <a:ext cx="6742857" cy="3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524" y="5609492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Ускорение вдвое!!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Посмотрим на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7" y="2459648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8061" y="61018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arallel_async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715" y="800099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Приправим доклад напоследок щепоткой </a:t>
            </a:r>
            <a:r>
              <a:rPr lang="en-US" sz="2800" dirty="0" smtClean="0"/>
              <a:t>asio !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3" y="1566861"/>
            <a:ext cx="462915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78" y="5079756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3038" y="615675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imple_tcp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89" y="404448"/>
            <a:ext cx="11993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Благодаря корутинам код становится понятным(но не в случае </a:t>
            </a:r>
            <a:r>
              <a:rPr lang="en-US" sz="2400" b="1" dirty="0" smtClean="0"/>
              <a:t>asio </a:t>
            </a:r>
            <a:r>
              <a:rPr lang="en-US" sz="2400" b="1" dirty="0" smtClean="0">
                <a:sym typeface="Wingdings" panose="05000000000000000000" pitchFamily="2" charset="2"/>
              </a:rPr>
              <a:t>) </a:t>
            </a:r>
            <a:r>
              <a:rPr lang="ru-RU" sz="2400" b="1" dirty="0" smtClean="0">
                <a:sym typeface="Wingdings" panose="05000000000000000000" pitchFamily="2" charset="2"/>
              </a:rPr>
              <a:t> и лаконичным.</a:t>
            </a:r>
          </a:p>
          <a:p>
            <a:r>
              <a:rPr lang="ru-RU" sz="2400" b="1" dirty="0" smtClean="0">
                <a:sym typeface="Wingdings" panose="05000000000000000000" pitchFamily="2" charset="2"/>
              </a:rPr>
              <a:t>Логика собирается в одном месте и это легко масштабировать!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690045"/>
            <a:ext cx="10058400" cy="1462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" y="3606710"/>
            <a:ext cx="1092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Операция записи является </a:t>
            </a:r>
            <a:r>
              <a:rPr lang="en-US" sz="3200" dirty="0" smtClean="0"/>
              <a:t>callback’</a:t>
            </a:r>
            <a:r>
              <a:rPr lang="ru-RU" sz="3200" dirty="0" smtClean="0"/>
              <a:t>ом для операции чтения!</a:t>
            </a:r>
          </a:p>
          <a:p>
            <a:r>
              <a:rPr lang="ru-RU" sz="3200" dirty="0" smtClean="0"/>
              <a:t>Вся логика собрана в одном месте и </a:t>
            </a:r>
          </a:p>
          <a:p>
            <a:r>
              <a:rPr lang="ru-RU" sz="3200" dirty="0" smtClean="0"/>
              <a:t>не размазана по тысячам коллбекам!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11" y="4142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качестве примера рассмотрим реализацию </a:t>
            </a:r>
            <a:r>
              <a:rPr lang="en-US" dirty="0" smtClean="0"/>
              <a:t>proxy</a:t>
            </a:r>
            <a:r>
              <a:rPr lang="ru-RU" dirty="0" smtClean="0"/>
              <a:t> сервера.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 smtClean="0"/>
              <a:t> </a:t>
            </a:r>
          </a:p>
          <a:p>
            <a:pPr marL="45720" indent="0">
              <a:buNone/>
            </a:pPr>
            <a:r>
              <a:rPr lang="en-US" sz="2800" dirty="0" smtClean="0"/>
              <a:t>Proxy </a:t>
            </a:r>
            <a:r>
              <a:rPr lang="ru-RU" sz="2800" dirty="0" smtClean="0"/>
              <a:t>сервер - </a:t>
            </a:r>
            <a:r>
              <a:rPr lang="ru-RU" sz="2400" dirty="0" smtClean="0"/>
              <a:t>промежуточный </a:t>
            </a:r>
            <a:r>
              <a:rPr lang="ru-RU" sz="2400" dirty="0"/>
              <a:t>сервер в компьютерных сетях, выполняющий роль посредника между пользователем и целевым сервером, позволяющий клиентам как выполнять косвенные запросы к другим сетевым службам, так и получать ответы</a:t>
            </a:r>
            <a:r>
              <a:rPr lang="ru-RU" sz="2400" dirty="0" smtClean="0"/>
              <a:t>.</a:t>
            </a:r>
          </a:p>
          <a:p>
            <a:pPr marL="45720" indent="0">
              <a:buNone/>
            </a:pPr>
            <a:r>
              <a:rPr lang="ru-RU" sz="2400" dirty="0" smtClean="0"/>
              <a:t>На его примере можно по-настоящему увидеть все достоинства  корутин, позволяющий писать элегантный и производительный 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8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Изучить отличия подпрограмм от сопрограмм</a:t>
            </a:r>
          </a:p>
          <a:p>
            <a:r>
              <a:rPr lang="ru-RU" dirty="0" smtClean="0"/>
              <a:t>2)Изучить внутреннее устройство сопрограмм</a:t>
            </a:r>
          </a:p>
          <a:p>
            <a:r>
              <a:rPr lang="ru-RU" dirty="0" smtClean="0"/>
              <a:t>3) Изучить спектр практических задач с использованием </a:t>
            </a:r>
            <a:r>
              <a:rPr lang="ru-RU" dirty="0" err="1" smtClean="0"/>
              <a:t>корутин</a:t>
            </a:r>
            <a:endParaRPr lang="ru-RU" dirty="0" smtClean="0"/>
          </a:p>
          <a:p>
            <a:r>
              <a:rPr lang="ru-RU" dirty="0" smtClean="0"/>
              <a:t>4) Научиться писать асинхронный код с сопрограммами</a:t>
            </a:r>
          </a:p>
          <a:p>
            <a:r>
              <a:rPr lang="ru-RU" dirty="0" smtClean="0"/>
              <a:t>5) Разобрать примеры программ, максимально приближенных к </a:t>
            </a:r>
            <a:r>
              <a:rPr lang="ru-RU" smtClean="0"/>
              <a:t>реальным задачам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8534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346" y="756138"/>
            <a:ext cx="9872871" cy="2303585"/>
          </a:xfrm>
        </p:spPr>
        <p:txBody>
          <a:bodyPr/>
          <a:lstStyle/>
          <a:p>
            <a:r>
              <a:rPr lang="ru-RU" dirty="0" smtClean="0"/>
              <a:t>Для чистоты эксперимента я привел 2 варианта реализации нашего </a:t>
            </a:r>
            <a:r>
              <a:rPr lang="en-US" dirty="0" smtClean="0"/>
              <a:t>proxy: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путем вызова </a:t>
            </a:r>
            <a:r>
              <a:rPr lang="en-US" dirty="0" smtClean="0"/>
              <a:t>callback’</a:t>
            </a:r>
            <a:r>
              <a:rPr lang="ru-RU" dirty="0" err="1" smtClean="0"/>
              <a:t>ов</a:t>
            </a:r>
            <a:r>
              <a:rPr lang="ru-RU" dirty="0" smtClean="0"/>
              <a:t> по готовности асинхронной операции (подключение клиента, чтение и запись по сокету).</a:t>
            </a:r>
          </a:p>
          <a:p>
            <a:r>
              <a:rPr lang="ru-RU" dirty="0" smtClean="0"/>
              <a:t>2) путем использования основной фишки сопрограмм – возможность осуществлять прерывание и продолжение исполнения асинхронной логики.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52" y="2664070"/>
            <a:ext cx="8674057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   Итак!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46" y="1811216"/>
            <a:ext cx="11122269" cy="413238"/>
          </a:xfrm>
        </p:spPr>
        <p:txBody>
          <a:bodyPr/>
          <a:lstStyle/>
          <a:p>
            <a:r>
              <a:rPr lang="ru-RU" dirty="0" smtClean="0"/>
              <a:t>Дубль 1й! (</a:t>
            </a:r>
            <a:r>
              <a:rPr lang="en-US" dirty="0" smtClean="0"/>
              <a:t>callback’</a:t>
            </a:r>
            <a:r>
              <a:rPr lang="ru-RU" dirty="0" smtClean="0"/>
              <a:t>и)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1429" y="614582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b_proxy.cpp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746" y="2611316"/>
            <a:ext cx="9554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Минусы данного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Кода довольно много для такой тривиальной задачи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Весьма сложно понимать ход логической цепочки асинхронных операций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Приходится постоянно «прыгать», чтобы отлавливать ошибки и анализировать программу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8746" y="4040217"/>
            <a:ext cx="572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</a:t>
            </a:r>
          </a:p>
          <a:p>
            <a:r>
              <a:rPr lang="ru-RU" dirty="0" smtClean="0"/>
              <a:t>-Несложно писать, однако хочется чего-то поудобнее…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5512777"/>
            <a:ext cx="319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Выход есть!!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123" y="817684"/>
            <a:ext cx="9872871" cy="1019908"/>
          </a:xfrm>
        </p:spPr>
        <p:txBody>
          <a:bodyPr/>
          <a:lstStyle/>
          <a:p>
            <a:r>
              <a:rPr lang="ru-RU" dirty="0" smtClean="0"/>
              <a:t>Дубль 2!(сопрограммы)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81492" y="6005146"/>
            <a:ext cx="165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Best_proxy.cpp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1308" y="2391508"/>
            <a:ext cx="10598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Крайне легко писать логику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  аккуратен и производителен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Логика собрана практически в одном месте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Легко понимать и выстраивать логическую цепь исполнения в голове</a:t>
            </a:r>
          </a:p>
          <a:p>
            <a:r>
              <a:rPr lang="ru-RU" dirty="0" smtClean="0"/>
              <a:t>Минусы</a:t>
            </a:r>
          </a:p>
          <a:p>
            <a:r>
              <a:rPr lang="ru-RU" dirty="0" smtClean="0"/>
              <a:t>-Для создания шедевров этим подходом, необходимо тщательно разобраться в устройстве сопрограмм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9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46" y="588222"/>
            <a:ext cx="119965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Исходя и всего вышесказанного, можно понять, что потенциал сопрограмм </a:t>
            </a:r>
          </a:p>
          <a:p>
            <a:r>
              <a:rPr lang="ru-RU" sz="2800" dirty="0" smtClean="0"/>
              <a:t>крайне велик. </a:t>
            </a:r>
          </a:p>
          <a:p>
            <a:r>
              <a:rPr lang="ru-RU" sz="2800" dirty="0" smtClean="0"/>
              <a:t>Все больше и больше компаний переходят с </a:t>
            </a:r>
            <a:r>
              <a:rPr lang="en-US" sz="2800" dirty="0" smtClean="0"/>
              <a:t>callback’</a:t>
            </a:r>
            <a:r>
              <a:rPr lang="ru-RU" sz="2800" dirty="0" smtClean="0"/>
              <a:t>ов на корутины,</a:t>
            </a:r>
          </a:p>
          <a:p>
            <a:r>
              <a:rPr lang="ru-RU" sz="2800" dirty="0" smtClean="0"/>
              <a:t>стараясь по максимуму улучшить работу</a:t>
            </a:r>
          </a:p>
          <a:p>
            <a:r>
              <a:rPr lang="ru-RU" sz="2800" dirty="0" smtClean="0"/>
              <a:t>асинхронных движков и бизнес логики.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7141" y="3496234"/>
            <a:ext cx="114248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 предлагаю взглянуть на результат работы нашего асинхронного </a:t>
            </a:r>
          </a:p>
          <a:p>
            <a:r>
              <a:rPr lang="en-US" sz="2800" dirty="0" smtClean="0"/>
              <a:t>proxy-server’</a:t>
            </a:r>
            <a:r>
              <a:rPr lang="ru-RU" sz="2800" dirty="0" smtClean="0"/>
              <a:t>а и убедиться в его</a:t>
            </a:r>
          </a:p>
          <a:p>
            <a:r>
              <a:rPr lang="ru-RU" sz="2800" dirty="0" smtClean="0"/>
              <a:t>работоспособности.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4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225845"/>
            <a:ext cx="10058400" cy="368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585" y="3654751"/>
            <a:ext cx="9913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Путем отправки обычного </a:t>
            </a:r>
            <a:r>
              <a:rPr lang="en-US" sz="3200" dirty="0" smtClean="0"/>
              <a:t>GET </a:t>
            </a:r>
            <a:r>
              <a:rPr lang="ru-RU" sz="3200" dirty="0" smtClean="0"/>
              <a:t>запроса по протоколу </a:t>
            </a:r>
            <a:endParaRPr lang="en-US" sz="3200" dirty="0" smtClean="0"/>
          </a:p>
          <a:p>
            <a:r>
              <a:rPr lang="en-US" sz="3200" dirty="0" smtClean="0"/>
              <a:t>TCP </a:t>
            </a:r>
            <a:r>
              <a:rPr lang="ru-RU" sz="3200" dirty="0" smtClean="0"/>
              <a:t>на наш прокси сервер, мы получили ответ от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сервера</a:t>
            </a:r>
            <a:r>
              <a:rPr lang="en-US" sz="3200" dirty="0" smtClean="0"/>
              <a:t>(http)</a:t>
            </a:r>
            <a:r>
              <a:rPr lang="ru-RU" sz="3200" dirty="0" smtClean="0"/>
              <a:t>  с доменом </a:t>
            </a:r>
            <a:r>
              <a:rPr lang="en-US" sz="3200" dirty="0" smtClean="0">
                <a:hlinkClick r:id="rId3"/>
              </a:rPr>
              <a:t>www.boost.org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5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207" y="650630"/>
            <a:ext cx="9872871" cy="4038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Прокси сервера – неотъемлемая часть большинства клиент-серверных архитектур. Благодаря </a:t>
            </a:r>
            <a:r>
              <a:rPr lang="en-US" sz="2800" dirty="0" smtClean="0"/>
              <a:t>proxy </a:t>
            </a:r>
            <a:r>
              <a:rPr lang="ru-RU" sz="2800" dirty="0" smtClean="0"/>
              <a:t>серверам пользователям не приходится опасаться за свою безопасность и анонимность, ведь именно </a:t>
            </a:r>
            <a:r>
              <a:rPr lang="en-US" sz="2800" dirty="0" smtClean="0"/>
              <a:t>proxy </a:t>
            </a:r>
            <a:r>
              <a:rPr lang="ru-RU" sz="2800" dirty="0" smtClean="0"/>
              <a:t>берет на себя ответственность за все это.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6" y="3314702"/>
            <a:ext cx="3971557" cy="17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Подводя итоги!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870" y="1965960"/>
            <a:ext cx="9872871" cy="4038600"/>
          </a:xfrm>
        </p:spPr>
        <p:txBody>
          <a:bodyPr/>
          <a:lstStyle/>
          <a:p>
            <a:r>
              <a:rPr lang="ru-RU" dirty="0" smtClean="0"/>
              <a:t>Мною были опрошены 125 программистов, большинство из которых( 94%) отдало свое предпочтение сопрограммам. И их выбор вполне обоснован.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269337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" y="460131"/>
            <a:ext cx="9875520" cy="135636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ru-RU" dirty="0" smtClean="0"/>
              <a:t>     </a:t>
            </a:r>
            <a:r>
              <a:rPr lang="en-US" sz="6600" dirty="0" smtClean="0"/>
              <a:t>That’s All!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125415" y="2329961"/>
            <a:ext cx="10635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Немного полезной информации : </a:t>
            </a:r>
          </a:p>
          <a:p>
            <a:r>
              <a:rPr lang="ru-RU" sz="2800" dirty="0" smtClean="0"/>
              <a:t>Если появится желание разобраться с корутинами или же использовать готовые </a:t>
            </a:r>
            <a:r>
              <a:rPr lang="en-US" sz="2800" dirty="0" smtClean="0"/>
              <a:t>awaitable/</a:t>
            </a:r>
            <a:r>
              <a:rPr lang="ru-RU" sz="2800" dirty="0" smtClean="0"/>
              <a:t> </a:t>
            </a:r>
            <a:r>
              <a:rPr lang="en-US" sz="2800" dirty="0" smtClean="0"/>
              <a:t>resumable </a:t>
            </a:r>
            <a:r>
              <a:rPr lang="ru-RU" sz="2800" dirty="0" smtClean="0"/>
              <a:t>типы, то могу посоветовать отличную библиотеку :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8362" y="4026877"/>
            <a:ext cx="1069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https://github.com/lewissbaker/cppcoro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4599" y="5525232"/>
            <a:ext cx="7107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Также доступно видео данного доклада на </a:t>
            </a:r>
            <a:r>
              <a:rPr lang="en-US" sz="2400" dirty="0" smtClean="0"/>
              <a:t>YouTube:</a:t>
            </a:r>
            <a:endParaRPr lang="ru-RU" sz="2400" dirty="0" smtClean="0"/>
          </a:p>
          <a:p>
            <a:r>
              <a:rPr lang="en-US" sz="2400" dirty="0"/>
              <a:t>https://www.youtube.com/watch?v=0-CCWHzEQJw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Обсудим интерфейс обычной функции!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80620" y="2160588"/>
            <a:ext cx="4114802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ru-RU" sz="3200" dirty="0" smtClean="0"/>
              <a:t>Вернуть результат</a:t>
            </a:r>
          </a:p>
          <a:p>
            <a:r>
              <a:rPr lang="en-US" sz="3200" dirty="0" smtClean="0"/>
              <a:t>-</a:t>
            </a:r>
            <a:r>
              <a:rPr lang="ru-RU" sz="3200" dirty="0" smtClean="0"/>
              <a:t>Вызвать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5112" y="4285613"/>
            <a:ext cx="5785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Но можно ли из этого скрафтить что-либо еще?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0" y="2160588"/>
            <a:ext cx="408571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900" y="214870"/>
            <a:ext cx="10058400" cy="9473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Обсудим интерфейс корутины!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88" y="2151796"/>
            <a:ext cx="4413412" cy="388077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-Вызвать</a:t>
            </a:r>
          </a:p>
          <a:p>
            <a:r>
              <a:rPr lang="ru-RU" sz="3200" dirty="0" smtClean="0"/>
              <a:t>-Вернуть результат</a:t>
            </a:r>
          </a:p>
          <a:p>
            <a:r>
              <a:rPr lang="ru-RU" sz="3200" dirty="0" smtClean="0"/>
              <a:t>-Приостановить</a:t>
            </a:r>
          </a:p>
          <a:p>
            <a:r>
              <a:rPr lang="ru-RU" sz="3200" dirty="0" smtClean="0"/>
              <a:t>-Возобновить</a:t>
            </a:r>
          </a:p>
          <a:p>
            <a:pPr marL="0" indent="0">
              <a:buNone/>
            </a:pPr>
            <a:r>
              <a:rPr lang="ru-RU" dirty="0" smtClean="0"/>
              <a:t> (похоже ,что обыкновенная функция –        	частный случай корутины!)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350500">
            <a:off x="8829993" y="3142200"/>
            <a:ext cx="3393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co_await</a:t>
            </a:r>
          </a:p>
          <a:p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822494" y="5545362"/>
            <a:ext cx="786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Но возникает вопрос :</a:t>
            </a:r>
            <a:r>
              <a:rPr lang="en-US" sz="3200" dirty="0" smtClean="0"/>
              <a:t> </a:t>
            </a:r>
            <a:r>
              <a:rPr lang="ru-RU" sz="3200" dirty="0" smtClean="0"/>
              <a:t>что такое «корутина»</a:t>
            </a:r>
          </a:p>
          <a:p>
            <a:r>
              <a:rPr lang="ru-RU" sz="3200" dirty="0" smtClean="0"/>
              <a:t> и как ей пользоваться?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4" y="1406116"/>
            <a:ext cx="4629150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913174">
            <a:off x="9983717" y="1848079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o_return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457398">
            <a:off x="8691961" y="3960235"/>
            <a:ext cx="1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co_yield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70" y="0"/>
            <a:ext cx="1005840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Корутины в с++20 (</a:t>
            </a:r>
            <a:r>
              <a:rPr lang="en-US" dirty="0" smtClean="0">
                <a:solidFill>
                  <a:schemeClr val="tx1"/>
                </a:solidFill>
              </a:rPr>
              <a:t>stackless)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8" y="1406824"/>
            <a:ext cx="1096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Корутина(сопрограмма) – функция , которую можно прервать , чтобы возобновить позже.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Корутины приостанавливают </a:t>
            </a:r>
            <a:r>
              <a:rPr lang="ru-RU" sz="2000" dirty="0"/>
              <a:t>выполнение, </a:t>
            </a:r>
            <a:r>
              <a:rPr lang="ru-RU" sz="2000" dirty="0" smtClean="0"/>
              <a:t>возвращая управление вызывающей </a:t>
            </a:r>
            <a:r>
              <a:rPr lang="ru-RU" sz="2000" dirty="0"/>
              <a:t>стороне,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данные, необходимые для возобновления выполнения, </a:t>
            </a:r>
            <a:endParaRPr lang="ru-RU" sz="2000" dirty="0" smtClean="0"/>
          </a:p>
          <a:p>
            <a:r>
              <a:rPr lang="ru-RU" sz="2000" dirty="0" smtClean="0"/>
              <a:t>хранятся </a:t>
            </a:r>
            <a:r>
              <a:rPr lang="ru-RU" sz="2000" dirty="0"/>
              <a:t>отдельно от </a:t>
            </a:r>
            <a:r>
              <a:rPr lang="ru-RU" sz="2000" dirty="0" smtClean="0"/>
              <a:t>стека(в </a:t>
            </a:r>
            <a:r>
              <a:rPr lang="en-US" sz="2000" dirty="0" smtClean="0"/>
              <a:t>coroutine-frame)</a:t>
            </a:r>
            <a:r>
              <a:rPr lang="ru-RU" sz="2000" dirty="0" smtClean="0"/>
              <a:t>(о нем немного позже).</a:t>
            </a:r>
          </a:p>
          <a:p>
            <a:endParaRPr lang="ru-RU" sz="2000" dirty="0" smtClean="0"/>
          </a:p>
          <a:p>
            <a:r>
              <a:rPr lang="ru-RU" sz="2000" dirty="0" smtClean="0"/>
              <a:t>Чтобы наделить обычную функцию свойствами корутины, необходимо добавить немного магии!</a:t>
            </a:r>
          </a:p>
          <a:p>
            <a:r>
              <a:rPr lang="ru-RU" sz="2000" dirty="0" smtClean="0"/>
              <a:t>А именно 1 из 3-х ключевых слов : </a:t>
            </a:r>
            <a:r>
              <a:rPr lang="en-US" sz="2000" dirty="0" smtClean="0">
                <a:solidFill>
                  <a:srgbClr val="00B050"/>
                </a:solidFill>
              </a:rPr>
              <a:t>co_await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co_return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chemeClr val="accent2"/>
                </a:solidFill>
              </a:rPr>
              <a:t>co_yield</a:t>
            </a:r>
            <a:r>
              <a:rPr lang="ru-RU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ru-RU" sz="2000" dirty="0">
              <a:solidFill>
                <a:srgbClr val="00B0F0"/>
              </a:solidFill>
            </a:endParaRPr>
          </a:p>
          <a:p>
            <a:r>
              <a:rPr lang="ru-RU" sz="2000" dirty="0" smtClean="0"/>
              <a:t>Но стоит обратить внимание на следующие вещи : </a:t>
            </a:r>
          </a:p>
          <a:p>
            <a:r>
              <a:rPr lang="ru-RU" sz="2000" dirty="0" smtClean="0"/>
              <a:t>1)Корутины не могут использовать </a:t>
            </a:r>
            <a:r>
              <a:rPr lang="en-US" sz="2000" dirty="0" smtClean="0"/>
              <a:t>variadic arguments</a:t>
            </a:r>
          </a:p>
          <a:p>
            <a:r>
              <a:rPr lang="en-US" sz="2000" dirty="0" smtClean="0"/>
              <a:t>2)</a:t>
            </a:r>
            <a:r>
              <a:rPr lang="ru-RU" sz="2000" dirty="0" smtClean="0"/>
              <a:t>Запрещены всем привычные операторы возврата </a:t>
            </a:r>
          </a:p>
          <a:p>
            <a:r>
              <a:rPr lang="ru-RU" sz="2000" dirty="0" smtClean="0"/>
              <a:t>3)Так же не допускается использование </a:t>
            </a: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&amp;&amp; </a:t>
            </a:r>
            <a:r>
              <a:rPr lang="en-US" sz="20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2000" dirty="0" smtClean="0"/>
              <a:t>4)</a:t>
            </a:r>
            <a:r>
              <a:rPr lang="ru-RU" sz="2000" dirty="0" smtClean="0"/>
              <a:t>Корутинами быть не могут : </a:t>
            </a:r>
            <a:r>
              <a:rPr lang="en-US" sz="2000" dirty="0" smtClean="0"/>
              <a:t>constexpr func,ctors,dtors </a:t>
            </a:r>
            <a:r>
              <a:rPr lang="ru-RU" sz="2000" dirty="0" smtClean="0"/>
              <a:t>и </a:t>
            </a:r>
            <a:r>
              <a:rPr lang="en-US" sz="2000" dirty="0" smtClean="0"/>
              <a:t>main 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98977" y="518746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70C0"/>
                </a:solidFill>
              </a:rPr>
              <a:t>немного теории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1" y="3719200"/>
            <a:ext cx="3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749" y="545123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Небольшой экскурс по ко-операторам!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8827" y="2104292"/>
            <a:ext cx="1088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Два из 3х операторов не слишком интересны и просты( </a:t>
            </a:r>
            <a:r>
              <a:rPr lang="en-US" sz="2400" dirty="0" smtClean="0"/>
              <a:t>co_yield &amp; co_return).</a:t>
            </a:r>
            <a:r>
              <a:rPr lang="ru-RU" sz="2400" dirty="0" smtClean="0"/>
              <a:t>Но вишенку на торте(</a:t>
            </a:r>
            <a:r>
              <a:rPr lang="en-US" sz="2400" dirty="0" smtClean="0"/>
              <a:t>co_await)</a:t>
            </a:r>
            <a:r>
              <a:rPr lang="ru-RU" sz="2400" dirty="0" smtClean="0"/>
              <a:t> мы рассмотрим немного позже.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co_yield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co_await</a:t>
            </a:r>
            <a:r>
              <a:rPr lang="ru-RU" sz="2400" dirty="0" smtClean="0"/>
              <a:t> </a:t>
            </a:r>
            <a:r>
              <a:rPr lang="en-US" sz="2400" dirty="0" smtClean="0"/>
              <a:t>promise.yield_value(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  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promise.return_void()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 promise.return_value(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/>
              <a:t>)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Но гораздо интереснее третий из них!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co_await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/>
              <a:t>приостанавливает выполнение корутины и отдает управление </a:t>
            </a:r>
            <a:endParaRPr lang="en-US" sz="2400" dirty="0" smtClean="0"/>
          </a:p>
          <a:p>
            <a:r>
              <a:rPr lang="ru-RU" sz="2400" dirty="0"/>
              <a:t>с</a:t>
            </a:r>
            <a:r>
              <a:rPr lang="en-US" sz="2400" dirty="0" smtClean="0"/>
              <a:t>aller’</a:t>
            </a:r>
            <a:r>
              <a:rPr lang="ru-RU" sz="2400" dirty="0" smtClean="0"/>
              <a:t>у. При этом 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позволяет управлять процессом.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нашу первую 				корутину!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0" y="2817935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0451856" y="597950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first_coro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1419</Words>
  <Application>Microsoft Office PowerPoint</Application>
  <PresentationFormat>Широкоэкранный</PresentationFormat>
  <Paragraphs>226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Calibri</vt:lpstr>
      <vt:lpstr>Cambria Math</vt:lpstr>
      <vt:lpstr>Corbel</vt:lpstr>
      <vt:lpstr>Wingdings</vt:lpstr>
      <vt:lpstr>Базис</vt:lpstr>
      <vt:lpstr>1_Базис</vt:lpstr>
      <vt:lpstr>2_Базис</vt:lpstr>
      <vt:lpstr>3_Базис</vt:lpstr>
      <vt:lpstr>Coroutines in C++  </vt:lpstr>
      <vt:lpstr>      Цель проекта  </vt:lpstr>
      <vt:lpstr>План</vt:lpstr>
      <vt:lpstr>Задачи</vt:lpstr>
      <vt:lpstr>Обсудим интерфейс обычной функции!</vt:lpstr>
      <vt:lpstr> Обсудим интерфейс корутины!</vt:lpstr>
      <vt:lpstr>Корутины в с++20 (stackless)</vt:lpstr>
      <vt:lpstr>  Небольшой экскурс по ко-операторам!</vt:lpstr>
      <vt:lpstr>Самое время написать нашу первую     корутину!</vt:lpstr>
      <vt:lpstr>На самом деле все не так уж и просто!</vt:lpstr>
      <vt:lpstr> Lvl 1 </vt:lpstr>
      <vt:lpstr>Презентация PowerPoint</vt:lpstr>
      <vt:lpstr>Предисловие to lvl2!</vt:lpstr>
      <vt:lpstr>Презентация PowerPoint</vt:lpstr>
      <vt:lpstr>Презентация PowerPoint</vt:lpstr>
      <vt:lpstr>     DONE!</vt:lpstr>
      <vt:lpstr>Презентация PowerPoint</vt:lpstr>
      <vt:lpstr> Итак , время попрактиковаться!</vt:lpstr>
      <vt:lpstr>Ну а теперь самый сок моего доклада!</vt:lpstr>
      <vt:lpstr> Посмотрим подробнее на эти 2       стандартных примитива!</vt:lpstr>
      <vt:lpstr>  Awaitable интерфейс</vt:lpstr>
      <vt:lpstr>Поговорим о каждом волшебном        методе!</vt:lpstr>
      <vt:lpstr>Презентация PowerPoint</vt:lpstr>
      <vt:lpstr>Презентация PowerPoint</vt:lpstr>
      <vt:lpstr>Самое время написать свой awaitable      тип!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 , мы научились адоптировать нашу корутину для     std::future!</vt:lpstr>
      <vt:lpstr>  Время квиза и решение      поставленной задачи!</vt:lpstr>
      <vt:lpstr> Стоит подметить одну очень интересную            деталь!</vt:lpstr>
      <vt:lpstr> Но стоит быть аккуратнее !</vt:lpstr>
      <vt:lpstr>    Но стоит быть аккуратнее !</vt:lpstr>
      <vt:lpstr>  Посмотрим на пример</vt:lpstr>
      <vt:lpstr>Презентация PowerPoint</vt:lpstr>
      <vt:lpstr>Презентация PowerPoint</vt:lpstr>
      <vt:lpstr>В качестве примера рассмотрим реализацию proxy сервера.</vt:lpstr>
      <vt:lpstr>Презентация PowerPoint</vt:lpstr>
      <vt:lpstr>       Итак!</vt:lpstr>
      <vt:lpstr>Презентация PowerPoint</vt:lpstr>
      <vt:lpstr>Презентация PowerPoint</vt:lpstr>
      <vt:lpstr>Презентация PowerPoint</vt:lpstr>
      <vt:lpstr>Презентация PowerPoint</vt:lpstr>
      <vt:lpstr>   Подводя итоги!</vt:lpstr>
      <vt:lpstr>        That’s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 C++</dc:title>
  <dc:creator>McCool</dc:creator>
  <cp:lastModifiedBy>McCool</cp:lastModifiedBy>
  <cp:revision>127</cp:revision>
  <dcterms:created xsi:type="dcterms:W3CDTF">2021-12-11T14:32:56Z</dcterms:created>
  <dcterms:modified xsi:type="dcterms:W3CDTF">2022-04-28T19:13:58Z</dcterms:modified>
</cp:coreProperties>
</file>