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92" r:id="rId7"/>
    <p:sldId id="264" r:id="rId8"/>
    <p:sldId id="293" r:id="rId9"/>
    <p:sldId id="265" r:id="rId10"/>
    <p:sldId id="294" r:id="rId11"/>
    <p:sldId id="266" r:id="rId12"/>
    <p:sldId id="295" r:id="rId13"/>
    <p:sldId id="267" r:id="rId14"/>
    <p:sldId id="297" r:id="rId15"/>
    <p:sldId id="290" r:id="rId16"/>
    <p:sldId id="296" r:id="rId17"/>
    <p:sldId id="268" r:id="rId18"/>
    <p:sldId id="298" r:id="rId19"/>
    <p:sldId id="291" r:id="rId20"/>
    <p:sldId id="269" r:id="rId21"/>
    <p:sldId id="300" r:id="rId22"/>
    <p:sldId id="270" r:id="rId23"/>
    <p:sldId id="303" r:id="rId24"/>
    <p:sldId id="302" r:id="rId25"/>
    <p:sldId id="304" r:id="rId26"/>
    <p:sldId id="271" r:id="rId27"/>
    <p:sldId id="305" r:id="rId28"/>
    <p:sldId id="278" r:id="rId29"/>
    <p:sldId id="306" r:id="rId30"/>
    <p:sldId id="279" r:id="rId31"/>
    <p:sldId id="307" r:id="rId32"/>
    <p:sldId id="283" r:id="rId33"/>
    <p:sldId id="286" r:id="rId34"/>
    <p:sldId id="287" r:id="rId35"/>
    <p:sldId id="288" r:id="rId36"/>
    <p:sldId id="289" r:id="rId37"/>
  </p:sldIdLst>
  <p:sldSz cx="6858000" cy="9906000" type="A4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96A8"/>
    <a:srgbClr val="6B8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18" autoAdjust="0"/>
    <p:restoredTop sz="94569" autoAdjust="0"/>
  </p:normalViewPr>
  <p:slideViewPr>
    <p:cSldViewPr>
      <p:cViewPr varScale="1">
        <p:scale>
          <a:sx n="80" d="100"/>
          <a:sy n="80" d="100"/>
        </p:scale>
        <p:origin x="3378" y="11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urk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7" t="13077" r="4184" b="26572"/>
          <a:stretch>
            <a:fillRect/>
          </a:stretch>
        </p:blipFill>
        <p:spPr bwMode="auto">
          <a:xfrm>
            <a:off x="5572125" y="8453438"/>
            <a:ext cx="92868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ell 7"/>
          <p:cNvGraphicFramePr>
            <a:graphicFrameLocks noGrp="1"/>
          </p:cNvGraphicFramePr>
          <p:nvPr/>
        </p:nvGraphicFramePr>
        <p:xfrm>
          <a:off x="380954" y="1595414"/>
          <a:ext cx="6072234" cy="1113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 pitchFamily="34" charset="0"/>
                          <a:cs typeface="Arial" pitchFamily="34" charset="0"/>
                        </a:rPr>
                        <a:t>Machine</a:t>
                      </a:r>
                      <a:r>
                        <a:rPr lang="sv-SE" sz="700" baseline="0" dirty="0" smtClean="0">
                          <a:solidFill>
                            <a:srgbClr val="221E1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 pitchFamily="34" charset="0"/>
                          <a:cs typeface="Arial" pitchFamily="34" charset="0"/>
                        </a:rPr>
                        <a:t>Model</a:t>
                      </a:r>
                      <a:endParaRPr lang="sv-SE" sz="700" baseline="0" dirty="0" smtClean="0">
                        <a:solidFill>
                          <a:srgbClr val="221E1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 pitchFamily="34" charset="0"/>
                          <a:cs typeface="Arial" pitchFamily="34" charset="0"/>
                        </a:rPr>
                        <a:t>Serial</a:t>
                      </a:r>
                      <a:r>
                        <a:rPr lang="sv-SE" sz="700" baseline="0" dirty="0" smtClean="0">
                          <a:solidFill>
                            <a:srgbClr val="221E1F"/>
                          </a:solidFill>
                          <a:latin typeface="Arial" pitchFamily="34" charset="0"/>
                          <a:cs typeface="Arial" pitchFamily="34" charset="0"/>
                        </a:rPr>
                        <a:t> No.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700" baseline="0" dirty="0" smtClean="0">
                          <a:solidFill>
                            <a:srgbClr val="221E1F"/>
                          </a:solidFill>
                          <a:latin typeface="Arial" pitchFamily="34" charset="0"/>
                          <a:cs typeface="Arial" pitchFamily="34" charset="0"/>
                        </a:rPr>
                        <a:t>Operating </a:t>
                      </a:r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 pitchFamily="34" charset="0"/>
                          <a:cs typeface="Arial" pitchFamily="34" charset="0"/>
                        </a:rPr>
                        <a:t>Hours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700" baseline="0" dirty="0" smtClean="0">
                          <a:solidFill>
                            <a:srgbClr val="221E1F"/>
                          </a:solidFill>
                          <a:latin typeface="Arial" pitchFamily="34" charset="0"/>
                          <a:cs typeface="Arial" pitchFamily="34" charset="0"/>
                        </a:rPr>
                        <a:t>Equipment </a:t>
                      </a:r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7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Date of </a:t>
                      </a:r>
                      <a:r>
                        <a:rPr lang="sv-SE" sz="7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Delivery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7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Page</a:t>
                      </a:r>
                      <a:r>
                        <a:rPr lang="sv-SE" sz="8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lang="sv-SE" sz="8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8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/>
                        </a:rPr>
                        <a:t>Owner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/>
                        </a:rPr>
                        <a:t>Dealer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700" baseline="0" dirty="0" smtClean="0">
                          <a:solidFill>
                            <a:srgbClr val="221E1F"/>
                          </a:solidFill>
                          <a:latin typeface="Arial"/>
                        </a:rPr>
                        <a:t>Date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700" baseline="0" dirty="0" smtClean="0">
                          <a:solidFill>
                            <a:srgbClr val="221E1F"/>
                          </a:solidFill>
                          <a:latin typeface="Arial"/>
                        </a:rPr>
                        <a:t>Contact </a:t>
                      </a:r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/>
                        </a:rPr>
                        <a:t>Name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/>
                        </a:rPr>
                        <a:t>Mechanic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700" baseline="0" dirty="0" smtClean="0">
                          <a:solidFill>
                            <a:srgbClr val="221E1F"/>
                          </a:solidFill>
                          <a:latin typeface="Arial"/>
                        </a:rPr>
                        <a:t>Work Order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Bildobjekt 13" descr="Vänster rub.bm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433" t="-55063" r="-7280" b="-17088"/>
          <a:stretch>
            <a:fillRect/>
          </a:stretch>
        </p:blipFill>
        <p:spPr bwMode="auto">
          <a:xfrm>
            <a:off x="260350" y="776288"/>
            <a:ext cx="23764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4" descr="sidhuvu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21"/>
          <a:stretch>
            <a:fillRect/>
          </a:stretch>
        </p:blipFill>
        <p:spPr bwMode="auto">
          <a:xfrm>
            <a:off x="4005263" y="403225"/>
            <a:ext cx="273685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8" descr="sidfo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715375"/>
            <a:ext cx="34290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Platshållare för bild 2"/>
          <p:cNvSpPr>
            <a:spLocks noGrp="1"/>
          </p:cNvSpPr>
          <p:nvPr>
            <p:ph type="pic" idx="1"/>
          </p:nvPr>
        </p:nvSpPr>
        <p:spPr>
          <a:xfrm>
            <a:off x="404812" y="3738554"/>
            <a:ext cx="6024583" cy="392909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83263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2"/>
          <p:cNvSpPr>
            <a:spLocks noGrp="1"/>
          </p:cNvSpPr>
          <p:nvPr>
            <p:ph type="pic" idx="1"/>
          </p:nvPr>
        </p:nvSpPr>
        <p:spPr>
          <a:xfrm>
            <a:off x="357166" y="920750"/>
            <a:ext cx="3000396" cy="213310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/>
          </a:p>
        </p:txBody>
      </p:sp>
      <p:sp>
        <p:nvSpPr>
          <p:cNvPr id="4" name="Platshållare för bild 2"/>
          <p:cNvSpPr>
            <a:spLocks noGrp="1"/>
          </p:cNvSpPr>
          <p:nvPr>
            <p:ph type="pic" idx="10"/>
          </p:nvPr>
        </p:nvSpPr>
        <p:spPr>
          <a:xfrm>
            <a:off x="3500438" y="920750"/>
            <a:ext cx="3000396" cy="213310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/>
          </a:p>
        </p:txBody>
      </p:sp>
      <p:sp>
        <p:nvSpPr>
          <p:cNvPr id="5" name="Platshållare för bild 2"/>
          <p:cNvSpPr>
            <a:spLocks noGrp="1"/>
          </p:cNvSpPr>
          <p:nvPr>
            <p:ph type="pic" idx="11"/>
          </p:nvPr>
        </p:nvSpPr>
        <p:spPr>
          <a:xfrm>
            <a:off x="357166" y="4248658"/>
            <a:ext cx="3000396" cy="213310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/>
          </a:p>
        </p:txBody>
      </p:sp>
      <p:sp>
        <p:nvSpPr>
          <p:cNvPr id="6" name="Platshållare för bild 2"/>
          <p:cNvSpPr>
            <a:spLocks noGrp="1"/>
          </p:cNvSpPr>
          <p:nvPr>
            <p:ph type="pic" idx="12"/>
          </p:nvPr>
        </p:nvSpPr>
        <p:spPr>
          <a:xfrm>
            <a:off x="3500438" y="4248658"/>
            <a:ext cx="3000396" cy="213310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/>
          </a:p>
        </p:txBody>
      </p:sp>
      <p:sp>
        <p:nvSpPr>
          <p:cNvPr id="8" name="Rubrik 1"/>
          <p:cNvSpPr>
            <a:spLocks noGrp="1"/>
          </p:cNvSpPr>
          <p:nvPr>
            <p:ph type="ctrTitle"/>
          </p:nvPr>
        </p:nvSpPr>
        <p:spPr>
          <a:xfrm>
            <a:off x="285728" y="2238356"/>
            <a:ext cx="6167460" cy="79850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4376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 7"/>
          <p:cNvGraphicFramePr>
            <a:graphicFrameLocks noGrp="1"/>
          </p:cNvGraphicFramePr>
          <p:nvPr/>
        </p:nvGraphicFramePr>
        <p:xfrm>
          <a:off x="380954" y="1595414"/>
          <a:ext cx="6072234" cy="1113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 pitchFamily="34" charset="0"/>
                          <a:cs typeface="Arial" pitchFamily="34" charset="0"/>
                        </a:rPr>
                        <a:t>Machine</a:t>
                      </a:r>
                      <a:r>
                        <a:rPr lang="sv-SE" sz="700" baseline="0" dirty="0" smtClean="0">
                          <a:solidFill>
                            <a:srgbClr val="221E1F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 pitchFamily="34" charset="0"/>
                          <a:cs typeface="Arial" pitchFamily="34" charset="0"/>
                        </a:rPr>
                        <a:t>Model</a:t>
                      </a:r>
                      <a:endParaRPr lang="sv-SE" sz="700" baseline="0" dirty="0" smtClean="0">
                        <a:solidFill>
                          <a:srgbClr val="221E1F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 pitchFamily="34" charset="0"/>
                          <a:cs typeface="Arial" pitchFamily="34" charset="0"/>
                        </a:rPr>
                        <a:t>Serial</a:t>
                      </a:r>
                      <a:r>
                        <a:rPr lang="sv-SE" sz="700" baseline="0" dirty="0" smtClean="0">
                          <a:solidFill>
                            <a:srgbClr val="221E1F"/>
                          </a:solidFill>
                          <a:latin typeface="Arial" pitchFamily="34" charset="0"/>
                          <a:cs typeface="Arial" pitchFamily="34" charset="0"/>
                        </a:rPr>
                        <a:t> No.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700" baseline="0" dirty="0" smtClean="0">
                          <a:solidFill>
                            <a:srgbClr val="221E1F"/>
                          </a:solidFill>
                          <a:latin typeface="Arial" pitchFamily="34" charset="0"/>
                          <a:cs typeface="Arial" pitchFamily="34" charset="0"/>
                        </a:rPr>
                        <a:t>Operating </a:t>
                      </a:r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 pitchFamily="34" charset="0"/>
                          <a:cs typeface="Arial" pitchFamily="34" charset="0"/>
                        </a:rPr>
                        <a:t>Hours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700" baseline="0" dirty="0" smtClean="0">
                          <a:solidFill>
                            <a:srgbClr val="221E1F"/>
                          </a:solidFill>
                          <a:latin typeface="Arial" pitchFamily="34" charset="0"/>
                          <a:cs typeface="Arial" pitchFamily="34" charset="0"/>
                        </a:rPr>
                        <a:t>Equipment </a:t>
                      </a:r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 pitchFamily="34" charset="0"/>
                          <a:cs typeface="Arial" pitchFamily="34" charset="0"/>
                        </a:rPr>
                        <a:t>Number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7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Date of </a:t>
                      </a:r>
                      <a:r>
                        <a:rPr lang="sv-SE" sz="700" kern="1200" baseline="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Delivery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7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Page</a:t>
                      </a:r>
                      <a:r>
                        <a:rPr lang="sv-SE" sz="8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endParaRPr lang="sv-SE" sz="8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89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/>
                        </a:rPr>
                        <a:t>Owner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/>
                        </a:rPr>
                        <a:t>Dealer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700" baseline="0" dirty="0" smtClean="0">
                          <a:solidFill>
                            <a:srgbClr val="221E1F"/>
                          </a:solidFill>
                          <a:latin typeface="Arial"/>
                        </a:rPr>
                        <a:t>Date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700" baseline="0" dirty="0" smtClean="0">
                          <a:solidFill>
                            <a:srgbClr val="221E1F"/>
                          </a:solidFill>
                          <a:latin typeface="Arial"/>
                        </a:rPr>
                        <a:t>Contact </a:t>
                      </a:r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/>
                        </a:rPr>
                        <a:t>Name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/>
                        </a:rPr>
                        <a:t>Mechanic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700" baseline="0" dirty="0" smtClean="0">
                          <a:solidFill>
                            <a:srgbClr val="221E1F"/>
                          </a:solidFill>
                          <a:latin typeface="Arial"/>
                        </a:rPr>
                        <a:t>Work Order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2" descr="turk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7" t="13077" r="4184" b="26572"/>
          <a:stretch>
            <a:fillRect/>
          </a:stretch>
        </p:blipFill>
        <p:spPr bwMode="auto">
          <a:xfrm>
            <a:off x="5572125" y="8607425"/>
            <a:ext cx="92868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Rubrik Care Re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3" y="396875"/>
            <a:ext cx="2041525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8" descr="Obser+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065213"/>
            <a:ext cx="1919287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 descr="sidfo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9320213"/>
            <a:ext cx="34194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latshållare för bild 2"/>
          <p:cNvSpPr>
            <a:spLocks noGrp="1"/>
          </p:cNvSpPr>
          <p:nvPr>
            <p:ph type="pic" idx="1"/>
          </p:nvPr>
        </p:nvSpPr>
        <p:spPr>
          <a:xfrm>
            <a:off x="404812" y="3667116"/>
            <a:ext cx="6024583" cy="4143404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323823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2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2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08763-9C5B-4817-A410-7670F3BF4D9F}" type="datetimeFigureOut">
              <a:rPr lang="sv-SE"/>
              <a:pPr>
                <a:defRPr/>
              </a:pPr>
              <a:t>2022-02-28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3641C-B4CE-43D2-AB6B-1AC2346099D6}" type="slidenum">
              <a:rPr lang="sv-SE" altLang="ru-RU"/>
              <a:pPr>
                <a:defRPr/>
              </a:pPr>
              <a:t>‹#›</a:t>
            </a:fld>
            <a:endParaRPr lang="sv-SE" altLang="ru-RU"/>
          </a:p>
        </p:txBody>
      </p:sp>
    </p:spTree>
    <p:extLst>
      <p:ext uri="{BB962C8B-B14F-4D97-AF65-F5344CB8AC3E}">
        <p14:creationId xmlns:p14="http://schemas.microsoft.com/office/powerpoint/2010/main" val="262660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6"/>
          <p:cNvSpPr txBox="1">
            <a:spLocks noChangeArrowheads="1"/>
          </p:cNvSpPr>
          <p:nvPr/>
        </p:nvSpPr>
        <p:spPr bwMode="auto">
          <a:xfrm>
            <a:off x="5143500" y="9096375"/>
            <a:ext cx="142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sv-SE" altLang="ru-RU" b="1" smtClean="0"/>
              <a:t>Page </a:t>
            </a:r>
            <a:fld id="{85E81088-F692-4884-992C-E5C1C88C5CC5}" type="slidenum">
              <a:rPr lang="sv-SE" altLang="ru-RU" b="1" smtClean="0"/>
              <a:pPr algn="r" eaLnBrk="1" hangingPunct="1">
                <a:defRPr/>
              </a:pPr>
              <a:t>‹#›</a:t>
            </a:fld>
            <a:r>
              <a:rPr lang="sv-SE" altLang="ru-RU" b="1" smtClean="0"/>
              <a:t> (4)</a:t>
            </a:r>
          </a:p>
        </p:txBody>
      </p:sp>
      <p:sp>
        <p:nvSpPr>
          <p:cNvPr id="6" name="Platshållare för bild 2"/>
          <p:cNvSpPr>
            <a:spLocks noGrp="1"/>
          </p:cNvSpPr>
          <p:nvPr>
            <p:ph type="pic" idx="1"/>
          </p:nvPr>
        </p:nvSpPr>
        <p:spPr>
          <a:xfrm>
            <a:off x="2000240" y="2024042"/>
            <a:ext cx="3000396" cy="213310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45304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09581-5106-487F-9C8D-6598A91AAF3B}" type="datetimeFigureOut">
              <a:rPr lang="sv-SE"/>
              <a:pPr>
                <a:defRPr/>
              </a:pPr>
              <a:t>2022-02-28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8917B-CE47-4054-90E7-0A55892DB98D}" type="slidenum">
              <a:rPr lang="sv-SE" altLang="ru-RU"/>
              <a:pPr>
                <a:defRPr/>
              </a:pPr>
              <a:t>‹#›</a:t>
            </a:fld>
            <a:endParaRPr lang="sv-SE" altLang="ru-RU"/>
          </a:p>
        </p:txBody>
      </p:sp>
    </p:spTree>
    <p:extLst>
      <p:ext uri="{BB962C8B-B14F-4D97-AF65-F5344CB8AC3E}">
        <p14:creationId xmlns:p14="http://schemas.microsoft.com/office/powerpoint/2010/main" val="28966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670D2-3B5A-4A3E-8F62-9C9EF23E23D0}" type="datetimeFigureOut">
              <a:rPr lang="sv-SE"/>
              <a:pPr>
                <a:defRPr/>
              </a:pPr>
              <a:t>2022-02-28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B40D3-06C7-4CC3-9668-4A203353D12A}" type="slidenum">
              <a:rPr lang="sv-SE" altLang="ru-RU"/>
              <a:pPr>
                <a:defRPr/>
              </a:pPr>
              <a:t>‹#›</a:t>
            </a:fld>
            <a:endParaRPr lang="sv-SE" altLang="ru-RU"/>
          </a:p>
        </p:txBody>
      </p:sp>
    </p:spTree>
    <p:extLst>
      <p:ext uri="{BB962C8B-B14F-4D97-AF65-F5344CB8AC3E}">
        <p14:creationId xmlns:p14="http://schemas.microsoft.com/office/powerpoint/2010/main" val="329902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19E9-753A-46F7-BBF8-B53E3319EBF8}" type="datetimeFigureOut">
              <a:rPr lang="sv-SE"/>
              <a:pPr>
                <a:defRPr/>
              </a:pPr>
              <a:t>2022-02-28</a:t>
            </a:fld>
            <a:endParaRPr lang="sv-SE"/>
          </a:p>
        </p:txBody>
      </p:sp>
      <p:sp>
        <p:nvSpPr>
          <p:cNvPr id="8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94AE0-7DA7-4172-B7A3-3647486FD24F}" type="slidenum">
              <a:rPr lang="sv-SE" altLang="ru-RU"/>
              <a:pPr>
                <a:defRPr/>
              </a:pPr>
              <a:t>‹#›</a:t>
            </a:fld>
            <a:endParaRPr lang="sv-SE" altLang="ru-RU"/>
          </a:p>
        </p:txBody>
      </p:sp>
    </p:spTree>
    <p:extLst>
      <p:ext uri="{BB962C8B-B14F-4D97-AF65-F5344CB8AC3E}">
        <p14:creationId xmlns:p14="http://schemas.microsoft.com/office/powerpoint/2010/main" val="88381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2267B-A471-4D56-ACE4-4D93E1FE4AB7}" type="datetimeFigureOut">
              <a:rPr lang="sv-SE"/>
              <a:pPr>
                <a:defRPr/>
              </a:pPr>
              <a:t>2022-02-28</a:t>
            </a:fld>
            <a:endParaRPr lang="sv-SE"/>
          </a:p>
        </p:txBody>
      </p:sp>
      <p:sp>
        <p:nvSpPr>
          <p:cNvPr id="4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EA0EE-057C-47F5-9C3B-6AF558AB1B13}" type="slidenum">
              <a:rPr lang="sv-SE" altLang="ru-RU"/>
              <a:pPr>
                <a:defRPr/>
              </a:pPr>
              <a:t>‹#›</a:t>
            </a:fld>
            <a:endParaRPr lang="sv-SE" altLang="ru-RU"/>
          </a:p>
        </p:txBody>
      </p:sp>
    </p:spTree>
    <p:extLst>
      <p:ext uri="{BB962C8B-B14F-4D97-AF65-F5344CB8AC3E}">
        <p14:creationId xmlns:p14="http://schemas.microsoft.com/office/powerpoint/2010/main" val="386940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E1904-1992-41F5-A8C9-1446CF0D11DF}" type="datetimeFigureOut">
              <a:rPr lang="sv-SE"/>
              <a:pPr>
                <a:defRPr/>
              </a:pPr>
              <a:t>2022-02-28</a:t>
            </a:fld>
            <a:endParaRPr lang="sv-SE"/>
          </a:p>
        </p:txBody>
      </p:sp>
      <p:sp>
        <p:nvSpPr>
          <p:cNvPr id="3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40B4B-FD71-49D4-B050-1814D75EC542}" type="slidenum">
              <a:rPr lang="sv-SE" altLang="ru-RU"/>
              <a:pPr>
                <a:defRPr/>
              </a:pPr>
              <a:t>‹#›</a:t>
            </a:fld>
            <a:endParaRPr lang="sv-SE" altLang="ru-RU"/>
          </a:p>
        </p:txBody>
      </p:sp>
    </p:spTree>
    <p:extLst>
      <p:ext uri="{BB962C8B-B14F-4D97-AF65-F5344CB8AC3E}">
        <p14:creationId xmlns:p14="http://schemas.microsoft.com/office/powerpoint/2010/main" val="385535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C1A81A-EA48-4FBA-9377-5DD57F0263DD}" type="datetimeFigureOut">
              <a:rPr lang="sv-SE"/>
              <a:pPr>
                <a:defRPr/>
              </a:pPr>
              <a:t>2022-02-28</a:t>
            </a:fld>
            <a:endParaRPr lang="sv-SE"/>
          </a:p>
        </p:txBody>
      </p:sp>
      <p:sp>
        <p:nvSpPr>
          <p:cNvPr id="6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C5B67-4A92-46F2-A321-A6E7997FB4F0}" type="slidenum">
              <a:rPr lang="sv-SE" altLang="ru-RU"/>
              <a:pPr>
                <a:defRPr/>
              </a:pPr>
              <a:t>‹#›</a:t>
            </a:fld>
            <a:endParaRPr lang="sv-SE" altLang="ru-RU"/>
          </a:p>
        </p:txBody>
      </p:sp>
    </p:spTree>
    <p:extLst>
      <p:ext uri="{BB962C8B-B14F-4D97-AF65-F5344CB8AC3E}">
        <p14:creationId xmlns:p14="http://schemas.microsoft.com/office/powerpoint/2010/main" val="241445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6"/>
          <p:cNvGraphicFramePr>
            <a:graphicFrameLocks noGrp="1"/>
          </p:cNvGraphicFramePr>
          <p:nvPr/>
        </p:nvGraphicFramePr>
        <p:xfrm>
          <a:off x="3286124" y="309530"/>
          <a:ext cx="316706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/>
                        </a:rPr>
                        <a:t>Machine</a:t>
                      </a:r>
                      <a:r>
                        <a:rPr lang="sv-SE" sz="700" baseline="0" dirty="0" smtClean="0">
                          <a:solidFill>
                            <a:srgbClr val="221E1F"/>
                          </a:solidFill>
                          <a:latin typeface="Arial"/>
                        </a:rPr>
                        <a:t> </a:t>
                      </a:r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/>
                        </a:rPr>
                        <a:t>Model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700" baseline="0" dirty="0" err="1" smtClean="0">
                          <a:solidFill>
                            <a:srgbClr val="221E1F"/>
                          </a:solidFill>
                          <a:latin typeface="Arial"/>
                        </a:rPr>
                        <a:t>Serial</a:t>
                      </a:r>
                      <a:r>
                        <a:rPr lang="sv-SE" sz="700" baseline="0" dirty="0" smtClean="0">
                          <a:solidFill>
                            <a:srgbClr val="221E1F"/>
                          </a:solidFill>
                          <a:latin typeface="Arial"/>
                        </a:rPr>
                        <a:t> No.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7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Page </a:t>
                      </a:r>
                      <a:endParaRPr lang="sv-SE" sz="700" dirty="0">
                        <a:ln>
                          <a:solidFill>
                            <a:sysClr val="windowText" lastClr="000000"/>
                          </a:solidFill>
                        </a:ln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12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342900" y="396875"/>
            <a:ext cx="61722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ru-RU" smtClean="0"/>
              <a:t>Klicka här för att ändra format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342900" y="2311400"/>
            <a:ext cx="6172200" cy="653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altLang="ru-RU" smtClean="0"/>
              <a:t>Klicka här för att ändra format på bakgrundstexten</a:t>
            </a:r>
          </a:p>
          <a:p>
            <a:pPr lvl="1"/>
            <a:r>
              <a:rPr lang="sv-SE" altLang="ru-RU" smtClean="0"/>
              <a:t>Nivå två</a:t>
            </a:r>
          </a:p>
          <a:p>
            <a:pPr lvl="2"/>
            <a:r>
              <a:rPr lang="sv-SE" altLang="ru-RU" smtClean="0"/>
              <a:t>Nivå tre</a:t>
            </a:r>
          </a:p>
          <a:p>
            <a:pPr lvl="3"/>
            <a:r>
              <a:rPr lang="sv-SE" altLang="ru-RU" smtClean="0"/>
              <a:t>Nivå fyra</a:t>
            </a:r>
          </a:p>
          <a:p>
            <a:pPr lvl="4"/>
            <a:r>
              <a:rPr lang="sv-SE" altLang="ru-RU" smtClean="0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42900" y="9182100"/>
            <a:ext cx="1600200" cy="525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A9256B-D7A3-4609-9D2A-035E7BFDA3B3}" type="datetimeFigureOut">
              <a:rPr lang="sv-SE"/>
              <a:pPr>
                <a:defRPr/>
              </a:pPr>
              <a:t>2022-02-28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343150" y="9182100"/>
            <a:ext cx="2171700" cy="525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4914900" y="9182100"/>
            <a:ext cx="1600200" cy="5254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63A9566-24A3-41B7-A3A7-64AA936B6783}" type="slidenum">
              <a:rPr lang="sv-SE" altLang="ru-RU"/>
              <a:pPr>
                <a:defRPr/>
              </a:pPr>
              <a:t>‹#›</a:t>
            </a:fld>
            <a:endParaRPr lang="sv-SE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41" r:id="rId9"/>
    <p:sldLayoutId id="2147483842" r:id="rId10"/>
    <p:sldLayoutId id="2147483843" r:id="rId11"/>
    <p:sldLayoutId id="214748383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8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18886"/>
              </p:ext>
            </p:extLst>
          </p:nvPr>
        </p:nvGraphicFramePr>
        <p:xfrm>
          <a:off x="404813" y="1641475"/>
          <a:ext cx="6048375" cy="1149350"/>
        </p:xfrm>
        <a:graphic>
          <a:graphicData uri="http://schemas.openxmlformats.org/drawingml/2006/table">
            <a:tbl>
              <a:tblPr/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8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EC210B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000" marR="54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000" marR="54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25262</a:t>
                      </a:r>
                    </a:p>
                  </a:txBody>
                  <a:tcPr marL="54000" marR="54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000" marR="54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000" marR="54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ABD90704-DBC0-4086-BD37-3802F361217B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1</a:t>
                      </a:fld>
                      <a:endParaRPr kumimoji="0" lang="sv-SE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000" marR="54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000" marR="54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ООО «Ферронордик Машины»</a:t>
                      </a:r>
                    </a:p>
                  </a:txBody>
                  <a:tcPr marL="54000" marR="54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ru-RU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ru-RU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kumimoji="0" lang="ru-RU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2.20</a:t>
                      </a: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000" marR="54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000" marR="54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Smirnov P</a:t>
                      </a:r>
                      <a:r>
                        <a:rPr kumimoji="0" lang="ru-RU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54000" marR="54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4000" marR="54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0" b="4150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55538"/>
              </p:ext>
            </p:extLst>
          </p:nvPr>
        </p:nvGraphicFramePr>
        <p:xfrm>
          <a:off x="1935162" y="8941946"/>
          <a:ext cx="2879725" cy="647700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Неисправна подсветка в кабине оператора.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02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/>
              <a:t>Кабина оператора</a:t>
            </a:r>
            <a:endParaRPr lang="ru-RU" altLang="ru-RU" sz="2400" dirty="0" smtClean="0"/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77059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10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05" y="5251523"/>
            <a:ext cx="4920563" cy="36904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0" y="1326420"/>
            <a:ext cx="4931449" cy="36985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/>
              <a:t>Кабина оператора</a:t>
            </a:r>
            <a:endParaRPr lang="ru-RU" altLang="ru-RU" sz="2400" dirty="0" smtClean="0"/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77059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11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513038"/>
              </p:ext>
            </p:extLst>
          </p:nvPr>
        </p:nvGraphicFramePr>
        <p:xfrm>
          <a:off x="2132856" y="8985448"/>
          <a:ext cx="2879725" cy="673744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37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Неисправен предпусковой подогреватель ДВС.</a:t>
                      </a: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66" y="1438275"/>
            <a:ext cx="4803485" cy="360261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66" y="5308690"/>
            <a:ext cx="4728567" cy="343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4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011462"/>
              </p:ext>
            </p:extLst>
          </p:nvPr>
        </p:nvGraphicFramePr>
        <p:xfrm>
          <a:off x="754359" y="8913440"/>
          <a:ext cx="5544021" cy="788269"/>
        </p:xfrm>
        <a:graphic>
          <a:graphicData uri="http://schemas.openxmlformats.org/drawingml/2006/table">
            <a:tbl>
              <a:tblPr/>
              <a:tblGrid>
                <a:gridCol w="5544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Присутствуют подтеки масла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Инспекция харвестерной головки невозможна в связи с неисправностью системы управления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02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 err="1" smtClean="0"/>
              <a:t>Харвестерная</a:t>
            </a:r>
            <a:r>
              <a:rPr lang="ru-RU" altLang="ru-RU" sz="2400" dirty="0" smtClean="0"/>
              <a:t> головка</a:t>
            </a:r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67834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12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0" y="1352600"/>
            <a:ext cx="4752528" cy="356439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720" y="5140191"/>
            <a:ext cx="4752528" cy="356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1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 smtClean="0"/>
              <a:t>Моторный отсек</a:t>
            </a:r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67834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13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197184"/>
              </p:ext>
            </p:extLst>
          </p:nvPr>
        </p:nvGraphicFramePr>
        <p:xfrm>
          <a:off x="620688" y="9111462"/>
          <a:ext cx="5688037" cy="648072"/>
        </p:xfrm>
        <a:graphic>
          <a:graphicData uri="http://schemas.openxmlformats.org/drawingml/2006/table">
            <a:tbl>
              <a:tblPr/>
              <a:tblGrid>
                <a:gridCol w="5688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Расширительный бачок.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Внутреннее загрязнение масляной пленкой, низкий уровень охлаждающей жидкости.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8" y="1438275"/>
            <a:ext cx="4968552" cy="37264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8" y="5270279"/>
            <a:ext cx="4980789" cy="373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5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 smtClean="0"/>
              <a:t>Моторный отсек</a:t>
            </a:r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95394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14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27" y="1582737"/>
            <a:ext cx="4826159" cy="361961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51" y="5383104"/>
            <a:ext cx="4824536" cy="36184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 smtClean="0"/>
              <a:t>Отсек АКБ</a:t>
            </a:r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95394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15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24638"/>
              </p:ext>
            </p:extLst>
          </p:nvPr>
        </p:nvGraphicFramePr>
        <p:xfrm>
          <a:off x="2202199" y="5025458"/>
          <a:ext cx="2879725" cy="371573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Клеммы на АКБ повреждены</a:t>
                      </a: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397804"/>
              </p:ext>
            </p:extLst>
          </p:nvPr>
        </p:nvGraphicFramePr>
        <p:xfrm>
          <a:off x="2202200" y="9212411"/>
          <a:ext cx="2879725" cy="385712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7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Шланг для заправки топлива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10" y="1388964"/>
            <a:ext cx="4753610" cy="356520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" y="5468317"/>
            <a:ext cx="4752528" cy="356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36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55281"/>
              </p:ext>
            </p:extLst>
          </p:nvPr>
        </p:nvGraphicFramePr>
        <p:xfrm>
          <a:off x="1257144" y="9129464"/>
          <a:ext cx="4440075" cy="479721"/>
        </p:xfrm>
        <a:graphic>
          <a:graphicData uri="http://schemas.openxmlformats.org/drawingml/2006/table">
            <a:tbl>
              <a:tblPr/>
              <a:tblGrid>
                <a:gridCol w="44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97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Отсутствует компрессор, его крепления и шланги системы кондиционирования.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655614"/>
              </p:ext>
            </p:extLst>
          </p:nvPr>
        </p:nvGraphicFramePr>
        <p:xfrm>
          <a:off x="988262" y="4924333"/>
          <a:ext cx="4823941" cy="717227"/>
        </p:xfrm>
        <a:graphic>
          <a:graphicData uri="http://schemas.openxmlformats.org/drawingml/2006/table">
            <a:tbl>
              <a:tblPr/>
              <a:tblGrid>
                <a:gridCol w="482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72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Деформирована дверь отсека радиаторов, отсутствует личинка замка двери.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Отсутствует радиатор системы кондиционирования.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6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 smtClean="0"/>
              <a:t>Отсек радиаторов</a:t>
            </a:r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87668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16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48004" y="5846341"/>
            <a:ext cx="4104456" cy="307834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571" y="1512418"/>
            <a:ext cx="3339303" cy="313933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40" y="1512418"/>
            <a:ext cx="3133293" cy="313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71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310503"/>
              </p:ext>
            </p:extLst>
          </p:nvPr>
        </p:nvGraphicFramePr>
        <p:xfrm>
          <a:off x="909738" y="4102138"/>
          <a:ext cx="5398987" cy="830580"/>
        </p:xfrm>
        <a:graphic>
          <a:graphicData uri="http://schemas.openxmlformats.org/drawingml/2006/table">
            <a:tbl>
              <a:tblPr/>
              <a:tblGrid>
                <a:gridCol w="5398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68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Отсек насосной станции.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Деформирована дверь отсека насосной станции.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Отсутствует фиксатор двери 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36734"/>
              </p:ext>
            </p:extLst>
          </p:nvPr>
        </p:nvGraphicFramePr>
        <p:xfrm>
          <a:off x="1155612" y="8697416"/>
          <a:ext cx="4793668" cy="1013460"/>
        </p:xfrm>
        <a:graphic>
          <a:graphicData uri="http://schemas.openxmlformats.org/drawingml/2006/table">
            <a:tbl>
              <a:tblPr/>
              <a:tblGrid>
                <a:gridCol w="4793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отсека насосной станции.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Давление гидросистемы в норме.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Внутренние перетечки насосной станции выше нормы.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Установлены не 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оригинальные фильтра.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50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 smtClean="0"/>
              <a:t>Отсек насосной станции </a:t>
            </a:r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22940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17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12" y="5038926"/>
            <a:ext cx="4536504" cy="340237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196" y="1434939"/>
            <a:ext cx="3432804" cy="257460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0" y="1448552"/>
            <a:ext cx="3396504" cy="25473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 smtClean="0"/>
              <a:t>Отсек воздушного фильтра</a:t>
            </a:r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22940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18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392" y="5070013"/>
            <a:ext cx="4752528" cy="356439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16" y="1377498"/>
            <a:ext cx="4061480" cy="35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67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840859"/>
              </p:ext>
            </p:extLst>
          </p:nvPr>
        </p:nvGraphicFramePr>
        <p:xfrm>
          <a:off x="1003966" y="9273480"/>
          <a:ext cx="4850067" cy="360040"/>
        </p:xfrm>
        <a:graphic>
          <a:graphicData uri="http://schemas.openxmlformats.org/drawingml/2006/table">
            <a:tbl>
              <a:tblPr/>
              <a:tblGrid>
                <a:gridCol w="485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Утечка масла через уплотнения гидроцилиндров стрелы</a:t>
                      </a: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374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/>
              <a:t>С</a:t>
            </a:r>
            <a:r>
              <a:rPr lang="ru-RU" altLang="ru-RU" sz="2400" dirty="0" smtClean="0"/>
              <a:t>трела</a:t>
            </a:r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038071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19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95674" y="5405507"/>
            <a:ext cx="4032448" cy="30243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38450" y="5387883"/>
            <a:ext cx="4052589" cy="303944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826" y="1280592"/>
            <a:ext cx="4032448" cy="3024336"/>
          </a:xfrm>
          <a:prstGeom prst="rect">
            <a:avLst/>
          </a:prstGeom>
        </p:spPr>
      </p:pic>
      <p:graphicFrame>
        <p:nvGraphicFramePr>
          <p:cNvPr id="13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862667"/>
              </p:ext>
            </p:extLst>
          </p:nvPr>
        </p:nvGraphicFramePr>
        <p:xfrm>
          <a:off x="1520850" y="4413098"/>
          <a:ext cx="3600400" cy="360040"/>
        </p:xfrm>
        <a:graphic>
          <a:graphicData uri="http://schemas.openxmlformats.org/drawingml/2006/table">
            <a:tbl>
              <a:tblPr/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Отсутствует защита гидроцилиндров стрелы.</a:t>
                      </a: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63866"/>
              </p:ext>
            </p:extLst>
          </p:nvPr>
        </p:nvGraphicFramePr>
        <p:xfrm>
          <a:off x="2060848" y="4771255"/>
          <a:ext cx="2879725" cy="457510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5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Серийный номер</a:t>
                      </a:r>
                      <a:endParaRPr kumimoji="0" lang="sv-S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78195"/>
              </p:ext>
            </p:extLst>
          </p:nvPr>
        </p:nvGraphicFramePr>
        <p:xfrm>
          <a:off x="1905793" y="8978898"/>
          <a:ext cx="2879725" cy="830580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4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Счетчик моточасов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Наработка по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V-ECU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25262 м/ч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Наработка по 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E-ECU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24664 м/ч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18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/>
              <a:t>Общие сведения</a:t>
            </a:r>
            <a:endParaRPr lang="ru-RU" altLang="ru-RU" sz="2400" dirty="0" smtClean="0"/>
          </a:p>
        </p:txBody>
      </p:sp>
      <p:graphicFrame>
        <p:nvGraphicFramePr>
          <p:cNvPr id="823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53472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81A61294-5C78-4910-AD14-B35AA2596748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2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86" y="1458708"/>
            <a:ext cx="4315061" cy="323629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689" y="5373007"/>
            <a:ext cx="4595040" cy="34462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4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 smtClean="0"/>
              <a:t>Стрела</a:t>
            </a:r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038071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20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28117"/>
              </p:ext>
            </p:extLst>
          </p:nvPr>
        </p:nvGraphicFramePr>
        <p:xfrm>
          <a:off x="1881187" y="9057456"/>
          <a:ext cx="2879725" cy="647700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Увеличенный люфт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 пальцах и втулках стрелы и гидроцилиндрах стрелы.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41" y="1438275"/>
            <a:ext cx="5688033" cy="70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74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4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 smtClean="0"/>
              <a:t>Ковш балка</a:t>
            </a:r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038071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21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454943"/>
              </p:ext>
            </p:extLst>
          </p:nvPr>
        </p:nvGraphicFramePr>
        <p:xfrm>
          <a:off x="1881187" y="8625408"/>
          <a:ext cx="2879725" cy="928687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8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Многочисленные ремонты ковш-балки сваркой,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Увеличенный люфт в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пальцах и втулках рабочего оборудования.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19" y="1463360"/>
            <a:ext cx="4437112" cy="332783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60" y="5032624"/>
            <a:ext cx="4468471" cy="33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49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4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 smtClean="0"/>
              <a:t>Рукоять, ковш балка</a:t>
            </a:r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038071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22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61330"/>
              </p:ext>
            </p:extLst>
          </p:nvPr>
        </p:nvGraphicFramePr>
        <p:xfrm>
          <a:off x="677599" y="4953833"/>
          <a:ext cx="4899490" cy="504056"/>
        </p:xfrm>
        <a:graphic>
          <a:graphicData uri="http://schemas.openxmlformats.org/drawingml/2006/table">
            <a:tbl>
              <a:tblPr/>
              <a:tblGrid>
                <a:gridCol w="48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Увеличенный люфт в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пальцах и втулках соединения стрела-рукоять и гидроцилиндра рукояти.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16" y="1387689"/>
            <a:ext cx="4524353" cy="34282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728" y="5596800"/>
            <a:ext cx="4596361" cy="3018407"/>
          </a:xfrm>
          <a:prstGeom prst="rect">
            <a:avLst/>
          </a:prstGeom>
        </p:spPr>
      </p:pic>
      <p:graphicFrame>
        <p:nvGraphicFramePr>
          <p:cNvPr id="9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248182"/>
              </p:ext>
            </p:extLst>
          </p:nvPr>
        </p:nvGraphicFramePr>
        <p:xfrm>
          <a:off x="704847" y="8912055"/>
          <a:ext cx="4872242" cy="504056"/>
        </p:xfrm>
        <a:graphic>
          <a:graphicData uri="http://schemas.openxmlformats.org/drawingml/2006/table">
            <a:tbl>
              <a:tblPr/>
              <a:tblGrid>
                <a:gridCol w="4872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Увеличенный люфт в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пальцах и втулках соединения рукоять-ковш балка и гидроцилиндра ковш балки.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993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217081"/>
              </p:ext>
            </p:extLst>
          </p:nvPr>
        </p:nvGraphicFramePr>
        <p:xfrm>
          <a:off x="1185416" y="9057456"/>
          <a:ext cx="4320480" cy="509193"/>
        </p:xfrm>
        <a:graphic>
          <a:graphicData uri="http://schemas.openxmlformats.org/drawingml/2006/table">
            <a:tbl>
              <a:tblPr/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91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Деформированы защитные пластины верхней рамы.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98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 smtClean="0"/>
              <a:t>Верхняя рама</a:t>
            </a:r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70294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23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30" y="1280591"/>
            <a:ext cx="4842043" cy="363153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27" y="5206801"/>
            <a:ext cx="4823246" cy="36174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8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 smtClean="0"/>
              <a:t>Нижняя рама</a:t>
            </a:r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70294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24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22537"/>
              </p:ext>
            </p:extLst>
          </p:nvPr>
        </p:nvGraphicFramePr>
        <p:xfrm>
          <a:off x="939412" y="9129464"/>
          <a:ext cx="5015458" cy="457720"/>
        </p:xfrm>
        <a:graphic>
          <a:graphicData uri="http://schemas.openxmlformats.org/drawingml/2006/table">
            <a:tbl>
              <a:tblPr/>
              <a:tblGrid>
                <a:gridCol w="501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Проводился ремонт нижней рамы с помощью сварочных работ.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24" y="1582738"/>
            <a:ext cx="4589693" cy="34422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25" y="5241031"/>
            <a:ext cx="4589692" cy="344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53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8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 smtClean="0"/>
              <a:t>Ходовая часть</a:t>
            </a:r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2613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25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0" y="5529064"/>
            <a:ext cx="5440180" cy="40801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02" y="1280592"/>
            <a:ext cx="5449308" cy="40869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8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/>
              <a:t>Ходовая часть</a:t>
            </a:r>
            <a:endParaRPr lang="ru-RU" altLang="ru-RU" sz="2400" dirty="0" smtClean="0"/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12613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26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11512"/>
              </p:ext>
            </p:extLst>
          </p:nvPr>
        </p:nvGraphicFramePr>
        <p:xfrm>
          <a:off x="1028050" y="4745151"/>
          <a:ext cx="4663360" cy="647700"/>
        </p:xfrm>
        <a:graphic>
          <a:graphicData uri="http://schemas.openxmlformats.org/drawingml/2006/table">
            <a:tbl>
              <a:tblPr/>
              <a:tblGrid>
                <a:gridCol w="466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6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Направляющее колесо. Правая сторона.  Необходима замена, сильный износ втулок.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017244"/>
              </p:ext>
            </p:extLst>
          </p:nvPr>
        </p:nvGraphicFramePr>
        <p:xfrm>
          <a:off x="1028050" y="9163971"/>
          <a:ext cx="4679925" cy="601736"/>
        </p:xfrm>
        <a:graphic>
          <a:graphicData uri="http://schemas.openxmlformats.org/drawingml/2006/table">
            <a:tbl>
              <a:tblPr/>
              <a:tblGrid>
                <a:gridCol w="467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1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Направляющее колесо. Левая сторона.</a:t>
                      </a:r>
                      <a:endParaRPr kumimoji="0" lang="sv-SE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499" marB="49499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50" y="1369834"/>
            <a:ext cx="4586000" cy="31786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50" y="5548374"/>
            <a:ext cx="4586000" cy="34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22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64779"/>
              </p:ext>
            </p:extLst>
          </p:nvPr>
        </p:nvGraphicFramePr>
        <p:xfrm>
          <a:off x="856160" y="5022762"/>
          <a:ext cx="5064013" cy="487858"/>
        </p:xfrm>
        <a:graphic>
          <a:graphicData uri="http://schemas.openxmlformats.org/drawingml/2006/table">
            <a:tbl>
              <a:tblPr/>
              <a:tblGrid>
                <a:gridCol w="506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8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Звездочка. Правая сторона.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Предельный износ.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731255"/>
              </p:ext>
            </p:extLst>
          </p:nvPr>
        </p:nvGraphicFramePr>
        <p:xfrm>
          <a:off x="944724" y="9201472"/>
          <a:ext cx="4968552" cy="432048"/>
        </p:xfrm>
        <a:graphic>
          <a:graphicData uri="http://schemas.openxmlformats.org/drawingml/2006/table">
            <a:tbl>
              <a:tblPr/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Звездочка. Левая сторона. Сильный износ.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42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/>
              <a:t>Ходовая часть</a:t>
            </a:r>
            <a:endParaRPr lang="ru-RU" altLang="ru-RU" sz="2400" dirty="0" smtClean="0"/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668528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27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57" y="5581022"/>
            <a:ext cx="4611251" cy="34584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4" y="1438273"/>
            <a:ext cx="4644516" cy="348338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2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 smtClean="0"/>
              <a:t>Система поворота</a:t>
            </a:r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668528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28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881630"/>
              </p:ext>
            </p:extLst>
          </p:nvPr>
        </p:nvGraphicFramePr>
        <p:xfrm>
          <a:off x="3952172" y="2265134"/>
          <a:ext cx="2782888" cy="928687"/>
        </p:xfrm>
        <a:graphic>
          <a:graphicData uri="http://schemas.openxmlformats.org/drawingml/2006/table">
            <a:tbl>
              <a:tblPr/>
              <a:tblGrid>
                <a:gridCol w="278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8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Отсутствует масло в редукторе поворота.</a:t>
                      </a:r>
                    </a:p>
                  </a:txBody>
                  <a:tcPr marL="91429" marR="91429"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80624" y="2009368"/>
            <a:ext cx="4568749" cy="34265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89" y="6149782"/>
            <a:ext cx="6121332" cy="2691650"/>
          </a:xfrm>
          <a:prstGeom prst="rect">
            <a:avLst/>
          </a:prstGeom>
        </p:spPr>
      </p:pic>
      <p:graphicFrame>
        <p:nvGraphicFramePr>
          <p:cNvPr id="11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05420"/>
              </p:ext>
            </p:extLst>
          </p:nvPr>
        </p:nvGraphicFramePr>
        <p:xfrm>
          <a:off x="765411" y="9129464"/>
          <a:ext cx="5111278" cy="576064"/>
        </p:xfrm>
        <a:graphic>
          <a:graphicData uri="http://schemas.openxmlformats.org/drawingml/2006/table">
            <a:tbl>
              <a:tblPr/>
              <a:tblGrid>
                <a:gridCol w="5111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Присутствуют следы масла на поворотном круге.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Люфт поворотного круга.</a:t>
                      </a:r>
                    </a:p>
                  </a:txBody>
                  <a:tcPr marL="91429" marR="91429"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664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Platshållare för bild 7"/>
          <p:cNvGraphicFramePr>
            <a:graphicFrameLocks noGrp="1"/>
          </p:cNvGraphicFramePr>
          <p:nvPr/>
        </p:nvGraphicFramePr>
        <p:xfrm>
          <a:off x="1881188" y="4711700"/>
          <a:ext cx="2879725" cy="568325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Comments: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Коды ошибок</a:t>
                      </a:r>
                    </a:p>
                  </a:txBody>
                  <a:tcPr marT="49526" marB="495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56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ru-RU" sz="2400" dirty="0"/>
              <a:t>Tech Tool</a:t>
            </a:r>
            <a:endParaRPr lang="ru-RU" altLang="ru-RU" sz="2400" dirty="0" smtClean="0"/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23119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29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Platshållare för bild 7"/>
          <p:cNvGraphicFramePr>
            <a:graphicFrameLocks noGrp="1"/>
          </p:cNvGraphicFramePr>
          <p:nvPr/>
        </p:nvGraphicFramePr>
        <p:xfrm>
          <a:off x="1881188" y="8829675"/>
          <a:ext cx="2879725" cy="568325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Comments: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Информация блоков управления</a:t>
                      </a:r>
                    </a:p>
                  </a:txBody>
                  <a:tcPr marT="49526" marB="495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380600" y="1310005"/>
            <a:ext cx="5940425" cy="334137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68300" y="5384165"/>
            <a:ext cx="5940425" cy="3341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8358"/>
              </p:ext>
            </p:extLst>
          </p:nvPr>
        </p:nvGraphicFramePr>
        <p:xfrm>
          <a:off x="1905793" y="5018759"/>
          <a:ext cx="2879725" cy="517665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76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Правая сторона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291083"/>
              </p:ext>
            </p:extLst>
          </p:nvPr>
        </p:nvGraphicFramePr>
        <p:xfrm>
          <a:off x="1905793" y="9262925"/>
          <a:ext cx="2879725" cy="504056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Левая сторона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42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/>
              <a:t>Внешний вид</a:t>
            </a:r>
            <a:endParaRPr lang="ru-RU" altLang="ru-RU" sz="2400" dirty="0" smtClean="0"/>
          </a:p>
        </p:txBody>
      </p:sp>
      <p:graphicFrame>
        <p:nvGraphicFramePr>
          <p:cNvPr id="2563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56741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3BC8A6F7-0B16-4BEE-AC0C-C19D7C75BEA0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3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017" y="1435834"/>
            <a:ext cx="4721256" cy="354094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30" y="5605105"/>
            <a:ext cx="4713142" cy="35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72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27814"/>
              </p:ext>
            </p:extLst>
          </p:nvPr>
        </p:nvGraphicFramePr>
        <p:xfrm>
          <a:off x="1881188" y="4711700"/>
          <a:ext cx="3060700" cy="568325"/>
        </p:xfrm>
        <a:graphic>
          <a:graphicData uri="http://schemas.openxmlformats.org/drawingml/2006/table">
            <a:tbl>
              <a:tblPr/>
              <a:tblGrid>
                <a:gridCol w="30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Comments: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Информация блоков управления</a:t>
                      </a:r>
                    </a:p>
                  </a:txBody>
                  <a:tcPr marL="91462" marR="91462" marT="49526" marB="495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80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ru-RU" sz="2400" dirty="0"/>
              <a:t>Tech Tool</a:t>
            </a:r>
            <a:endParaRPr lang="ru-RU" altLang="ru-RU" sz="2400" dirty="0" smtClean="0"/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24009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30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Platshållare för bild 7"/>
          <p:cNvGraphicFramePr>
            <a:graphicFrameLocks noGrp="1"/>
          </p:cNvGraphicFramePr>
          <p:nvPr/>
        </p:nvGraphicFramePr>
        <p:xfrm>
          <a:off x="1881188" y="8829675"/>
          <a:ext cx="2879725" cy="568325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Comments: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Топливная система, проверка</a:t>
                      </a:r>
                    </a:p>
                  </a:txBody>
                  <a:tcPr marT="49526" marB="495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17443" y="1337890"/>
            <a:ext cx="5940425" cy="334137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451954" y="5366716"/>
            <a:ext cx="5940425" cy="33413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Platshållare för bild 7"/>
          <p:cNvGraphicFramePr>
            <a:graphicFrameLocks noGrp="1"/>
          </p:cNvGraphicFramePr>
          <p:nvPr/>
        </p:nvGraphicFramePr>
        <p:xfrm>
          <a:off x="1881188" y="4711700"/>
          <a:ext cx="3060700" cy="568325"/>
        </p:xfrm>
        <a:graphic>
          <a:graphicData uri="http://schemas.openxmlformats.org/drawingml/2006/table">
            <a:tbl>
              <a:tblPr/>
              <a:tblGrid>
                <a:gridCol w="30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Comments: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Отключение форсунок, вручную</a:t>
                      </a:r>
                    </a:p>
                  </a:txBody>
                  <a:tcPr marL="91462" marR="91462" marT="49526" marB="49526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04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ru-RU" sz="2400" dirty="0"/>
              <a:t>Tech Tool</a:t>
            </a:r>
            <a:endParaRPr lang="ru-RU" altLang="ru-RU" sz="2400" dirty="0" smtClean="0"/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499043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31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Platshållare för bild 7"/>
          <p:cNvGraphicFramePr>
            <a:graphicFrameLocks noGrp="1"/>
          </p:cNvGraphicFramePr>
          <p:nvPr/>
        </p:nvGraphicFramePr>
        <p:xfrm>
          <a:off x="1881188" y="8829675"/>
          <a:ext cx="2879725" cy="647700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Comments: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Показания датчиков, мониторинг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Холостой ход</a:t>
                      </a:r>
                    </a:p>
                  </a:txBody>
                  <a:tcPr marT="49527" marB="49527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374650" y="1302068"/>
            <a:ext cx="5940425" cy="334137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74650" y="5384165"/>
            <a:ext cx="5940425" cy="334137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Platshållare för bild 7"/>
          <p:cNvGraphicFramePr>
            <a:graphicFrameLocks noGrp="1"/>
          </p:cNvGraphicFramePr>
          <p:nvPr/>
        </p:nvGraphicFramePr>
        <p:xfrm>
          <a:off x="1881188" y="4711700"/>
          <a:ext cx="3060700" cy="647700"/>
        </p:xfrm>
        <a:graphic>
          <a:graphicData uri="http://schemas.openxmlformats.org/drawingml/2006/table">
            <a:tbl>
              <a:tblPr/>
              <a:tblGrid>
                <a:gridCol w="30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Comments: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Показания датчиков, мониторинг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Холостой ход, высокие обороты</a:t>
                      </a:r>
                    </a:p>
                  </a:txBody>
                  <a:tcPr marL="91462" marR="91462" marT="49527" marB="49527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28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ru-RU" sz="2400" dirty="0"/>
              <a:t>Tech Tool</a:t>
            </a:r>
            <a:endParaRPr lang="ru-RU" altLang="ru-RU" sz="2400" dirty="0" smtClean="0"/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96167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32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Platshållare för bild 7"/>
          <p:cNvGraphicFramePr>
            <a:graphicFrameLocks noGrp="1"/>
          </p:cNvGraphicFramePr>
          <p:nvPr/>
        </p:nvGraphicFramePr>
        <p:xfrm>
          <a:off x="1881188" y="8829675"/>
          <a:ext cx="2879725" cy="647700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Comments: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Показания датчиков, мониторинг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Высокие обороты, под нагрузкой</a:t>
                      </a:r>
                    </a:p>
                  </a:txBody>
                  <a:tcPr marT="49527" marB="49527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375443" y="1320324"/>
            <a:ext cx="5940425" cy="334137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75443" y="5393083"/>
            <a:ext cx="5940425" cy="334137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72226"/>
              </p:ext>
            </p:extLst>
          </p:nvPr>
        </p:nvGraphicFramePr>
        <p:xfrm>
          <a:off x="1881188" y="4711700"/>
          <a:ext cx="3060700" cy="647700"/>
        </p:xfrm>
        <a:graphic>
          <a:graphicData uri="http://schemas.openxmlformats.org/drawingml/2006/table">
            <a:tbl>
              <a:tblPr/>
              <a:tblGrid>
                <a:gridCol w="306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Comments: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Компрессия в цилиндрах, проверка</a:t>
                      </a:r>
                    </a:p>
                  </a:txBody>
                  <a:tcPr marL="91462" marR="91462" marT="49527" marB="49527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52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altLang="ru-RU" sz="2400" dirty="0"/>
              <a:t>Tech Tool</a:t>
            </a:r>
            <a:endParaRPr lang="ru-RU" altLang="ru-RU" sz="2400" dirty="0" smtClean="0"/>
          </a:p>
        </p:txBody>
      </p:sp>
      <p:graphicFrame>
        <p:nvGraphicFramePr>
          <p:cNvPr id="28703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451584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4375D0D4-B484-45F4-8B48-8D59174FE30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33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96603"/>
              </p:ext>
            </p:extLst>
          </p:nvPr>
        </p:nvGraphicFramePr>
        <p:xfrm>
          <a:off x="1881188" y="8829675"/>
          <a:ext cx="3203575" cy="647700"/>
        </p:xfrm>
        <a:graphic>
          <a:graphicData uri="http://schemas.openxmlformats.org/drawingml/2006/table">
            <a:tbl>
              <a:tblPr/>
              <a:tblGrid>
                <a:gridCol w="320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Comments:</a:t>
                      </a:r>
                      <a:endParaRPr kumimoji="0" lang="ru-RU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Состояние 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GPS </a:t>
                      </a:r>
                      <a:r>
                        <a:rPr kumimoji="0" lang="ru-RU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положения</a:t>
                      </a:r>
                    </a:p>
                  </a:txBody>
                  <a:tcPr marL="91428" marR="91428" marT="49527" marB="49527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391965" y="1305878"/>
            <a:ext cx="5940425" cy="3341370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441325" y="5423852"/>
            <a:ext cx="5940425" cy="3341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139202"/>
              </p:ext>
            </p:extLst>
          </p:nvPr>
        </p:nvGraphicFramePr>
        <p:xfrm>
          <a:off x="1844641" y="4181819"/>
          <a:ext cx="2879725" cy="360040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Вид сбоку</a:t>
                      </a: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34816"/>
              </p:ext>
            </p:extLst>
          </p:nvPr>
        </p:nvGraphicFramePr>
        <p:xfrm>
          <a:off x="2167176" y="8851529"/>
          <a:ext cx="2879725" cy="647700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Вид сзади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Отсутствует освещение на всей машине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42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/>
              <a:t>Внешний вид</a:t>
            </a:r>
            <a:endParaRPr lang="ru-RU" altLang="ru-RU" sz="2400" dirty="0" smtClean="0"/>
          </a:p>
        </p:txBody>
      </p:sp>
      <p:graphicFrame>
        <p:nvGraphicFramePr>
          <p:cNvPr id="2563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56741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3BC8A6F7-0B16-4BEE-AC0C-C19D7C75BEA0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4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672315"/>
            <a:ext cx="3195504" cy="23966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90" y="1672316"/>
            <a:ext cx="3195503" cy="23966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88" y="4654735"/>
            <a:ext cx="5445224" cy="40839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39355"/>
              </p:ext>
            </p:extLst>
          </p:nvPr>
        </p:nvGraphicFramePr>
        <p:xfrm>
          <a:off x="1628800" y="5234361"/>
          <a:ext cx="2879725" cy="502733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7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Нижнее и верхнее стекла двери заменено на оргстекло.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23108"/>
              </p:ext>
            </p:extLst>
          </p:nvPr>
        </p:nvGraphicFramePr>
        <p:xfrm>
          <a:off x="3787682" y="8566907"/>
          <a:ext cx="2879725" cy="346533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6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Отсутствует защитная решетка.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42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 smtClean="0"/>
              <a:t>Кабина оператора</a:t>
            </a:r>
          </a:p>
        </p:txBody>
      </p:sp>
      <p:graphicFrame>
        <p:nvGraphicFramePr>
          <p:cNvPr id="2563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56741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3BC8A6F7-0B16-4BEE-AC0C-C19D7C75BEA0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5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90" y="1631484"/>
            <a:ext cx="4602650" cy="34519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95927" y="6456578"/>
            <a:ext cx="3781602" cy="283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4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592269"/>
              </p:ext>
            </p:extLst>
          </p:nvPr>
        </p:nvGraphicFramePr>
        <p:xfrm>
          <a:off x="1244327" y="4964302"/>
          <a:ext cx="4560937" cy="375242"/>
        </p:xfrm>
        <a:graphic>
          <a:graphicData uri="http://schemas.openxmlformats.org/drawingml/2006/table">
            <a:tbl>
              <a:tblPr/>
              <a:tblGrid>
                <a:gridCol w="4560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2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Сломан левый подлокотник 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сидения оператора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66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 smtClean="0"/>
              <a:t>Кабина оператора</a:t>
            </a:r>
          </a:p>
        </p:txBody>
      </p:sp>
      <p:graphicFrame>
        <p:nvGraphicFramePr>
          <p:cNvPr id="2665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934519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2B7FE389-D382-4684-864E-9E61C05241F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6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29" y="1295765"/>
            <a:ext cx="4796435" cy="35973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44790" y="6006711"/>
            <a:ext cx="3552395" cy="26642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888345"/>
              </p:ext>
            </p:extLst>
          </p:nvPr>
        </p:nvGraphicFramePr>
        <p:xfrm>
          <a:off x="1197430" y="5007637"/>
          <a:ext cx="3971479" cy="647700"/>
        </p:xfrm>
        <a:graphic>
          <a:graphicData uri="http://schemas.openxmlformats.org/drawingml/2006/table">
            <a:tbl>
              <a:tblPr/>
              <a:tblGrid>
                <a:gridCol w="3971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6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Отсутствует заглушка на правом подлокотнике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176747"/>
              </p:ext>
            </p:extLst>
          </p:nvPr>
        </p:nvGraphicFramePr>
        <p:xfrm>
          <a:off x="1955882" y="9362572"/>
          <a:ext cx="2879725" cy="464820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7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Кабина оператора. 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66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/>
              <a:t>Кабина оператора</a:t>
            </a:r>
            <a:endParaRPr lang="ru-RU" altLang="ru-RU" sz="2400" dirty="0" smtClean="0"/>
          </a:p>
        </p:txBody>
      </p:sp>
      <p:graphicFrame>
        <p:nvGraphicFramePr>
          <p:cNvPr id="2665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934519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2B7FE389-D382-4684-864E-9E61C05241F2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7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26" y="1298313"/>
            <a:ext cx="4819038" cy="36142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122" y="5746771"/>
            <a:ext cx="4812142" cy="36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9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695788"/>
              </p:ext>
            </p:extLst>
          </p:nvPr>
        </p:nvGraphicFramePr>
        <p:xfrm>
          <a:off x="3649157" y="2426394"/>
          <a:ext cx="2879725" cy="645219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52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Деформирована правая части кабины.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103293"/>
              </p:ext>
            </p:extLst>
          </p:nvPr>
        </p:nvGraphicFramePr>
        <p:xfrm>
          <a:off x="235163" y="8149604"/>
          <a:ext cx="2879725" cy="464820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5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Система управления харвестерной головкой неисправна, 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78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/>
              <a:t>Кабина оператора</a:t>
            </a:r>
            <a:endParaRPr lang="ru-RU" altLang="ru-RU" sz="2400" dirty="0" smtClean="0"/>
          </a:p>
        </p:txBody>
      </p:sp>
      <p:graphicFrame>
        <p:nvGraphicFramePr>
          <p:cNvPr id="2767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288525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F3E96A14-416C-438D-A711-5CC75F6C6AC8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8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000788" y="6051122"/>
            <a:ext cx="4176465" cy="31323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09189" y="1896952"/>
            <a:ext cx="4354818" cy="32661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" name="Rubrik 1"/>
          <p:cNvSpPr>
            <a:spLocks noGrp="1"/>
          </p:cNvSpPr>
          <p:nvPr>
            <p:ph type="ctrTitle" idx="4294967295"/>
          </p:nvPr>
        </p:nvSpPr>
        <p:spPr>
          <a:xfrm>
            <a:off x="261938" y="849313"/>
            <a:ext cx="6167437" cy="588962"/>
          </a:xfrm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ru-RU" altLang="ru-RU" sz="2400" dirty="0"/>
              <a:t>Кабина оператора</a:t>
            </a:r>
            <a:endParaRPr lang="ru-RU" altLang="ru-RU" sz="2400" dirty="0" smtClean="0"/>
          </a:p>
        </p:txBody>
      </p:sp>
      <p:graphicFrame>
        <p:nvGraphicFramePr>
          <p:cNvPr id="2767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288525"/>
              </p:ext>
            </p:extLst>
          </p:nvPr>
        </p:nvGraphicFramePr>
        <p:xfrm>
          <a:off x="3321050" y="273050"/>
          <a:ext cx="2987675" cy="431800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EC220B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ru-RU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77652</a:t>
                      </a:r>
                      <a:endParaRPr kumimoji="0" lang="ru-RU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fld id="{F3E96A14-416C-438D-A711-5CC75F6C6AC8}" type="slidenum">
                        <a:rPr kumimoji="0" lang="sv-SE" altLang="ru-RU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Arial" panose="020B0604020202020204" pitchFamily="34" charset="0"/>
                          <a:buNone/>
                          <a:tabLst/>
                        </a:pPr>
                        <a:t>9</a:t>
                      </a:fld>
                      <a:endParaRPr kumimoji="0" lang="sv-SE" altLang="ru-RU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0000" marR="90000" marT="46800" marB="46800" anchor="b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798034"/>
              </p:ext>
            </p:extLst>
          </p:nvPr>
        </p:nvGraphicFramePr>
        <p:xfrm>
          <a:off x="261938" y="7307592"/>
          <a:ext cx="2879725" cy="576064"/>
        </p:xfrm>
        <a:graphic>
          <a:graphicData uri="http://schemas.openxmlformats.org/drawingml/2006/table">
            <a:tbl>
              <a:tblPr/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Сломана пластиковая облицовка.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Platshållare för bild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85625"/>
              </p:ext>
            </p:extLst>
          </p:nvPr>
        </p:nvGraphicFramePr>
        <p:xfrm>
          <a:off x="4221088" y="2504728"/>
          <a:ext cx="2470829" cy="655547"/>
        </p:xfrm>
        <a:graphic>
          <a:graphicData uri="http://schemas.openxmlformats.org/drawingml/2006/table">
            <a:tbl>
              <a:tblPr/>
              <a:tblGrid>
                <a:gridCol w="2470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555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Неисправен механизм привода стеклоочистителя</a:t>
                      </a:r>
                      <a:endParaRPr kumimoji="0" lang="sv-SE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9530" marB="4953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61374" y="6144676"/>
            <a:ext cx="3869196" cy="290189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65906" y="1966120"/>
            <a:ext cx="4222750" cy="31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13343"/>
      </p:ext>
    </p:extLst>
  </p:cSld>
  <p:clrMapOvr>
    <a:masterClrMapping/>
  </p:clrMapOvr>
</p:sld>
</file>

<file path=ppt/theme/theme1.xml><?xml version="1.0" encoding="utf-8"?>
<a:theme xmlns:a="http://schemas.openxmlformats.org/drawingml/2006/main" name="Care Report 10090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VDN Extranet Documents" ma:contentTypeID="0x010100F5D22A0F54644B60B76DBD3C406B0C4300025C3072252D484D8D0B70CD60C349AF00DDBACE8D01794B6DA720E7F7B9F85E4200C70EFFB46BE6954D9E6B6FE2D1E19A12" ma:contentTypeVersion="32" ma:contentTypeDescription="Content type for VDN documents in Extranet" ma:contentTypeScope="" ma:versionID="303861bc6236a933f90d455de569f81d">
  <xsd:schema xmlns:xsd="http://www.w3.org/2001/XMLSchema" xmlns:p="http://schemas.microsoft.com/office/2006/metadata/properties" xmlns:ns1="http://schemas.microsoft.com/sharepoint/v3" xmlns:ns2="1a09a9d9-8df3-4438-b8cb-c2996a19a5ba" xmlns:ns3="063f4afc-0d83-4287-aa3f-0c67fb810d9b" targetNamespace="http://schemas.microsoft.com/office/2006/metadata/properties" ma:root="true" ma:fieldsID="772d7cd3bdcd0d261c6191ea89a7925c" ns1:_="" ns2:_="" ns3:_="">
    <xsd:import namespace="http://schemas.microsoft.com/sharepoint/v3"/>
    <xsd:import namespace="1a09a9d9-8df3-4438-b8cb-c2996a19a5ba"/>
    <xsd:import namespace="063f4afc-0d83-4287-aa3f-0c67fb810d9b"/>
    <xsd:element name="properties">
      <xsd:complexType>
        <xsd:sequence>
          <xsd:element name="documentManagement">
            <xsd:complexType>
              <xsd:all>
                <xsd:element ref="ns1:LinkDisplayText" minOccurs="0"/>
                <xsd:element ref="ns1:Description" minOccurs="0"/>
                <xsd:element ref="ns1:XNetDocKeywords" minOccurs="0"/>
                <xsd:element ref="ns1:DocumentLanguage"/>
                <xsd:element ref="ns1:ReferenceNumber" minOccurs="0"/>
                <xsd:element ref="ns1:XNetDocUploader"/>
                <xsd:element ref="ns1:XNetDocApprover"/>
                <xsd:element ref="ns1:AllowOverwriteProperties" minOccurs="0"/>
                <xsd:element ref="ns1:Owner" minOccurs="0"/>
                <xsd:element ref="ns2:Source_x0020_Owner" minOccurs="0"/>
                <xsd:element ref="ns1:XNetDocVDNSourceRegion" minOccurs="0"/>
                <xsd:element ref="ns1:XNetDocVDNSourceBusinessLine" minOccurs="0"/>
                <xsd:element ref="ns1:XNetDocUserRole" minOccurs="0"/>
                <xsd:element ref="ns1:XNetDocTarget"/>
                <xsd:element ref="ns1:PublishFrom"/>
                <xsd:element ref="ns1:PublishTo" minOccurs="0"/>
                <xsd:element ref="ns1:ValidFrom" minOccurs="0"/>
                <xsd:element ref="ns1:ValidTo" minOccurs="0"/>
                <xsd:element ref="ns3:InfoType" minOccurs="0"/>
                <xsd:element ref="ns1:TargetApplication" minOccurs="0"/>
                <xsd:element ref="ns1:XNetDocHasDealers" minOccurs="0"/>
                <xsd:element ref="ns1:XNetOldListID" minOccurs="0"/>
                <xsd:element ref="ns1:XNetOldArea" minOccurs="0"/>
                <xsd:element ref="ns1:AttachedToPages" minOccurs="0"/>
                <xsd:element ref="ns1:XNetDocVDNInformationType" minOccurs="0"/>
                <xsd:element ref="ns1:XNetDocVDNSelectedDealers" minOccurs="0"/>
                <xsd:element ref="ns1:XNetOldID" minOccurs="0"/>
                <xsd:element ref="ns1:CWPID" minOccurs="0"/>
                <xsd:element ref="ns1:XNetDocVDNFilterLanguages" minOccurs="0"/>
                <xsd:element ref="ns1:REXKWANDOBADCWPIDFIELDafe23842-1790-437f-9a97-a20cf2e27c05" minOccurs="0"/>
                <xsd:element ref="ns1:Classification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LinkDisplayText" ma:index="1" nillable="true" ma:displayName="Link Display Text" ma:description="Text to display as link" ma:internalName="LinkDisplayText">
      <xsd:simpleType>
        <xsd:restriction base="dms:Text"/>
      </xsd:simpleType>
    </xsd:element>
    <xsd:element name="Description" ma:index="2" nillable="true" ma:displayName="Description" ma:description="Description" ma:internalName="Description">
      <xsd:simpleType>
        <xsd:restriction base="dms:Note"/>
      </xsd:simpleType>
    </xsd:element>
    <xsd:element name="XNetDocKeywords" ma:index="3" nillable="true" ma:displayName="Keywords" ma:description="" ma:internalName="XNetDocKeywords">
      <xsd:simpleType>
        <xsd:restriction base="dms:Note"/>
      </xsd:simpleType>
    </xsd:element>
    <xsd:element name="DocumentLanguage" ma:index="4" ma:displayName="DocumentLanguage" ma:default="English" ma:description="Language of the document" ma:format="Dropdown" ma:internalName="DocumentLanguage" ma:readOnly="false">
      <xsd:simpleType>
        <xsd:restriction base="dms:Choice">
          <xsd:enumeration value="Arabic"/>
          <xsd:enumeration value="Chinese"/>
          <xsd:enumeration value="Czech"/>
          <xsd:enumeration value="Danish"/>
          <xsd:enumeration value="Dutch"/>
          <xsd:enumeration value="English"/>
          <xsd:enumeration value="Farsi"/>
          <xsd:enumeration value="Finnish"/>
          <xsd:enumeration value="Flemish"/>
          <xsd:enumeration value="French"/>
          <xsd:enumeration value="German"/>
          <xsd:enumeration value="Greek"/>
          <xsd:enumeration value="Hebrew"/>
          <xsd:enumeration value="Italian"/>
          <xsd:enumeration value="Japanese"/>
          <xsd:enumeration value="Korean"/>
          <xsd:enumeration value="Norwegian"/>
          <xsd:enumeration value="Polish"/>
          <xsd:enumeration value="Portuguese"/>
          <xsd:enumeration value="Romanian"/>
          <xsd:enumeration value="Russian"/>
          <xsd:enumeration value="Spanish"/>
          <xsd:enumeration value="Swedish"/>
          <xsd:enumeration value="Turkish"/>
        </xsd:restriction>
      </xsd:simpleType>
    </xsd:element>
    <xsd:element name="ReferenceNumber" ma:index="5" nillable="true" ma:displayName="ReferenceNumber" ma:description="Document reference number" ma:internalName="ReferenceNumber">
      <xsd:simpleType>
        <xsd:restriction base="dms:Text"/>
      </xsd:simpleType>
    </xsd:element>
    <xsd:element name="XNetDocUploader" ma:index="6" ma:displayName="Uploader" ma:description="The uploader of this asset" ma:list="UserInfo" ma:internalName="XNetDocUpload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XNetDocApprover" ma:index="7" ma:displayName="Approver" ma:description="The person responsible for approving this document. If you auto-approve,  select yourself." ma:list="UserInfo" ma:internalName="XNetDocApprov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llowOverwriteProperties" ma:index="8" nillable="true" ma:displayName="AllowOverwriteProperties" ma:description="Replace previously saved properties with these new properties." ma:internalName="AllowOverwriteProperties">
      <xsd:simpleType>
        <xsd:restriction base="dms:Boolean"/>
      </xsd:simpleType>
    </xsd:element>
    <xsd:element name="Owner" ma:index="9" nillable="true" ma:displayName="Owner" ma:description="Owner of document" ma:internalName="Owner" ma:readOnly="false">
      <xsd:simpleType>
        <xsd:restriction base="dms:Text"/>
      </xsd:simpleType>
    </xsd:element>
    <xsd:element name="XNetDocVDNSourceRegion" ma:index="11" nillable="true" ma:displayName="Source Region" ma:default="(None)" ma:description="Enter the region where the document originated from." ma:internalName="XNetDocVDNSourceRegion">
      <xsd:simpleType>
        <xsd:restriction base="dms:Choice">
          <xsd:enumeration value="(None)"/>
          <xsd:enumeration value="North America"/>
          <xsd:enumeration value="Int AB"/>
          <xsd:enumeration value="Europe"/>
          <xsd:enumeration value="Asia"/>
          <xsd:enumeration value="Latin America"/>
          <xsd:enumeration value="Global"/>
        </xsd:restriction>
      </xsd:simpleType>
    </xsd:element>
    <xsd:element name="XNetDocVDNSourceBusinessLine" ma:index="12" nillable="true" ma:displayName="Source Business Line" ma:default="(None)" ma:description="Select the business line or area where the document originated from." ma:internalName="XNetDocVDNSourceBusinessLine">
      <xsd:simpleType>
        <xsd:restriction base="dms:Choice">
          <xsd:enumeration value="(None)"/>
          <xsd:enumeration value="Articulated Haulers"/>
          <xsd:enumeration value="Compact Equipment"/>
          <xsd:enumeration value="Company Results"/>
          <xsd:enumeration value="Competitor Information"/>
          <xsd:enumeration value="Crawler Excavators"/>
          <xsd:enumeration value="Marketing"/>
          <xsd:enumeration value="Motor Graders"/>
          <xsd:enumeration value="Parts and Service"/>
          <xsd:enumeration value="Press Releases"/>
          <xsd:enumeration value="Rents"/>
          <xsd:enumeration value="Road Machinery"/>
          <xsd:enumeration value="Systems"/>
          <xsd:enumeration value="Used Equipment"/>
          <xsd:enumeration value="VCF"/>
          <xsd:enumeration value="VDN Region Team"/>
          <xsd:enumeration value="Wheel Loaders"/>
          <xsd:enumeration value="Wheeled Excavators"/>
          <xsd:enumeration value="Training"/>
          <xsd:enumeration value="National Accounts"/>
        </xsd:restriction>
      </xsd:simpleType>
    </xsd:element>
    <xsd:element name="XNetDocUserRole" ma:index="13" nillable="true" ma:displayName="User Role" ma:default="Dealer Public" ma:description="The user roles for which this document is valid" ma:internalName="XNetDocUserRol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Dealer Manager"/>
                    <xsd:enumeration value="Dealer Principal"/>
                    <xsd:enumeration value="Dealer Public"/>
                    <xsd:enumeration value="Dealer IT"/>
                    <xsd:enumeration value="Supplier"/>
                    <xsd:enumeration value="Independent RM Dealers"/>
                  </xsd:restriction>
                </xsd:simpleType>
              </xsd:element>
            </xsd:sequence>
          </xsd:extension>
        </xsd:complexContent>
      </xsd:complexType>
    </xsd:element>
    <xsd:element name="XNetDocTarget" ma:index="14" ma:displayName="Target" ma:default="Dealer" ma:description="Target group for the document" ma:internalName="XNetDocTarget">
      <xsd:simpleType>
        <xsd:restriction base="dms:Choice">
          <xsd:enumeration value="Customer"/>
          <xsd:enumeration value="Dealer"/>
        </xsd:restriction>
      </xsd:simpleType>
    </xsd:element>
    <xsd:element name="PublishFrom" ma:index="15" ma:displayName="PublishFrom" ma:default="[today]" ma:description="Date to begin publishing" ma:internalName="PublishFrom">
      <xsd:simpleType>
        <xsd:restriction base="dms:DateTime"/>
      </xsd:simpleType>
    </xsd:element>
    <xsd:element name="PublishTo" ma:index="16" nillable="true" ma:displayName="PublishTo" ma:description="Date to end publishing" ma:internalName="PublishTo">
      <xsd:simpleType>
        <xsd:restriction base="dms:DateTime"/>
      </xsd:simpleType>
    </xsd:element>
    <xsd:element name="ValidFrom" ma:index="17" nillable="true" ma:displayName="ValidFrom" ma:default="[today]" ma:description="Date after which the document is valid" ma:internalName="ValidFrom" ma:readOnly="false">
      <xsd:simpleType>
        <xsd:restriction base="dms:DateTime"/>
      </xsd:simpleType>
    </xsd:element>
    <xsd:element name="ValidTo" ma:index="18" nillable="true" ma:displayName="ValidTo" ma:description="Date until which the document is valid" ma:internalName="ValidTo">
      <xsd:simpleType>
        <xsd:restriction base="dms:DateTime"/>
      </xsd:simpleType>
    </xsd:element>
    <xsd:element name="TargetApplication" ma:index="20" nillable="true" ma:displayName="Target Application" ma:default="Intranet/Violin" ma:description="Select if you wish to associate a document with a page in the application of choice" ma:hidden="true" ma:internalName="TargetApplication" ma:readOnly="fals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Intranet/Violin"/>
                    <xsd:enumeration value="Extended Intranet"/>
                    <xsd:enumeration value="Extranet"/>
                    <xsd:enumeration value="Internet/Public"/>
                  </xsd:restriction>
                </xsd:simpleType>
              </xsd:element>
            </xsd:sequence>
          </xsd:extension>
        </xsd:complexContent>
      </xsd:complexType>
    </xsd:element>
    <xsd:element name="XNetDocHasDealers" ma:index="21" nillable="true" ma:displayName="Has Dealers" ma:description="" ma:hidden="true" ma:list="UserInfo" ma:internalName="XNetDocHasDealers" ma:readOnly="false">
      <xsd:simpleType>
        <xsd:restriction base="dms:Boolean"/>
      </xsd:simpleType>
    </xsd:element>
    <xsd:element name="XNetOldListID" ma:index="23" nillable="true" ma:displayName="SP2003 List ID" ma:description="The legacy List ID Field from SharePoint 2003(migration)" ma:hidden="true" ma:internalName="XNetOldListID" ma:readOnly="false">
      <xsd:simpleType>
        <xsd:restriction base="dms:Note"/>
      </xsd:simpleType>
    </xsd:element>
    <xsd:element name="XNetOldArea" ma:index="27" nillable="true" ma:displayName="SP2003 Area" ma:description="The legacy Area Field from SharePoint 2003(migration)" ma:hidden="true" ma:internalName="XNetOldArea" ma:readOnly="false">
      <xsd:simpleType>
        <xsd:restriction base="dms:Note"/>
      </xsd:simpleType>
    </xsd:element>
    <xsd:element name="AttachedToPages" ma:index="29" nillable="true" ma:displayName="AttachedToPages" ma:description="Pages to which the document is attached" ma:hidden="true" ma:internalName="AttachedToPages" ma:readOnly="false">
      <xsd:simpleType>
        <xsd:restriction base="dms:Unknown"/>
      </xsd:simpleType>
    </xsd:element>
    <xsd:element name="XNetDocVDNInformationType" ma:index="32" nillable="true" ma:displayName="Information Type" ma:default="(None)" ma:description="Information type of document" ma:hidden="true" ma:internalName="XNetDocVDNInformationType" ma:readOnly="fals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lications &amp; tools"/>
                    <xsd:enumeration value="Company presentations &amp; support materials"/>
                    <xsd:enumeration value="Events"/>
                    <xsd:enumeration value="Forms"/>
                    <xsd:enumeration value="Images, maps &amp; charts"/>
                    <xsd:enumeration value="Legal"/>
                    <xsd:enumeration value="Manuals &amp; Instructions"/>
                    <xsd:enumeration value="Minutes"/>
                    <xsd:enumeration value="News &amp; announcements"/>
                    <xsd:enumeration value="Other"/>
                    <xsd:enumeration value="Policies &amp; guidelines"/>
                    <xsd:enumeration value="Publications &amp; forums"/>
                    <xsd:enumeration value="Reports"/>
                    <xsd:enumeration value="Standards &amp; Patents"/>
                    <xsd:enumeration value="Templates"/>
                    <xsd:enumeration value="Training"/>
                    <xsd:enumeration value="Travel &amp; Expense"/>
                    <xsd:enumeration value="Video/audio"/>
                  </xsd:restriction>
                </xsd:simpleType>
              </xsd:element>
            </xsd:sequence>
          </xsd:extension>
        </xsd:complexContent>
      </xsd:complexType>
    </xsd:element>
    <xsd:element name="XNetDocVDNSelectedDealers" ma:index="33" nillable="true" ma:displayName="XNetDocVDNSelectedDealers" ma:description="Selected Dealer of document" ma:internalName="XNetDocVDNSelectedDealers">
      <xsd:simpleType>
        <xsd:restriction base="dms:Note"/>
      </xsd:simpleType>
    </xsd:element>
    <xsd:element name="XNetOldID" ma:index="34" nillable="true" ma:displayName="SP2003 ID" ma:description="The legacy ID Field from SharePoint 2003(migration)" ma:hidden="true" ma:internalName="XNetOldID" ma:readOnly="false">
      <xsd:simpleType>
        <xsd:restriction base="dms:Note"/>
      </xsd:simpleType>
    </xsd:element>
    <xsd:element name="CWPID" ma:index="35" nillable="true" ma:displayName="CWPID" ma:description="Unique ID used by CWP to query" ma:internalName="CWPID">
      <xsd:simpleType>
        <xsd:restriction base="dms:Text"/>
      </xsd:simpleType>
    </xsd:element>
    <xsd:element name="XNetDocVDNFilterLanguages" ma:index="36" nillable="true" ma:displayName="Language" ma:description="TEST ONLY - DO NOT USE" ma:format="Dropdown" ma:hidden="true" ma:internalName="XNetDocVDNFilterLanguages" ma:readOnly="false">
      <xsd:simpleType>
        <xsd:restriction base="dms:Choice">
          <xsd:enumeration value="Arabic"/>
          <xsd:enumeration value="Chinese"/>
          <xsd:enumeration value="Danish"/>
          <xsd:enumeration value="Dutch"/>
          <xsd:enumeration value="English"/>
          <xsd:enumeration value="Farsi"/>
          <xsd:enumeration value="Finnish"/>
          <xsd:enumeration value="French"/>
          <xsd:enumeration value="German"/>
          <xsd:enumeration value="Greek"/>
          <xsd:enumeration value="Indonesian"/>
          <xsd:enumeration value="Italian"/>
          <xsd:enumeration value="Japanese"/>
          <xsd:enumeration value="Korean"/>
          <xsd:enumeration value="Norwegian"/>
          <xsd:enumeration value="Polish"/>
          <xsd:enumeration value="Portuguese"/>
          <xsd:enumeration value="Russian"/>
          <xsd:enumeration value="Slovenian"/>
          <xsd:enumeration value="Spanish"/>
          <xsd:enumeration value="Swedish"/>
          <xsd:enumeration value="Turkish"/>
        </xsd:restriction>
      </xsd:simpleType>
    </xsd:element>
    <xsd:element name="REXKWANDOBADCWPIDFIELDafe23842-1790-437f-9a97-a20cf2e27c05" ma:index="37" nillable="true" ma:displayName="REXKWANDOBADCWPIDFIELDafe23842-1790-437f-9a97-a20cf2e27c05" ma:description="OLD CWPID FIELD DO NOT USE" ma:hidden="true" ma:internalName="REXKWANDOBADCWPIDFIELDafe23842_x002d_1790_x002d_437f_x002d_9a97_x002d_a20cf2e27c05" ma:readOnly="false">
      <xsd:simpleType>
        <xsd:restriction base="dms:Text"/>
      </xsd:simpleType>
    </xsd:element>
    <xsd:element name="Classification" ma:index="38" ma:displayName="Classification" ma:default="Internal" ma:description="Classification of the document" ma:hidden="true" ma:internalName="Classification" ma:readOnly="false">
      <xsd:simpleType>
        <xsd:restriction base="dms:Choice">
          <xsd:enumeration value="Internal"/>
          <xsd:enumeration value="Open"/>
        </xsd:restriction>
      </xsd:simpleType>
    </xsd:element>
  </xsd:schema>
  <xsd:schema xmlns:xsd="http://www.w3.org/2001/XMLSchema" xmlns:dms="http://schemas.microsoft.com/office/2006/documentManagement/types" targetNamespace="1a09a9d9-8df3-4438-b8cb-c2996a19a5ba" elementFormDefault="qualified">
    <xsd:import namespace="http://schemas.microsoft.com/office/2006/documentManagement/types"/>
    <xsd:element name="Source_x0020_Owner" ma:index="10" nillable="true" ma:displayName="Source Owner" ma:description="Enter the person responsible for generating this document. Use the format: &quot;Surname Firstname&quot;" ma:internalName="Source_x0020_Owner">
      <xsd:simpleType>
        <xsd:restriction base="dms:Text">
          <xsd:maxLength value="255"/>
        </xsd:restriction>
      </xsd:simpleType>
    </xsd:element>
  </xsd:schema>
  <xsd:schema xmlns:xsd="http://www.w3.org/2001/XMLSchema" xmlns:dms="http://schemas.microsoft.com/office/2006/documentManagement/types" targetNamespace="063f4afc-0d83-4287-aa3f-0c67fb810d9b" elementFormDefault="qualified">
    <xsd:import namespace="http://schemas.microsoft.com/office/2006/documentManagement/types"/>
    <xsd:element name="InfoType" ma:index="19" nillable="true" ma:displayName="InfoType" ma:internalName="Info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SI"/>
                    <xsd:enumeration value="Demo"/>
                    <xsd:enumeration value="NA Home Page"/>
                  </xsd:restrict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5" ma:displayName="Content Type" ma:readOnly="true"/>
        <xsd:element ref="dc:title" minOccurs="0" maxOccurs="1" ma:index="2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LongProperties xmlns="http://schemas.microsoft.com/office/2006/metadata/longProperties">
  <LongProp xmlns="" name="XNetDocVDNSelectedDealers"><![CDATA[7a1696b6-aab6-4480-8eb0-6ac6cbaf572e;2f224061-97d1-5043-491b-9d9d01d3d2f1;64c7e120-3731-4b19-a71c-598b01f700d8;5c6791b0-bdf9-11dc-95ff-0800200c9a66;db16a8de-dc98-4faf-9ca8-592317d8f7c1;ec9a18c3-26f0-1f95-38e6-bdc34e8ac916;712ffd0c-69c0-4117-a238-97cf03429a88;1cbe880c-a169-4a68-a26c-e957f086fa22]]></LongProp>
</LongProperti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Number xmlns="http://schemas.microsoft.com/sharepoint/v3" xsi:nil="true"/>
    <PublishTo xmlns="http://schemas.microsoft.com/sharepoint/v3" xsi:nil="true"/>
    <XNetDocKeywords xmlns="http://schemas.microsoft.com/sharepoint/v3" xsi:nil="true"/>
    <Source_x0020_Owner xmlns="1a09a9d9-8df3-4438-b8cb-c2996a19a5ba" xsi:nil="true"/>
    <ValidFrom xmlns="http://schemas.microsoft.com/sharepoint/v3">2011-01-31T02:48:00Z</ValidFrom>
    <XNetOldID xmlns="http://schemas.microsoft.com/sharepoint/v3" xsi:nil="true"/>
    <XNetDocVDNFilterLanguages xmlns="http://schemas.microsoft.com/sharepoint/v3" xsi:nil="true"/>
    <Owner xmlns="http://schemas.microsoft.com/sharepoint/v3">Ruston Alec</Owner>
    <CWPID xmlns="http://schemas.microsoft.com/sharepoint/v3" xsi:nil="true"/>
    <REXKWANDOBADCWPIDFIELDafe23842-1790-437f-9a97-a20cf2e27c05 xmlns="http://schemas.microsoft.com/sharepoint/v3" xsi:nil="true"/>
    <DocumentLanguage xmlns="http://schemas.microsoft.com/sharepoint/v3">English</DocumentLanguage>
    <XNetDocHasDealers xmlns="http://schemas.microsoft.com/sharepoint/v3" xsi:nil="true"/>
    <LinkDisplayText xmlns="http://schemas.microsoft.com/sharepoint/v3">Care Inspection Report Photo Template</LinkDisplayText>
    <TargetApplication xmlns="http://schemas.microsoft.com/sharepoint/v3">
      <Value>Intranet/Violin</Value>
    </TargetApplication>
    <XNetDocVDNSourceRegion xmlns="http://schemas.microsoft.com/sharepoint/v3">Int AB</XNetDocVDNSourceRegion>
    <XNetOldListID xmlns="http://schemas.microsoft.com/sharepoint/v3" xsi:nil="true"/>
    <XNetOldArea xmlns="http://schemas.microsoft.com/sharepoint/v3" xsi:nil="true"/>
    <XNetDocVDNInformationType xmlns="http://schemas.microsoft.com/sharepoint/v3">
      <Value>(None)</Value>
    </XNetDocVDNInformationType>
    <XNetDocUploader xmlns="http://schemas.microsoft.com/sharepoint/v3">
      <UserInfo>
        <DisplayName/>
        <AccountId>472</AccountId>
        <AccountType/>
      </UserInfo>
    </XNetDocUploader>
    <AllowOverwriteProperties xmlns="http://schemas.microsoft.com/sharepoint/v3">false</AllowOverwriteProperties>
    <InfoType xmlns="063f4afc-0d83-4287-aa3f-0c67fb810d9b"/>
    <Classification xmlns="http://schemas.microsoft.com/sharepoint/v3">Internal</Classification>
    <XNetDocApprover xmlns="http://schemas.microsoft.com/sharepoint/v3">
      <UserInfo>
        <DisplayName/>
        <AccountId>472</AccountId>
        <AccountType/>
      </UserInfo>
    </XNetDocApprover>
    <XNetDocTarget xmlns="http://schemas.microsoft.com/sharepoint/v3">Dealer</XNetDocTarget>
    <PublishFrom xmlns="http://schemas.microsoft.com/sharepoint/v3">2011-01-31T02:48:00Z</PublishFrom>
    <XNetDocVDNSelectedDealers xmlns="http://schemas.microsoft.com/sharepoint/v3">7a1696b6-aab6-4480-8eb0-6ac6cbaf572e;2f224061-97d1-5043-491b-9d9d01d3d2f1;64c7e120-3731-4b19-a71c-598b01f700d8;5c6791b0-bdf9-11dc-95ff-0800200c9a66;db16a8de-dc98-4faf-9ca8-592317d8f7c1;ec9a18c3-26f0-1f95-38e6-bdc34e8ac916;712ffd0c-69c0-4117-a238-97cf03429a88;1cbe880c-a169-4a68-a26c-e957f086fa22</XNetDocVDNSelectedDealers>
    <XNetDocVDNSourceBusinessLine xmlns="http://schemas.microsoft.com/sharepoint/v3">Parts and Service</XNetDocVDNSourceBusinessLine>
    <XNetDocUserRole xmlns="http://schemas.microsoft.com/sharepoint/v3">
      <Value>Dealer Public</Value>
    </XNetDocUserRole>
    <ValidTo xmlns="http://schemas.microsoft.com/sharepoint/v3" xsi:nil="true"/>
    <Description xmlns="http://schemas.microsoft.com/sharepoint/v3" xsi:nil="true"/>
    <AttachedToPag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1207A84-2337-45C4-B5E6-6C98542FF2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a09a9d9-8df3-4438-b8cb-c2996a19a5ba"/>
    <ds:schemaRef ds:uri="063f4afc-0d83-4287-aa3f-0c67fb810d9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DAA26EA0-0A27-4103-9AC1-3107EFC07A98}">
  <ds:schemaRefs>
    <ds:schemaRef ds:uri="http://schemas.microsoft.com/office/2006/metadata/longProperties"/>
    <ds:schemaRef ds:uri=""/>
  </ds:schemaRefs>
</ds:datastoreItem>
</file>

<file path=customXml/itemProps3.xml><?xml version="1.0" encoding="utf-8"?>
<ds:datastoreItem xmlns:ds="http://schemas.openxmlformats.org/officeDocument/2006/customXml" ds:itemID="{45852273-421D-49D2-814A-278C8106A721}">
  <ds:schemaRefs>
    <ds:schemaRef ds:uri="http://purl.org/dc/elements/1.1/"/>
    <ds:schemaRef ds:uri="http://schemas.microsoft.com/office/2006/metadata/properties"/>
    <ds:schemaRef ds:uri="http://schemas.microsoft.com/sharepoint/v3"/>
    <ds:schemaRef ds:uri="1a09a9d9-8df3-4438-b8cb-c2996a19a5ba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063f4afc-0d83-4287-aa3f-0c67fb810d9b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3233</TotalTime>
  <Words>553</Words>
  <Application>Microsoft Office PowerPoint</Application>
  <PresentationFormat>Лист A4 (210x297 мм)</PresentationFormat>
  <Paragraphs>210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6" baseType="lpstr">
      <vt:lpstr>Arial</vt:lpstr>
      <vt:lpstr>Calibri</vt:lpstr>
      <vt:lpstr>Care Report 100906</vt:lpstr>
      <vt:lpstr>Презентация PowerPoint</vt:lpstr>
      <vt:lpstr>Общие сведения</vt:lpstr>
      <vt:lpstr>Внешний вид</vt:lpstr>
      <vt:lpstr>Внешний вид</vt:lpstr>
      <vt:lpstr>Кабина оператора</vt:lpstr>
      <vt:lpstr>Кабина оператора</vt:lpstr>
      <vt:lpstr>Кабина оператора</vt:lpstr>
      <vt:lpstr>Кабина оператора</vt:lpstr>
      <vt:lpstr>Кабина оператора</vt:lpstr>
      <vt:lpstr>Кабина оператора</vt:lpstr>
      <vt:lpstr>Кабина оператора</vt:lpstr>
      <vt:lpstr>Харвестерная головка</vt:lpstr>
      <vt:lpstr>Моторный отсек</vt:lpstr>
      <vt:lpstr>Моторный отсек</vt:lpstr>
      <vt:lpstr>Отсек АКБ</vt:lpstr>
      <vt:lpstr>Отсек радиаторов</vt:lpstr>
      <vt:lpstr>Отсек насосной станции </vt:lpstr>
      <vt:lpstr>Отсек воздушного фильтра</vt:lpstr>
      <vt:lpstr>Стрела</vt:lpstr>
      <vt:lpstr>Стрела</vt:lpstr>
      <vt:lpstr>Ковш балка</vt:lpstr>
      <vt:lpstr>Рукоять, ковш балка</vt:lpstr>
      <vt:lpstr>Верхняя рама</vt:lpstr>
      <vt:lpstr>Нижняя рама</vt:lpstr>
      <vt:lpstr>Ходовая часть</vt:lpstr>
      <vt:lpstr>Ходовая часть</vt:lpstr>
      <vt:lpstr>Ходовая часть</vt:lpstr>
      <vt:lpstr>Система поворота</vt:lpstr>
      <vt:lpstr>Tech Tool</vt:lpstr>
      <vt:lpstr>Tech Tool</vt:lpstr>
      <vt:lpstr>Tech Tool</vt:lpstr>
      <vt:lpstr>Tech Tool</vt:lpstr>
      <vt:lpstr>Tech Tool</vt:lpstr>
    </vt:vector>
  </TitlesOfParts>
  <Company>Tecoma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Petra</dc:creator>
  <cp:lastModifiedBy>Repin Dmitriy</cp:lastModifiedBy>
  <cp:revision>86</cp:revision>
  <dcterms:created xsi:type="dcterms:W3CDTF">2010-09-08T08:26:26Z</dcterms:created>
  <dcterms:modified xsi:type="dcterms:W3CDTF">2022-02-28T10:21:46Z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XNetDocApprover">
    <vt:lpwstr>Lidgren Ylva</vt:lpwstr>
  </property>
  <property fmtid="{D5CDD505-2E9C-101B-9397-08002B2CF9AE}" pid="3" name="ContentType">
    <vt:lpwstr>VDN Extranet Documents</vt:lpwstr>
  </property>
  <property fmtid="{D5CDD505-2E9C-101B-9397-08002B2CF9AE}" pid="4" name="display_urn:schemas-microsoft-com:office:office#XNetDocUploader">
    <vt:lpwstr>Lidgren Ylva</vt:lpwstr>
  </property>
</Properties>
</file>