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57" r:id="rId2"/>
    <p:sldMasterId id="2147483812" r:id="rId3"/>
  </p:sldMasterIdLst>
  <p:notesMasterIdLst>
    <p:notesMasterId r:id="rId10"/>
  </p:notesMasterIdLst>
  <p:handoutMasterIdLst>
    <p:handoutMasterId r:id="rId11"/>
  </p:handoutMasterIdLst>
  <p:sldIdLst>
    <p:sldId id="340" r:id="rId4"/>
    <p:sldId id="262" r:id="rId5"/>
    <p:sldId id="257" r:id="rId6"/>
    <p:sldId id="444" r:id="rId7"/>
    <p:sldId id="445" r:id="rId8"/>
    <p:sldId id="447" r:id="rId9"/>
  </p:sldIdLst>
  <p:sldSz cx="12192000" cy="6858000"/>
  <p:notesSz cx="7315200" cy="9601200"/>
  <p:custDataLst>
    <p:tags r:id="rId1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91C"/>
    <a:srgbClr val="ED8B00"/>
    <a:srgbClr val="0000FF"/>
    <a:srgbClr val="000000"/>
    <a:srgbClr val="FFCD00"/>
    <a:srgbClr val="FF99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799" autoAdjust="0"/>
  </p:normalViewPr>
  <p:slideViewPr>
    <p:cSldViewPr snapToGrid="0" showGuides="1">
      <p:cViewPr>
        <p:scale>
          <a:sx n="68" d="100"/>
          <a:sy n="68" d="100"/>
        </p:scale>
        <p:origin x="616" y="56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3/5/2019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6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9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70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2342-7A0C-4CCE-9920-D3F7EC0F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BB48-4328-4041-8A5F-22A08BA7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BEC-B6AE-48B5-B239-484A049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0062-7868-4B55-883C-82D8E89F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248-385E-46EB-8E8F-EDCBE40B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617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7A86-2326-497F-8C3E-8ABBAD4C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44A0-F416-46BD-BDAA-5982C771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4A44-E9C3-4DA4-9CFC-7D6AF5B8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37A5-7589-4A69-B30C-FE851E2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9111-C5EB-4DB1-8D47-9F91942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3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A551-B326-4617-B7C6-48032BB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93ED-2814-4188-8D5F-9DADCC99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6E3-6591-45DA-AF26-CABC96D1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1F0A-CFBD-45C1-89B1-36D1FAB4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3E53-BCB8-4190-93C3-B3040F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135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D10-908F-4076-A91D-716E3C2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16D1-5DB6-4648-97DC-DDE92169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74678-7D14-4003-8AC2-230D9F94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06C36-84DC-4DFE-B4D9-2C1FA543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2DBC-7975-41B7-9C46-F1B2424E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DE0E5-7A1A-477C-A509-41CBE321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7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FEF0-062B-4D6F-97FE-4BFEBE7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AD81-65D3-44FF-B689-C17BEC7B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91EB5-1EAD-4A5E-99C3-E0E1F275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0B9B1-9692-438D-B45E-FD50EEBD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526FD-34E3-478F-9FB4-E83F220E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CA96-88C4-4F88-9ACC-FA90B432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B6A89-7842-4C25-8F0D-6493F997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6AF5A-3F52-4BBB-84DE-EC9D9243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44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7249-5AA2-4E46-95E2-1947B11A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3E324-51CF-4267-A102-344B776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556E-94E2-4B13-B806-6A216991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585AA-FB38-4230-B883-28C0FEE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51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58AE8-FB14-412E-8FB0-244566F4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B8B2D-7BE5-402A-9831-120ED676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8A42-8DDB-4B99-9425-A1AF0F4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2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AAC8-8D73-4E9B-8D85-D85B170A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D683-0FD0-40D0-947B-C358DD29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F6D2-8FF5-4D32-B9A9-280F60894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46C1-C1A3-4557-9750-04269FEF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35F7-2215-4D86-BF7C-CD504D10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38D6-3A6F-4F8A-BCD7-8ADEF2E3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03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CD61-2B1E-44E1-A0AE-23A94680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1A5C-DE0B-420C-BAC7-84A1F44C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BBED-3682-41C7-9FDB-F2F9663A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683-A6C7-44B1-B7CF-E0883EC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42D4-1FA1-4ED7-BD09-50A5BD0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A615-101F-426C-8B46-5ED990CA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3755-8F4A-4DA5-B1AC-1CC15AF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973FE-DB03-4441-A301-83C21BCC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EF56-AFCE-4308-B09A-706C72EF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A6EA-A546-458D-A94C-A181EB04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83A3-8B83-48A6-BC36-FDADA21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0FF9-67D8-42AC-A59B-55C4EB45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4F03D-2724-4581-B3E7-A3AA74D1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43A1-9D34-4133-9DE8-821AF444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D9F2-3C56-468A-BEBD-83C69C13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37B2-D7A2-40B0-B187-D294DE89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028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8438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75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5845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605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3213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706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433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381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741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6202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1102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1993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3625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0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59489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9717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3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61429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8439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83603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34698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353223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21807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15299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65055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85337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0029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32993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37508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69723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14272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13748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20734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22021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11416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62788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9760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74184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179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3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tags" Target="../tags/tag3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Presentation title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[To edit, click View &gt; Slide Master &gt; Slide master1]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F3524-90B6-44FB-BCB5-11A3739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65C1A-3766-4CCE-B03E-BB3400E5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592A-B5A9-4D1C-A365-375C9B3F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1C27-3EA2-4142-8C98-D098F524FE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EA17-AE76-4339-AC3F-E7F064D4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F058-40B9-4F8C-A7BB-5F65E7EA6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Presentation title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[To edit, click View &gt; Slide Master &gt; Slide master1]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845180"/>
            <a:ext cx="7217072" cy="505645"/>
          </a:xfrm>
        </p:spPr>
        <p:txBody>
          <a:bodyPr/>
          <a:lstStyle/>
          <a:p>
            <a:r>
              <a:rPr lang="en-US" dirty="0" err="1"/>
              <a:t>SubPy</a:t>
            </a:r>
            <a:endParaRPr lang="en-US" dirty="0"/>
          </a:p>
          <a:p>
            <a:pPr lvl="1"/>
            <a:r>
              <a:rPr lang="en-US" dirty="0"/>
              <a:t>Analyzing the correlation of NYC subways on NYC Housing Prices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George Guo, Robert James, Carmelo </a:t>
            </a:r>
            <a:r>
              <a:rPr lang="en-US" noProof="0" dirty="0" err="1"/>
              <a:t>Urena</a:t>
            </a:r>
            <a:r>
              <a:rPr lang="en-US" noProof="0" dirty="0"/>
              <a:t>, Ali Rizvi</a:t>
            </a:r>
          </a:p>
        </p:txBody>
      </p:sp>
      <p:pic>
        <p:nvPicPr>
          <p:cNvPr id="14340" name="Picture 4" descr="https://ih0.redbubble.net/image.513420333.1858/raf,750x1000,075,t,101010:01c5ca27c6.u1.jpg">
            <a:extLst>
              <a:ext uri="{FF2B5EF4-FFF2-40B4-BE49-F238E27FC236}">
                <a16:creationId xmlns:a16="http://schemas.microsoft.com/office/drawing/2014/main" id="{61F84176-AB12-4AC0-9A77-98112976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86" y="269225"/>
            <a:ext cx="4052842" cy="54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Item 1	X</a:t>
            </a:r>
          </a:p>
          <a:p>
            <a:r>
              <a:rPr lang="en-US" noProof="0" dirty="0"/>
              <a:t>Item 2	X</a:t>
            </a:r>
          </a:p>
          <a:p>
            <a:r>
              <a:rPr lang="en-US" noProof="0" dirty="0"/>
              <a:t>Item 3	X</a:t>
            </a:r>
          </a:p>
          <a:p>
            <a:r>
              <a:rPr lang="en-US" noProof="0" dirty="0"/>
              <a:t>Item 4	X</a:t>
            </a:r>
          </a:p>
          <a:p>
            <a:pPr lvl="1"/>
            <a:r>
              <a:rPr lang="en-US" noProof="0" dirty="0"/>
              <a:t>Sub item text runs here	X</a:t>
            </a:r>
          </a:p>
          <a:p>
            <a:pPr lvl="1"/>
            <a:r>
              <a:rPr lang="en-US" noProof="0" dirty="0"/>
              <a:t>Sub item text runs here	X</a:t>
            </a:r>
          </a:p>
          <a:p>
            <a:pPr lvl="1"/>
            <a:r>
              <a:rPr lang="en-US" noProof="0" dirty="0"/>
              <a:t>Sub item text runs here	X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</p:spPr>
        <p:txBody>
          <a:bodyPr/>
          <a:lstStyle/>
          <a:p>
            <a:r>
              <a:rPr lang="en-US" noProof="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87100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039BE0D-E28B-4C2F-A150-8E03E575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18" y="5377697"/>
            <a:ext cx="584664" cy="9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FA58D-213A-423C-9A67-33B0FEBC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242"/>
            <a:ext cx="10515600" cy="66581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Hypothesis| 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050-582A-4C04-8542-386BD406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8795"/>
            <a:ext cx="10515600" cy="2630509"/>
          </a:xfrm>
        </p:spPr>
        <p:txBody>
          <a:bodyPr/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proximity of NYC Subway Stations has a strong correlation to NYC housing prices.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arrive at a conclusion, the following will be considered: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for various Home Types.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for various boroughs.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based on Proximity to MTA Stations</a:t>
            </a:r>
            <a:r>
              <a:rPr lang="en-US" i="1" dirty="0">
                <a:latin typeface="+mj-lt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9A725A-FC02-44AE-B4E7-7623A65B9B79}"/>
              </a:ext>
            </a:extLst>
          </p:cNvPr>
          <p:cNvGrpSpPr/>
          <p:nvPr/>
        </p:nvGrpSpPr>
        <p:grpSpPr>
          <a:xfrm>
            <a:off x="1882055" y="4723738"/>
            <a:ext cx="8924348" cy="1761862"/>
            <a:chOff x="1268773" y="4252060"/>
            <a:chExt cx="8924348" cy="1761862"/>
          </a:xfrm>
        </p:grpSpPr>
        <p:pic>
          <p:nvPicPr>
            <p:cNvPr id="1026" name="Picture 2" descr="Image result for house vector png">
              <a:extLst>
                <a:ext uri="{FF2B5EF4-FFF2-40B4-BE49-F238E27FC236}">
                  <a16:creationId xmlns:a16="http://schemas.microsoft.com/office/drawing/2014/main" id="{655D6DE2-6FFD-4C21-B89C-8074D98EF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598" y="4252060"/>
              <a:ext cx="1857523" cy="175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443B3AAE-108C-4394-9DFF-381744450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773" y="4906019"/>
              <a:ext cx="1412033" cy="1107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139075-F7D8-4833-976E-48ABCEACB141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89" y="5980928"/>
              <a:ext cx="7838762" cy="0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8498" y="1950491"/>
            <a:ext cx="2867189" cy="2649789"/>
          </a:xfrm>
        </p:spPr>
        <p:txBody>
          <a:bodyPr/>
          <a:lstStyle/>
          <a:p>
            <a:r>
              <a:rPr lang="en-US" sz="20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MTA</a:t>
            </a:r>
          </a:p>
          <a:p>
            <a:pPr lvl="1"/>
            <a:r>
              <a:rPr lang="en-US" dirty="0"/>
              <a:t>Used the MTA Station CSV to locate: Stop Name, Stop Latitude and Longitude.</a:t>
            </a:r>
          </a:p>
          <a:p>
            <a:pPr marL="0" lvl="1" indent="0">
              <a:buNone/>
            </a:pPr>
            <a:r>
              <a:rPr lang="en-US" b="1" i="1" u="sng" dirty="0"/>
              <a:t>This helped us generate:</a:t>
            </a:r>
          </a:p>
          <a:p>
            <a:pPr lvl="1"/>
            <a:r>
              <a:rPr lang="en-US" dirty="0"/>
              <a:t>Determine the average home prices across the 5 boroughs</a:t>
            </a:r>
          </a:p>
          <a:p>
            <a:pPr lvl="1"/>
            <a:r>
              <a:rPr lang="en-US" dirty="0"/>
              <a:t>Housing types that are most common.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3978192" y="1960882"/>
            <a:ext cx="3128048" cy="2744174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Zillow</a:t>
            </a:r>
          </a:p>
          <a:p>
            <a:pPr lvl="1">
              <a:tabLst/>
            </a:pPr>
            <a:r>
              <a:rPr lang="en-US" dirty="0">
                <a:solidFill>
                  <a:srgbClr val="000000"/>
                </a:solidFill>
              </a:rPr>
              <a:t>Used Zillow API Connection which included: Housing Prices, House Details, Home Type, Bedrooms Bathrooms.</a:t>
            </a:r>
          </a:p>
          <a:p>
            <a:pPr lvl="1">
              <a:tabLst/>
            </a:pPr>
            <a:r>
              <a:rPr lang="en-US" b="1" i="1" u="sng" dirty="0"/>
              <a:t>This helped us generate: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The Number of stations.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Stations per borough.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Total numbers of lines.</a:t>
            </a:r>
          </a:p>
          <a:p>
            <a:pPr marL="0" lvl="1" indent="0"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9900" y="1098969"/>
            <a:ext cx="11252200" cy="562123"/>
          </a:xfrm>
        </p:spPr>
        <p:txBody>
          <a:bodyPr/>
          <a:lstStyle/>
          <a:p>
            <a:r>
              <a:rPr lang="en-US" noProof="0" dirty="0"/>
              <a:t>API</a:t>
            </a:r>
            <a:r>
              <a:rPr lang="en-US" dirty="0"/>
              <a:t>’s and Variables Considered.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464434" cy="696382"/>
          </a:xfrm>
        </p:spPr>
        <p:txBody>
          <a:bodyPr/>
          <a:lstStyle/>
          <a:p>
            <a:r>
              <a:rPr lang="en-US" sz="2400" b="1" dirty="0"/>
              <a:t>Data| </a:t>
            </a:r>
            <a:endParaRPr lang="en-US" sz="2400" noProof="0" dirty="0"/>
          </a:p>
        </p:txBody>
      </p:sp>
      <p:pic>
        <p:nvPicPr>
          <p:cNvPr id="7" name="Picture 2" descr="Image result for mta logo">
            <a:extLst>
              <a:ext uri="{FF2B5EF4-FFF2-40B4-BE49-F238E27FC236}">
                <a16:creationId xmlns:a16="http://schemas.microsoft.com/office/drawing/2014/main" id="{37EED2ED-89F5-4490-B2F2-48B0EC2E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4" y="4627814"/>
            <a:ext cx="1557452" cy="17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zillow logo">
            <a:extLst>
              <a:ext uri="{FF2B5EF4-FFF2-40B4-BE49-F238E27FC236}">
                <a16:creationId xmlns:a16="http://schemas.microsoft.com/office/drawing/2014/main" id="{CC309993-C6D3-404D-913C-88F5A3B9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65" y="5228878"/>
            <a:ext cx="3712139" cy="7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AD68208-26D4-4F95-9BF8-B61D1156CE57}"/>
              </a:ext>
            </a:extLst>
          </p:cNvPr>
          <p:cNvSpPr txBox="1">
            <a:spLocks/>
          </p:cNvSpPr>
          <p:nvPr/>
        </p:nvSpPr>
        <p:spPr>
          <a:xfrm>
            <a:off x="7888746" y="1960882"/>
            <a:ext cx="4303254" cy="2744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pPr lvl="1">
              <a:tabLst/>
            </a:pPr>
            <a:r>
              <a:rPr lang="en-US" dirty="0">
                <a:solidFill>
                  <a:srgbClr val="000000"/>
                </a:solidFill>
              </a:rPr>
              <a:t>Used google maps API Connection which included: zip code, latitude and longitude</a:t>
            </a:r>
          </a:p>
          <a:p>
            <a:pPr lvl="1">
              <a:tabLst/>
            </a:pPr>
            <a:r>
              <a:rPr lang="en-US" b="1" i="1" u="sng" dirty="0"/>
              <a:t>This helped us generate: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Convert the housing data from zip code to latitude and longitude. </a:t>
            </a:r>
          </a:p>
          <a:p>
            <a:pPr marL="0" lvl="1" indent="0">
              <a:buFont typeface="Arial" panose="020B0604020202020204" pitchFamily="34" charset="0"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FEAE2-0C5D-4F9E-A4EF-F46B92912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301" y="4705056"/>
            <a:ext cx="1853154" cy="18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20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7593" y="900138"/>
            <a:ext cx="11252200" cy="757255"/>
          </a:xfrm>
        </p:spPr>
        <p:txBody>
          <a:bodyPr/>
          <a:lstStyle/>
          <a:p>
            <a:r>
              <a:rPr lang="en-US" noProof="0" dirty="0"/>
              <a:t>Modules imported to wrangle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Modules| </a:t>
            </a:r>
            <a:endParaRPr lang="en-US" sz="2400" noProof="0" dirty="0"/>
          </a:p>
        </p:txBody>
      </p:sp>
      <p:sp>
        <p:nvSpPr>
          <p:cNvPr id="24" name="Pentagon 23"/>
          <p:cNvSpPr/>
          <p:nvPr/>
        </p:nvSpPr>
        <p:spPr bwMode="gray">
          <a:xfrm>
            <a:off x="487593" y="1713276"/>
            <a:ext cx="3678240" cy="82296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Pandas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 bwMode="gray">
          <a:xfrm>
            <a:off x="4581938" y="3961897"/>
            <a:ext cx="576072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Creating heatmaps 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Helped convert housing data from zip code format to latitude and longitude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This is dummy text it is not here to be read</a:t>
            </a:r>
          </a:p>
        </p:txBody>
      </p:sp>
      <p:sp>
        <p:nvSpPr>
          <p:cNvPr id="26" name="Pentagon 25"/>
          <p:cNvSpPr/>
          <p:nvPr/>
        </p:nvSpPr>
        <p:spPr bwMode="gray">
          <a:xfrm>
            <a:off x="487593" y="4001792"/>
            <a:ext cx="3678240" cy="822960"/>
          </a:xfrm>
          <a:prstGeom prst="homePlate">
            <a:avLst/>
          </a:prstGeom>
          <a:solidFill>
            <a:srgbClr val="ED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Gmaps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 bwMode="gray">
          <a:xfrm>
            <a:off x="4581938" y="5105832"/>
            <a:ext cx="576072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Generate bar graphs by borough.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Generate a box plot of all boroughs.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Generate a pie chart of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B291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XXXXXXXX</a:t>
            </a:r>
          </a:p>
        </p:txBody>
      </p:sp>
      <p:sp>
        <p:nvSpPr>
          <p:cNvPr id="28" name="Pentagon 27"/>
          <p:cNvSpPr/>
          <p:nvPr/>
        </p:nvSpPr>
        <p:spPr bwMode="gray">
          <a:xfrm>
            <a:off x="487593" y="5145727"/>
            <a:ext cx="3678240" cy="822960"/>
          </a:xfrm>
          <a:prstGeom prst="homePlate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Matplot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ext Placeholder 3"/>
          <p:cNvSpPr txBox="1">
            <a:spLocks/>
          </p:cNvSpPr>
          <p:nvPr/>
        </p:nvSpPr>
        <p:spPr bwMode="gray">
          <a:xfrm>
            <a:off x="4581938" y="1673381"/>
            <a:ext cx="5760720" cy="835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Read in data.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Create merged data csv outputs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Create data frames.</a:t>
            </a:r>
          </a:p>
        </p:txBody>
      </p:sp>
      <p:sp>
        <p:nvSpPr>
          <p:cNvPr id="30" name="Pentagon 29"/>
          <p:cNvSpPr/>
          <p:nvPr/>
        </p:nvSpPr>
        <p:spPr bwMode="gray">
          <a:xfrm>
            <a:off x="487593" y="2857534"/>
            <a:ext cx="3678240" cy="822960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NumPy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 bwMode="gray">
          <a:xfrm>
            <a:off x="4581938" y="2817639"/>
            <a:ext cx="576072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Create array for data.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Calculation of distance between points. 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Reshape and sub set data</a:t>
            </a:r>
          </a:p>
        </p:txBody>
      </p:sp>
    </p:spTree>
    <p:extLst>
      <p:ext uri="{BB962C8B-B14F-4D97-AF65-F5344CB8AC3E}">
        <p14:creationId xmlns:p14="http://schemas.microsoft.com/office/powerpoint/2010/main" val="14875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Based upon the data reviewed and the outputs generated, it was determined that there is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no correlation between the proximity of the subway station and the price of homes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7A13E-389E-4554-9B55-C3431C9AE11B}"/>
              </a:ext>
            </a:extLst>
          </p:cNvPr>
          <p:cNvSpPr txBox="1">
            <a:spLocks/>
          </p:cNvSpPr>
          <p:nvPr/>
        </p:nvSpPr>
        <p:spPr>
          <a:xfrm>
            <a:off x="469900" y="402586"/>
            <a:ext cx="11252200" cy="5872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Conclusion|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4459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120</TotalTime>
  <Words>315</Words>
  <Application>Microsoft Office PowerPoint</Application>
  <PresentationFormat>Widescreen</PresentationFormat>
  <Paragraphs>61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Verdana</vt:lpstr>
      <vt:lpstr>Wingdings</vt:lpstr>
      <vt:lpstr>Deloitte_US_Onscreen</vt:lpstr>
      <vt:lpstr>Office Theme</vt:lpstr>
      <vt:lpstr>2_Deloitte_US_Onscreen</vt:lpstr>
      <vt:lpstr>think-cell Slide</vt:lpstr>
      <vt:lpstr>PowerPoint Presentation</vt:lpstr>
      <vt:lpstr>Contents</vt:lpstr>
      <vt:lpstr>Hypothesis| </vt:lpstr>
      <vt:lpstr>Data| </vt:lpstr>
      <vt:lpstr>Modules| 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R. Rizvi (Open)</dc:creator>
  <cp:lastModifiedBy>Ali R. Rizvi (Open)
</cp:lastModifiedBy>
  <cp:revision>21</cp:revision>
  <cp:lastPrinted>2014-06-25T02:16:22Z</cp:lastPrinted>
  <dcterms:created xsi:type="dcterms:W3CDTF">2019-03-06T00:12:41Z</dcterms:created>
  <dcterms:modified xsi:type="dcterms:W3CDTF">2019-03-06T02:13:19Z</dcterms:modified>
</cp:coreProperties>
</file>