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57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40" r:id="rId4"/>
    <p:sldId id="262" r:id="rId5"/>
    <p:sldId id="257" r:id="rId6"/>
    <p:sldId id="444" r:id="rId7"/>
    <p:sldId id="445" r:id="rId8"/>
    <p:sldId id="472" r:id="rId9"/>
    <p:sldId id="475" r:id="rId10"/>
    <p:sldId id="477" r:id="rId11"/>
    <p:sldId id="476" r:id="rId12"/>
    <p:sldId id="473" r:id="rId13"/>
    <p:sldId id="474" r:id="rId14"/>
    <p:sldId id="478" r:id="rId15"/>
    <p:sldId id="447" r:id="rId16"/>
    <p:sldId id="471" r:id="rId17"/>
    <p:sldId id="450" r:id="rId18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0000FF"/>
    <a:srgbClr val="3C8A2E"/>
    <a:srgbClr val="ED8B00"/>
    <a:srgbClr val="DB291C"/>
    <a:srgbClr val="000000"/>
    <a:srgbClr val="FF9900"/>
    <a:srgbClr val="C00000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799" autoAdjust="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3/7/2019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36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9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3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14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9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70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87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9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8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94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3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2342-7A0C-4CCE-9920-D3F7EC0F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BB48-4328-4041-8A5F-22A08BA7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BEC-B6AE-48B5-B239-484A049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0062-7868-4B55-883C-82D8E89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248-385E-46EB-8E8F-EDCBE40B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17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7A86-2326-497F-8C3E-8ABBAD4C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4A0-F416-46BD-BDAA-5982C77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A44-E9C3-4DA4-9CFC-7D6AF5B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37A5-7589-4A69-B30C-FE851E2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9111-C5EB-4DB1-8D47-9F91942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3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A551-B326-4617-B7C6-48032BB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93ED-2814-4188-8D5F-9DADCC99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6E3-6591-45DA-AF26-CABC96D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1F0A-CFBD-45C1-89B1-36D1FAB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3E53-BCB8-4190-93C3-B3040F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D10-908F-4076-A91D-716E3C2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6D1-5DB6-4648-97DC-DDE92169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4678-7D14-4003-8AC2-230D9F94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6C36-84DC-4DFE-B4D9-2C1FA543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2DBC-7975-41B7-9C46-F1B2424E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E0E5-7A1A-477C-A509-41CBE321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EF0-062B-4D6F-97FE-4BFEBE7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D81-65D3-44FF-B689-C17BEC7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1EB5-1EAD-4A5E-99C3-E0E1F275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B9B1-9692-438D-B45E-FD50EEBD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26FD-34E3-478F-9FB4-E83F220E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CA96-88C4-4F88-9ACC-FA90B432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B6A89-7842-4C25-8F0D-6493F997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AF5A-3F52-4BBB-84DE-EC9D9243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7249-5AA2-4E46-95E2-1947B11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3E324-51CF-4267-A102-344B776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556E-94E2-4B13-B806-6A21699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585AA-FB38-4230-B883-28C0FEE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51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58AE8-FB14-412E-8FB0-244566F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8B2D-7BE5-402A-9831-120ED676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8A42-8DDB-4B99-9425-A1AF0F4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2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AC8-8D73-4E9B-8D85-D85B170A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683-0FD0-40D0-947B-C358DD29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F6D2-8FF5-4D32-B9A9-280F6089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46C1-C1A3-4557-9750-04269FE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35F7-2215-4D86-BF7C-CD504D10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38D6-3A6F-4F8A-BCD7-8ADEF2E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03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CD61-2B1E-44E1-A0AE-23A94680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1A5C-DE0B-420C-BAC7-84A1F44C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BBED-3682-41C7-9FDB-F2F9663A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683-A6C7-44B1-B7CF-E0883EC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2D4-1FA1-4ED7-BD09-50A5BD0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A615-101F-426C-8B46-5ED990C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755-8F4A-4DA5-B1AC-1CC15AF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73FE-DB03-4441-A301-83C21BCC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EF56-AFCE-4308-B09A-706C72E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A6EA-A546-458D-A94C-A181EB04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83A3-8B83-48A6-BC36-FDADA21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0FF9-67D8-42AC-A59B-55C4EB45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4F03D-2724-4581-B3E7-A3AA74D1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43A1-9D34-4133-9DE8-821AF44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D9F2-3C56-468A-BEBD-83C69C13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37B2-D7A2-40B0-B187-D294DE8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02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8438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7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584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60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21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706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33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38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741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620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102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1993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3625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0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59489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971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3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6142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8439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83603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34698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353223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21807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15299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65055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85337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0029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32993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37508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69723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14272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13748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20734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22021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11416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2788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9760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7418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17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3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tags" Target="../tags/tag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 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3524-90B6-44FB-BCB5-11A3739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65C1A-3766-4CCE-B03E-BB3400E5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592A-B5A9-4D1C-A365-375C9B3F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1C27-3EA2-4142-8C98-D098F524FE6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EA17-AE76-4339-AC3F-E7F064D4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F058-40B9-4F8C-A7BB-5F65E7EA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 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845180"/>
            <a:ext cx="7217072" cy="505645"/>
          </a:xfrm>
        </p:spPr>
        <p:txBody>
          <a:bodyPr/>
          <a:lstStyle/>
          <a:p>
            <a:r>
              <a:rPr lang="en-US" dirty="0" err="1"/>
              <a:t>SubPy</a:t>
            </a:r>
            <a:endParaRPr lang="en-US" dirty="0"/>
          </a:p>
          <a:p>
            <a:pPr lvl="1"/>
            <a:r>
              <a:rPr lang="en-US" dirty="0"/>
              <a:t>Analyzing the correlation of NYC subways on NYC Housing Prices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George Guo, Robert James, Carmelo </a:t>
            </a:r>
            <a:r>
              <a:rPr lang="en-US" noProof="0" dirty="0" err="1"/>
              <a:t>Urena</a:t>
            </a:r>
            <a:r>
              <a:rPr lang="en-US" noProof="0" dirty="0"/>
              <a:t>, Ali Rizvi</a:t>
            </a:r>
          </a:p>
        </p:txBody>
      </p:sp>
      <p:pic>
        <p:nvPicPr>
          <p:cNvPr id="14340" name="Picture 4" descr="https://ih0.redbubble.net/image.513420333.1858/raf,750x1000,075,t,101010:01c5ca27c6.u1.jpg">
            <a:extLst>
              <a:ext uri="{FF2B5EF4-FFF2-40B4-BE49-F238E27FC236}">
                <a16:creationId xmlns:a16="http://schemas.microsoft.com/office/drawing/2014/main" id="{61F84176-AB12-4AC0-9A77-98112976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28" y="297506"/>
            <a:ext cx="4052842" cy="54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5: Home Prices Relative to Number of Stations| </a:t>
            </a:r>
            <a:endParaRPr lang="en-US" sz="2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FD0B6-A144-4F8B-9C50-049388EE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8" y="1291176"/>
            <a:ext cx="8666375" cy="4275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3033661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Map</a:t>
            </a:r>
          </a:p>
          <a:p>
            <a:pPr marL="0" lvl="1" indent="0">
              <a:buNone/>
            </a:pPr>
            <a:r>
              <a:rPr lang="en-US" dirty="0"/>
              <a:t>Using the Google API, specifically the GMAPS package we were able to see:</a:t>
            </a:r>
          </a:p>
          <a:p>
            <a:pPr marL="228600" lvl="1" indent="-228600">
              <a:buAutoNum type="arabicPeriod"/>
            </a:pPr>
            <a:r>
              <a:rPr lang="en-US" dirty="0"/>
              <a:t>There is no correlation between proximity and value of homes.</a:t>
            </a:r>
          </a:p>
          <a:p>
            <a:pPr marL="228600" lvl="1" indent="-228600">
              <a:buAutoNum type="arabicPeriod"/>
            </a:pPr>
            <a:r>
              <a:rPr lang="en-US" dirty="0"/>
              <a:t>The red areas signify stations which are junctions and have multiple subway lines passing through.</a:t>
            </a:r>
          </a:p>
          <a:p>
            <a:pPr marL="228600" lvl="1" indent="-228600">
              <a:buAutoNum type="arabicPeriod"/>
            </a:pPr>
            <a:r>
              <a:rPr lang="en-US" dirty="0"/>
              <a:t>From this, we can determine that value has a correlation to convenience. If a station has multiple lines passing through, the value of the homes will be higher.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6: Manhattan Square Footage vs. Distance  | 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3033661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Plot</a:t>
            </a:r>
          </a:p>
          <a:p>
            <a:pPr lvl="1"/>
            <a:r>
              <a:rPr lang="en-US" dirty="0"/>
              <a:t>Using pandas and matplot.lib we generated a scatter plot comparing the price per square foot against the distance.</a:t>
            </a:r>
          </a:p>
          <a:p>
            <a:pPr lvl="1"/>
            <a:r>
              <a:rPr lang="en-US" dirty="0"/>
              <a:t>Manhattan was selected based on the number of outliers.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F0C9-4C73-49A0-A2C9-9BE59034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41" y="1291176"/>
            <a:ext cx="6616539" cy="44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7: Staten Island Average Price vs. Distance| 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5022716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Staten Island Scatter Plot: </a:t>
            </a:r>
          </a:p>
          <a:p>
            <a:pPr marL="0" lvl="1" indent="0">
              <a:buNone/>
            </a:pPr>
            <a:r>
              <a:rPr lang="en-US" dirty="0"/>
              <a:t>Using pandas and matplot.lib we generated a scatter plot to see the correlation between the average Staten Island home price and the distance to the subway station.</a:t>
            </a:r>
          </a:p>
          <a:p>
            <a:pPr marL="228600" lvl="1" indent="-228600">
              <a:buAutoNum type="arabicPeriod"/>
            </a:pPr>
            <a:r>
              <a:rPr lang="en-US" dirty="0"/>
              <a:t>Staten Island has only one subway line in the borough, making it easier to see the correlation.</a:t>
            </a:r>
          </a:p>
          <a:p>
            <a:pPr marL="228600" lvl="1" indent="-228600">
              <a:buAutoNum type="arabicPeriod"/>
            </a:pPr>
            <a:r>
              <a:rPr lang="en-US" dirty="0"/>
              <a:t>Based on the analysis, we are able to see that the proximity of the subway station has no correlation on the average home price.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DECDE-9468-4B67-B90C-A7E51FFD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39" y="1291176"/>
            <a:ext cx="6024174" cy="4016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1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Based upon the data reviewed and the outputs generated, it was determined that there 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no correlation between the proximity of the subway station and the price of homes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7A13E-389E-4554-9B55-C3431C9AE11B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5872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Conclusion|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4459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Challenges| </a:t>
            </a:r>
            <a:endParaRPr lang="en-US" sz="2400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D26C86-3C2A-4FF0-A603-AD807E58FF75}"/>
              </a:ext>
            </a:extLst>
          </p:cNvPr>
          <p:cNvGrpSpPr/>
          <p:nvPr/>
        </p:nvGrpSpPr>
        <p:grpSpPr>
          <a:xfrm>
            <a:off x="1318062" y="1539127"/>
            <a:ext cx="9070276" cy="3633819"/>
            <a:chOff x="376238" y="1680559"/>
            <a:chExt cx="6316115" cy="2293416"/>
          </a:xfrm>
        </p:grpSpPr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409B616B-4719-4E55-8212-E5EB3E66C87B}"/>
                </a:ext>
              </a:extLst>
            </p:cNvPr>
            <p:cNvSpPr/>
            <p:nvPr/>
          </p:nvSpPr>
          <p:spPr>
            <a:xfrm>
              <a:off x="376238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  <a:latin typeface="Verdana"/>
                </a:rPr>
                <a:t>Zillow API </a:t>
              </a:r>
            </a:p>
          </p:txBody>
        </p:sp>
        <p:sp>
          <p:nvSpPr>
            <p:cNvPr id="18" name="Chevron 5">
              <a:extLst>
                <a:ext uri="{FF2B5EF4-FFF2-40B4-BE49-F238E27FC236}">
                  <a16:creationId xmlns:a16="http://schemas.microsoft.com/office/drawing/2014/main" id="{968013AA-778C-4C44-9EB7-A5EC5495185A}"/>
                </a:ext>
              </a:extLst>
            </p:cNvPr>
            <p:cNvSpPr/>
            <p:nvPr/>
          </p:nvSpPr>
          <p:spPr>
            <a:xfrm>
              <a:off x="2461705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  <a:latin typeface="Verdana"/>
                </a:rPr>
                <a:t>XML to JSON </a:t>
              </a:r>
            </a:p>
          </p:txBody>
        </p:sp>
        <p:sp>
          <p:nvSpPr>
            <p:cNvPr id="19" name="Chevron 6">
              <a:extLst>
                <a:ext uri="{FF2B5EF4-FFF2-40B4-BE49-F238E27FC236}">
                  <a16:creationId xmlns:a16="http://schemas.microsoft.com/office/drawing/2014/main" id="{DD312CE6-B301-4EAB-B889-C2E3A834B959}"/>
                </a:ext>
              </a:extLst>
            </p:cNvPr>
            <p:cNvSpPr/>
            <p:nvPr/>
          </p:nvSpPr>
          <p:spPr>
            <a:xfrm>
              <a:off x="4547172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</a:rPr>
                <a:t>Demonstrating Correlation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CF32DD-A591-4745-88FF-90568D49B9FB}"/>
                </a:ext>
              </a:extLst>
            </p:cNvPr>
            <p:cNvSpPr/>
            <p:nvPr/>
          </p:nvSpPr>
          <p:spPr>
            <a:xfrm>
              <a:off x="555145" y="2660277"/>
              <a:ext cx="1874885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Zillow API did not provide the information anticipated.</a:t>
              </a:r>
            </a:p>
            <a:p>
              <a:pPr defTabSz="1065820" fontAlgn="base">
                <a:spcAft>
                  <a:spcPts val="349"/>
                </a:spcAft>
                <a:defRPr/>
              </a:pPr>
              <a:endParaRPr lang="en-US" sz="1161" kern="0" dirty="0">
                <a:solidFill>
                  <a:srgbClr val="000000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  <a:latin typeface="Verdana"/>
                </a:rPr>
                <a:t>Housing data came in latitude and longitude, had to use SCIPY to convert to zip code.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A006A1-B745-4D78-B785-1C0C5EC5953B}"/>
                </a:ext>
              </a:extLst>
            </p:cNvPr>
            <p:cNvSpPr/>
            <p:nvPr/>
          </p:nvSpPr>
          <p:spPr>
            <a:xfrm>
              <a:off x="2624777" y="2660277"/>
              <a:ext cx="1874885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Outputs not returned in JSON format. 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Unsuccessfully attempted to import beautiful soup.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Took time to convert from XML to JSON to create data frames.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EB48FA-B7A2-46B3-AF0C-0A0060F0F9F3}"/>
                </a:ext>
              </a:extLst>
            </p:cNvPr>
            <p:cNvSpPr/>
            <p:nvPr/>
          </p:nvSpPr>
          <p:spPr>
            <a:xfrm>
              <a:off x="4694409" y="2660277"/>
              <a:ext cx="1938230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Ultimately there was no correlation.</a:t>
              </a: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srgbClr val="000000"/>
                </a:solidFill>
              </a:endParaRP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Using data generated to see other trends. </a:t>
              </a:r>
            </a:p>
          </p:txBody>
        </p:sp>
        <p:grpSp>
          <p:nvGrpSpPr>
            <p:cNvPr id="33" name="Group 726">
              <a:extLst>
                <a:ext uri="{FF2B5EF4-FFF2-40B4-BE49-F238E27FC236}">
                  <a16:creationId xmlns:a16="http://schemas.microsoft.com/office/drawing/2014/main" id="{95261C23-4ED6-4263-BDED-FFB3165A72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804" y="1680559"/>
              <a:ext cx="502920" cy="502920"/>
              <a:chOff x="5022" y="3403"/>
              <a:chExt cx="340" cy="340"/>
            </a:xfrm>
            <a:solidFill>
              <a:schemeClr val="accent1"/>
            </a:solidFill>
          </p:grpSpPr>
          <p:sp>
            <p:nvSpPr>
              <p:cNvPr id="49" name="Freeform 727">
                <a:extLst>
                  <a:ext uri="{FF2B5EF4-FFF2-40B4-BE49-F238E27FC236}">
                    <a16:creationId xmlns:a16="http://schemas.microsoft.com/office/drawing/2014/main" id="{6C0CBABD-E2A5-4355-9BB4-329E3B0E1D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2" y="340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50" name="Freeform 728">
                <a:extLst>
                  <a:ext uri="{FF2B5EF4-FFF2-40B4-BE49-F238E27FC236}">
                    <a16:creationId xmlns:a16="http://schemas.microsoft.com/office/drawing/2014/main" id="{F38F9B64-3731-4488-B6C5-157E9F6A92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0" y="3473"/>
                <a:ext cx="191" cy="192"/>
              </a:xfrm>
              <a:custGeom>
                <a:avLst/>
                <a:gdLst>
                  <a:gd name="T0" fmla="*/ 256 w 288"/>
                  <a:gd name="T1" fmla="*/ 32 h 288"/>
                  <a:gd name="T2" fmla="*/ 245 w 288"/>
                  <a:gd name="T3" fmla="*/ 0 h 288"/>
                  <a:gd name="T4" fmla="*/ 235 w 288"/>
                  <a:gd name="T5" fmla="*/ 39 h 288"/>
                  <a:gd name="T6" fmla="*/ 139 w 288"/>
                  <a:gd name="T7" fmla="*/ 11 h 288"/>
                  <a:gd name="T8" fmla="*/ 44 w 288"/>
                  <a:gd name="T9" fmla="*/ 251 h 288"/>
                  <a:gd name="T10" fmla="*/ 24 w 288"/>
                  <a:gd name="T11" fmla="*/ 285 h 288"/>
                  <a:gd name="T12" fmla="*/ 40 w 288"/>
                  <a:gd name="T13" fmla="*/ 285 h 288"/>
                  <a:gd name="T14" fmla="*/ 139 w 288"/>
                  <a:gd name="T15" fmla="*/ 288 h 288"/>
                  <a:gd name="T16" fmla="*/ 238 w 288"/>
                  <a:gd name="T17" fmla="*/ 285 h 288"/>
                  <a:gd name="T18" fmla="*/ 253 w 288"/>
                  <a:gd name="T19" fmla="*/ 285 h 288"/>
                  <a:gd name="T20" fmla="*/ 233 w 288"/>
                  <a:gd name="T21" fmla="*/ 251 h 288"/>
                  <a:gd name="T22" fmla="*/ 244 w 288"/>
                  <a:gd name="T23" fmla="*/ 60 h 288"/>
                  <a:gd name="T24" fmla="*/ 277 w 288"/>
                  <a:gd name="T25" fmla="*/ 54 h 288"/>
                  <a:gd name="T26" fmla="*/ 277 w 288"/>
                  <a:gd name="T27" fmla="*/ 32 h 288"/>
                  <a:gd name="T28" fmla="*/ 139 w 288"/>
                  <a:gd name="T29" fmla="*/ 267 h 288"/>
                  <a:gd name="T30" fmla="*/ 139 w 288"/>
                  <a:gd name="T31" fmla="*/ 32 h 288"/>
                  <a:gd name="T32" fmla="*/ 199 w 288"/>
                  <a:gd name="T33" fmla="*/ 75 h 288"/>
                  <a:gd name="T34" fmla="*/ 43 w 288"/>
                  <a:gd name="T35" fmla="*/ 150 h 288"/>
                  <a:gd name="T36" fmla="*/ 235 w 288"/>
                  <a:gd name="T37" fmla="*/ 150 h 288"/>
                  <a:gd name="T38" fmla="*/ 229 w 288"/>
                  <a:gd name="T39" fmla="*/ 75 h 288"/>
                  <a:gd name="T40" fmla="*/ 213 w 288"/>
                  <a:gd name="T41" fmla="*/ 150 h 288"/>
                  <a:gd name="T42" fmla="*/ 64 w 288"/>
                  <a:gd name="T43" fmla="*/ 150 h 288"/>
                  <a:gd name="T44" fmla="*/ 183 w 288"/>
                  <a:gd name="T45" fmla="*/ 90 h 288"/>
                  <a:gd name="T46" fmla="*/ 139 w 288"/>
                  <a:gd name="T47" fmla="*/ 96 h 288"/>
                  <a:gd name="T48" fmla="*/ 139 w 288"/>
                  <a:gd name="T49" fmla="*/ 203 h 288"/>
                  <a:gd name="T50" fmla="*/ 183 w 288"/>
                  <a:gd name="T51" fmla="*/ 120 h 288"/>
                  <a:gd name="T52" fmla="*/ 213 w 288"/>
                  <a:gd name="T53" fmla="*/ 150 h 288"/>
                  <a:gd name="T54" fmla="*/ 139 w 288"/>
                  <a:gd name="T55" fmla="*/ 182 h 288"/>
                  <a:gd name="T56" fmla="*/ 139 w 288"/>
                  <a:gd name="T57" fmla="*/ 118 h 288"/>
                  <a:gd name="T58" fmla="*/ 131 w 288"/>
                  <a:gd name="T59" fmla="*/ 142 h 288"/>
                  <a:gd name="T60" fmla="*/ 139 w 288"/>
                  <a:gd name="T61" fmla="*/ 160 h 288"/>
                  <a:gd name="T62" fmla="*/ 167 w 288"/>
                  <a:gd name="T63" fmla="*/ 13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288">
                    <a:moveTo>
                      <a:pt x="277" y="32"/>
                    </a:moveTo>
                    <a:cubicBezTo>
                      <a:pt x="256" y="32"/>
                      <a:pt x="256" y="32"/>
                      <a:pt x="256" y="32"/>
                    </a:cubicBezTo>
                    <a:cubicBezTo>
                      <a:pt x="256" y="11"/>
                      <a:pt x="256" y="11"/>
                      <a:pt x="256" y="11"/>
                    </a:cubicBezTo>
                    <a:cubicBezTo>
                      <a:pt x="256" y="5"/>
                      <a:pt x="251" y="0"/>
                      <a:pt x="245" y="0"/>
                    </a:cubicBezTo>
                    <a:cubicBezTo>
                      <a:pt x="239" y="0"/>
                      <a:pt x="235" y="5"/>
                      <a:pt x="235" y="11"/>
                    </a:cubicBezTo>
                    <a:cubicBezTo>
                      <a:pt x="235" y="39"/>
                      <a:pt x="235" y="39"/>
                      <a:pt x="235" y="39"/>
                    </a:cubicBezTo>
                    <a:cubicBezTo>
                      <a:pt x="229" y="44"/>
                      <a:pt x="229" y="44"/>
                      <a:pt x="229" y="44"/>
                    </a:cubicBezTo>
                    <a:cubicBezTo>
                      <a:pt x="205" y="24"/>
                      <a:pt x="173" y="11"/>
                      <a:pt x="139" y="11"/>
                    </a:cubicBezTo>
                    <a:cubicBezTo>
                      <a:pt x="62" y="11"/>
                      <a:pt x="0" y="73"/>
                      <a:pt x="0" y="150"/>
                    </a:cubicBezTo>
                    <a:cubicBezTo>
                      <a:pt x="0" y="189"/>
                      <a:pt x="17" y="225"/>
                      <a:pt x="44" y="251"/>
                    </a:cubicBezTo>
                    <a:cubicBezTo>
                      <a:pt x="24" y="270"/>
                      <a:pt x="24" y="270"/>
                      <a:pt x="24" y="270"/>
                    </a:cubicBezTo>
                    <a:cubicBezTo>
                      <a:pt x="20" y="274"/>
                      <a:pt x="20" y="281"/>
                      <a:pt x="24" y="285"/>
                    </a:cubicBezTo>
                    <a:cubicBezTo>
                      <a:pt x="27" y="287"/>
                      <a:pt x="29" y="288"/>
                      <a:pt x="32" y="288"/>
                    </a:cubicBezTo>
                    <a:cubicBezTo>
                      <a:pt x="35" y="288"/>
                      <a:pt x="37" y="287"/>
                      <a:pt x="40" y="285"/>
                    </a:cubicBezTo>
                    <a:cubicBezTo>
                      <a:pt x="61" y="264"/>
                      <a:pt x="61" y="264"/>
                      <a:pt x="61" y="264"/>
                    </a:cubicBezTo>
                    <a:cubicBezTo>
                      <a:pt x="83" y="279"/>
                      <a:pt x="110" y="288"/>
                      <a:pt x="139" y="288"/>
                    </a:cubicBezTo>
                    <a:cubicBezTo>
                      <a:pt x="168" y="288"/>
                      <a:pt x="194" y="279"/>
                      <a:pt x="217" y="264"/>
                    </a:cubicBezTo>
                    <a:cubicBezTo>
                      <a:pt x="238" y="285"/>
                      <a:pt x="238" y="285"/>
                      <a:pt x="238" y="285"/>
                    </a:cubicBezTo>
                    <a:cubicBezTo>
                      <a:pt x="240" y="287"/>
                      <a:pt x="243" y="288"/>
                      <a:pt x="245" y="288"/>
                    </a:cubicBezTo>
                    <a:cubicBezTo>
                      <a:pt x="248" y="288"/>
                      <a:pt x="251" y="287"/>
                      <a:pt x="253" y="285"/>
                    </a:cubicBezTo>
                    <a:cubicBezTo>
                      <a:pt x="257" y="281"/>
                      <a:pt x="257" y="274"/>
                      <a:pt x="253" y="270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260" y="225"/>
                      <a:pt x="277" y="189"/>
                      <a:pt x="277" y="150"/>
                    </a:cubicBezTo>
                    <a:cubicBezTo>
                      <a:pt x="277" y="115"/>
                      <a:pt x="265" y="84"/>
                      <a:pt x="244" y="60"/>
                    </a:cubicBezTo>
                    <a:cubicBezTo>
                      <a:pt x="250" y="54"/>
                      <a:pt x="250" y="54"/>
                      <a:pt x="250" y="54"/>
                    </a:cubicBezTo>
                    <a:cubicBezTo>
                      <a:pt x="277" y="54"/>
                      <a:pt x="277" y="54"/>
                      <a:pt x="277" y="54"/>
                    </a:cubicBezTo>
                    <a:cubicBezTo>
                      <a:pt x="283" y="54"/>
                      <a:pt x="288" y="49"/>
                      <a:pt x="288" y="43"/>
                    </a:cubicBezTo>
                    <a:cubicBezTo>
                      <a:pt x="288" y="37"/>
                      <a:pt x="283" y="32"/>
                      <a:pt x="277" y="32"/>
                    </a:cubicBezTo>
                    <a:close/>
                    <a:moveTo>
                      <a:pt x="256" y="150"/>
                    </a:moveTo>
                    <a:cubicBezTo>
                      <a:pt x="256" y="214"/>
                      <a:pt x="203" y="267"/>
                      <a:pt x="139" y="267"/>
                    </a:cubicBezTo>
                    <a:cubicBezTo>
                      <a:pt x="74" y="267"/>
                      <a:pt x="21" y="214"/>
                      <a:pt x="21" y="150"/>
                    </a:cubicBezTo>
                    <a:cubicBezTo>
                      <a:pt x="21" y="85"/>
                      <a:pt x="74" y="32"/>
                      <a:pt x="139" y="32"/>
                    </a:cubicBezTo>
                    <a:cubicBezTo>
                      <a:pt x="167" y="32"/>
                      <a:pt x="193" y="43"/>
                      <a:pt x="214" y="60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82" y="62"/>
                      <a:pt x="161" y="54"/>
                      <a:pt x="139" y="54"/>
                    </a:cubicBezTo>
                    <a:cubicBezTo>
                      <a:pt x="86" y="54"/>
                      <a:pt x="43" y="97"/>
                      <a:pt x="43" y="150"/>
                    </a:cubicBezTo>
                    <a:cubicBezTo>
                      <a:pt x="43" y="203"/>
                      <a:pt x="86" y="246"/>
                      <a:pt x="139" y="246"/>
                    </a:cubicBezTo>
                    <a:cubicBezTo>
                      <a:pt x="192" y="246"/>
                      <a:pt x="235" y="203"/>
                      <a:pt x="235" y="150"/>
                    </a:cubicBezTo>
                    <a:cubicBezTo>
                      <a:pt x="235" y="127"/>
                      <a:pt x="227" y="106"/>
                      <a:pt x="214" y="90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46" y="95"/>
                      <a:pt x="256" y="121"/>
                      <a:pt x="256" y="150"/>
                    </a:cubicBezTo>
                    <a:close/>
                    <a:moveTo>
                      <a:pt x="213" y="150"/>
                    </a:moveTo>
                    <a:cubicBezTo>
                      <a:pt x="213" y="191"/>
                      <a:pt x="180" y="224"/>
                      <a:pt x="139" y="224"/>
                    </a:cubicBezTo>
                    <a:cubicBezTo>
                      <a:pt x="97" y="224"/>
                      <a:pt x="64" y="191"/>
                      <a:pt x="64" y="150"/>
                    </a:cubicBezTo>
                    <a:cubicBezTo>
                      <a:pt x="64" y="108"/>
                      <a:pt x="97" y="75"/>
                      <a:pt x="139" y="75"/>
                    </a:cubicBezTo>
                    <a:cubicBezTo>
                      <a:pt x="155" y="75"/>
                      <a:pt x="171" y="81"/>
                      <a:pt x="183" y="90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0" y="100"/>
                      <a:pt x="150" y="96"/>
                      <a:pt x="139" y="96"/>
                    </a:cubicBezTo>
                    <a:cubicBezTo>
                      <a:pt x="109" y="96"/>
                      <a:pt x="85" y="120"/>
                      <a:pt x="85" y="150"/>
                    </a:cubicBezTo>
                    <a:cubicBezTo>
                      <a:pt x="85" y="179"/>
                      <a:pt x="109" y="203"/>
                      <a:pt x="139" y="203"/>
                    </a:cubicBezTo>
                    <a:cubicBezTo>
                      <a:pt x="168" y="203"/>
                      <a:pt x="192" y="179"/>
                      <a:pt x="192" y="150"/>
                    </a:cubicBezTo>
                    <a:cubicBezTo>
                      <a:pt x="192" y="139"/>
                      <a:pt x="189" y="129"/>
                      <a:pt x="183" y="120"/>
                    </a:cubicBezTo>
                    <a:cubicBezTo>
                      <a:pt x="198" y="105"/>
                      <a:pt x="198" y="105"/>
                      <a:pt x="198" y="105"/>
                    </a:cubicBezTo>
                    <a:cubicBezTo>
                      <a:pt x="208" y="118"/>
                      <a:pt x="213" y="133"/>
                      <a:pt x="213" y="150"/>
                    </a:cubicBezTo>
                    <a:close/>
                    <a:moveTo>
                      <a:pt x="171" y="150"/>
                    </a:moveTo>
                    <a:cubicBezTo>
                      <a:pt x="171" y="167"/>
                      <a:pt x="156" y="182"/>
                      <a:pt x="139" y="182"/>
                    </a:cubicBezTo>
                    <a:cubicBezTo>
                      <a:pt x="121" y="182"/>
                      <a:pt x="107" y="167"/>
                      <a:pt x="107" y="150"/>
                    </a:cubicBezTo>
                    <a:cubicBezTo>
                      <a:pt x="107" y="132"/>
                      <a:pt x="121" y="118"/>
                      <a:pt x="139" y="118"/>
                    </a:cubicBezTo>
                    <a:cubicBezTo>
                      <a:pt x="144" y="118"/>
                      <a:pt x="148" y="119"/>
                      <a:pt x="152" y="121"/>
                    </a:cubicBezTo>
                    <a:cubicBezTo>
                      <a:pt x="131" y="142"/>
                      <a:pt x="131" y="142"/>
                      <a:pt x="131" y="142"/>
                    </a:cubicBezTo>
                    <a:cubicBezTo>
                      <a:pt x="127" y="146"/>
                      <a:pt x="127" y="153"/>
                      <a:pt x="131" y="157"/>
                    </a:cubicBezTo>
                    <a:cubicBezTo>
                      <a:pt x="133" y="159"/>
                      <a:pt x="136" y="160"/>
                      <a:pt x="139" y="160"/>
                    </a:cubicBezTo>
                    <a:cubicBezTo>
                      <a:pt x="141" y="160"/>
                      <a:pt x="144" y="159"/>
                      <a:pt x="146" y="157"/>
                    </a:cubicBezTo>
                    <a:cubicBezTo>
                      <a:pt x="167" y="136"/>
                      <a:pt x="167" y="136"/>
                      <a:pt x="167" y="136"/>
                    </a:cubicBezTo>
                    <a:cubicBezTo>
                      <a:pt x="169" y="140"/>
                      <a:pt x="171" y="145"/>
                      <a:pt x="171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34" name="Group 795">
              <a:extLst>
                <a:ext uri="{FF2B5EF4-FFF2-40B4-BE49-F238E27FC236}">
                  <a16:creationId xmlns:a16="http://schemas.microsoft.com/office/drawing/2014/main" id="{32F26BDC-3880-40BC-A581-A5540D1F43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74786" y="1680559"/>
              <a:ext cx="502920" cy="502920"/>
              <a:chOff x="7361" y="3009"/>
              <a:chExt cx="340" cy="340"/>
            </a:xfrm>
            <a:solidFill>
              <a:schemeClr val="accent2"/>
            </a:solidFill>
          </p:grpSpPr>
          <p:sp>
            <p:nvSpPr>
              <p:cNvPr id="42" name="Freeform 796">
                <a:extLst>
                  <a:ext uri="{FF2B5EF4-FFF2-40B4-BE49-F238E27FC236}">
                    <a16:creationId xmlns:a16="http://schemas.microsoft.com/office/drawing/2014/main" id="{77539036-0DED-4116-8228-054ED0DEDD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1" y="3129"/>
                <a:ext cx="57" cy="142"/>
              </a:xfrm>
              <a:custGeom>
                <a:avLst/>
                <a:gdLst>
                  <a:gd name="T0" fmla="*/ 54 w 86"/>
                  <a:gd name="T1" fmla="*/ 0 h 213"/>
                  <a:gd name="T2" fmla="*/ 32 w 86"/>
                  <a:gd name="T3" fmla="*/ 0 h 213"/>
                  <a:gd name="T4" fmla="*/ 22 w 86"/>
                  <a:gd name="T5" fmla="*/ 9 h 213"/>
                  <a:gd name="T6" fmla="*/ 1 w 86"/>
                  <a:gd name="T7" fmla="*/ 115 h 213"/>
                  <a:gd name="T8" fmla="*/ 3 w 86"/>
                  <a:gd name="T9" fmla="*/ 124 h 213"/>
                  <a:gd name="T10" fmla="*/ 11 w 86"/>
                  <a:gd name="T11" fmla="*/ 128 h 213"/>
                  <a:gd name="T12" fmla="*/ 11 w 86"/>
                  <a:gd name="T13" fmla="*/ 203 h 213"/>
                  <a:gd name="T14" fmla="*/ 22 w 86"/>
                  <a:gd name="T15" fmla="*/ 213 h 213"/>
                  <a:gd name="T16" fmla="*/ 32 w 86"/>
                  <a:gd name="T17" fmla="*/ 203 h 213"/>
                  <a:gd name="T18" fmla="*/ 32 w 86"/>
                  <a:gd name="T19" fmla="*/ 128 h 213"/>
                  <a:gd name="T20" fmla="*/ 54 w 86"/>
                  <a:gd name="T21" fmla="*/ 128 h 213"/>
                  <a:gd name="T22" fmla="*/ 54 w 86"/>
                  <a:gd name="T23" fmla="*/ 203 h 213"/>
                  <a:gd name="T24" fmla="*/ 64 w 86"/>
                  <a:gd name="T25" fmla="*/ 213 h 213"/>
                  <a:gd name="T26" fmla="*/ 75 w 86"/>
                  <a:gd name="T27" fmla="*/ 203 h 213"/>
                  <a:gd name="T28" fmla="*/ 75 w 86"/>
                  <a:gd name="T29" fmla="*/ 128 h 213"/>
                  <a:gd name="T30" fmla="*/ 83 w 86"/>
                  <a:gd name="T31" fmla="*/ 124 h 213"/>
                  <a:gd name="T32" fmla="*/ 85 w 86"/>
                  <a:gd name="T33" fmla="*/ 115 h 213"/>
                  <a:gd name="T34" fmla="*/ 64 w 86"/>
                  <a:gd name="T35" fmla="*/ 9 h 213"/>
                  <a:gd name="T36" fmla="*/ 54 w 86"/>
                  <a:gd name="T37" fmla="*/ 0 h 213"/>
                  <a:gd name="T38" fmla="*/ 41 w 86"/>
                  <a:gd name="T39" fmla="*/ 21 h 213"/>
                  <a:gd name="T40" fmla="*/ 45 w 86"/>
                  <a:gd name="T41" fmla="*/ 21 h 213"/>
                  <a:gd name="T42" fmla="*/ 62 w 86"/>
                  <a:gd name="T43" fmla="*/ 107 h 213"/>
                  <a:gd name="T44" fmla="*/ 24 w 86"/>
                  <a:gd name="T45" fmla="*/ 107 h 213"/>
                  <a:gd name="T46" fmla="*/ 41 w 86"/>
                  <a:gd name="T47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213">
                    <a:moveTo>
                      <a:pt x="5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2" y="9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0" y="118"/>
                      <a:pt x="1" y="122"/>
                      <a:pt x="3" y="124"/>
                    </a:cubicBezTo>
                    <a:cubicBezTo>
                      <a:pt x="5" y="127"/>
                      <a:pt x="8" y="128"/>
                      <a:pt x="11" y="128"/>
                    </a:cubicBezTo>
                    <a:cubicBezTo>
                      <a:pt x="11" y="203"/>
                      <a:pt x="11" y="203"/>
                      <a:pt x="11" y="203"/>
                    </a:cubicBezTo>
                    <a:cubicBezTo>
                      <a:pt x="11" y="209"/>
                      <a:pt x="16" y="213"/>
                      <a:pt x="22" y="213"/>
                    </a:cubicBezTo>
                    <a:cubicBezTo>
                      <a:pt x="28" y="213"/>
                      <a:pt x="32" y="209"/>
                      <a:pt x="32" y="20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54" y="209"/>
                      <a:pt x="58" y="213"/>
                      <a:pt x="64" y="213"/>
                    </a:cubicBezTo>
                    <a:cubicBezTo>
                      <a:pt x="70" y="213"/>
                      <a:pt x="75" y="209"/>
                      <a:pt x="75" y="203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8" y="128"/>
                      <a:pt x="81" y="127"/>
                      <a:pt x="83" y="124"/>
                    </a:cubicBezTo>
                    <a:cubicBezTo>
                      <a:pt x="85" y="122"/>
                      <a:pt x="86" y="118"/>
                      <a:pt x="85" y="1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4"/>
                      <a:pt x="59" y="0"/>
                      <a:pt x="54" y="0"/>
                    </a:cubicBezTo>
                    <a:close/>
                    <a:moveTo>
                      <a:pt x="41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24" y="107"/>
                      <a:pt x="24" y="107"/>
                      <a:pt x="24" y="107"/>
                    </a:cubicBezTo>
                    <a:lnTo>
                      <a:pt x="4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3" name="Freeform 797">
                <a:extLst>
                  <a:ext uri="{FF2B5EF4-FFF2-40B4-BE49-F238E27FC236}">
                    <a16:creationId xmlns:a16="http://schemas.microsoft.com/office/drawing/2014/main" id="{2CF27D02-6A88-44A7-9A73-0EC4E01F0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9" y="3073"/>
                <a:ext cx="42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1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1" y="38"/>
                      <a:pt x="21" y="32"/>
                    </a:cubicBezTo>
                    <a:cubicBezTo>
                      <a:pt x="21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4" name="Freeform 798">
                <a:extLst>
                  <a:ext uri="{FF2B5EF4-FFF2-40B4-BE49-F238E27FC236}">
                    <a16:creationId xmlns:a16="http://schemas.microsoft.com/office/drawing/2014/main" id="{857AB66A-CB9D-44FD-9352-CD0800115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2" y="3129"/>
                <a:ext cx="58" cy="142"/>
              </a:xfrm>
              <a:custGeom>
                <a:avLst/>
                <a:gdLst>
                  <a:gd name="T0" fmla="*/ 53 w 86"/>
                  <a:gd name="T1" fmla="*/ 0 h 213"/>
                  <a:gd name="T2" fmla="*/ 32 w 86"/>
                  <a:gd name="T3" fmla="*/ 0 h 213"/>
                  <a:gd name="T4" fmla="*/ 22 w 86"/>
                  <a:gd name="T5" fmla="*/ 9 h 213"/>
                  <a:gd name="T6" fmla="*/ 0 w 86"/>
                  <a:gd name="T7" fmla="*/ 115 h 213"/>
                  <a:gd name="T8" fmla="*/ 2 w 86"/>
                  <a:gd name="T9" fmla="*/ 124 h 213"/>
                  <a:gd name="T10" fmla="*/ 11 w 86"/>
                  <a:gd name="T11" fmla="*/ 128 h 213"/>
                  <a:gd name="T12" fmla="*/ 11 w 86"/>
                  <a:gd name="T13" fmla="*/ 203 h 213"/>
                  <a:gd name="T14" fmla="*/ 21 w 86"/>
                  <a:gd name="T15" fmla="*/ 213 h 213"/>
                  <a:gd name="T16" fmla="*/ 32 w 86"/>
                  <a:gd name="T17" fmla="*/ 203 h 213"/>
                  <a:gd name="T18" fmla="*/ 32 w 86"/>
                  <a:gd name="T19" fmla="*/ 128 h 213"/>
                  <a:gd name="T20" fmla="*/ 53 w 86"/>
                  <a:gd name="T21" fmla="*/ 128 h 213"/>
                  <a:gd name="T22" fmla="*/ 53 w 86"/>
                  <a:gd name="T23" fmla="*/ 203 h 213"/>
                  <a:gd name="T24" fmla="*/ 64 w 86"/>
                  <a:gd name="T25" fmla="*/ 213 h 213"/>
                  <a:gd name="T26" fmla="*/ 75 w 86"/>
                  <a:gd name="T27" fmla="*/ 203 h 213"/>
                  <a:gd name="T28" fmla="*/ 75 w 86"/>
                  <a:gd name="T29" fmla="*/ 128 h 213"/>
                  <a:gd name="T30" fmla="*/ 83 w 86"/>
                  <a:gd name="T31" fmla="*/ 124 h 213"/>
                  <a:gd name="T32" fmla="*/ 85 w 86"/>
                  <a:gd name="T33" fmla="*/ 115 h 213"/>
                  <a:gd name="T34" fmla="*/ 64 w 86"/>
                  <a:gd name="T35" fmla="*/ 9 h 213"/>
                  <a:gd name="T36" fmla="*/ 53 w 86"/>
                  <a:gd name="T37" fmla="*/ 0 h 213"/>
                  <a:gd name="T38" fmla="*/ 41 w 86"/>
                  <a:gd name="T39" fmla="*/ 21 h 213"/>
                  <a:gd name="T40" fmla="*/ 45 w 86"/>
                  <a:gd name="T41" fmla="*/ 21 h 213"/>
                  <a:gd name="T42" fmla="*/ 62 w 86"/>
                  <a:gd name="T43" fmla="*/ 107 h 213"/>
                  <a:gd name="T44" fmla="*/ 24 w 86"/>
                  <a:gd name="T45" fmla="*/ 107 h 213"/>
                  <a:gd name="T46" fmla="*/ 41 w 86"/>
                  <a:gd name="T47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213">
                    <a:moveTo>
                      <a:pt x="5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2" y="9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8"/>
                      <a:pt x="0" y="122"/>
                      <a:pt x="2" y="124"/>
                    </a:cubicBezTo>
                    <a:cubicBezTo>
                      <a:pt x="4" y="127"/>
                      <a:pt x="7" y="128"/>
                      <a:pt x="11" y="128"/>
                    </a:cubicBezTo>
                    <a:cubicBezTo>
                      <a:pt x="11" y="203"/>
                      <a:pt x="11" y="203"/>
                      <a:pt x="11" y="203"/>
                    </a:cubicBezTo>
                    <a:cubicBezTo>
                      <a:pt x="11" y="209"/>
                      <a:pt x="15" y="213"/>
                      <a:pt x="21" y="213"/>
                    </a:cubicBezTo>
                    <a:cubicBezTo>
                      <a:pt x="27" y="213"/>
                      <a:pt x="32" y="209"/>
                      <a:pt x="32" y="20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203"/>
                      <a:pt x="53" y="203"/>
                      <a:pt x="53" y="203"/>
                    </a:cubicBezTo>
                    <a:cubicBezTo>
                      <a:pt x="53" y="209"/>
                      <a:pt x="58" y="213"/>
                      <a:pt x="64" y="213"/>
                    </a:cubicBezTo>
                    <a:cubicBezTo>
                      <a:pt x="70" y="213"/>
                      <a:pt x="75" y="209"/>
                      <a:pt x="75" y="203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8" y="128"/>
                      <a:pt x="81" y="127"/>
                      <a:pt x="83" y="124"/>
                    </a:cubicBezTo>
                    <a:cubicBezTo>
                      <a:pt x="85" y="122"/>
                      <a:pt x="86" y="118"/>
                      <a:pt x="85" y="1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4"/>
                      <a:pt x="58" y="0"/>
                      <a:pt x="53" y="0"/>
                    </a:cubicBezTo>
                    <a:close/>
                    <a:moveTo>
                      <a:pt x="41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24" y="107"/>
                      <a:pt x="24" y="107"/>
                      <a:pt x="24" y="107"/>
                    </a:cubicBezTo>
                    <a:lnTo>
                      <a:pt x="4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5" name="Freeform 799">
                <a:extLst>
                  <a:ext uri="{FF2B5EF4-FFF2-40B4-BE49-F238E27FC236}">
                    <a16:creationId xmlns:a16="http://schemas.microsoft.com/office/drawing/2014/main" id="{030C4302-AF4C-4957-BC0A-DE27277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0" y="3073"/>
                <a:ext cx="42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2 w 64"/>
                  <a:gd name="T13" fmla="*/ 32 h 64"/>
                  <a:gd name="T14" fmla="*/ 32 w 64"/>
                  <a:gd name="T15" fmla="*/ 42 h 64"/>
                  <a:gd name="T16" fmla="*/ 21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49" y="64"/>
                      <a:pt x="64" y="49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2" y="26"/>
                      <a:pt x="42" y="32"/>
                    </a:cubicBezTo>
                    <a:cubicBezTo>
                      <a:pt x="42" y="38"/>
                      <a:pt x="38" y="42"/>
                      <a:pt x="32" y="42"/>
                    </a:cubicBezTo>
                    <a:cubicBezTo>
                      <a:pt x="26" y="42"/>
                      <a:pt x="21" y="38"/>
                      <a:pt x="21" y="32"/>
                    </a:cubicBezTo>
                    <a:cubicBezTo>
                      <a:pt x="21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6" name="Freeform 800">
                <a:extLst>
                  <a:ext uri="{FF2B5EF4-FFF2-40B4-BE49-F238E27FC236}">
                    <a16:creationId xmlns:a16="http://schemas.microsoft.com/office/drawing/2014/main" id="{DFCCC17C-0008-4274-BFED-32F1E0614A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3" y="3129"/>
                <a:ext cx="57" cy="142"/>
              </a:xfrm>
              <a:custGeom>
                <a:avLst/>
                <a:gdLst>
                  <a:gd name="T0" fmla="*/ 74 w 85"/>
                  <a:gd name="T1" fmla="*/ 0 h 213"/>
                  <a:gd name="T2" fmla="*/ 10 w 85"/>
                  <a:gd name="T3" fmla="*/ 0 h 213"/>
                  <a:gd name="T4" fmla="*/ 0 w 85"/>
                  <a:gd name="T5" fmla="*/ 11 h 213"/>
                  <a:gd name="T6" fmla="*/ 0 w 85"/>
                  <a:gd name="T7" fmla="*/ 96 h 213"/>
                  <a:gd name="T8" fmla="*/ 10 w 85"/>
                  <a:gd name="T9" fmla="*/ 107 h 213"/>
                  <a:gd name="T10" fmla="*/ 10 w 85"/>
                  <a:gd name="T11" fmla="*/ 203 h 213"/>
                  <a:gd name="T12" fmla="*/ 21 w 85"/>
                  <a:gd name="T13" fmla="*/ 213 h 213"/>
                  <a:gd name="T14" fmla="*/ 32 w 85"/>
                  <a:gd name="T15" fmla="*/ 203 h 213"/>
                  <a:gd name="T16" fmla="*/ 32 w 85"/>
                  <a:gd name="T17" fmla="*/ 107 h 213"/>
                  <a:gd name="T18" fmla="*/ 53 w 85"/>
                  <a:gd name="T19" fmla="*/ 107 h 213"/>
                  <a:gd name="T20" fmla="*/ 53 w 85"/>
                  <a:gd name="T21" fmla="*/ 203 h 213"/>
                  <a:gd name="T22" fmla="*/ 64 w 85"/>
                  <a:gd name="T23" fmla="*/ 213 h 213"/>
                  <a:gd name="T24" fmla="*/ 74 w 85"/>
                  <a:gd name="T25" fmla="*/ 203 h 213"/>
                  <a:gd name="T26" fmla="*/ 74 w 85"/>
                  <a:gd name="T27" fmla="*/ 107 h 213"/>
                  <a:gd name="T28" fmla="*/ 85 w 85"/>
                  <a:gd name="T29" fmla="*/ 96 h 213"/>
                  <a:gd name="T30" fmla="*/ 85 w 85"/>
                  <a:gd name="T31" fmla="*/ 11 h 213"/>
                  <a:gd name="T32" fmla="*/ 74 w 85"/>
                  <a:gd name="T33" fmla="*/ 0 h 213"/>
                  <a:gd name="T34" fmla="*/ 21 w 85"/>
                  <a:gd name="T35" fmla="*/ 21 h 213"/>
                  <a:gd name="T36" fmla="*/ 64 w 85"/>
                  <a:gd name="T37" fmla="*/ 21 h 213"/>
                  <a:gd name="T38" fmla="*/ 64 w 85"/>
                  <a:gd name="T39" fmla="*/ 85 h 213"/>
                  <a:gd name="T40" fmla="*/ 21 w 85"/>
                  <a:gd name="T41" fmla="*/ 85 h 213"/>
                  <a:gd name="T42" fmla="*/ 21 w 85"/>
                  <a:gd name="T43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" h="213">
                    <a:moveTo>
                      <a:pt x="7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10" y="203"/>
                      <a:pt x="10" y="203"/>
                      <a:pt x="10" y="203"/>
                    </a:cubicBezTo>
                    <a:cubicBezTo>
                      <a:pt x="10" y="209"/>
                      <a:pt x="15" y="213"/>
                      <a:pt x="21" y="213"/>
                    </a:cubicBezTo>
                    <a:cubicBezTo>
                      <a:pt x="27" y="213"/>
                      <a:pt x="32" y="209"/>
                      <a:pt x="32" y="2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203"/>
                      <a:pt x="53" y="203"/>
                      <a:pt x="53" y="203"/>
                    </a:cubicBezTo>
                    <a:cubicBezTo>
                      <a:pt x="53" y="209"/>
                      <a:pt x="58" y="213"/>
                      <a:pt x="64" y="213"/>
                    </a:cubicBezTo>
                    <a:cubicBezTo>
                      <a:pt x="70" y="213"/>
                      <a:pt x="74" y="209"/>
                      <a:pt x="74" y="203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80" y="107"/>
                      <a:pt x="85" y="102"/>
                      <a:pt x="85" y="9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5"/>
                      <a:pt x="80" y="0"/>
                      <a:pt x="74" y="0"/>
                    </a:cubicBezTo>
                    <a:close/>
                    <a:moveTo>
                      <a:pt x="21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21" y="85"/>
                      <a:pt x="21" y="85"/>
                      <a:pt x="21" y="85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7" name="Freeform 801">
                <a:extLst>
                  <a:ext uri="{FF2B5EF4-FFF2-40B4-BE49-F238E27FC236}">
                    <a16:creationId xmlns:a16="http://schemas.microsoft.com/office/drawing/2014/main" id="{A6E29B8B-6B93-4AE1-AC7B-DA4313D500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0" y="3073"/>
                <a:ext cx="43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2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2" y="38"/>
                      <a:pt x="22" y="32"/>
                    </a:cubicBezTo>
                    <a:cubicBezTo>
                      <a:pt x="22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8" name="Freeform 802">
                <a:extLst>
                  <a:ext uri="{FF2B5EF4-FFF2-40B4-BE49-F238E27FC236}">
                    <a16:creationId xmlns:a16="http://schemas.microsoft.com/office/drawing/2014/main" id="{9F23FF1D-21C4-4240-AF18-E8E7698E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1" y="3009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90 h 512"/>
                  <a:gd name="T12" fmla="*/ 21 w 512"/>
                  <a:gd name="T13" fmla="*/ 256 h 512"/>
                  <a:gd name="T14" fmla="*/ 256 w 512"/>
                  <a:gd name="T15" fmla="*/ 21 h 512"/>
                  <a:gd name="T16" fmla="*/ 490 w 512"/>
                  <a:gd name="T17" fmla="*/ 256 h 512"/>
                  <a:gd name="T18" fmla="*/ 256 w 512"/>
                  <a:gd name="T19" fmla="*/ 49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256" y="490"/>
                    </a:move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35" name="Group 280">
              <a:extLst>
                <a:ext uri="{FF2B5EF4-FFF2-40B4-BE49-F238E27FC236}">
                  <a16:creationId xmlns:a16="http://schemas.microsoft.com/office/drawing/2014/main" id="{87444E81-2E16-4A2F-99F4-F7F49BBBB0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69768" y="1680559"/>
              <a:ext cx="502920" cy="502920"/>
              <a:chOff x="7350" y="739"/>
              <a:chExt cx="340" cy="340"/>
            </a:xfrm>
            <a:solidFill>
              <a:schemeClr val="accent3"/>
            </a:solidFill>
          </p:grpSpPr>
          <p:sp>
            <p:nvSpPr>
              <p:cNvPr id="40" name="Freeform 281">
                <a:extLst>
                  <a:ext uri="{FF2B5EF4-FFF2-40B4-BE49-F238E27FC236}">
                    <a16:creationId xmlns:a16="http://schemas.microsoft.com/office/drawing/2014/main" id="{5E9BBE01-3D2A-43CB-B99F-D985347F9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3" y="830"/>
                <a:ext cx="213" cy="157"/>
              </a:xfrm>
              <a:custGeom>
                <a:avLst/>
                <a:gdLst>
                  <a:gd name="T0" fmla="*/ 1 w 321"/>
                  <a:gd name="T1" fmla="*/ 55 h 236"/>
                  <a:gd name="T2" fmla="*/ 11 w 321"/>
                  <a:gd name="T3" fmla="*/ 44 h 236"/>
                  <a:gd name="T4" fmla="*/ 284 w 321"/>
                  <a:gd name="T5" fmla="*/ 44 h 236"/>
                  <a:gd name="T6" fmla="*/ 260 w 321"/>
                  <a:gd name="T7" fmla="*/ 20 h 236"/>
                  <a:gd name="T8" fmla="*/ 260 w 321"/>
                  <a:gd name="T9" fmla="*/ 4 h 236"/>
                  <a:gd name="T10" fmla="*/ 275 w 321"/>
                  <a:gd name="T11" fmla="*/ 4 h 236"/>
                  <a:gd name="T12" fmla="*/ 318 w 321"/>
                  <a:gd name="T13" fmla="*/ 47 h 236"/>
                  <a:gd name="T14" fmla="*/ 320 w 321"/>
                  <a:gd name="T15" fmla="*/ 51 h 236"/>
                  <a:gd name="T16" fmla="*/ 320 w 321"/>
                  <a:gd name="T17" fmla="*/ 59 h 236"/>
                  <a:gd name="T18" fmla="*/ 318 w 321"/>
                  <a:gd name="T19" fmla="*/ 62 h 236"/>
                  <a:gd name="T20" fmla="*/ 275 w 321"/>
                  <a:gd name="T21" fmla="*/ 105 h 236"/>
                  <a:gd name="T22" fmla="*/ 267 w 321"/>
                  <a:gd name="T23" fmla="*/ 108 h 236"/>
                  <a:gd name="T24" fmla="*/ 260 w 321"/>
                  <a:gd name="T25" fmla="*/ 105 h 236"/>
                  <a:gd name="T26" fmla="*/ 260 w 321"/>
                  <a:gd name="T27" fmla="*/ 90 h 236"/>
                  <a:gd name="T28" fmla="*/ 284 w 321"/>
                  <a:gd name="T29" fmla="*/ 65 h 236"/>
                  <a:gd name="T30" fmla="*/ 11 w 321"/>
                  <a:gd name="T31" fmla="*/ 65 h 236"/>
                  <a:gd name="T32" fmla="*/ 1 w 321"/>
                  <a:gd name="T33" fmla="*/ 55 h 236"/>
                  <a:gd name="T34" fmla="*/ 310 w 321"/>
                  <a:gd name="T35" fmla="*/ 172 h 236"/>
                  <a:gd name="T36" fmla="*/ 37 w 321"/>
                  <a:gd name="T37" fmla="*/ 172 h 236"/>
                  <a:gd name="T38" fmla="*/ 62 w 321"/>
                  <a:gd name="T39" fmla="*/ 148 h 236"/>
                  <a:gd name="T40" fmla="*/ 62 w 321"/>
                  <a:gd name="T41" fmla="*/ 132 h 236"/>
                  <a:gd name="T42" fmla="*/ 46 w 321"/>
                  <a:gd name="T43" fmla="*/ 132 h 236"/>
                  <a:gd name="T44" fmla="*/ 4 w 321"/>
                  <a:gd name="T45" fmla="*/ 175 h 236"/>
                  <a:gd name="T46" fmla="*/ 1 w 321"/>
                  <a:gd name="T47" fmla="*/ 179 h 236"/>
                  <a:gd name="T48" fmla="*/ 1 w 321"/>
                  <a:gd name="T49" fmla="*/ 187 h 236"/>
                  <a:gd name="T50" fmla="*/ 4 w 321"/>
                  <a:gd name="T51" fmla="*/ 190 h 236"/>
                  <a:gd name="T52" fmla="*/ 46 w 321"/>
                  <a:gd name="T53" fmla="*/ 233 h 236"/>
                  <a:gd name="T54" fmla="*/ 54 w 321"/>
                  <a:gd name="T55" fmla="*/ 236 h 236"/>
                  <a:gd name="T56" fmla="*/ 62 w 321"/>
                  <a:gd name="T57" fmla="*/ 233 h 236"/>
                  <a:gd name="T58" fmla="*/ 62 w 321"/>
                  <a:gd name="T59" fmla="*/ 218 h 236"/>
                  <a:gd name="T60" fmla="*/ 37 w 321"/>
                  <a:gd name="T61" fmla="*/ 193 h 236"/>
                  <a:gd name="T62" fmla="*/ 310 w 321"/>
                  <a:gd name="T63" fmla="*/ 193 h 236"/>
                  <a:gd name="T64" fmla="*/ 321 w 321"/>
                  <a:gd name="T65" fmla="*/ 183 h 236"/>
                  <a:gd name="T66" fmla="*/ 310 w 321"/>
                  <a:gd name="T67" fmla="*/ 17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1" h="236">
                    <a:moveTo>
                      <a:pt x="1" y="55"/>
                    </a:moveTo>
                    <a:cubicBezTo>
                      <a:pt x="1" y="49"/>
                      <a:pt x="5" y="44"/>
                      <a:pt x="11" y="44"/>
                    </a:cubicBezTo>
                    <a:cubicBezTo>
                      <a:pt x="284" y="44"/>
                      <a:pt x="284" y="44"/>
                      <a:pt x="284" y="44"/>
                    </a:cubicBezTo>
                    <a:cubicBezTo>
                      <a:pt x="260" y="20"/>
                      <a:pt x="260" y="20"/>
                      <a:pt x="260" y="20"/>
                    </a:cubicBezTo>
                    <a:cubicBezTo>
                      <a:pt x="256" y="15"/>
                      <a:pt x="256" y="9"/>
                      <a:pt x="260" y="4"/>
                    </a:cubicBezTo>
                    <a:cubicBezTo>
                      <a:pt x="264" y="0"/>
                      <a:pt x="271" y="0"/>
                      <a:pt x="275" y="4"/>
                    </a:cubicBezTo>
                    <a:cubicBezTo>
                      <a:pt x="318" y="47"/>
                      <a:pt x="318" y="47"/>
                      <a:pt x="318" y="47"/>
                    </a:cubicBezTo>
                    <a:cubicBezTo>
                      <a:pt x="319" y="48"/>
                      <a:pt x="319" y="49"/>
                      <a:pt x="320" y="51"/>
                    </a:cubicBezTo>
                    <a:cubicBezTo>
                      <a:pt x="321" y="53"/>
                      <a:pt x="321" y="56"/>
                      <a:pt x="320" y="59"/>
                    </a:cubicBezTo>
                    <a:cubicBezTo>
                      <a:pt x="319" y="60"/>
                      <a:pt x="319" y="61"/>
                      <a:pt x="318" y="62"/>
                    </a:cubicBezTo>
                    <a:cubicBezTo>
                      <a:pt x="275" y="105"/>
                      <a:pt x="275" y="105"/>
                      <a:pt x="275" y="105"/>
                    </a:cubicBezTo>
                    <a:cubicBezTo>
                      <a:pt x="273" y="107"/>
                      <a:pt x="270" y="108"/>
                      <a:pt x="267" y="108"/>
                    </a:cubicBezTo>
                    <a:cubicBezTo>
                      <a:pt x="265" y="108"/>
                      <a:pt x="262" y="107"/>
                      <a:pt x="260" y="105"/>
                    </a:cubicBezTo>
                    <a:cubicBezTo>
                      <a:pt x="256" y="101"/>
                      <a:pt x="256" y="94"/>
                      <a:pt x="260" y="90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1" y="61"/>
                      <a:pt x="1" y="55"/>
                    </a:cubicBezTo>
                    <a:close/>
                    <a:moveTo>
                      <a:pt x="310" y="172"/>
                    </a:moveTo>
                    <a:cubicBezTo>
                      <a:pt x="37" y="172"/>
                      <a:pt x="37" y="172"/>
                      <a:pt x="37" y="172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66" y="143"/>
                      <a:pt x="66" y="137"/>
                      <a:pt x="62" y="132"/>
                    </a:cubicBezTo>
                    <a:cubicBezTo>
                      <a:pt x="57" y="128"/>
                      <a:pt x="51" y="128"/>
                      <a:pt x="46" y="132"/>
                    </a:cubicBezTo>
                    <a:cubicBezTo>
                      <a:pt x="4" y="175"/>
                      <a:pt x="4" y="175"/>
                      <a:pt x="4" y="175"/>
                    </a:cubicBezTo>
                    <a:cubicBezTo>
                      <a:pt x="3" y="176"/>
                      <a:pt x="2" y="177"/>
                      <a:pt x="1" y="179"/>
                    </a:cubicBezTo>
                    <a:cubicBezTo>
                      <a:pt x="0" y="181"/>
                      <a:pt x="0" y="184"/>
                      <a:pt x="1" y="187"/>
                    </a:cubicBezTo>
                    <a:cubicBezTo>
                      <a:pt x="2" y="188"/>
                      <a:pt x="3" y="189"/>
                      <a:pt x="4" y="190"/>
                    </a:cubicBezTo>
                    <a:cubicBezTo>
                      <a:pt x="46" y="233"/>
                      <a:pt x="46" y="233"/>
                      <a:pt x="46" y="233"/>
                    </a:cubicBezTo>
                    <a:cubicBezTo>
                      <a:pt x="49" y="235"/>
                      <a:pt x="51" y="236"/>
                      <a:pt x="54" y="236"/>
                    </a:cubicBezTo>
                    <a:cubicBezTo>
                      <a:pt x="57" y="236"/>
                      <a:pt x="59" y="235"/>
                      <a:pt x="62" y="233"/>
                    </a:cubicBezTo>
                    <a:cubicBezTo>
                      <a:pt x="66" y="229"/>
                      <a:pt x="66" y="222"/>
                      <a:pt x="62" y="218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310" y="193"/>
                      <a:pt x="310" y="193"/>
                      <a:pt x="310" y="193"/>
                    </a:cubicBezTo>
                    <a:cubicBezTo>
                      <a:pt x="316" y="193"/>
                      <a:pt x="321" y="189"/>
                      <a:pt x="321" y="183"/>
                    </a:cubicBezTo>
                    <a:cubicBezTo>
                      <a:pt x="321" y="177"/>
                      <a:pt x="316" y="172"/>
                      <a:pt x="310" y="1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1" name="Freeform 282">
                <a:extLst>
                  <a:ext uri="{FF2B5EF4-FFF2-40B4-BE49-F238E27FC236}">
                    <a16:creationId xmlns:a16="http://schemas.microsoft.com/office/drawing/2014/main" id="{4345B415-1C04-4EBD-814A-C8DAE1727F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0" y="739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5BDD5108-1775-48B4-925A-7C9B130DD86E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Verdana (Headings)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7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Hypothesis, Data, Modules</a:t>
            </a:r>
            <a:r>
              <a:rPr lang="en-US" noProof="0" dirty="0"/>
              <a:t>	2-4</a:t>
            </a:r>
          </a:p>
          <a:p>
            <a:r>
              <a:rPr lang="en-US" noProof="0" dirty="0"/>
              <a:t>Item 1	X</a:t>
            </a:r>
          </a:p>
          <a:p>
            <a:r>
              <a:rPr lang="en-US" noProof="0" dirty="0"/>
              <a:t>Item </a:t>
            </a:r>
            <a:r>
              <a:rPr lang="en-US" dirty="0"/>
              <a:t>2	X</a:t>
            </a:r>
            <a:endParaRPr lang="en-US" noProof="0" dirty="0"/>
          </a:p>
          <a:p>
            <a:r>
              <a:rPr lang="en-US" dirty="0"/>
              <a:t>Item 3</a:t>
            </a:r>
            <a:r>
              <a:rPr lang="en-US" noProof="0" dirty="0"/>
              <a:t>	X</a:t>
            </a:r>
          </a:p>
          <a:p>
            <a:r>
              <a:rPr lang="en-US" noProof="0" dirty="0"/>
              <a:t>Results and Challenges 	</a:t>
            </a:r>
            <a:r>
              <a:rPr lang="en-US" dirty="0"/>
              <a:t>6-7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</p:spPr>
        <p:txBody>
          <a:bodyPr/>
          <a:lstStyle/>
          <a:p>
            <a:r>
              <a:rPr lang="en-US" sz="2400" b="1" noProof="0" dirty="0"/>
              <a:t>Contents|</a:t>
            </a:r>
          </a:p>
        </p:txBody>
      </p:sp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039BE0D-E28B-4C2F-A150-8E03E575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8" y="5377697"/>
            <a:ext cx="584664" cy="9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050-582A-4C04-8542-386BD4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8795"/>
            <a:ext cx="10515600" cy="2630509"/>
          </a:xfrm>
        </p:spPr>
        <p:txBody>
          <a:bodyPr/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proximity of NYC Subway Stations has a strong correlation to NYC housing prices. The closer the station, the higher the price. 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arrive at a conclusion, the following will be considered: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Home Types.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boroughs.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based on Proximity to MTA Stations</a:t>
            </a:r>
            <a:r>
              <a:rPr lang="en-US" i="1" dirty="0">
                <a:latin typeface="+mj-lt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9A725A-FC02-44AE-B4E7-7623A65B9B79}"/>
              </a:ext>
            </a:extLst>
          </p:cNvPr>
          <p:cNvGrpSpPr/>
          <p:nvPr/>
        </p:nvGrpSpPr>
        <p:grpSpPr>
          <a:xfrm>
            <a:off x="1882055" y="4723738"/>
            <a:ext cx="8924348" cy="1761862"/>
            <a:chOff x="1268773" y="4252060"/>
            <a:chExt cx="8924348" cy="1761862"/>
          </a:xfrm>
        </p:grpSpPr>
        <p:pic>
          <p:nvPicPr>
            <p:cNvPr id="1026" name="Picture 2" descr="Image result for house vector png">
              <a:extLst>
                <a:ext uri="{FF2B5EF4-FFF2-40B4-BE49-F238E27FC236}">
                  <a16:creationId xmlns:a16="http://schemas.microsoft.com/office/drawing/2014/main" id="{655D6DE2-6FFD-4C21-B89C-8074D98EF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598" y="4252060"/>
              <a:ext cx="1857523" cy="175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443B3AAE-108C-4394-9DFF-381744450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773" y="4906019"/>
              <a:ext cx="1412033" cy="110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139075-F7D8-4833-976E-48ABCEACB141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89" y="5980928"/>
              <a:ext cx="7838762" cy="0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5BDD5108-1775-48B4-925A-7C9B130DD86E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Verdana (Headings)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7440" y="1413380"/>
            <a:ext cx="2867189" cy="2649789"/>
          </a:xfrm>
        </p:spPr>
        <p:txBody>
          <a:bodyPr/>
          <a:lstStyle/>
          <a:p>
            <a:r>
              <a:rPr lang="en-US" sz="20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MTA</a:t>
            </a:r>
          </a:p>
          <a:p>
            <a:pPr lvl="1"/>
            <a:r>
              <a:rPr lang="en-US" dirty="0"/>
              <a:t>Used the MTA Station CSV to locate: Stop Name, Stop Latitude and Longitude.</a:t>
            </a:r>
          </a:p>
          <a:p>
            <a:pPr marL="0" lvl="1" indent="0">
              <a:buNone/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The Number of stations.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Stations per borough.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Total numbers of lines.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144766" y="1413380"/>
            <a:ext cx="3128048" cy="2744174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Zillow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Zillow API Connection which included: Housing Prices, House Details, Home Type, Bedrooms Bathrooms.</a:t>
            </a:r>
          </a:p>
          <a:p>
            <a:pPr marL="0" lvl="1" indent="0">
              <a:buNone/>
            </a:pPr>
            <a:r>
              <a:rPr lang="en-US" b="1" i="1" u="sng" dirty="0"/>
              <a:t>This helped us generate:</a:t>
            </a:r>
          </a:p>
          <a:p>
            <a:pPr lvl="1"/>
            <a:r>
              <a:rPr lang="en-US" dirty="0"/>
              <a:t>Station address and location.</a:t>
            </a:r>
          </a:p>
          <a:p>
            <a:pPr lvl="1"/>
            <a:r>
              <a:rPr lang="en-US" dirty="0"/>
              <a:t>Housing types that are most common.</a:t>
            </a:r>
          </a:p>
          <a:p>
            <a:pPr marL="0" lvl="1" indent="0"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464434" cy="696382"/>
          </a:xfrm>
        </p:spPr>
        <p:txBody>
          <a:bodyPr/>
          <a:lstStyle/>
          <a:p>
            <a:r>
              <a:rPr lang="en-US" sz="2400" b="1" dirty="0"/>
              <a:t>Data| </a:t>
            </a:r>
            <a:endParaRPr lang="en-US" sz="2400" noProof="0" dirty="0"/>
          </a:p>
        </p:txBody>
      </p:sp>
      <p:pic>
        <p:nvPicPr>
          <p:cNvPr id="7" name="Picture 2" descr="Image result for mta logo">
            <a:extLst>
              <a:ext uri="{FF2B5EF4-FFF2-40B4-BE49-F238E27FC236}">
                <a16:creationId xmlns:a16="http://schemas.microsoft.com/office/drawing/2014/main" id="{37EED2ED-89F5-4490-B2F2-48B0EC2E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9" y="4510558"/>
            <a:ext cx="1557452" cy="17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zillow logo">
            <a:extLst>
              <a:ext uri="{FF2B5EF4-FFF2-40B4-BE49-F238E27FC236}">
                <a16:creationId xmlns:a16="http://schemas.microsoft.com/office/drawing/2014/main" id="{CC309993-C6D3-404D-913C-88F5A3B9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69" y="4972375"/>
            <a:ext cx="3712139" cy="7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AD68208-26D4-4F95-9BF8-B61D1156CE57}"/>
              </a:ext>
            </a:extLst>
          </p:cNvPr>
          <p:cNvSpPr txBox="1">
            <a:spLocks/>
          </p:cNvSpPr>
          <p:nvPr/>
        </p:nvSpPr>
        <p:spPr>
          <a:xfrm>
            <a:off x="7822758" y="1413380"/>
            <a:ext cx="4303254" cy="3025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google maps API Connection which included: zip code, latitude and longitude</a:t>
            </a:r>
          </a:p>
          <a:p>
            <a:pPr marL="0" lvl="1" indent="0">
              <a:buNone/>
              <a:tabLst/>
            </a:pPr>
            <a:endParaRPr lang="en-US" b="1" i="1" u="sng" dirty="0"/>
          </a:p>
          <a:p>
            <a:pPr marL="0" lvl="1" indent="0">
              <a:buNone/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Used </a:t>
            </a:r>
            <a:r>
              <a:rPr lang="en-US" dirty="0" err="1"/>
              <a:t>geomaps</a:t>
            </a:r>
            <a:r>
              <a:rPr lang="en-US" dirty="0"/>
              <a:t> to visualize station and housing locations. </a:t>
            </a:r>
          </a:p>
          <a:p>
            <a:pPr marL="0" lvl="1" indent="0">
              <a:buFont typeface="Arial" panose="020B0604020202020204" pitchFamily="34" charset="0"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FEAE2-0C5D-4F9E-A4EF-F46B92912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666" y="4439126"/>
            <a:ext cx="1853154" cy="18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20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Modules| </a:t>
            </a:r>
            <a:endParaRPr lang="en-US" sz="2400" noProof="0" dirty="0"/>
          </a:p>
        </p:txBody>
      </p:sp>
      <p:sp>
        <p:nvSpPr>
          <p:cNvPr id="24" name="Pentagon 23"/>
          <p:cNvSpPr/>
          <p:nvPr/>
        </p:nvSpPr>
        <p:spPr bwMode="gray">
          <a:xfrm>
            <a:off x="487593" y="1722703"/>
            <a:ext cx="2698667" cy="82296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PANDAS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 bwMode="gray">
          <a:xfrm>
            <a:off x="3508049" y="5599248"/>
            <a:ext cx="2045105" cy="361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Creating heatmaps 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/>
        </p:nvSpPr>
        <p:spPr bwMode="gray">
          <a:xfrm>
            <a:off x="487593" y="5368679"/>
            <a:ext cx="2698667" cy="822960"/>
          </a:xfrm>
          <a:prstGeom prst="homePlate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GMAPS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 bwMode="gray">
          <a:xfrm>
            <a:off x="9005741" y="5546382"/>
            <a:ext cx="2807135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Generate bar graphs by borough.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Generate a box plot of all boroughs.</a:t>
            </a:r>
          </a:p>
          <a:p>
            <a:pPr marL="0" marR="0" lvl="1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DB291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Pentagon 27"/>
          <p:cNvSpPr/>
          <p:nvPr/>
        </p:nvSpPr>
        <p:spPr bwMode="gray">
          <a:xfrm>
            <a:off x="6113693" y="5368679"/>
            <a:ext cx="2698667" cy="82296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MATPLOT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3508049" y="1870733"/>
            <a:ext cx="2045105" cy="8628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Create merged data csv outputs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Create data frames.</a:t>
            </a:r>
          </a:p>
        </p:txBody>
      </p:sp>
      <p:sp>
        <p:nvSpPr>
          <p:cNvPr id="30" name="Pentagon 29"/>
          <p:cNvSpPr/>
          <p:nvPr/>
        </p:nvSpPr>
        <p:spPr bwMode="gray">
          <a:xfrm>
            <a:off x="487593" y="3628141"/>
            <a:ext cx="2698667" cy="822960"/>
          </a:xfrm>
          <a:prstGeom prst="homePlate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GEOPY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 bwMode="gray">
          <a:xfrm>
            <a:off x="3508049" y="3654292"/>
            <a:ext cx="2045105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Finds the closest address to 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long location.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Used this to search Zillow app and compare homes.</a:t>
            </a:r>
          </a:p>
        </p:txBody>
      </p:sp>
      <p:sp>
        <p:nvSpPr>
          <p:cNvPr id="12" name="Pentagon 23">
            <a:extLst>
              <a:ext uri="{FF2B5EF4-FFF2-40B4-BE49-F238E27FC236}">
                <a16:creationId xmlns:a16="http://schemas.microsoft.com/office/drawing/2014/main" id="{0790A4D8-056B-4136-977E-E5B1051BA078}"/>
              </a:ext>
            </a:extLst>
          </p:cNvPr>
          <p:cNvSpPr/>
          <p:nvPr/>
        </p:nvSpPr>
        <p:spPr bwMode="gray">
          <a:xfrm>
            <a:off x="6096000" y="1718443"/>
            <a:ext cx="2716360" cy="82296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XML to JSON</a:t>
            </a:r>
          </a:p>
        </p:txBody>
      </p:sp>
      <p:sp>
        <p:nvSpPr>
          <p:cNvPr id="13" name="Pentagon 29">
            <a:extLst>
              <a:ext uri="{FF2B5EF4-FFF2-40B4-BE49-F238E27FC236}">
                <a16:creationId xmlns:a16="http://schemas.microsoft.com/office/drawing/2014/main" id="{7BF7EB35-F091-4176-AA55-5CFC8989122E}"/>
              </a:ext>
            </a:extLst>
          </p:cNvPr>
          <p:cNvSpPr/>
          <p:nvPr/>
        </p:nvSpPr>
        <p:spPr bwMode="gray">
          <a:xfrm>
            <a:off x="6113693" y="3628141"/>
            <a:ext cx="2698667" cy="822960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 ZIP CODE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prstClr val="white"/>
                </a:solidFill>
                <a:latin typeface="Verdana"/>
              </a:rPr>
              <a:t>SCIPY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EDB298A-5E52-49F7-BA61-EEEDBF0818B5}"/>
              </a:ext>
            </a:extLst>
          </p:cNvPr>
          <p:cNvSpPr txBox="1">
            <a:spLocks/>
          </p:cNvSpPr>
          <p:nvPr/>
        </p:nvSpPr>
        <p:spPr bwMode="gray">
          <a:xfrm>
            <a:off x="9005741" y="3730944"/>
            <a:ext cx="2807135" cy="1181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Zillow API needed a zip code which we used to merge data and compare.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Calculate the distance between subway station and homes.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DB291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6FD7F7-B5E3-46D4-96D1-FE1EDF807A4F}"/>
              </a:ext>
            </a:extLst>
          </p:cNvPr>
          <p:cNvSpPr txBox="1">
            <a:spLocks/>
          </p:cNvSpPr>
          <p:nvPr/>
        </p:nvSpPr>
        <p:spPr bwMode="gray">
          <a:xfrm>
            <a:off x="9005742" y="1713276"/>
            <a:ext cx="2807135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Used to convert XML output into JSON.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DB291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1: Determining Which Boroughs Have the Most Stations| 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4617364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Graph:</a:t>
            </a:r>
          </a:p>
          <a:p>
            <a:pPr marL="0" lvl="1" indent="0">
              <a:buNone/>
            </a:pPr>
            <a:r>
              <a:rPr lang="en-US" dirty="0"/>
              <a:t>Using pandas and matplot.lib, we were able to view the number of stations per borough.</a:t>
            </a:r>
          </a:p>
          <a:p>
            <a:pPr marL="228600" lvl="1" indent="-228600">
              <a:buAutoNum type="arabicPeriod"/>
            </a:pPr>
            <a:r>
              <a:rPr lang="en-US" dirty="0"/>
              <a:t>Queens- the largest borough contained the most stations.</a:t>
            </a:r>
          </a:p>
          <a:p>
            <a:pPr marL="228600" lvl="1" indent="-228600">
              <a:buAutoNum type="arabicPeriod"/>
            </a:pPr>
            <a:r>
              <a:rPr lang="en-US" dirty="0"/>
              <a:t> Staten Island- which only has one line has the fewest. </a:t>
            </a:r>
          </a:p>
          <a:p>
            <a:pPr marL="228600" lvl="1" indent="-228600">
              <a:buAutoNum type="arabicPeriod"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861D2-3E34-4BA8-8CD3-62248DB0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16" y="1291176"/>
            <a:ext cx="6321097" cy="42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2: Pie Chart of Home Type| 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5022716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Chart: </a:t>
            </a:r>
          </a:p>
          <a:p>
            <a:pPr marL="0" lvl="1" indent="0">
              <a:buNone/>
            </a:pPr>
            <a:r>
              <a:rPr lang="en-US" dirty="0"/>
              <a:t>Using pandas and matplot.lib we generated a pie chart to see the most common home types.</a:t>
            </a:r>
          </a:p>
          <a:p>
            <a:pPr marL="228600" lvl="1" indent="-228600">
              <a:buAutoNum type="arabicPeriod"/>
            </a:pPr>
            <a:r>
              <a:rPr lang="en-US" dirty="0"/>
              <a:t>Based on the data, we were able to determine that the multi family home type is the most common home type in the five boroughs. </a:t>
            </a:r>
          </a:p>
          <a:p>
            <a:pPr marL="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22F98-B443-40DC-A140-890290C6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18" y="1291175"/>
            <a:ext cx="5619998" cy="53490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1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3: Box Plot by Borough| 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5022716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Plot by Borough: </a:t>
            </a:r>
          </a:p>
          <a:p>
            <a:pPr marL="0" lvl="1" indent="0">
              <a:buNone/>
            </a:pPr>
            <a:r>
              <a:rPr lang="en-US" dirty="0"/>
              <a:t>Using pandas and matplot.lib we created a box plot of home prices by borough. Based on our results, we were able to determine: </a:t>
            </a:r>
          </a:p>
          <a:p>
            <a:pPr marL="228600" lvl="1" indent="-228600">
              <a:buAutoNum type="arabicPeriod"/>
            </a:pPr>
            <a:r>
              <a:rPr lang="en-US" dirty="0"/>
              <a:t>Manhattan has the highest price on average because it contains more outliers than any other boroughs.</a:t>
            </a:r>
          </a:p>
          <a:p>
            <a:pPr marL="228600" lvl="1" indent="-228600">
              <a:buAutoNum type="arabicPeriod"/>
            </a:pPr>
            <a:r>
              <a:rPr lang="en-US" dirty="0"/>
              <a:t>There are more outside factors affecting Manhattan’s home price aside from subway station proximity.  </a:t>
            </a:r>
          </a:p>
          <a:p>
            <a:pPr marL="228600" lvl="1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1992D-64BE-4B41-AEC8-AA710C8D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22" y="1291176"/>
            <a:ext cx="6327131" cy="50617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5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Figure 4 : Average Price by Borough| </a:t>
            </a:r>
            <a:endParaRPr lang="en-US" sz="2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0BB28-8FF7-4ECA-82F1-62AF74E2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789495"/>
            <a:ext cx="8091340" cy="6068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6313C-BEF0-418C-85BB-FB5A58B4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754" y="789495"/>
            <a:ext cx="3883843" cy="29128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9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322</TotalTime>
  <Words>826</Words>
  <Application>Microsoft Office PowerPoint</Application>
  <PresentationFormat>Widescreen</PresentationFormat>
  <Paragraphs>119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Verdana</vt:lpstr>
      <vt:lpstr>Verdana (Headings)</vt:lpstr>
      <vt:lpstr>Wingdings</vt:lpstr>
      <vt:lpstr>Deloitte_US_Onscreen</vt:lpstr>
      <vt:lpstr>Office Theme</vt:lpstr>
      <vt:lpstr>2_Deloitte_US_Onscreen</vt:lpstr>
      <vt:lpstr>think-cell Slide</vt:lpstr>
      <vt:lpstr>PowerPoint Presentation</vt:lpstr>
      <vt:lpstr>Contents|</vt:lpstr>
      <vt:lpstr>PowerPoint Presentation</vt:lpstr>
      <vt:lpstr>Data| </vt:lpstr>
      <vt:lpstr>Modules| </vt:lpstr>
      <vt:lpstr>Figure 1: Determining Which Boroughs Have the Most Stations| </vt:lpstr>
      <vt:lpstr>Figure 2: Pie Chart of Home Type| </vt:lpstr>
      <vt:lpstr>Figure 3: Box Plot by Borough| </vt:lpstr>
      <vt:lpstr>Figure 4 : Average Price by Borough| </vt:lpstr>
      <vt:lpstr>Figure 5: Home Prices Relative to Number of Stations| </vt:lpstr>
      <vt:lpstr>Figure 6: Manhattan Square Footage vs. Distance  | </vt:lpstr>
      <vt:lpstr>Figure 7: Staten Island Average Price vs. Distance| </vt:lpstr>
      <vt:lpstr>PowerPoint Presentation</vt:lpstr>
      <vt:lpstr>Challenges| 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R. Rizvi (Open)</dc:creator>
  <cp:lastModifiedBy>Ali R. Rizvi (Open)
</cp:lastModifiedBy>
  <cp:revision>59</cp:revision>
  <cp:lastPrinted>2014-06-25T02:16:22Z</cp:lastPrinted>
  <dcterms:created xsi:type="dcterms:W3CDTF">2019-03-06T00:12:41Z</dcterms:created>
  <dcterms:modified xsi:type="dcterms:W3CDTF">2019-03-08T02:45:22Z</dcterms:modified>
</cp:coreProperties>
</file>