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</p:sldIdLst>
  <p:sldSz cx="9525000" cy="535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00"/>
    <a:srgbClr val="00A8FA"/>
    <a:srgbClr val="B6F601"/>
    <a:srgbClr val="FE0000"/>
    <a:srgbClr val="AF5A1B"/>
    <a:srgbClr val="2A9F1A"/>
    <a:srgbClr val="005DAB"/>
    <a:srgbClr val="FF5A00"/>
    <a:srgbClr val="EB5151"/>
    <a:srgbClr val="FF4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876846"/>
            <a:ext cx="7143750" cy="1865313"/>
          </a:xfrm>
        </p:spPr>
        <p:txBody>
          <a:bodyPr anchor="b"/>
          <a:lstStyle>
            <a:lvl1pPr algn="ctr">
              <a:defRPr sz="4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2814093"/>
            <a:ext cx="7143750" cy="1293564"/>
          </a:xfrm>
        </p:spPr>
        <p:txBody>
          <a:bodyPr/>
          <a:lstStyle>
            <a:lvl1pPr marL="0" indent="0" algn="ctr">
              <a:buNone/>
              <a:defRPr sz="1875"/>
            </a:lvl1pPr>
            <a:lvl2pPr marL="357210" indent="0" algn="ctr">
              <a:buNone/>
              <a:defRPr sz="1563"/>
            </a:lvl2pPr>
            <a:lvl3pPr marL="714421" indent="0" algn="ctr">
              <a:buNone/>
              <a:defRPr sz="1406"/>
            </a:lvl3pPr>
            <a:lvl4pPr marL="1071631" indent="0" algn="ctr">
              <a:buNone/>
              <a:defRPr sz="1250"/>
            </a:lvl4pPr>
            <a:lvl5pPr marL="1428841" indent="0" algn="ctr">
              <a:buNone/>
              <a:defRPr sz="1250"/>
            </a:lvl5pPr>
            <a:lvl6pPr marL="1786052" indent="0" algn="ctr">
              <a:buNone/>
              <a:defRPr sz="1250"/>
            </a:lvl6pPr>
            <a:lvl7pPr marL="2143262" indent="0" algn="ctr">
              <a:buNone/>
              <a:defRPr sz="1250"/>
            </a:lvl7pPr>
            <a:lvl8pPr marL="2500473" indent="0" algn="ctr">
              <a:buNone/>
              <a:defRPr sz="1250"/>
            </a:lvl8pPr>
            <a:lvl9pPr marL="2857683" indent="0" algn="ctr">
              <a:buNone/>
              <a:defRPr sz="12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8" y="285254"/>
            <a:ext cx="2053828" cy="4540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285254"/>
            <a:ext cx="6042422" cy="45404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1335733"/>
            <a:ext cx="8215313" cy="2228701"/>
          </a:xfrm>
        </p:spPr>
        <p:txBody>
          <a:bodyPr anchor="b"/>
          <a:lstStyle>
            <a:lvl1pPr>
              <a:defRPr sz="4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3585519"/>
            <a:ext cx="8215313" cy="1172021"/>
          </a:xfrm>
        </p:spPr>
        <p:txBody>
          <a:bodyPr/>
          <a:lstStyle>
            <a:lvl1pPr marL="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1pPr>
            <a:lvl2pPr marL="357210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2pPr>
            <a:lvl3pPr marL="714421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3pPr>
            <a:lvl4pPr marL="107163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884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605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326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50047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768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1426270"/>
            <a:ext cx="4048125" cy="33994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1426270"/>
            <a:ext cx="4048125" cy="33994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285254"/>
            <a:ext cx="8215313" cy="1035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1313409"/>
            <a:ext cx="4029521" cy="643681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957090"/>
            <a:ext cx="4029521" cy="2878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1" y="1313409"/>
            <a:ext cx="4049366" cy="643681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1" y="1957090"/>
            <a:ext cx="4049366" cy="2878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357188"/>
            <a:ext cx="3072060" cy="1250156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771426"/>
            <a:ext cx="4822031" cy="3807520"/>
          </a:xfrm>
        </p:spPr>
        <p:txBody>
          <a:bodyPr/>
          <a:lstStyle>
            <a:lvl1pPr>
              <a:defRPr sz="2500"/>
            </a:lvl1pPr>
            <a:lvl2pPr>
              <a:defRPr sz="2188"/>
            </a:lvl2pPr>
            <a:lvl3pPr>
              <a:defRPr sz="1875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607344"/>
            <a:ext cx="3072060" cy="2977803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357188"/>
            <a:ext cx="3072060" cy="1250156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771426"/>
            <a:ext cx="4822031" cy="3807520"/>
          </a:xfrm>
        </p:spPr>
        <p:txBody>
          <a:bodyPr anchor="t"/>
          <a:lstStyle>
            <a:lvl1pPr marL="0" indent="0">
              <a:buNone/>
              <a:defRPr sz="2500"/>
            </a:lvl1pPr>
            <a:lvl2pPr marL="357210" indent="0">
              <a:buNone/>
              <a:defRPr sz="2188"/>
            </a:lvl2pPr>
            <a:lvl3pPr marL="714421" indent="0">
              <a:buNone/>
              <a:defRPr sz="1875"/>
            </a:lvl3pPr>
            <a:lvl4pPr marL="1071631" indent="0">
              <a:buNone/>
              <a:defRPr sz="1563"/>
            </a:lvl4pPr>
            <a:lvl5pPr marL="1428841" indent="0">
              <a:buNone/>
              <a:defRPr sz="1563"/>
            </a:lvl5pPr>
            <a:lvl6pPr marL="1786052" indent="0">
              <a:buNone/>
              <a:defRPr sz="1563"/>
            </a:lvl6pPr>
            <a:lvl7pPr marL="2143262" indent="0">
              <a:buNone/>
              <a:defRPr sz="1563"/>
            </a:lvl7pPr>
            <a:lvl8pPr marL="2500473" indent="0">
              <a:buNone/>
              <a:defRPr sz="1563"/>
            </a:lvl8pPr>
            <a:lvl9pPr marL="2857683" indent="0">
              <a:buNone/>
              <a:defRPr sz="15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607344"/>
            <a:ext cx="3072060" cy="2977803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285254"/>
            <a:ext cx="8215313" cy="103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1426270"/>
            <a:ext cx="8215313" cy="339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4965899"/>
            <a:ext cx="2143125" cy="285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6AE6-9A18-43AD-A664-2282ED5F85A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4965899"/>
            <a:ext cx="3214688" cy="285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4965899"/>
            <a:ext cx="2143125" cy="285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46A5-E3C2-4B6F-8A27-5DF3E53C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4421" rtl="0" eaLnBrk="1" latinLnBrk="0" hangingPunct="1">
        <a:lnSpc>
          <a:spcPct val="90000"/>
        </a:lnSpc>
        <a:spcBef>
          <a:spcPct val="0"/>
        </a:spcBef>
        <a:buNone/>
        <a:defRPr sz="3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605" indent="-178605" algn="l" defTabSz="714421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3581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89302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25023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60744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96465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32186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67907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303628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5721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71442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07163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42884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78605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14326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50047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85768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owermyretiremen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2618" cy="5357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average 401(k) contributions in a year is $7,270, per Fidelity">
            <a:extLst>
              <a:ext uri="{FF2B5EF4-FFF2-40B4-BE49-F238E27FC236}">
                <a16:creationId xmlns:a16="http://schemas.microsoft.com/office/drawing/2014/main" id="{CE15953E-F05D-4DCC-9C19-C0898CAE2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9" b="-2"/>
          <a:stretch/>
        </p:blipFill>
        <p:spPr bwMode="auto">
          <a:xfrm>
            <a:off x="257278" y="0"/>
            <a:ext cx="9267722" cy="5357802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63695B-8CDA-4E29-8957-FC85B3569503}"/>
              </a:ext>
            </a:extLst>
          </p:cNvPr>
          <p:cNvSpPr txBox="1"/>
          <p:nvPr/>
        </p:nvSpPr>
        <p:spPr>
          <a:xfrm>
            <a:off x="1196607" y="1184768"/>
            <a:ext cx="5217244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ts val="21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into </a:t>
            </a: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www.empowermyretirement.com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lnSpc>
                <a:spcPts val="21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Account &gt; Contributions</a:t>
            </a:r>
          </a:p>
          <a:p>
            <a:pPr marL="342900" marR="0" indent="-342900">
              <a:lnSpc>
                <a:spcPts val="21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click Edit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48438-3C4F-407D-9BBF-B8D2E920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96" y="2087108"/>
            <a:ext cx="2387466" cy="1584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158D57-E867-4BF7-9909-C711F8F2D677}"/>
              </a:ext>
            </a:extLst>
          </p:cNvPr>
          <p:cNvSpPr txBox="1"/>
          <p:nvPr/>
        </p:nvSpPr>
        <p:spPr>
          <a:xfrm>
            <a:off x="894986" y="59070"/>
            <a:ext cx="7732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changes to your 401K deferral rates from now until Aug 6, 2021.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60041-BB81-4052-830B-51BB5941F668}"/>
              </a:ext>
            </a:extLst>
          </p:cNvPr>
          <p:cNvSpPr txBox="1"/>
          <p:nvPr/>
        </p:nvSpPr>
        <p:spPr>
          <a:xfrm>
            <a:off x="1627520" y="3973270"/>
            <a:ext cx="378045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ts val="21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HR if you have any questions.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BF2B7-1234-402C-81DD-45B6B666110D}"/>
              </a:ext>
            </a:extLst>
          </p:cNvPr>
          <p:cNvSpPr txBox="1"/>
          <p:nvPr/>
        </p:nvSpPr>
        <p:spPr>
          <a:xfrm>
            <a:off x="760357" y="3600611"/>
            <a:ext cx="6238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required if leaving deferral rate the same.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14602FAC-9D18-43D7-8366-2F6AA9824873}"/>
              </a:ext>
            </a:extLst>
          </p:cNvPr>
          <p:cNvSpPr/>
          <p:nvPr/>
        </p:nvSpPr>
        <p:spPr>
          <a:xfrm>
            <a:off x="4424082" y="2998732"/>
            <a:ext cx="1358153" cy="430887"/>
          </a:xfrm>
          <a:prstGeom prst="leftArrow">
            <a:avLst/>
          </a:prstGeom>
          <a:solidFill>
            <a:srgbClr val="FE0000"/>
          </a:solidFill>
          <a:ln>
            <a:solidFill>
              <a:srgbClr val="FFEA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B4D9E4746914B89FEB687E9EF9A56" ma:contentTypeVersion="1" ma:contentTypeDescription="Create a new document." ma:contentTypeScope="" ma:versionID="08651c6c0ee01de402add7664e08c0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0761fa9fa028b684cc10e17270fc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A773F-8316-4471-A89A-4A8E43C2AA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EB849-491E-41BF-9C89-AADCB90BB8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3B7F75-DFCE-4401-B257-1AA2BA17178A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50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Foster</dc:creator>
  <cp:lastModifiedBy>Debbie Hernandez</cp:lastModifiedBy>
  <cp:revision>71</cp:revision>
  <cp:lastPrinted>2018-08-17T19:16:33Z</cp:lastPrinted>
  <dcterms:created xsi:type="dcterms:W3CDTF">2018-08-17T16:07:25Z</dcterms:created>
  <dcterms:modified xsi:type="dcterms:W3CDTF">2021-07-30T15:43:49Z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0x010100CFDB4D9E4746914B89FEB687E9EF9A56</vt:lpwstr>
  </property>
</Properties>
</file>