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1935" r:id="rId3"/>
    <p:sldId id="1936" r:id="rId4"/>
    <p:sldId id="1929" r:id="rId6"/>
    <p:sldId id="1949" r:id="rId7"/>
    <p:sldId id="1940" r:id="rId8"/>
    <p:sldId id="1941" r:id="rId9"/>
    <p:sldId id="1942" r:id="rId10"/>
    <p:sldId id="1943" r:id="rId11"/>
    <p:sldId id="1951" r:id="rId12"/>
    <p:sldId id="1952" r:id="rId13"/>
    <p:sldId id="1975" r:id="rId14"/>
    <p:sldId id="1944" r:id="rId15"/>
    <p:sldId id="1945" r:id="rId16"/>
    <p:sldId id="1953" r:id="rId17"/>
    <p:sldId id="1954" r:id="rId18"/>
    <p:sldId id="1955" r:id="rId19"/>
    <p:sldId id="1946" r:id="rId20"/>
    <p:sldId id="1956" r:id="rId21"/>
    <p:sldId id="1957" r:id="rId22"/>
    <p:sldId id="1974" r:id="rId23"/>
    <p:sldId id="1958" r:id="rId24"/>
    <p:sldId id="1993" r:id="rId25"/>
    <p:sldId id="1994" r:id="rId26"/>
    <p:sldId id="1995" r:id="rId27"/>
    <p:sldId id="1967" r:id="rId28"/>
    <p:sldId id="1968" r:id="rId29"/>
    <p:sldId id="1969" r:id="rId30"/>
    <p:sldId id="1970" r:id="rId31"/>
    <p:sldId id="1971" r:id="rId32"/>
    <p:sldId id="1959" r:id="rId33"/>
    <p:sldId id="194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071"/>
    <a:srgbClr val="FF7676"/>
    <a:srgbClr val="6A1F60"/>
    <a:srgbClr val="CA4F67"/>
    <a:srgbClr val="0796D0"/>
    <a:srgbClr val="C60B68"/>
    <a:srgbClr val="F7D6D6"/>
    <a:srgbClr val="A69AC7"/>
    <a:srgbClr val="EACAD0"/>
    <a:srgbClr val="C50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42"/>
  </p:normalViewPr>
  <p:slideViewPr>
    <p:cSldViewPr snapToGrid="0" showGuides="1">
      <p:cViewPr varScale="1">
        <p:scale>
          <a:sx n="111" d="100"/>
          <a:sy n="111" d="100"/>
        </p:scale>
        <p:origin x="534" y="96"/>
      </p:cViewPr>
      <p:guideLst>
        <p:guide orient="horz" pos="2160"/>
        <p:guide pos="39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5F59B-C668-4011-983E-F315D5C6132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99F9-2769-4C52-8EE2-7278119F0A1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Oval 2"/>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Oval 5"/>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Oval 8"/>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Freeform 12"/>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p:cNvSpPr>
            <a:spLocks noGrp="1"/>
          </p:cNvSpPr>
          <p:nvPr>
            <p:ph type="title"/>
          </p:nvPr>
        </p:nvSpPr>
        <p:spPr>
          <a:xfrm>
            <a:off x="6300216" y="2130552"/>
            <a:ext cx="4590288" cy="1764792"/>
          </a:xfrm>
        </p:spPr>
        <p:txBody>
          <a:bodyPr anchor="t">
            <a:noAutofit/>
          </a:bodyPr>
          <a:lstStyle>
            <a:lvl1pPr>
              <a:defRPr sz="5400" b="1">
                <a:solidFill>
                  <a:schemeClr val="tx2"/>
                </a:solidFill>
                <a:latin typeface="+mn-lt"/>
              </a:defRPr>
            </a:lvl1pPr>
          </a:lstStyle>
          <a:p>
            <a:r>
              <a:rPr lang="en-US"/>
              <a:t>Click to edit Master title style</a:t>
            </a:r>
            <a:endParaRPr lang="en-US" dirty="0"/>
          </a:p>
        </p:txBody>
      </p:sp>
      <p:sp>
        <p:nvSpPr>
          <p:cNvPr id="7" name="Picture Placeholder 6"/>
          <p:cNvSpPr>
            <a:spLocks noGrp="1"/>
          </p:cNvSpPr>
          <p:nvPr>
            <p:ph type="pic" sz="quarter" idx="10"/>
          </p:nvPr>
        </p:nvSpPr>
        <p:spPr>
          <a:xfrm>
            <a:off x="1005840" y="1316736"/>
            <a:ext cx="4325112" cy="4325112"/>
          </a:xfrm>
          <a:noFill/>
        </p:spPr>
        <p:txBody>
          <a:bodyPr anchor="ctr">
            <a:noAutofit/>
          </a:bodyPr>
          <a:lstStyle>
            <a:lvl1pPr algn="ctr">
              <a:defRPr/>
            </a:lvl1pPr>
          </a:lstStyle>
          <a:p>
            <a:r>
              <a:rPr lang="en-US"/>
              <a:t>Click icon to add picture</a:t>
            </a:r>
            <a:endParaRPr lang="en-US" dirty="0"/>
          </a:p>
        </p:txBody>
      </p:sp>
      <p:sp>
        <p:nvSpPr>
          <p:cNvPr id="12" name="Subtitle 2"/>
          <p:cNvSpPr>
            <a:spLocks noGrp="1"/>
          </p:cNvSpPr>
          <p:nvPr>
            <p:ph type="subTitle" idx="1"/>
          </p:nvPr>
        </p:nvSpPr>
        <p:spPr>
          <a:xfrm>
            <a:off x="6298598" y="3895344"/>
            <a:ext cx="4591906" cy="1024128"/>
          </a:xfrm>
        </p:spPr>
        <p:txBody>
          <a:bodyPr>
            <a:noAutofit/>
          </a:bodyPr>
          <a:lstStyle>
            <a:lvl1pPr marL="0" indent="0" algn="l">
              <a:lnSpc>
                <a:spcPct val="100000"/>
              </a:lnSpc>
              <a:buNone/>
              <a:defRPr sz="2200" b="1">
                <a:solidFill>
                  <a:schemeClr val="tx2"/>
                </a:solidFill>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9"/>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7"/>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pic>
        <p:nvPicPr>
          <p:cNvPr id="11" name="Graphic 10"/>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6" name="Media Placeholder 15"/>
          <p:cNvSpPr>
            <a:spLocks noGrp="1"/>
          </p:cNvSpPr>
          <p:nvPr>
            <p:ph type="media" sz="quarter" idx="10" hasCustomPrompt="1"/>
          </p:nvPr>
        </p:nvSpPr>
        <p:spPr>
          <a:xfrm>
            <a:off x="640080" y="1847088"/>
            <a:ext cx="7424928" cy="3776472"/>
          </a:xfrm>
        </p:spPr>
        <p:txBody>
          <a:bodyPr>
            <a:noAutofit/>
          </a:bodyPr>
          <a:lstStyle>
            <a:lvl1pPr>
              <a:defRPr>
                <a:solidFill>
                  <a:schemeClr val="tx2"/>
                </a:solidFill>
              </a:defRPr>
            </a:lvl1pPr>
          </a:lstStyle>
          <a:p>
            <a:r>
              <a:rPr lang="en-US"/>
              <a:t>Click icon to add media</a:t>
            </a:r>
            <a:endParaRPr lang="en-US" dirty="0"/>
          </a:p>
        </p:txBody>
      </p:sp>
      <p:sp>
        <p:nvSpPr>
          <p:cNvPr id="5" name="Freeform 2"/>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7"/>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 Placeholder 17"/>
          <p:cNvSpPr>
            <a:spLocks noGrp="1"/>
          </p:cNvSpPr>
          <p:nvPr>
            <p:ph type="body" sz="quarter" idx="11"/>
          </p:nvPr>
        </p:nvSpPr>
        <p:spPr>
          <a:xfrm>
            <a:off x="8412480" y="2715768"/>
            <a:ext cx="3364992" cy="3017520"/>
          </a:xfrm>
        </p:spPr>
        <p:txBody>
          <a:bodyPr anchor="b">
            <a:noAutofit/>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a:p>
            <a:pPr lvl="1"/>
            <a:r>
              <a:rPr lang="en-US"/>
              <a:t>Second level</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rmAutofit/>
          </a:bodyPr>
          <a:lstStyle>
            <a:lvl1pPr algn="ctr">
              <a:defRPr sz="3200" b="1">
                <a:solidFill>
                  <a:schemeClr val="tx2"/>
                </a:solidFill>
                <a:latin typeface="+mn-lt"/>
              </a:defRPr>
            </a:lvl1pPr>
          </a:lstStyle>
          <a:p>
            <a:r>
              <a:rPr lang="en-US"/>
              <a:t>Click to edit Master title style</a:t>
            </a:r>
            <a:endParaRPr lang="en-US" dirty="0"/>
          </a:p>
        </p:txBody>
      </p:sp>
      <p:sp>
        <p:nvSpPr>
          <p:cNvPr id="6" name="Freeform 3"/>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2"/>
          <p:cNvSpPr txBox="1"/>
          <p:nvPr userDrawn="1"/>
        </p:nvSpPr>
        <p:spPr>
          <a:xfrm>
            <a:off x="824131" y="2343177"/>
            <a:ext cx="455742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a:t>
            </a:r>
            <a:endParaRPr lang="en-US" sz="2200" b="1" dirty="0">
              <a:solidFill>
                <a:schemeClr val="tx2"/>
              </a:solidFill>
              <a:latin typeface="Segoe UI Semibold" panose="020B0702040204020203" pitchFamily="34" charset="0"/>
              <a:cs typeface="Segoe UI Semibold" panose="020B0702040204020203" pitchFamily="34" charset="0"/>
            </a:endParaRPr>
          </a:p>
        </p:txBody>
      </p:sp>
      <p:grpSp>
        <p:nvGrpSpPr>
          <p:cNvPr id="23" name="Group 22"/>
          <p:cNvGrpSpPr/>
          <p:nvPr userDrawn="1"/>
        </p:nvGrpSpPr>
        <p:grpSpPr>
          <a:xfrm>
            <a:off x="1203700" y="2891437"/>
            <a:ext cx="4183547" cy="2282229"/>
            <a:chOff x="6448201" y="2832180"/>
            <a:chExt cx="4483608" cy="2139696"/>
          </a:xfrm>
        </p:grpSpPr>
        <p:cxnSp>
          <p:nvCxnSpPr>
            <p:cNvPr id="24" name="Straight Connector 23"/>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 Placeholder 17"/>
          <p:cNvSpPr>
            <a:spLocks noGrp="1"/>
          </p:cNvSpPr>
          <p:nvPr>
            <p:ph type="body" sz="quarter" idx="11"/>
          </p:nvPr>
        </p:nvSpPr>
        <p:spPr>
          <a:xfrm>
            <a:off x="1144528" y="2454311"/>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1144528" y="3222369"/>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1144528" y="3992637"/>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1144528" y="4775296"/>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21" name="Picture Placeholder 20"/>
          <p:cNvSpPr>
            <a:spLocks noGrp="1"/>
          </p:cNvSpPr>
          <p:nvPr>
            <p:ph type="pic" sz="quarter" idx="14"/>
          </p:nvPr>
        </p:nvSpPr>
        <p:spPr>
          <a:xfrm>
            <a:off x="6437376" y="2002536"/>
            <a:ext cx="5120640" cy="3685032"/>
          </a:xfrm>
        </p:spPr>
        <p:txBody>
          <a:bodyPr/>
          <a:lstStyle/>
          <a:p>
            <a:r>
              <a:rPr lang="en-US"/>
              <a:t>Click icon to add picture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Oval 2"/>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17"/>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Freeform 10"/>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1" name="Picture Placeholder 20"/>
          <p:cNvSpPr>
            <a:spLocks noGrp="1"/>
          </p:cNvSpPr>
          <p:nvPr>
            <p:ph type="pic" sz="quarter" idx="14"/>
          </p:nvPr>
        </p:nvSpPr>
        <p:spPr>
          <a:xfrm>
            <a:off x="6437376" y="2002536"/>
            <a:ext cx="5120640" cy="3685032"/>
          </a:xfrm>
        </p:spPr>
        <p:txBody>
          <a:bodyPr>
            <a:noAutofit/>
          </a:bodyPr>
          <a:lstStyle/>
          <a:p>
            <a:r>
              <a:rPr lang="en-US"/>
              <a:t>Click icon to add picture</a:t>
            </a:r>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4"/>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2"/>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Oval 11"/>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Oval 14"/>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Oval 32"/>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7"/>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Oval 38"/>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18" name="Text Placeholder 17"/>
          <p:cNvSpPr>
            <a:spLocks noGrp="1"/>
          </p:cNvSpPr>
          <p:nvPr>
            <p:ph type="body" sz="quarter" idx="11"/>
          </p:nvPr>
        </p:nvSpPr>
        <p:spPr>
          <a:xfrm>
            <a:off x="7155536" y="1605845"/>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7155536" y="2373903"/>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7155536" y="3144171"/>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7155536" y="3926830"/>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grpSp>
        <p:nvGrpSpPr>
          <p:cNvPr id="4" name="Group 3"/>
          <p:cNvGrpSpPr/>
          <p:nvPr userDrawn="1"/>
        </p:nvGrpSpPr>
        <p:grpSpPr>
          <a:xfrm>
            <a:off x="7155536" y="2000952"/>
            <a:ext cx="3844355" cy="3094988"/>
            <a:chOff x="6448201" y="2832180"/>
            <a:chExt cx="4489704" cy="2901696"/>
          </a:xfrm>
        </p:grpSpPr>
        <p:cxnSp>
          <p:nvCxnSpPr>
            <p:cNvPr id="5" name="Straight Connector 4"/>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60393" y="5733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p:nvPr userDrawn="1"/>
        </p:nvSpPr>
        <p:spPr>
          <a:xfrm>
            <a:off x="6812124" y="1474457"/>
            <a:ext cx="4187767"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5.</a:t>
            </a:r>
            <a:endParaRPr lang="en-US" sz="2200" b="1" dirty="0">
              <a:solidFill>
                <a:schemeClr val="tx2"/>
              </a:solidFill>
              <a:latin typeface="Segoe UI Semibold" panose="020B0702040204020203" pitchFamily="34" charset="0"/>
              <a:cs typeface="Segoe UI Semibold" panose="020B0702040204020203" pitchFamily="34" charset="0"/>
            </a:endParaRPr>
          </a:p>
        </p:txBody>
      </p:sp>
      <p:sp>
        <p:nvSpPr>
          <p:cNvPr id="28" name="Text Placeholder 17"/>
          <p:cNvSpPr>
            <a:spLocks noGrp="1"/>
          </p:cNvSpPr>
          <p:nvPr>
            <p:ph type="body" sz="quarter" idx="18"/>
          </p:nvPr>
        </p:nvSpPr>
        <p:spPr>
          <a:xfrm>
            <a:off x="7155536" y="4693042"/>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pic>
        <p:nvPicPr>
          <p:cNvPr id="37" name="Picture Placeholder 10"/>
          <p:cNvPicPr>
            <a:picLocks noChangeAspect="1"/>
          </p:cNvPicPr>
          <p:nvPr userDrawn="1"/>
        </p:nvPicPr>
        <p:blipFill rotWithShape="1">
          <a:blip r:embed="rId2" cstate="print"/>
          <a:srcRect/>
          <a:stretch>
            <a:fillRect/>
          </a:stretch>
        </p:blipFill>
        <p:spPr>
          <a:xfrm rot="16200000">
            <a:off x="10406331" y="598826"/>
            <a:ext cx="2384497" cy="1186841"/>
          </a:xfrm>
          <a:prstGeom prst="rect">
            <a:avLst/>
          </a:prstGeom>
          <a:noFill/>
          <a:effectLst>
            <a:outerShdw blurRad="66753" dist="39609" dir="12780000" sx="101109" sy="101109" algn="t" rotWithShape="0">
              <a:prstClr val="black">
                <a:alpha val="17409"/>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22"/>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9"/>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pic>
        <p:nvPicPr>
          <p:cNvPr id="16" name="Picture Placeholder 10"/>
          <p:cNvPicPr>
            <a:picLocks noChangeAspect="1"/>
          </p:cNvPicPr>
          <p:nvPr userDrawn="1"/>
        </p:nvPicPr>
        <p:blipFill rotWithShape="1">
          <a:blip r:embed="rId2" cstate="print"/>
          <a:srcRect/>
          <a:stretch>
            <a:fillRect/>
          </a:stretch>
        </p:blipFill>
        <p:spPr>
          <a:xfrm rot="10800000">
            <a:off x="2964226" y="-5834"/>
            <a:ext cx="2384497" cy="1186841"/>
          </a:xfrm>
          <a:prstGeom prst="rect">
            <a:avLst/>
          </a:prstGeom>
          <a:noFill/>
          <a:effectLst>
            <a:outerShdw blurRad="66753" dist="39609" dir="12780000" sx="101109" sy="101109" algn="t" rotWithShape="0">
              <a:prstClr val="black">
                <a:alpha val="17409"/>
              </a:prstClr>
            </a:outerShdw>
          </a:effectLst>
        </p:spPr>
      </p:pic>
      <p:sp>
        <p:nvSpPr>
          <p:cNvPr id="22" name="Oval 21"/>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3"/>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10"/>
          <p:cNvPicPr>
            <a:picLocks noChangeAspect="1"/>
          </p:cNvPicPr>
          <p:nvPr userDrawn="1"/>
        </p:nvPicPr>
        <p:blipFill rotWithShape="1">
          <a:blip r:embed="rId2" cstate="print"/>
          <a:srcRect/>
          <a:stretch>
            <a:fillRect/>
          </a:stretch>
        </p:blipFill>
        <p:spPr>
          <a:xfrm>
            <a:off x="8263206" y="5671159"/>
            <a:ext cx="2384497" cy="1186841"/>
          </a:xfrm>
          <a:prstGeom prst="rect">
            <a:avLst/>
          </a:prstGeom>
          <a:noFill/>
          <a:effectLst>
            <a:outerShdw blurRad="66753" dist="39609" dir="12780000" sx="101109" sy="101109" algn="t" rotWithShape="0">
              <a:prstClr val="black">
                <a:alpha val="17409"/>
              </a:prstClr>
            </a:outerShdw>
          </a:effectLst>
        </p:spPr>
      </p:pic>
      <p:sp>
        <p:nvSpPr>
          <p:cNvPr id="13" name="Oval 12"/>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p>
            <a:r>
              <a:rPr lang="en-US"/>
              <a:t>Click to edit Master title style</a:t>
            </a:r>
            <a:endParaRPr lang="en-US"/>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sz="1400" baseline="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sz="1200" baseline="0">
                <a:solidFill>
                  <a:schemeClr val="tx1">
                    <a:lumMod val="65000"/>
                    <a:lumOff val="35000"/>
                  </a:schemeClr>
                </a:solidFill>
              </a:defRPr>
            </a:lvl1pPr>
          </a:lstStyle>
          <a:p>
            <a:fld id="{D1BC2EDA-D519-4F34-BF3F-BFFF500F4B0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64" y="277122"/>
            <a:ext cx="9834114" cy="640080"/>
          </a:xfrm>
        </p:spPr>
        <p:txBody>
          <a:bodyPr/>
          <a:lstStyle/>
          <a:p>
            <a:r>
              <a:rPr lang="en-US" dirty="0">
                <a:solidFill>
                  <a:schemeClr val="accent6">
                    <a:lumMod val="60000"/>
                    <a:lumOff val="40000"/>
                  </a:schemeClr>
                </a:solidFill>
              </a:rPr>
              <a:t>TRƯỜNG ĐẠI HỌC KIẾN TRÚC HÀ NỘI</a:t>
            </a:r>
            <a:endParaRPr lang="en-US" dirty="0">
              <a:solidFill>
                <a:schemeClr val="accent6">
                  <a:lumMod val="60000"/>
                  <a:lumOff val="40000"/>
                </a:schemeClr>
              </a:solidFill>
            </a:endParaRPr>
          </a:p>
        </p:txBody>
      </p:sp>
      <p:sp>
        <p:nvSpPr>
          <p:cNvPr id="13" name="Text Placeholder 12"/>
          <p:cNvSpPr>
            <a:spLocks noGrp="1"/>
          </p:cNvSpPr>
          <p:nvPr>
            <p:ph type="body" sz="quarter" idx="11"/>
          </p:nvPr>
        </p:nvSpPr>
        <p:spPr>
          <a:xfrm>
            <a:off x="4019909" y="2968408"/>
            <a:ext cx="7529291" cy="2779260"/>
          </a:xfrm>
        </p:spPr>
        <p:txBody>
          <a:bodyPr/>
          <a:lstStyle/>
          <a:p>
            <a:endParaRPr lang="en-US" dirty="0"/>
          </a:p>
          <a:p>
            <a:endParaRPr lang="en-US" dirty="0"/>
          </a:p>
          <a:p>
            <a:endParaRPr lang="en-US" dirty="0"/>
          </a:p>
          <a:p>
            <a:pPr algn="l"/>
            <a:r>
              <a:rPr lang="vi-VN" sz="2600" b="0" i="0" dirty="0">
                <a:solidFill>
                  <a:srgbClr val="002060"/>
                </a:solidFill>
                <a:effectLst/>
                <a:latin typeface="Times New Roman" panose="02020603050405020304" pitchFamily="18" charset="0"/>
              </a:rPr>
              <a:t>ĐỀ </a:t>
            </a:r>
            <a:r>
              <a:rPr lang="vi-VN" sz="2600" b="0" i="0" dirty="0" err="1">
                <a:solidFill>
                  <a:srgbClr val="002060"/>
                </a:solidFill>
                <a:effectLst/>
                <a:latin typeface="Times New Roman" panose="02020603050405020304" pitchFamily="18" charset="0"/>
              </a:rPr>
              <a:t>TÀI:Tìm</a:t>
            </a:r>
            <a:r>
              <a:rPr lang="vi-VN" sz="2600" b="0" i="0" dirty="0">
                <a:solidFill>
                  <a:srgbClr val="002060"/>
                </a:solidFill>
                <a:effectLst/>
                <a:latin typeface="Times New Roman" panose="02020603050405020304" pitchFamily="18" charset="0"/>
              </a:rPr>
              <a:t> </a:t>
            </a:r>
            <a:r>
              <a:rPr lang="vi-VN" sz="2600" b="0" i="0" dirty="0" err="1">
                <a:solidFill>
                  <a:srgbClr val="002060"/>
                </a:solidFill>
                <a:effectLst/>
                <a:latin typeface="Times New Roman" panose="02020603050405020304" pitchFamily="18" charset="0"/>
              </a:rPr>
              <a:t>hiểu</a:t>
            </a:r>
            <a:r>
              <a:rPr lang="vi-VN" sz="2600" b="0" i="0" dirty="0">
                <a:solidFill>
                  <a:srgbClr val="002060"/>
                </a:solidFill>
                <a:effectLst/>
                <a:latin typeface="Times New Roman" panose="02020603050405020304" pitchFamily="18" charset="0"/>
              </a:rPr>
              <a:t> </a:t>
            </a:r>
            <a:r>
              <a:rPr altLang="vi-VN" sz="2600" b="0" i="0" dirty="0">
                <a:solidFill>
                  <a:srgbClr val="002060"/>
                </a:solidFill>
                <a:effectLst/>
                <a:latin typeface="Times New Roman" panose="02020603050405020304" pitchFamily="18" charset="0"/>
              </a:rPr>
              <a:t>và nghiên cứu xây dựng Web shop Điện tử thương mại</a:t>
            </a:r>
            <a:endParaRPr altLang="vi-VN" sz="2600" b="0" i="0" dirty="0">
              <a:solidFill>
                <a:srgbClr val="002060"/>
              </a:solidFill>
              <a:effectLst/>
              <a:latin typeface="Times New Roman" panose="02020603050405020304" pitchFamily="18" charset="0"/>
            </a:endParaRPr>
          </a:p>
          <a:p>
            <a:pPr algn="l"/>
            <a:endParaRPr lang="en-US" sz="2600"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GIẢNG VIÊN HƯỚNG DẪN: </a:t>
            </a:r>
            <a:r>
              <a:rPr altLang="vi-VN" b="0" i="0" dirty="0">
                <a:solidFill>
                  <a:srgbClr val="002060"/>
                </a:solidFill>
                <a:effectLst/>
                <a:latin typeface="Times New Roman" panose="02020603050405020304" pitchFamily="18" charset="0"/>
              </a:rPr>
              <a:t>Nguyễn Thị Hạnh</a:t>
            </a:r>
            <a:endParaRPr lang="vi-VN" b="0" i="0" dirty="0">
              <a:solidFill>
                <a:srgbClr val="002060"/>
              </a:solidFill>
              <a:effectLst/>
              <a:latin typeface="Times New Roman" panose="02020603050405020304" pitchFamily="18" charset="0"/>
            </a:endParaRPr>
          </a:p>
          <a:p>
            <a:pPr algn="l"/>
            <a:endParaRPr lang="en-US"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SINH VIÊN THỰC HIỆN: 1. </a:t>
            </a:r>
            <a:r>
              <a:rPr altLang="vi-VN" b="0" i="0" dirty="0" err="1">
                <a:solidFill>
                  <a:srgbClr val="002060"/>
                </a:solidFill>
                <a:effectLst/>
                <a:latin typeface="Times New Roman" panose="02020603050405020304" pitchFamily="18" charset="0"/>
              </a:rPr>
              <a:t>Vũ Thanh</a:t>
            </a:r>
            <a:r>
              <a:rPr lang="vi-VN" b="0" i="0" dirty="0">
                <a:solidFill>
                  <a:srgbClr val="002060"/>
                </a:solidFill>
                <a:effectLst/>
                <a:latin typeface="Times New Roman" panose="02020603050405020304" pitchFamily="18" charset="0"/>
              </a:rPr>
              <a:t> </a:t>
            </a:r>
            <a:r>
              <a:rPr lang="vi-VN" b="0" i="0" dirty="0" err="1">
                <a:solidFill>
                  <a:srgbClr val="002060"/>
                </a:solidFill>
                <a:effectLst/>
                <a:latin typeface="Times New Roman" panose="02020603050405020304" pitchFamily="18" charset="0"/>
              </a:rPr>
              <a:t>Tùng</a:t>
            </a:r>
            <a:r>
              <a:rPr lang="vi-VN" b="0" i="0" dirty="0">
                <a:solidFill>
                  <a:srgbClr val="002060"/>
                </a:solidFill>
                <a:effectLst/>
                <a:latin typeface="Times New Roman" panose="02020603050405020304" pitchFamily="18" charset="0"/>
              </a:rPr>
              <a:t> </a:t>
            </a:r>
            <a:endParaRPr lang="en-US" b="0" i="0" dirty="0">
              <a:solidFill>
                <a:srgbClr val="002060"/>
              </a:solidFill>
              <a:effectLst/>
              <a:latin typeface="Times New Roman" panose="02020603050405020304" pitchFamily="18" charset="0"/>
            </a:endParaRPr>
          </a:p>
          <a:p>
            <a:pPr algn="l"/>
            <a:r>
              <a:rPr lang="en-US" b="0" i="0" dirty="0">
                <a:solidFill>
                  <a:srgbClr val="002060"/>
                </a:solidFill>
                <a:effectLst/>
                <a:latin typeface="Times New Roman" panose="02020603050405020304" pitchFamily="18" charset="0"/>
              </a:rPr>
              <a:t>                                             </a:t>
            </a:r>
            <a:r>
              <a:rPr lang="vi-VN" b="0" i="0" dirty="0">
                <a:solidFill>
                  <a:srgbClr val="002060"/>
                </a:solidFill>
                <a:effectLst/>
                <a:latin typeface="Times New Roman" panose="02020603050405020304" pitchFamily="18" charset="0"/>
              </a:rPr>
              <a:t>2. </a:t>
            </a:r>
            <a:r>
              <a:rPr lang="vi-VN" b="0" i="0" dirty="0" err="1">
                <a:solidFill>
                  <a:srgbClr val="002060"/>
                </a:solidFill>
                <a:effectLst/>
                <a:latin typeface="Times New Roman" panose="02020603050405020304" pitchFamily="18" charset="0"/>
              </a:rPr>
              <a:t>Vũ</a:t>
            </a:r>
            <a:r>
              <a:rPr lang="vi-VN" b="0" i="0" dirty="0">
                <a:solidFill>
                  <a:srgbClr val="002060"/>
                </a:solidFill>
                <a:effectLst/>
                <a:latin typeface="Times New Roman" panose="02020603050405020304" pitchFamily="18" charset="0"/>
              </a:rPr>
              <a:t> Minh </a:t>
            </a:r>
            <a:r>
              <a:rPr lang="vi-VN" b="0" i="0" dirty="0" err="1">
                <a:solidFill>
                  <a:srgbClr val="002060"/>
                </a:solidFill>
                <a:effectLst/>
                <a:latin typeface="Times New Roman" panose="02020603050405020304" pitchFamily="18" charset="0"/>
              </a:rPr>
              <a:t>Thưởng</a:t>
            </a:r>
            <a:endParaRPr lang="vi-VN" b="0" i="0" dirty="0">
              <a:solidFill>
                <a:srgbClr val="002060"/>
              </a:solidFill>
              <a:effectLst/>
              <a:latin typeface="Times New Roman" panose="02020603050405020304" pitchFamily="18" charset="0"/>
            </a:endParaRPr>
          </a:p>
          <a:p>
            <a:endParaRPr lang="en-US" dirty="0"/>
          </a:p>
        </p:txBody>
      </p:sp>
      <p:sp>
        <p:nvSpPr>
          <p:cNvPr id="19"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8680" y="242078"/>
            <a:ext cx="675323" cy="672322"/>
          </a:xfrm>
          <a:prstGeom prst="rect">
            <a:avLst/>
          </a:prstGeom>
        </p:spPr>
      </p:pic>
      <p:pic>
        <p:nvPicPr>
          <p:cNvPr id="8" name="Media Placeholder 7"/>
          <p:cNvPicPr>
            <a:picLocks noChangeAspect="1"/>
          </p:cNvPicPr>
          <p:nvPr>
            <p:ph type="media" sz="quarter" idx="10"/>
          </p:nvPr>
        </p:nvPicPr>
        <p:blipFill>
          <a:blip r:embed="rId2"/>
          <a:stretch>
            <a:fillRect/>
          </a:stretch>
        </p:blipFill>
        <p:spPr>
          <a:xfrm>
            <a:off x="883920" y="1329690"/>
            <a:ext cx="2230120" cy="2640965"/>
          </a:xfrm>
          <a:prstGeom prst="rect">
            <a:avLst/>
          </a:prstGeom>
        </p:spPr>
      </p:pic>
      <p:sp>
        <p:nvSpPr>
          <p:cNvPr id="10" name="Text Placeholder 12"/>
          <p:cNvSpPr>
            <a:spLocks noGrp="1"/>
          </p:cNvSpPr>
          <p:nvPr/>
        </p:nvSpPr>
        <p:spPr>
          <a:xfrm>
            <a:off x="5730875" y="1687830"/>
            <a:ext cx="3872230" cy="700405"/>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dirty="0"/>
              <a:t>Nhóm 19</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CSS</a:t>
            </a:r>
            <a:endParaRPr lang="en-US"/>
          </a:p>
        </p:txBody>
      </p:sp>
      <p:sp>
        <p:nvSpPr>
          <p:cNvPr id="4" name="Subtitle 3"/>
          <p:cNvSpPr>
            <a:spLocks noGrp="1"/>
          </p:cNvSpPr>
          <p:nvPr>
            <p:ph type="subTitle" idx="1"/>
          </p:nvPr>
        </p:nvSpPr>
        <p:spPr/>
        <p:txBody>
          <a:bodyPr/>
          <a:p>
            <a:r>
              <a:rPr lang="en-US"/>
              <a:t>&lt;style.css&gt;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127250"/>
            <a:ext cx="4324985" cy="270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3271" y="2674112"/>
            <a:ext cx="4590288" cy="1764792"/>
          </a:xfrm>
        </p:spPr>
        <p:txBody>
          <a:bodyPr/>
          <a:p>
            <a:r>
              <a:rPr lang="en-US"/>
              <a:t>Khái niệm</a:t>
            </a:r>
            <a:endParaRPr lang="en-US"/>
          </a:p>
        </p:txBody>
      </p:sp>
      <p:sp>
        <p:nvSpPr>
          <p:cNvPr id="8" name="Title 1"/>
          <p:cNvSpPr>
            <a:spLocks noGrp="1"/>
          </p:cNvSpPr>
          <p:nvPr/>
        </p:nvSpPr>
        <p:spPr>
          <a:xfrm>
            <a:off x="6307455" y="1470025"/>
            <a:ext cx="5137150" cy="417195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dirty="0"/>
              <a:t>CSS (Cascading Style Sheet) là một ngôn ngữ định dạng và trình bày và được sử dụng để mô tả cách các trang web và tài liệu HTML được hiển thị trên trình duyệt web. CSS cho phép bạn chỉnh sửa màu sắc, font chữ, khoảng cách, kích thước và kiểu định dạng của các phần tử HTML</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nvSpPr>
        <p:spPr>
          <a:xfrm>
            <a:off x="521335" y="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II. CSS </a:t>
            </a:r>
            <a:endParaRPr lang="en-US" sz="3600"/>
          </a:p>
        </p:txBody>
      </p:sp>
      <p:sp>
        <p:nvSpPr>
          <p:cNvPr id="10" name="Title 9"/>
          <p:cNvSpPr/>
          <p:nvPr>
            <p:ph type="title"/>
          </p:nvPr>
        </p:nvSpPr>
        <p:spPr>
          <a:xfrm>
            <a:off x="671703" y="805053"/>
            <a:ext cx="11119104" cy="640080"/>
          </a:xfrm>
        </p:spPr>
        <p:txBody>
          <a:bodyPr/>
          <a:p>
            <a:pPr algn="l"/>
            <a:r>
              <a:rPr lang="en-US" sz="2400"/>
              <a:t>Một số thuộc tính cơ bản của css</a:t>
            </a:r>
            <a:endParaRPr lang="en-US" sz="2400"/>
          </a:p>
        </p:txBody>
      </p:sp>
      <p:sp>
        <p:nvSpPr>
          <p:cNvPr id="12" name="Title 9"/>
          <p:cNvSpPr/>
          <p:nvPr/>
        </p:nvSpPr>
        <p:spPr>
          <a:xfrm>
            <a:off x="671830" y="1384935"/>
            <a:ext cx="570992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width: Xác định chiều rộng của phần tử.</a:t>
            </a:r>
            <a:endParaRPr lang="en-US" sz="2400"/>
          </a:p>
          <a:p>
            <a:pPr algn="l"/>
            <a:r>
              <a:rPr lang="en-US" sz="2400"/>
              <a:t>height: Xác định chiều rộng của phần tử.</a:t>
            </a:r>
            <a:endParaRPr lang="en-US" sz="2400"/>
          </a:p>
          <a:p>
            <a:pPr algn="l"/>
            <a:r>
              <a:rPr lang="en-US" sz="2400"/>
              <a:t>margin: Xác định khoảng cách giữa các phần tử</a:t>
            </a:r>
            <a:endParaRPr lang="en-US" sz="2400"/>
          </a:p>
          <a:p>
            <a:pPr algn="l"/>
            <a:r>
              <a:rPr lang="en-US" sz="2400"/>
              <a:t>border: Định dạng viền của phần tử.</a:t>
            </a:r>
            <a:endParaRPr lang="en-US" sz="2400"/>
          </a:p>
          <a:p>
            <a:pPr algn="l"/>
            <a:r>
              <a:rPr lang="en-US" sz="2400"/>
              <a:t>background-color: Đặt màu nền cho phần tử</a:t>
            </a:r>
            <a:endParaRPr lang="en-US" sz="2400"/>
          </a:p>
          <a:p>
            <a:pPr algn="l"/>
            <a:r>
              <a:rPr lang="en-US" sz="2400"/>
              <a:t>padding: Xác định khoảng cách bên trong phần tử từ nội dung đến viền</a:t>
            </a:r>
            <a:endParaRPr lang="en-US" sz="2400"/>
          </a:p>
          <a:p>
            <a:pPr algn="l"/>
            <a:endParaRPr lang="en-US" sz="2400"/>
          </a:p>
        </p:txBody>
      </p:sp>
      <p:sp>
        <p:nvSpPr>
          <p:cNvPr id="13" name="Title 9"/>
          <p:cNvSpPr/>
          <p:nvPr/>
        </p:nvSpPr>
        <p:spPr>
          <a:xfrm>
            <a:off x="6405880" y="1384935"/>
            <a:ext cx="515874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sym typeface="+mn-ea"/>
              </a:rPr>
              <a:t>color: Định dạng màu chữ cho phần tử</a:t>
            </a:r>
            <a:endParaRPr lang="en-US" sz="2400"/>
          </a:p>
          <a:p>
            <a:pPr algn="l"/>
            <a:r>
              <a:rPr lang="en-US" sz="2400">
                <a:sym typeface="+mn-ea"/>
              </a:rPr>
              <a:t>font-family: Chọn chữ cho phần tử</a:t>
            </a:r>
            <a:endParaRPr lang="en-US" sz="2400"/>
          </a:p>
          <a:p>
            <a:pPr algn="l"/>
            <a:r>
              <a:rPr lang="en-US" sz="2400"/>
              <a:t>font-size: Định kích thước font chữ.</a:t>
            </a:r>
            <a:endParaRPr lang="en-US" sz="2400"/>
          </a:p>
          <a:p>
            <a:pPr algn="l"/>
            <a:r>
              <a:rPr lang="en-US" sz="2400"/>
              <a:t>font-weight: Đặt độ đậm cho chữ.</a:t>
            </a:r>
            <a:endParaRPr lang="en-US" sz="2400"/>
          </a:p>
          <a:p>
            <a:pPr algn="l"/>
            <a:r>
              <a:rPr lang="en-US" sz="2400"/>
              <a:t>text-align: Định căn chỉnh văn bản trong phần tử.</a:t>
            </a:r>
            <a:endParaRPr lang="en-US" sz="2400"/>
          </a:p>
          <a:p>
            <a:pPr algn="l"/>
            <a:r>
              <a:rPr lang="en-US" sz="2400"/>
              <a:t>position: Xác định các phần tử được định vị trong tài liệu</a:t>
            </a:r>
            <a:endParaRPr lang="en-US" sz="2400"/>
          </a:p>
          <a:p>
            <a:pPr algn="l"/>
            <a:r>
              <a:rPr lang="en-US" sz="2400"/>
              <a:t>align-items: Đặt căn chỉnh dọc(đối với hướng dọc) hoặc căn chỉnh ngang (đối cới hướng ngang) của các phần tử con trong vùng chứa</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3"/>
          <p:cNvPicPr>
            <a:picLocks noChangeAspect="1"/>
          </p:cNvPicPr>
          <p:nvPr>
            <p:ph sz="quarter" idx="15"/>
          </p:nvPr>
        </p:nvPicPr>
        <p:blipFill>
          <a:blip r:embed="rId1"/>
          <a:stretch>
            <a:fillRect/>
          </a:stretch>
        </p:blipFill>
        <p:spPr>
          <a:xfrm>
            <a:off x="504190" y="2541270"/>
            <a:ext cx="5118100" cy="2249170"/>
          </a:xfrm>
          <a:prstGeom prst="rect">
            <a:avLst/>
          </a:prstGeom>
          <a:noFill/>
          <a:ln>
            <a:noFill/>
          </a:ln>
        </p:spPr>
      </p:pic>
      <p:pic>
        <p:nvPicPr>
          <p:cNvPr id="24" name="Picture 24"/>
          <p:cNvPicPr>
            <a:picLocks noChangeAspect="1"/>
          </p:cNvPicPr>
          <p:nvPr>
            <p:ph type="pic" sz="quarter" idx="14"/>
          </p:nvPr>
        </p:nvPicPr>
        <p:blipFill>
          <a:blip r:embed="rId2"/>
          <a:stretch>
            <a:fillRect/>
          </a:stretch>
        </p:blipFill>
        <p:spPr>
          <a:xfrm>
            <a:off x="6313805" y="2270760"/>
            <a:ext cx="5285740" cy="3935095"/>
          </a:xfrm>
          <a:prstGeom prst="rect">
            <a:avLst/>
          </a:prstGeom>
          <a:noFill/>
          <a:ln>
            <a:noFill/>
          </a:ln>
        </p:spPr>
      </p:pic>
      <p:sp>
        <p:nvSpPr>
          <p:cNvPr id="3" name="Title 5"/>
          <p:cNvSpPr>
            <a:spLocks noGrp="1"/>
          </p:cNvSpPr>
          <p:nvPr/>
        </p:nvSpPr>
        <p:spPr>
          <a:xfrm>
            <a:off x="521335" y="205105"/>
            <a:ext cx="510095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Ứng dụng </a:t>
            </a:r>
            <a:endParaRPr lang="en-US" sz="3600"/>
          </a:p>
        </p:txBody>
      </p:sp>
      <p:sp>
        <p:nvSpPr>
          <p:cNvPr id="6" name="Title 5"/>
          <p:cNvSpPr/>
          <p:nvPr>
            <p:ph type="title"/>
          </p:nvPr>
        </p:nvSpPr>
        <p:spPr>
          <a:xfrm>
            <a:off x="396875" y="1050925"/>
            <a:ext cx="7246620" cy="640080"/>
          </a:xfrm>
        </p:spPr>
        <p:txBody>
          <a:bodyPr/>
          <a:p>
            <a:pPr algn="l"/>
            <a:r>
              <a:rPr lang="en-US"/>
              <a:t>Cách 1 : Viết inline</a:t>
            </a:r>
            <a:endParaRPr lang="en-US"/>
          </a:p>
        </p:txBody>
      </p:sp>
      <p:sp>
        <p:nvSpPr>
          <p:cNvPr id="7" name="Title 5"/>
          <p:cNvSpPr/>
          <p:nvPr/>
        </p:nvSpPr>
        <p:spPr>
          <a:xfrm>
            <a:off x="6247130" y="1050925"/>
            <a:ext cx="489966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a:t>Cách 2 : CSS Nhúng (Embedded CSS)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 name="Picture 25"/>
          <p:cNvPicPr>
            <a:picLocks noChangeAspect="1"/>
          </p:cNvPicPr>
          <p:nvPr/>
        </p:nvPicPr>
        <p:blipFill>
          <a:blip r:embed="rId1"/>
          <a:stretch>
            <a:fillRect/>
          </a:stretch>
        </p:blipFill>
        <p:spPr>
          <a:xfrm>
            <a:off x="986790" y="1334770"/>
            <a:ext cx="9627235" cy="4439285"/>
          </a:xfrm>
          <a:prstGeom prst="rect">
            <a:avLst/>
          </a:prstGeom>
          <a:noFill/>
          <a:ln>
            <a:noFill/>
          </a:ln>
        </p:spPr>
      </p:pic>
      <p:sp>
        <p:nvSpPr>
          <p:cNvPr id="6" name="Title 5"/>
          <p:cNvSpPr/>
          <p:nvPr>
            <p:ph type="title"/>
          </p:nvPr>
        </p:nvSpPr>
        <p:spPr>
          <a:xfrm>
            <a:off x="721360" y="410845"/>
            <a:ext cx="9182735" cy="640080"/>
          </a:xfrm>
        </p:spPr>
        <p:txBody>
          <a:bodyPr/>
          <a:p>
            <a:pPr algn="l"/>
            <a:r>
              <a:rPr lang="en-US" sz="3200"/>
              <a:t>Cách 3: CSS Ngoại tuyến (External CSS)</a:t>
            </a:r>
            <a:endParaRPr lang="en-US" sz="320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ubtitle 3"/>
          <p:cNvSpPr>
            <a:spLocks noGrp="1"/>
          </p:cNvSpPr>
          <p:nvPr>
            <p:ph type="subTitle" idx="1"/>
          </p:nvPr>
        </p:nvSpPr>
        <p:spPr/>
        <p:txBody>
          <a:bodyPr/>
          <a:p>
            <a:endParaRPr lang="en-US"/>
          </a:p>
        </p:txBody>
      </p:sp>
      <p:pic>
        <p:nvPicPr>
          <p:cNvPr id="5" name="Picture Placeholder 4"/>
          <p:cNvPicPr>
            <a:picLocks noChangeAspect="1"/>
          </p:cNvPicPr>
          <p:nvPr>
            <p:ph type="pic" sz="quarter" idx="10"/>
          </p:nvPr>
        </p:nvPicPr>
        <p:blipFill>
          <a:blip r:embed="rId1"/>
          <a:stretch>
            <a:fillRect/>
          </a:stretch>
        </p:blipFill>
        <p:spPr>
          <a:xfrm>
            <a:off x="850900" y="1042670"/>
            <a:ext cx="10890250" cy="4958080"/>
          </a:xfrm>
          <a:prstGeom prst="rect">
            <a:avLst/>
          </a:prstGeom>
        </p:spPr>
      </p:pic>
      <p:sp>
        <p:nvSpPr>
          <p:cNvPr id="3" name="Title 5"/>
          <p:cNvSpPr/>
          <p:nvPr/>
        </p:nvSpPr>
        <p:spPr>
          <a:xfrm>
            <a:off x="4949190" y="207010"/>
            <a:ext cx="2693035"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ctr"/>
            <a:r>
              <a:rPr lang="en-US"/>
              <a:t>Thu được</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SCRIPT</a:t>
            </a:r>
            <a:endParaRPr lang="en-US"/>
          </a:p>
        </p:txBody>
      </p:sp>
      <p:sp>
        <p:nvSpPr>
          <p:cNvPr id="4" name="Subtitle 3"/>
          <p:cNvSpPr>
            <a:spLocks noGrp="1"/>
          </p:cNvSpPr>
          <p:nvPr>
            <p:ph type="subTitle" idx="1"/>
          </p:nvPr>
        </p:nvSpPr>
        <p:spPr/>
        <p:txBody>
          <a:bodyPr/>
          <a:p>
            <a:r>
              <a:rPr lang="en-US"/>
              <a:t>&lt;script&gt;</a:t>
            </a:r>
            <a:endParaRPr lang="en-US"/>
          </a:p>
        </p:txBody>
      </p:sp>
      <p:pic>
        <p:nvPicPr>
          <p:cNvPr id="5" name="Picture Placeholder 4"/>
          <p:cNvPicPr>
            <a:picLocks noChangeAspect="1"/>
          </p:cNvPicPr>
          <p:nvPr>
            <p:ph type="pic" sz="quarter" idx="10"/>
          </p:nvPr>
        </p:nvPicPr>
        <p:blipFill>
          <a:blip r:embed="rId1"/>
          <a:stretch>
            <a:fillRect/>
          </a:stretch>
        </p:blipFill>
        <p:spPr>
          <a:xfrm>
            <a:off x="1410335" y="1601470"/>
            <a:ext cx="3484245" cy="365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904365"/>
            <a:ext cx="4956175" cy="2103120"/>
          </a:xfrm>
        </p:spPr>
        <p:txBody>
          <a:bodyPr>
            <a:normAutofit/>
          </a:bodyPr>
          <a:lstStyle/>
          <a:p>
            <a:pPr algn="l"/>
            <a:br>
              <a:rPr lang="en-US" sz="1800" dirty="0">
                <a:solidFill>
                  <a:schemeClr val="tx1"/>
                </a:solidFill>
                <a:latin typeface="Times New Roman" panose="02020603050405020304" pitchFamily="18" charset="0"/>
              </a:rPr>
            </a:br>
            <a:br>
              <a:rPr lang="en-US" sz="1800" dirty="0">
                <a:solidFill>
                  <a:schemeClr val="tx1"/>
                </a:solidFill>
                <a:latin typeface="Times New Roman" panose="02020603050405020304" pitchFamily="18" charset="0"/>
              </a:rPr>
            </a:br>
            <a:br>
              <a:rPr lang="vi-VN" sz="1800" b="0" i="0" dirty="0">
                <a:solidFill>
                  <a:srgbClr val="000000"/>
                </a:solidFill>
                <a:effectLst/>
                <a:latin typeface="Times New Roman" panose="02020603050405020304" pitchFamily="18" charset="0"/>
              </a:rPr>
            </a:br>
            <a:br>
              <a:rPr lang="vi-VN" sz="1800" b="0" i="0" dirty="0">
                <a:solidFill>
                  <a:srgbClr val="000000"/>
                </a:solidFill>
                <a:effectLst/>
                <a:latin typeface="Times New Roman" panose="02020603050405020304" pitchFamily="18" charset="0"/>
              </a:rPr>
            </a:br>
            <a:endParaRPr lang="vi-VN" sz="2665" b="0" i="0" dirty="0">
              <a:solidFill>
                <a:srgbClr val="000000"/>
              </a:solidFill>
              <a:effectLst/>
              <a:latin typeface="Times New Roman" panose="02020603050405020304" pitchFamily="18" charset="0"/>
            </a:endParaRPr>
          </a:p>
        </p:txBody>
      </p:sp>
      <p:pic>
        <p:nvPicPr>
          <p:cNvPr id="3" name="Content Placeholder 2"/>
          <p:cNvPicPr>
            <a:picLocks noChangeAspect="1"/>
          </p:cNvPicPr>
          <p:nvPr>
            <p:ph sz="quarter" idx="16"/>
          </p:nvPr>
        </p:nvPicPr>
        <p:blipFill>
          <a:blip r:embed="rId1"/>
          <a:stretch>
            <a:fillRect/>
          </a:stretch>
        </p:blipFill>
        <p:spPr>
          <a:xfrm>
            <a:off x="6129655" y="1904365"/>
            <a:ext cx="5483860" cy="3414395"/>
          </a:xfrm>
          <a:prstGeom prst="rect">
            <a:avLst/>
          </a:prstGeom>
        </p:spPr>
      </p:pic>
      <p:sp>
        <p:nvSpPr>
          <p:cNvPr id="6" name="Title 5"/>
          <p:cNvSpPr/>
          <p:nvPr/>
        </p:nvSpPr>
        <p:spPr>
          <a:xfrm>
            <a:off x="548640" y="1711325"/>
            <a:ext cx="415290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3600"/>
              <a:t>III. JAVA SCRIPT</a:t>
            </a:r>
            <a:endParaRPr lang="en-US" sz="3600"/>
          </a:p>
        </p:txBody>
      </p:sp>
      <p:sp>
        <p:nvSpPr>
          <p:cNvPr id="4" name="Title 5"/>
          <p:cNvSpPr/>
          <p:nvPr/>
        </p:nvSpPr>
        <p:spPr>
          <a:xfrm>
            <a:off x="548640" y="2351405"/>
            <a:ext cx="3222625"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800"/>
              <a:t>Định nghĩa</a:t>
            </a:r>
            <a:endParaRPr lang="en-US" sz="2800"/>
          </a:p>
        </p:txBody>
      </p:sp>
      <p:sp>
        <p:nvSpPr>
          <p:cNvPr id="5" name="Title 5"/>
          <p:cNvSpPr/>
          <p:nvPr/>
        </p:nvSpPr>
        <p:spPr>
          <a:xfrm>
            <a:off x="472440" y="2882265"/>
            <a:ext cx="528828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400"/>
              <a:t>JavaScript (JS) là một ngôn ngữ lập trình thông dịch (interpreted) và đa năng, thường được sử dụng cho phía máy khách (client-side) để tạo ra các ứng dụng web tương tác </a:t>
            </a:r>
            <a:endParaRPr 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840105" y="871220"/>
            <a:ext cx="9555480" cy="5722620"/>
          </a:xfrm>
        </p:spPr>
        <p:txBody>
          <a:bodyPr/>
          <a:p>
            <a:r>
              <a:rPr lang="en-US" sz="2400">
                <a:latin typeface="Times New Roman" panose="02020603050405020304" pitchFamily="18" charset="0"/>
                <a:cs typeface="Times New Roman" panose="02020603050405020304" pitchFamily="18" charset="0"/>
              </a:rPr>
              <a:t>*click: Sự kiện này xảy ra khi người dùng nhấp chuột lên một phần tử, chẳng hạn như nút hoặc liên kết.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2 người dùng gửi một biểu mẫu (form) bằng cách nhấn nút "Gửi" hoặc tương tự.</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*change: Sự kiện này xảy ra khi giá trị của một phần tử đầu vào (input) thay đổi, chẳng hạn như khi chọn một tùy chọn từ danh sách thả xuống (dropdown).</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*keydown, keyup: Xảy ra khi người dùng nhấn phím xuống và nhả phím lên, tương ứng.</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*mouseover, mouseout: Xảy ra khi chuột đi vào và rời khỏi một phần tử.</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*mouseenter, mouseleave: Tương tự như mouseover và mouseout, nhưng không kích hoạt cho các phần tử con bên trong.</a:t>
            </a:r>
            <a:endParaRPr lang="en-US" sz="2400">
              <a:latin typeface="Times New Roman" panose="02020603050405020304" pitchFamily="18" charset="0"/>
              <a:cs typeface="Times New Roman" panose="02020603050405020304" pitchFamily="18" charset="0"/>
            </a:endParaRPr>
          </a:p>
        </p:txBody>
      </p:sp>
      <p:sp>
        <p:nvSpPr>
          <p:cNvPr id="2" name="Title 5"/>
          <p:cNvSpPr/>
          <p:nvPr/>
        </p:nvSpPr>
        <p:spPr>
          <a:xfrm>
            <a:off x="699770" y="156210"/>
            <a:ext cx="11087100"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800"/>
              <a:t>Dưới đây là một số sự kiện phổ biến của các phần tử HTML</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096000" y="469900"/>
            <a:ext cx="5922010" cy="1024255"/>
          </a:xfrm>
        </p:spPr>
        <p:txBody>
          <a:bodyPr/>
          <a:p>
            <a:pPr>
              <a:lnSpc>
                <a:spcPct val="100000"/>
              </a:lnSpc>
            </a:pPr>
            <a:r>
              <a:rPr lang="en-US" sz="2000"/>
              <a:t>*focus, blur: Xảy ra khi một phần tử nhận hoặc mất focus, thường được sử dụng cho các phần tử đầu vào.</a:t>
            </a:r>
            <a:endParaRPr lang="en-US" sz="2000"/>
          </a:p>
          <a:p>
            <a:pPr>
              <a:lnSpc>
                <a:spcPct val="100000"/>
              </a:lnSpc>
            </a:pPr>
            <a:r>
              <a:rPr lang="en-US" sz="2000"/>
              <a:t>*load: Xảy ra khi một tài nguyên (như hình ảnh hoặc video) đã tải xong.</a:t>
            </a:r>
            <a:endParaRPr lang="en-US" sz="2000"/>
          </a:p>
          <a:p>
            <a:pPr>
              <a:lnSpc>
                <a:spcPct val="100000"/>
              </a:lnSpc>
            </a:pPr>
            <a:r>
              <a:rPr lang="en-US" sz="2000"/>
              <a:t>*error: Xảy ra khi xảy ra lỗi trong quá trình tải tài nguyên.</a:t>
            </a:r>
            <a:endParaRPr lang="en-US" sz="2000"/>
          </a:p>
          <a:p>
            <a:pPr>
              <a:lnSpc>
                <a:spcPct val="100000"/>
              </a:lnSpc>
            </a:pPr>
            <a:r>
              <a:rPr lang="en-US" sz="2000"/>
              <a:t>*scroll: Xảy ra khi người dùng cuộn trang web.</a:t>
            </a:r>
            <a:endParaRPr lang="en-US" sz="2000"/>
          </a:p>
          <a:p>
            <a:pPr>
              <a:lnSpc>
                <a:spcPct val="100000"/>
              </a:lnSpc>
            </a:pPr>
            <a:r>
              <a:rPr lang="en-US" sz="2000"/>
              <a:t>*resize: Xảy ra khi cửa sổ trình duyệt thay đổi kích thước.</a:t>
            </a:r>
            <a:endParaRPr lang="en-US" sz="2000"/>
          </a:p>
          <a:p>
            <a:pPr>
              <a:lnSpc>
                <a:spcPct val="100000"/>
              </a:lnSpc>
            </a:pPr>
            <a:r>
              <a:rPr lang="en-US" sz="2000"/>
              <a:t>*contextmenu: Xảy ra khi người dùng nhấp chuột phải, hiển thị menu ngữ cảnh (context menu).</a:t>
            </a:r>
            <a:endParaRPr lang="en-US" sz="2000"/>
          </a:p>
          <a:p>
            <a:pPr>
              <a:lnSpc>
                <a:spcPct val="100000"/>
              </a:lnSpc>
            </a:pPr>
            <a:r>
              <a:rPr lang="en-US" sz="2000"/>
              <a:t>*dblclick: Xảy ra khi người dùng nhấp đúp chuột lên một phần tử.</a:t>
            </a:r>
            <a:endParaRPr lang="en-US" sz="2000"/>
          </a:p>
        </p:txBody>
      </p:sp>
      <p:pic>
        <p:nvPicPr>
          <p:cNvPr id="9" name="Picture Placeholder 8"/>
          <p:cNvPicPr>
            <a:picLocks noChangeAspect="1"/>
          </p:cNvPicPr>
          <p:nvPr>
            <p:ph type="pic" sz="quarter" idx="10"/>
          </p:nvPr>
        </p:nvPicPr>
        <p:blipFill>
          <a:blip r:embed="rId1"/>
          <a:stretch>
            <a:fillRect/>
          </a:stretch>
        </p:blipFill>
        <p:spPr>
          <a:xfrm>
            <a:off x="1005840" y="2383790"/>
            <a:ext cx="4324985" cy="2190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MỤC LỤC</a:t>
            </a:r>
            <a:endParaRPr lang="en-US" dirty="0"/>
          </a:p>
        </p:txBody>
      </p:sp>
      <p:sp>
        <p:nvSpPr>
          <p:cNvPr id="14" name="Text Placeholder 13"/>
          <p:cNvSpPr>
            <a:spLocks noGrp="1"/>
          </p:cNvSpPr>
          <p:nvPr>
            <p:ph type="body" sz="quarter" idx="11"/>
          </p:nvPr>
        </p:nvSpPr>
        <p:spPr/>
        <p:txBody>
          <a:bodyPr/>
          <a:lstStyle/>
          <a:p>
            <a:r>
              <a:rPr lang="en-US" b="0" i="0" dirty="0" err="1">
                <a:solidFill>
                  <a:srgbClr val="000000"/>
                </a:solidFill>
                <a:effectLst/>
                <a:latin typeface="Times New Roman" panose="02020603050405020304" pitchFamily="18" charset="0"/>
              </a:rPr>
              <a:t>Tổng</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quan</a:t>
            </a:r>
            <a:r>
              <a:rPr lang="en-US" b="0" i="0" dirty="0">
                <a:solidFill>
                  <a:srgbClr val="000000"/>
                </a:solidFill>
                <a:effectLst/>
                <a:latin typeface="Times New Roman" panose="02020603050405020304" pitchFamily="18" charset="0"/>
              </a:rPr>
              <a:t> HTML</a:t>
            </a:r>
            <a:endParaRPr lang="en-US" dirty="0"/>
          </a:p>
        </p:txBody>
      </p:sp>
      <p:sp>
        <p:nvSpPr>
          <p:cNvPr id="15" name="Text Placeholder 14"/>
          <p:cNvSpPr>
            <a:spLocks noGrp="1"/>
          </p:cNvSpPr>
          <p:nvPr>
            <p:ph type="body" sz="quarter" idx="15"/>
          </p:nvPr>
        </p:nvSpPr>
        <p:spPr/>
        <p:txBody>
          <a:bodyPr/>
          <a:lstStyle/>
          <a:p>
            <a:r>
              <a:rPr b="0" dirty="0" err="1">
                <a:solidFill>
                  <a:srgbClr val="000000"/>
                </a:solidFill>
                <a:effectLst/>
                <a:latin typeface="Times New Roman" panose="02020603050405020304" pitchFamily="18" charset="0"/>
                <a:sym typeface="+mn-ea"/>
              </a:rPr>
              <a:t>Tổng</a:t>
            </a:r>
            <a:r>
              <a:rPr b="0">
                <a:solidFill>
                  <a:srgbClr val="000000"/>
                </a:solidFill>
                <a:effectLst/>
                <a:latin typeface="Times New Roman" panose="02020603050405020304" pitchFamily="18" charset="0"/>
                <a:sym typeface="+mn-ea"/>
              </a:rPr>
              <a:t> </a:t>
            </a:r>
            <a:r>
              <a:rPr b="0" dirty="0" err="1">
                <a:solidFill>
                  <a:srgbClr val="000000"/>
                </a:solidFill>
                <a:effectLst/>
                <a:latin typeface="Times New Roman" panose="02020603050405020304" pitchFamily="18" charset="0"/>
                <a:sym typeface="+mn-ea"/>
              </a:rPr>
              <a:t>quan</a:t>
            </a:r>
            <a:r>
              <a:rPr b="0">
                <a:solidFill>
                  <a:srgbClr val="000000"/>
                </a:solidFill>
                <a:effectLst/>
                <a:latin typeface="Times New Roman" panose="02020603050405020304" pitchFamily="18" charset="0"/>
                <a:sym typeface="+mn-ea"/>
              </a:rPr>
              <a:t> CSS</a:t>
            </a:r>
            <a:endParaRPr lang="en-US" dirty="0"/>
          </a:p>
          <a:p>
            <a:endParaRPr lang="en-US" dirty="0"/>
          </a:p>
        </p:txBody>
      </p:sp>
      <p:sp>
        <p:nvSpPr>
          <p:cNvPr id="16" name="Text Placeholder 15"/>
          <p:cNvSpPr>
            <a:spLocks noGrp="1"/>
          </p:cNvSpPr>
          <p:nvPr>
            <p:ph type="body" sz="quarter" idx="16"/>
          </p:nvPr>
        </p:nvSpPr>
        <p:spPr/>
        <p:txBody>
          <a:bodyPr/>
          <a:lstStyle/>
          <a:p>
            <a:r>
              <a:rPr b="0" dirty="0" err="1">
                <a:solidFill>
                  <a:srgbClr val="000000"/>
                </a:solidFill>
                <a:effectLst/>
                <a:latin typeface="Times New Roman" panose="02020603050405020304" pitchFamily="18" charset="0"/>
                <a:sym typeface="+mn-ea"/>
              </a:rPr>
              <a:t>Tổng</a:t>
            </a:r>
            <a:r>
              <a:rPr b="0">
                <a:solidFill>
                  <a:srgbClr val="000000"/>
                </a:solidFill>
                <a:effectLst/>
                <a:latin typeface="Times New Roman" panose="02020603050405020304" pitchFamily="18" charset="0"/>
                <a:sym typeface="+mn-ea"/>
              </a:rPr>
              <a:t> </a:t>
            </a:r>
            <a:r>
              <a:rPr b="0" dirty="0" err="1">
                <a:solidFill>
                  <a:srgbClr val="000000"/>
                </a:solidFill>
                <a:effectLst/>
                <a:latin typeface="Times New Roman" panose="02020603050405020304" pitchFamily="18" charset="0"/>
                <a:sym typeface="+mn-ea"/>
              </a:rPr>
              <a:t>quan</a:t>
            </a:r>
            <a:r>
              <a:rPr b="0">
                <a:solidFill>
                  <a:srgbClr val="000000"/>
                </a:solidFill>
                <a:effectLst/>
                <a:latin typeface="Times New Roman" panose="02020603050405020304" pitchFamily="18" charset="0"/>
                <a:sym typeface="+mn-ea"/>
              </a:rPr>
              <a:t> JAVASCRIPT</a:t>
            </a:r>
            <a:endParaRPr lang="en-US" dirty="0"/>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4" name="Text Placeholder 15"/>
          <p:cNvSpPr>
            <a:spLocks noGrp="1"/>
          </p:cNvSpPr>
          <p:nvPr/>
        </p:nvSpPr>
        <p:spPr>
          <a:xfrm>
            <a:off x="1144528" y="4762892"/>
            <a:ext cx="4557428" cy="4777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b="0" dirty="0" err="1">
                <a:solidFill>
                  <a:srgbClr val="000000"/>
                </a:solidFill>
                <a:effectLst/>
                <a:latin typeface="Times New Roman" panose="02020603050405020304" pitchFamily="18" charset="0"/>
                <a:sym typeface="+mn-ea"/>
              </a:rPr>
              <a:t>Tổng</a:t>
            </a:r>
            <a:r>
              <a:rPr b="0">
                <a:solidFill>
                  <a:srgbClr val="000000"/>
                </a:solidFill>
                <a:effectLst/>
                <a:latin typeface="Times New Roman" panose="02020603050405020304" pitchFamily="18" charset="0"/>
                <a:sym typeface="+mn-ea"/>
              </a:rPr>
              <a:t> kết</a:t>
            </a:r>
            <a:endParaRPr lang="en-US" dirty="0"/>
          </a:p>
        </p:txBody>
      </p:sp>
      <p:pic>
        <p:nvPicPr>
          <p:cNvPr id="9" name="Picture Placeholder 8"/>
          <p:cNvPicPr>
            <a:picLocks noChangeAspect="1"/>
          </p:cNvPicPr>
          <p:nvPr>
            <p:ph type="pic" sz="quarter" idx="14"/>
          </p:nvPr>
        </p:nvPicPr>
        <p:blipFill>
          <a:blip r:embed="rId1"/>
          <a:stretch>
            <a:fillRect/>
          </a:stretch>
        </p:blipFill>
        <p:spPr>
          <a:xfrm>
            <a:off x="6221730" y="2186940"/>
            <a:ext cx="5582285" cy="3208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4951" y="363982"/>
            <a:ext cx="4590288" cy="1764792"/>
          </a:xfrm>
        </p:spPr>
        <p:txBody>
          <a:bodyPr/>
          <a:p>
            <a:r>
              <a:rPr lang="en-US" sz="3200">
                <a:sym typeface="+mn-ea"/>
              </a:rPr>
              <a:t>Biến (Variables): </a:t>
            </a:r>
            <a:br>
              <a:rPr lang="en-US" sz="3200"/>
            </a:br>
            <a:endParaRPr lang="en-US" sz="3200"/>
          </a:p>
        </p:txBody>
      </p:sp>
      <p:sp>
        <p:nvSpPr>
          <p:cNvPr id="4" name="Subtitle 3"/>
          <p:cNvSpPr>
            <a:spLocks noGrp="1"/>
          </p:cNvSpPr>
          <p:nvPr>
            <p:ph type="subTitle" idx="1"/>
          </p:nvPr>
        </p:nvSpPr>
        <p:spPr>
          <a:xfrm>
            <a:off x="1005238" y="1169289"/>
            <a:ext cx="4591906" cy="1024128"/>
          </a:xfrm>
        </p:spPr>
        <p:txBody>
          <a:bodyPr/>
          <a:p>
            <a:r>
              <a:rPr lang="en-US"/>
              <a:t>+JavaScript sử dụng từ khóa var, let, hoặc const để khai báo biến. Ví dụ:</a:t>
            </a:r>
            <a:endParaRPr lang="en-US"/>
          </a:p>
          <a:p>
            <a:r>
              <a:rPr lang="en-US"/>
              <a:t>var x = 10; // Sử dụng var để khai báo biến </a:t>
            </a:r>
            <a:endParaRPr lang="en-US"/>
          </a:p>
          <a:p>
            <a:r>
              <a:rPr lang="en-US"/>
              <a:t>let y = 5; // Sử dụng let để khai báo biến (có thể thay đổi giá trị) </a:t>
            </a:r>
            <a:endParaRPr lang="en-US"/>
          </a:p>
          <a:p>
            <a:r>
              <a:rPr lang="en-US"/>
              <a:t>const z = 20; // Sử dụng const để khai báo biến (không thể thay đổi giá trị sau khi gán)</a:t>
            </a:r>
            <a:endParaRPr lang="en-US"/>
          </a:p>
        </p:txBody>
      </p:sp>
      <p:sp>
        <p:nvSpPr>
          <p:cNvPr id="6" name="Title 1"/>
          <p:cNvSpPr>
            <a:spLocks noGrp="1"/>
          </p:cNvSpPr>
          <p:nvPr/>
        </p:nvSpPr>
        <p:spPr>
          <a:xfrm>
            <a:off x="6367526" y="363982"/>
            <a:ext cx="4590288" cy="176479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200">
                <a:sym typeface="+mn-ea"/>
              </a:rPr>
              <a:t>Hàm (Functions): </a:t>
            </a:r>
            <a:endParaRPr lang="en-US" sz="3200"/>
          </a:p>
          <a:p>
            <a:endParaRPr lang="en-US" sz="3200"/>
          </a:p>
        </p:txBody>
      </p:sp>
      <p:sp>
        <p:nvSpPr>
          <p:cNvPr id="7" name="Subtitle 3"/>
          <p:cNvSpPr>
            <a:spLocks noGrp="1"/>
          </p:cNvSpPr>
          <p:nvPr/>
        </p:nvSpPr>
        <p:spPr>
          <a:xfrm>
            <a:off x="6287168" y="1169289"/>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a:sym typeface="+mn-ea"/>
              </a:rPr>
              <a:t>Hàm trong JavaScript được định nghĩa bằng từ khóa function. Ví dụ:</a:t>
            </a:r>
            <a:endParaRPr lang="en-US"/>
          </a:p>
          <a:p>
            <a:r>
              <a:rPr lang="en-US"/>
              <a:t> </a:t>
            </a:r>
            <a:endParaRPr lang="en-US"/>
          </a:p>
        </p:txBody>
      </p:sp>
      <p:pic>
        <p:nvPicPr>
          <p:cNvPr id="17" name="Picture 1"/>
          <p:cNvPicPr>
            <a:picLocks noChangeAspect="1"/>
          </p:cNvPicPr>
          <p:nvPr/>
        </p:nvPicPr>
        <p:blipFill>
          <a:blip r:embed="rId1"/>
          <a:stretch>
            <a:fillRect/>
          </a:stretch>
        </p:blipFill>
        <p:spPr>
          <a:xfrm>
            <a:off x="6287135" y="2726690"/>
            <a:ext cx="5247640" cy="2663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00856" y="127"/>
            <a:ext cx="4590288" cy="1764792"/>
          </a:xfrm>
        </p:spPr>
        <p:txBody>
          <a:bodyPr/>
          <a:p>
            <a:r>
              <a:rPr lang="en-US"/>
              <a:t>Ứng dụng</a:t>
            </a:r>
            <a:endParaRPr lang="en-US"/>
          </a:p>
        </p:txBody>
      </p:sp>
      <p:sp>
        <p:nvSpPr>
          <p:cNvPr id="4" name="Subtitle 3"/>
          <p:cNvSpPr>
            <a:spLocks noGrp="1"/>
          </p:cNvSpPr>
          <p:nvPr>
            <p:ph type="subTitle" idx="1"/>
          </p:nvPr>
        </p:nvSpPr>
        <p:spPr/>
        <p:txBody>
          <a:bodyPr/>
          <a:p>
            <a:endParaRPr lang="en-US"/>
          </a:p>
        </p:txBody>
      </p:sp>
      <p:pic>
        <p:nvPicPr>
          <p:cNvPr id="5" name="Picture Placeholder 4"/>
          <p:cNvPicPr>
            <a:picLocks noChangeAspect="1"/>
          </p:cNvPicPr>
          <p:nvPr>
            <p:ph type="pic" sz="quarter" idx="10"/>
          </p:nvPr>
        </p:nvPicPr>
        <p:blipFill>
          <a:blip r:embed="rId1"/>
          <a:stretch>
            <a:fillRect/>
          </a:stretch>
        </p:blipFill>
        <p:spPr>
          <a:xfrm>
            <a:off x="1223010" y="978535"/>
            <a:ext cx="9667875" cy="5330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9955" y="0"/>
            <a:ext cx="11142980" cy="756285"/>
          </a:xfrm>
        </p:spPr>
        <p:txBody>
          <a:bodyPr/>
          <a:p>
            <a:r>
              <a:rPr lang="en-US" sz="4000"/>
              <a:t>HTML Forms và Input Elements:</a:t>
            </a:r>
            <a:endParaRPr lang="en-US" sz="4000"/>
          </a:p>
        </p:txBody>
      </p:sp>
      <p:sp>
        <p:nvSpPr>
          <p:cNvPr id="4" name="Subtitle 3"/>
          <p:cNvSpPr>
            <a:spLocks noGrp="1"/>
          </p:cNvSpPr>
          <p:nvPr>
            <p:ph type="subTitle" idx="1"/>
          </p:nvPr>
        </p:nvSpPr>
        <p:spPr>
          <a:xfrm>
            <a:off x="588645" y="951230"/>
            <a:ext cx="4034790" cy="458470"/>
          </a:xfrm>
        </p:spPr>
        <p:txBody>
          <a:bodyPr/>
          <a:p>
            <a:r>
              <a:rPr lang="en-US" sz="2800"/>
              <a:t>B1:  Tạo file html</a:t>
            </a:r>
            <a:endParaRPr lang="en-US" sz="2800"/>
          </a:p>
        </p:txBody>
      </p:sp>
      <p:sp>
        <p:nvSpPr>
          <p:cNvPr id="5" name="Subtitle 3"/>
          <p:cNvSpPr>
            <a:spLocks noGrp="1"/>
          </p:cNvSpPr>
          <p:nvPr/>
        </p:nvSpPr>
        <p:spPr>
          <a:xfrm>
            <a:off x="588645" y="1604645"/>
            <a:ext cx="5257800" cy="4584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800"/>
              <a:t>B2:  Sử dụng các thẻ phù hợp</a:t>
            </a:r>
            <a:endParaRPr lang="en-US" sz="2800"/>
          </a:p>
        </p:txBody>
      </p:sp>
      <p:sp>
        <p:nvSpPr>
          <p:cNvPr id="6" name="Subtitle 3"/>
          <p:cNvSpPr>
            <a:spLocks noGrp="1"/>
          </p:cNvSpPr>
          <p:nvPr/>
        </p:nvSpPr>
        <p:spPr>
          <a:xfrm>
            <a:off x="516255" y="2451100"/>
            <a:ext cx="4989830" cy="319532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400"/>
              <a:t> &lt;h1&gt;: Để tạo tiêu đề</a:t>
            </a:r>
            <a:endParaRPr lang="en-US" sz="2400"/>
          </a:p>
          <a:p>
            <a:r>
              <a:rPr lang="en-US" sz="2400"/>
              <a:t>&lt;div&gt;:Được sử dụng để nhóm và định dạng phần của trang web</a:t>
            </a:r>
            <a:endParaRPr lang="en-US" sz="2400"/>
          </a:p>
          <a:p>
            <a:r>
              <a:rPr lang="en-US" sz="2400"/>
              <a:t>&lt;form&gt; Được sử dụng để tạo biểu mẫu để người dùng nhập thông tin.</a:t>
            </a:r>
            <a:endParaRPr lang="en-US" sz="2400"/>
          </a:p>
          <a:p>
            <a:r>
              <a:rPr lang="en-US" sz="2400"/>
              <a:t>&lt;label&gt;được sử dụng để định nghĩa nhãn cho phần tử &lt;input&gt;</a:t>
            </a:r>
            <a:endParaRPr lang="en-US" sz="2400"/>
          </a:p>
          <a:p>
            <a:endParaRPr lang="en-US" sz="2400"/>
          </a:p>
        </p:txBody>
      </p:sp>
      <p:sp>
        <p:nvSpPr>
          <p:cNvPr id="7" name="Subtitle 3"/>
          <p:cNvSpPr>
            <a:spLocks noGrp="1"/>
          </p:cNvSpPr>
          <p:nvPr/>
        </p:nvSpPr>
        <p:spPr>
          <a:xfrm>
            <a:off x="6755130" y="2451100"/>
            <a:ext cx="5031740" cy="319532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2400"/>
              <a:t>&lt;input&gt;Được sử dụng để tạo các ô nhập dữ liệu</a:t>
            </a:r>
            <a:endParaRPr lang="en-US" sz="2400"/>
          </a:p>
          <a:p>
            <a:r>
              <a:rPr lang="en-US" sz="2400"/>
              <a:t>&lt;p&gt;Để định dạng đoạn văn bản.</a:t>
            </a:r>
            <a:endParaRPr lang="en-US" sz="2400"/>
          </a:p>
          <a:p>
            <a:r>
              <a:rPr lang="en-US" sz="2400"/>
              <a:t>&lt;select&gt;tạo ra một menu để chọn các tùy chọn</a:t>
            </a:r>
            <a:endParaRPr lang="en-US" sz="2400"/>
          </a:p>
          <a:p>
            <a:r>
              <a:rPr lang="en-US" sz="2400"/>
              <a:t>&lt;option&gt;B</a:t>
            </a:r>
            <a:r>
              <a:rPr sz="2400">
                <a:sym typeface="+mn-ea"/>
              </a:rPr>
              <a:t>iểu diễn c</a:t>
            </a:r>
            <a:r>
              <a:rPr lang="en-US" sz="2400"/>
              <a:t>ác phần tử (&lt;select&gt;)  </a:t>
            </a:r>
            <a:endParaRPr lang="en-US" sz="2400"/>
          </a:p>
          <a:p>
            <a:endParaRPr lang="en-US" sz="2400"/>
          </a:p>
        </p:txBody>
      </p:sp>
      <p:pic>
        <p:nvPicPr>
          <p:cNvPr id="8" name="Picture 7"/>
          <p:cNvPicPr>
            <a:picLocks noChangeAspect="1"/>
          </p:cNvPicPr>
          <p:nvPr/>
        </p:nvPicPr>
        <p:blipFill>
          <a:blip r:embed="rId1"/>
          <a:stretch>
            <a:fillRect/>
          </a:stretch>
        </p:blipFill>
        <p:spPr>
          <a:xfrm>
            <a:off x="10600690" y="8890"/>
            <a:ext cx="1591310" cy="2054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565933" y="1241044"/>
            <a:ext cx="4591906" cy="1024128"/>
          </a:xfrm>
        </p:spPr>
        <p:txBody>
          <a:bodyPr/>
          <a:p>
            <a:r>
              <a:rPr lang="en-US"/>
              <a:t>B3: Css</a:t>
            </a:r>
            <a:endParaRPr lang="en-US"/>
          </a:p>
          <a:p>
            <a:r>
              <a:rPr lang="en-US"/>
              <a:t>Tùy chỉnh , để form hiện thể dễ nhìn </a:t>
            </a:r>
            <a:endParaRPr lang="en-US"/>
          </a:p>
        </p:txBody>
      </p:sp>
      <p:sp>
        <p:nvSpPr>
          <p:cNvPr id="5" name="Subtitle 3"/>
          <p:cNvSpPr>
            <a:spLocks noGrp="1"/>
          </p:cNvSpPr>
          <p:nvPr/>
        </p:nvSpPr>
        <p:spPr>
          <a:xfrm>
            <a:off x="6565933" y="3290824"/>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a:t>B4: JavaScript</a:t>
            </a:r>
            <a:endParaRPr lang="en-US"/>
          </a:p>
          <a:p>
            <a:r>
              <a:rPr lang="en-US"/>
              <a:t>Để kiểm tra dữ liệu được nhập trong ô input có thỏa mãn không</a:t>
            </a:r>
            <a:endParaRPr lang="en-US"/>
          </a:p>
          <a:p>
            <a:r>
              <a:rPr lang="en-US"/>
              <a:t>Gửi dữ diệu trong form  </a:t>
            </a:r>
            <a:endParaRPr lang="en-US"/>
          </a:p>
        </p:txBody>
      </p:sp>
      <p:sp>
        <p:nvSpPr>
          <p:cNvPr id="6" name="Title 1"/>
          <p:cNvSpPr>
            <a:spLocks noGrp="1"/>
          </p:cNvSpPr>
          <p:nvPr/>
        </p:nvSpPr>
        <p:spPr>
          <a:xfrm>
            <a:off x="909955" y="0"/>
            <a:ext cx="11142980" cy="75628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a:t>HTML Forms và Input Elements:</a:t>
            </a:r>
            <a:endParaRPr lang="en-US" sz="4000"/>
          </a:p>
        </p:txBody>
      </p:sp>
      <p:pic>
        <p:nvPicPr>
          <p:cNvPr id="7" name="Picture Placeholder 6"/>
          <p:cNvPicPr>
            <a:picLocks noChangeAspect="1"/>
          </p:cNvPicPr>
          <p:nvPr>
            <p:ph type="pic" sz="quarter" idx="10"/>
          </p:nvPr>
        </p:nvPicPr>
        <p:blipFill>
          <a:blip r:embed="rId1"/>
          <a:stretch>
            <a:fillRect/>
          </a:stretch>
        </p:blipFill>
        <p:spPr>
          <a:xfrm>
            <a:off x="909955" y="2360295"/>
            <a:ext cx="4662170" cy="24117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Kết quả</a:t>
            </a:r>
            <a:endParaRPr lang="en-US"/>
          </a:p>
        </p:txBody>
      </p:sp>
      <p:pic>
        <p:nvPicPr>
          <p:cNvPr id="5" name="Content Placeholder 4"/>
          <p:cNvPicPr>
            <a:picLocks noChangeAspect="1"/>
          </p:cNvPicPr>
          <p:nvPr>
            <p:ph sz="quarter" idx="16"/>
          </p:nvPr>
        </p:nvPicPr>
        <p:blipFill>
          <a:blip r:embed="rId1"/>
          <a:stretch>
            <a:fillRect/>
          </a:stretch>
        </p:blipFill>
        <p:spPr>
          <a:xfrm>
            <a:off x="1665605" y="1941195"/>
            <a:ext cx="3696335" cy="3684905"/>
          </a:xfrm>
          <a:prstGeom prst="rect">
            <a:avLst/>
          </a:prstGeom>
        </p:spPr>
      </p:pic>
      <p:pic>
        <p:nvPicPr>
          <p:cNvPr id="6" name="Content Placeholder 5"/>
          <p:cNvPicPr>
            <a:picLocks noChangeAspect="1"/>
          </p:cNvPicPr>
          <p:nvPr>
            <p:ph sz="quarter" idx="15"/>
          </p:nvPr>
        </p:nvPicPr>
        <p:blipFill>
          <a:blip r:embed="rId2"/>
          <a:stretch>
            <a:fillRect/>
          </a:stretch>
        </p:blipFill>
        <p:spPr>
          <a:xfrm>
            <a:off x="6916420" y="1941195"/>
            <a:ext cx="3696335" cy="36849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97930" y="346710"/>
            <a:ext cx="5084445" cy="1764665"/>
          </a:xfrm>
        </p:spPr>
        <p:txBody>
          <a:bodyPr/>
          <a:p>
            <a:r>
              <a:rPr lang="en-US"/>
              <a:t>Quy trình phát triển web</a:t>
            </a:r>
            <a:endParaRPr lang="en-US"/>
          </a:p>
        </p:txBody>
      </p:sp>
      <p:sp>
        <p:nvSpPr>
          <p:cNvPr id="4" name="Subtitle 3"/>
          <p:cNvSpPr>
            <a:spLocks noGrp="1"/>
          </p:cNvSpPr>
          <p:nvPr>
            <p:ph type="subTitle" idx="1"/>
          </p:nvPr>
        </p:nvSpPr>
        <p:spPr>
          <a:xfrm>
            <a:off x="6327808" y="2262759"/>
            <a:ext cx="4591906" cy="1024128"/>
          </a:xfrm>
        </p:spPr>
        <p:txBody>
          <a:bodyPr/>
          <a:p>
            <a:r>
              <a:rPr lang="en-US" sz="2800"/>
              <a:t>1.Xác định yêu cầu (Requirement Analysis):</a:t>
            </a:r>
            <a:endParaRPr lang="en-US" sz="2800"/>
          </a:p>
          <a:p>
            <a:endParaRPr lang="en-US"/>
          </a:p>
          <a:p>
            <a:r>
              <a:rPr lang="en-US"/>
              <a:t>Thu thập thông tin từ khách hàng hoặc chủ dự án để hiểu rõ mục tiêu và yêu cầu của dự án web.</a:t>
            </a:r>
            <a:endParaRPr lang="en-US"/>
          </a:p>
          <a:p>
            <a:r>
              <a:rPr lang="en-US"/>
              <a:t>Xác định đối tượng sử dụng, tính năng cần có, và các hạn chế kỹ thuật.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091055"/>
            <a:ext cx="4324985" cy="277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872490" y="767715"/>
            <a:ext cx="5222875" cy="1024255"/>
          </a:xfrm>
        </p:spPr>
        <p:txBody>
          <a:bodyPr/>
          <a:p>
            <a:r>
              <a:rPr lang="en-US" sz="3200"/>
              <a:t>2.Lập kế hoạch (Planning):</a:t>
            </a:r>
            <a:endParaRPr lang="en-US" sz="3200"/>
          </a:p>
          <a:p>
            <a:endParaRPr lang="en-US"/>
          </a:p>
          <a:p>
            <a:r>
              <a:rPr lang="en-US" sz="2400"/>
              <a:t>Xác định nguồn lực, thời gian và ngân sách cần thiết cho dự án.</a:t>
            </a:r>
            <a:endParaRPr lang="en-US" sz="2400"/>
          </a:p>
          <a:p>
            <a:r>
              <a:rPr lang="en-US" sz="2400"/>
              <a:t>Tạo lịch trình và kế hoạch công việc.</a:t>
            </a:r>
            <a:endParaRPr lang="en-US" sz="2400"/>
          </a:p>
          <a:p>
            <a:r>
              <a:rPr lang="en-US" sz="2400"/>
              <a:t>Xác định công nghệ và framework phù hợp.</a:t>
            </a:r>
            <a:endParaRPr lang="en-US" sz="2400"/>
          </a:p>
        </p:txBody>
      </p:sp>
      <p:sp>
        <p:nvSpPr>
          <p:cNvPr id="5" name="Subtitle 3"/>
          <p:cNvSpPr>
            <a:spLocks noGrp="1"/>
          </p:cNvSpPr>
          <p:nvPr/>
        </p:nvSpPr>
        <p:spPr>
          <a:xfrm>
            <a:off x="6300503" y="767969"/>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3200"/>
              <a:t>3.Thiết kế (Design):</a:t>
            </a:r>
            <a:endParaRPr lang="en-US" sz="3200"/>
          </a:p>
          <a:p>
            <a:endParaRPr lang="en-US"/>
          </a:p>
          <a:p>
            <a:r>
              <a:rPr lang="en-US" sz="2400"/>
              <a:t>Tạo wireframe hoặc mockup để hiển thị cấu trúc và giao diện trang web.</a:t>
            </a:r>
            <a:endParaRPr lang="en-US" sz="2400"/>
          </a:p>
          <a:p>
            <a:r>
              <a:rPr lang="en-US" sz="2400"/>
              <a:t>Thiết kế giao diện người dùng (UI) và trải nghiệm người dùng (UX).</a:t>
            </a:r>
            <a:endParaRPr lang="en-US" sz="2400"/>
          </a:p>
          <a:p>
            <a:r>
              <a:rPr lang="en-US" sz="2400"/>
              <a:t>Lựa chọn màu sắc, hình ảnh, và font chữ phù hợp với thương hiệu.</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434975" y="367665"/>
            <a:ext cx="5470525" cy="1024255"/>
          </a:xfrm>
        </p:spPr>
        <p:txBody>
          <a:bodyPr/>
          <a:p>
            <a:r>
              <a:rPr lang="en-US" sz="3200"/>
              <a:t>4.Phát triển (Development):</a:t>
            </a:r>
            <a:endParaRPr lang="en-US" sz="3200"/>
          </a:p>
          <a:p>
            <a:endParaRPr lang="en-US"/>
          </a:p>
          <a:p>
            <a:r>
              <a:rPr lang="en-US" sz="2400"/>
              <a:t>Lập trình front-end: Xây dựng giao diện người dùng bằng HTML, CSS và JavaScript.</a:t>
            </a:r>
            <a:endParaRPr lang="en-US" sz="2400"/>
          </a:p>
          <a:p>
            <a:r>
              <a:rPr lang="en-US" sz="2400"/>
              <a:t>Lập trình back-end: Xây dựng logic và cơ sở dữ liệu của ứng dụng bằng các ngôn ngữ lập trình như PHP, Python, Ruby, hoặc Node.js.</a:t>
            </a:r>
            <a:endParaRPr lang="en-US" sz="2400"/>
          </a:p>
          <a:p>
            <a:r>
              <a:rPr lang="en-US" sz="2400"/>
              <a:t>Tạo cơ sở dữ liệu và quản lý dữ liệu.</a:t>
            </a:r>
            <a:endParaRPr lang="en-US" sz="2400"/>
          </a:p>
        </p:txBody>
      </p:sp>
      <p:sp>
        <p:nvSpPr>
          <p:cNvPr id="5" name="Subtitle 3"/>
          <p:cNvSpPr>
            <a:spLocks noGrp="1"/>
          </p:cNvSpPr>
          <p:nvPr/>
        </p:nvSpPr>
        <p:spPr>
          <a:xfrm>
            <a:off x="6580538" y="367919"/>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sz="3200"/>
              <a:t>5.Kiểm thử (Testing):</a:t>
            </a:r>
            <a:endParaRPr lang="en-US" sz="3200"/>
          </a:p>
          <a:p>
            <a:endParaRPr lang="en-US"/>
          </a:p>
          <a:p>
            <a:r>
              <a:rPr lang="en-US" sz="2400"/>
              <a:t>Kiểm tra tính năng của trang web để đảm bảo hoạt động đúng và không có lỗi.</a:t>
            </a:r>
            <a:endParaRPr lang="en-US" sz="2400"/>
          </a:p>
          <a:p>
            <a:r>
              <a:rPr lang="en-US" sz="2400"/>
              <a:t>Kiểm tra tương tác người dùng và kiểm tra độ tương thích với các trình duyệt web khác nhau.</a:t>
            </a:r>
            <a:endParaRPr lang="en-US" sz="2400"/>
          </a:p>
          <a:p>
            <a:r>
              <a:rPr lang="en-US" sz="2400"/>
              <a:t>Thực hiện kiểm thử bảo mật để bảo vệ dự án khỏi các lỗ hổng bảo mật.</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icture Placeholder 2"/>
          <p:cNvSpPr>
            <a:spLocks noGrp="1"/>
          </p:cNvSpPr>
          <p:nvPr>
            <p:ph type="pic" sz="quarter" idx="10"/>
          </p:nvPr>
        </p:nvSpPr>
        <p:spPr/>
      </p:sp>
      <p:sp>
        <p:nvSpPr>
          <p:cNvPr id="4" name="Subtitle 3"/>
          <p:cNvSpPr>
            <a:spLocks noGrp="1"/>
          </p:cNvSpPr>
          <p:nvPr>
            <p:ph type="subTitle" idx="1"/>
          </p:nvPr>
        </p:nvSpPr>
        <p:spPr>
          <a:xfrm>
            <a:off x="478155" y="530225"/>
            <a:ext cx="5090160" cy="1024255"/>
          </a:xfrm>
        </p:spPr>
        <p:txBody>
          <a:bodyPr/>
          <a:p>
            <a:r>
              <a:rPr lang="en-US" sz="3200"/>
              <a:t>6.Triển khai (Deployment):</a:t>
            </a:r>
            <a:endParaRPr lang="en-US" sz="3200"/>
          </a:p>
          <a:p>
            <a:endParaRPr lang="en-US"/>
          </a:p>
          <a:p>
            <a:r>
              <a:rPr lang="en-US" sz="2400"/>
              <a:t>Đưa trang web hoặc ứng dụng lên máy chủ hoặc nền tảng hosting.</a:t>
            </a:r>
            <a:endParaRPr lang="en-US" sz="2400"/>
          </a:p>
          <a:p>
            <a:r>
              <a:rPr lang="en-US" sz="2400"/>
              <a:t>Cấu hình môi trường sản phẩm cuối cùng.</a:t>
            </a:r>
            <a:endParaRPr lang="en-US" sz="2400"/>
          </a:p>
          <a:p>
            <a:r>
              <a:rPr lang="en-US" sz="2400"/>
              <a:t>Kiểm tra lại trước khi đưa vào sử dụng thực tế.</a:t>
            </a:r>
            <a:endParaRPr lang="en-US" sz="2400"/>
          </a:p>
        </p:txBody>
      </p:sp>
      <p:sp>
        <p:nvSpPr>
          <p:cNvPr id="5" name="Subtitle 3"/>
          <p:cNvSpPr>
            <a:spLocks noGrp="1"/>
          </p:cNvSpPr>
          <p:nvPr/>
        </p:nvSpPr>
        <p:spPr>
          <a:xfrm>
            <a:off x="5760085" y="746760"/>
            <a:ext cx="6637655" cy="102425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ct val="40000"/>
              </a:lnSpc>
            </a:pPr>
            <a:r>
              <a:rPr lang="en-US" sz="3200"/>
              <a:t>7.Bảo trì và cải tiến</a:t>
            </a:r>
            <a:endParaRPr lang="en-US" sz="3200"/>
          </a:p>
          <a:p>
            <a:pPr>
              <a:lnSpc>
                <a:spcPct val="40000"/>
              </a:lnSpc>
            </a:pPr>
            <a:r>
              <a:rPr lang="en-US" sz="3200"/>
              <a:t>(Maintenance and Enhancement):</a:t>
            </a:r>
            <a:endParaRPr lang="en-US" sz="2400"/>
          </a:p>
          <a:p>
            <a:endParaRPr lang="en-US" sz="2400"/>
          </a:p>
          <a:p>
            <a:r>
              <a:rPr lang="en-US" sz="2400"/>
              <a:t>Theo dõi và duy trì trang web để đảm bảo tính ổn định và hiệu suất.</a:t>
            </a:r>
            <a:endParaRPr lang="en-US" sz="2400"/>
          </a:p>
          <a:p>
            <a:r>
              <a:rPr lang="en-US" sz="2400"/>
              <a:t>Thực hiện các cải tiến, bảo mật và nâng cấp theo thời gian khi cần thiết.</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424930" y="1608455"/>
            <a:ext cx="5207635" cy="1024255"/>
          </a:xfrm>
        </p:spPr>
        <p:txBody>
          <a:bodyPr/>
          <a:p>
            <a:r>
              <a:rPr lang="en-US" sz="3200"/>
              <a:t>8.Quản lý dự án (Project Management):</a:t>
            </a:r>
            <a:endParaRPr lang="en-US" sz="3200"/>
          </a:p>
          <a:p>
            <a:endParaRPr lang="en-US"/>
          </a:p>
          <a:p>
            <a:r>
              <a:rPr lang="en-US" sz="2400"/>
              <a:t>Theo dõi tiến độ dự án, quản lý nguồn lực và ngân sách.</a:t>
            </a:r>
            <a:endParaRPr lang="en-US" sz="2400"/>
          </a:p>
          <a:p>
            <a:r>
              <a:rPr lang="en-US" sz="2400"/>
              <a:t>Tương tác với khách hàng hoặc chủ dự án để báo cáo và cập nhật.</a:t>
            </a:r>
            <a:endParaRPr lang="en-US" sz="2400"/>
          </a:p>
        </p:txBody>
      </p:sp>
      <p:pic>
        <p:nvPicPr>
          <p:cNvPr id="5" name="Picture Placeholder 4"/>
          <p:cNvPicPr>
            <a:picLocks noChangeAspect="1"/>
          </p:cNvPicPr>
          <p:nvPr>
            <p:ph type="pic" sz="quarter" idx="10"/>
          </p:nvPr>
        </p:nvPicPr>
        <p:blipFill>
          <a:blip r:embed="rId1"/>
          <a:stretch>
            <a:fillRect/>
          </a:stretch>
        </p:blipFill>
        <p:spPr>
          <a:xfrm>
            <a:off x="1005840" y="2070735"/>
            <a:ext cx="4324985" cy="2816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40385" y="939419"/>
            <a:ext cx="4837176" cy="2103120"/>
          </a:xfrm>
        </p:spPr>
        <p:txBody>
          <a:bodyPr>
            <a:noAutofit/>
          </a:bodyPr>
          <a:lstStyle/>
          <a:p>
            <a:pPr algn="l"/>
            <a:br>
              <a:rPr lang="en-US" sz="3200" b="1" dirty="0">
                <a:solidFill>
                  <a:schemeClr val="tx2"/>
                </a:solidFill>
                <a:latin typeface="Segoe UI" panose="020B0502040204020203" pitchFamily="34" charset="0"/>
                <a:cs typeface="Segoe UI" panose="020B0502040204020203" pitchFamily="34" charset="0"/>
              </a:rPr>
            </a:br>
            <a:br>
              <a:rPr lang="en-US" sz="3200" b="1" dirty="0">
                <a:solidFill>
                  <a:schemeClr val="tx2"/>
                </a:solidFill>
                <a:latin typeface="Segoe UI" panose="020B0502040204020203" pitchFamily="34" charset="0"/>
                <a:cs typeface="Segoe UI" panose="020B0502040204020203" pitchFamily="34" charset="0"/>
              </a:rPr>
            </a:br>
            <a:br>
              <a:rPr lang="en-US" sz="3200" b="1" dirty="0">
                <a:solidFill>
                  <a:schemeClr val="tx2"/>
                </a:solidFill>
                <a:latin typeface="Segoe UI" panose="020B0502040204020203" pitchFamily="34" charset="0"/>
                <a:cs typeface="Segoe UI" panose="020B0502040204020203" pitchFamily="34" charset="0"/>
              </a:rPr>
            </a:br>
            <a:r>
              <a:rPr lang="vi-VN" i="0" dirty="0">
                <a:solidFill>
                  <a:srgbClr val="00B0F0"/>
                </a:solidFill>
                <a:effectLst/>
                <a:latin typeface="Times New Roman" panose="02020603050405020304" pitchFamily="18" charset="0"/>
              </a:rPr>
              <a:t> </a:t>
            </a:r>
            <a:r>
              <a:rPr lang="vi-VN" i="0" dirty="0" err="1">
                <a:solidFill>
                  <a:srgbClr val="00B0F0"/>
                </a:solidFill>
                <a:effectLst/>
                <a:latin typeface="Times New Roman" panose="02020603050405020304" pitchFamily="18" charset="0"/>
              </a:rPr>
              <a:t>Định</a:t>
            </a:r>
            <a:r>
              <a:rPr lang="vi-VN" i="0" dirty="0">
                <a:solidFill>
                  <a:srgbClr val="00B0F0"/>
                </a:solidFill>
                <a:effectLst/>
                <a:latin typeface="Times New Roman" panose="02020603050405020304" pitchFamily="18" charset="0"/>
              </a:rPr>
              <a:t> </a:t>
            </a:r>
            <a:r>
              <a:rPr lang="vi-VN" i="0" dirty="0" err="1">
                <a:solidFill>
                  <a:srgbClr val="00B0F0"/>
                </a:solidFill>
                <a:effectLst/>
                <a:latin typeface="Times New Roman" panose="02020603050405020304" pitchFamily="18" charset="0"/>
              </a:rPr>
              <a:t>nghĩa</a:t>
            </a:r>
            <a:br>
              <a:rPr lang="vi-VN" sz="1800" i="0" dirty="0">
                <a:solidFill>
                  <a:srgbClr val="000000"/>
                </a:solidFill>
                <a:effectLst/>
                <a:latin typeface="Times New Roman" panose="02020603050405020304" pitchFamily="18" charset="0"/>
              </a:rPr>
            </a:br>
            <a:r>
              <a:rPr lang="vi-VN" sz="2400" b="0" i="0" dirty="0">
                <a:solidFill>
                  <a:srgbClr val="000000"/>
                </a:solidFill>
                <a:effectLst/>
                <a:latin typeface="Times New Roman" panose="02020603050405020304" pitchFamily="18" charset="0"/>
              </a:rPr>
              <a:t>-HTML (HyperText Markup Language) là ngôn ngữ đánh dấu sử dụng để tạo và định dạng nội dung trên trang web. Nó là một phần quan trọng của phát triển web và cho phép bạn tạo cấu trúc trang web bằng cách sử dụng các thẻ và các phần tử khác</a:t>
            </a:r>
            <a:br>
              <a:rPr lang="vi-VN" sz="1800" b="0" i="0" dirty="0">
                <a:solidFill>
                  <a:srgbClr val="000000"/>
                </a:solidFill>
                <a:effectLst/>
                <a:latin typeface="Times New Roman" panose="02020603050405020304" pitchFamily="18" charset="0"/>
              </a:rPr>
            </a:br>
            <a:endParaRPr lang="vi-VN" sz="1800" b="0" i="0" dirty="0">
              <a:solidFill>
                <a:srgbClr val="000000"/>
              </a:solidFill>
              <a:effectLst/>
              <a:latin typeface="Times New Roman" panose="02020603050405020304" pitchFamily="18" charset="0"/>
            </a:endParaRPr>
          </a:p>
        </p:txBody>
      </p:sp>
      <p:sp>
        <p:nvSpPr>
          <p:cNvPr id="22" name="Footer Placeholder 6"/>
          <p:cNvSpPr txBox="1"/>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latin typeface="Segoe UI" panose="020B0502040204020203" pitchFamily="34" charset="0"/>
                <a:cs typeface="Segoe UI" panose="020B0502040204020203" pitchFamily="34" charset="0"/>
              </a:rPr>
              <a:t>Feeling overwhelmed</a:t>
            </a:r>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2" name="Content Placeholder 1"/>
          <p:cNvPicPr>
            <a:picLocks noChangeAspect="1"/>
          </p:cNvPicPr>
          <p:nvPr>
            <p:ph sz="quarter" idx="16"/>
          </p:nvPr>
        </p:nvPicPr>
        <p:blipFill>
          <a:blip r:embed="rId1"/>
          <a:stretch>
            <a:fillRect/>
          </a:stretch>
        </p:blipFill>
        <p:spPr>
          <a:xfrm>
            <a:off x="6312535" y="1168400"/>
            <a:ext cx="5212080" cy="4240530"/>
          </a:xfrm>
          <a:prstGeom prst="rect">
            <a:avLst/>
          </a:prstGeom>
        </p:spPr>
      </p:pic>
      <p:sp>
        <p:nvSpPr>
          <p:cNvPr id="3" name="Title 5"/>
          <p:cNvSpPr>
            <a:spLocks noGrp="1"/>
          </p:cNvSpPr>
          <p:nvPr/>
        </p:nvSpPr>
        <p:spPr>
          <a:xfrm>
            <a:off x="540385" y="1168400"/>
            <a:ext cx="273113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4000"/>
              <a:t>I.HTML</a:t>
            </a:r>
            <a:endParaRPr lang="en-US" sz="4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0525" y="2835275"/>
            <a:ext cx="3328035" cy="1764665"/>
          </a:xfrm>
        </p:spPr>
        <p:txBody>
          <a:bodyPr/>
          <a:p>
            <a:r>
              <a:rPr lang="en-US"/>
              <a:t>Tổng kết</a:t>
            </a:r>
            <a:endParaRPr lang="en-US"/>
          </a:p>
        </p:txBody>
      </p:sp>
      <p:sp>
        <p:nvSpPr>
          <p:cNvPr id="4" name="Subtitle 3"/>
          <p:cNvSpPr>
            <a:spLocks noGrp="1"/>
          </p:cNvSpPr>
          <p:nvPr>
            <p:ph type="subTitle" idx="1"/>
          </p:nvPr>
        </p:nvSpPr>
        <p:spPr>
          <a:xfrm>
            <a:off x="6185535" y="1000760"/>
            <a:ext cx="4591685" cy="2265680"/>
          </a:xfrm>
        </p:spPr>
        <p:txBody>
          <a:bodyPr/>
          <a:p>
            <a:r>
              <a:rPr lang="en-US" sz="3200">
                <a:solidFill>
                  <a:schemeClr val="tx1"/>
                </a:solidFill>
                <a:effectLst>
                  <a:outerShdw blurRad="38100" dist="19050" dir="2700000" algn="tl" rotWithShape="0">
                    <a:schemeClr val="dk1">
                      <a:alpha val="40000"/>
                    </a:schemeClr>
                  </a:outerShdw>
                </a:effectLst>
              </a:rPr>
              <a:t>HTML</a:t>
            </a:r>
            <a:endParaRPr lang="en-US" sz="3200">
              <a:solidFill>
                <a:schemeClr val="tx1"/>
              </a:solidFill>
              <a:effectLst>
                <a:outerShdw blurRad="38100" dist="19050" dir="2700000" algn="tl" rotWithShape="0">
                  <a:schemeClr val="dk1">
                    <a:alpha val="40000"/>
                  </a:schemeClr>
                </a:outerShdw>
              </a:effectLst>
            </a:endParaRPr>
          </a:p>
          <a:p>
            <a:r>
              <a:rPr lang="en-US" sz="2400"/>
              <a:t>Định dạng web (cấu trúc , bố cục)</a:t>
            </a:r>
            <a:endParaRPr lang="en-US" sz="2400"/>
          </a:p>
          <a:p>
            <a:r>
              <a:rPr lang="en-US" sz="3200">
                <a:solidFill>
                  <a:schemeClr val="tx1"/>
                </a:solidFill>
                <a:effectLst>
                  <a:outerShdw blurRad="38100" dist="19050" dir="2700000" algn="tl" rotWithShape="0">
                    <a:schemeClr val="dk1">
                      <a:alpha val="40000"/>
                    </a:schemeClr>
                  </a:outerShdw>
                </a:effectLst>
              </a:rPr>
              <a:t>CSS</a:t>
            </a:r>
            <a:endParaRPr lang="en-US" sz="3200">
              <a:solidFill>
                <a:schemeClr val="tx1"/>
              </a:solidFill>
              <a:effectLst>
                <a:outerShdw blurRad="38100" dist="19050" dir="2700000" algn="tl" rotWithShape="0">
                  <a:schemeClr val="dk1">
                    <a:alpha val="40000"/>
                  </a:schemeClr>
                </a:outerShdw>
              </a:effectLst>
            </a:endParaRPr>
          </a:p>
          <a:p>
            <a:r>
              <a:rPr lang="en-US" sz="2400"/>
              <a:t>Tùy chỉnh thuộc tích tạo sự hấp dẫn cho người dùng </a:t>
            </a:r>
            <a:endParaRPr lang="en-US" sz="2400"/>
          </a:p>
          <a:p>
            <a:r>
              <a:rPr lang="en-US" sz="3200">
                <a:solidFill>
                  <a:schemeClr val="tx1"/>
                </a:solidFill>
                <a:effectLst>
                  <a:outerShdw blurRad="38100" dist="19050" dir="2700000" algn="tl" rotWithShape="0">
                    <a:schemeClr val="dk1">
                      <a:alpha val="40000"/>
                    </a:schemeClr>
                  </a:outerShdw>
                </a:effectLst>
              </a:rPr>
              <a:t>JAVA SCRIPT</a:t>
            </a:r>
            <a:endParaRPr lang="en-US" sz="3200"/>
          </a:p>
          <a:p>
            <a:r>
              <a:rPr lang="en-US" sz="2400"/>
              <a:t>Tạo các sự kiện cho người dùng tương tác với web</a:t>
            </a:r>
            <a:endParaRPr 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ình ảnh cảm ơn đã lắng nghe cho PowerPoint - Thợ Sửa Máy Giặt [ Tìm ..."/>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0" y="-1016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372225" y="1054100"/>
            <a:ext cx="4590415" cy="958215"/>
          </a:xfrm>
        </p:spPr>
        <p:txBody>
          <a:bodyPr/>
          <a:p>
            <a:r>
              <a:rPr lang="en-US"/>
              <a:t>Ghi chú</a:t>
            </a:r>
            <a:endParaRPr lang="en-US"/>
          </a:p>
        </p:txBody>
      </p:sp>
      <p:sp>
        <p:nvSpPr>
          <p:cNvPr id="4" name="Subtitle 3"/>
          <p:cNvSpPr>
            <a:spLocks noGrp="1"/>
          </p:cNvSpPr>
          <p:nvPr>
            <p:ph type="subTitle" idx="1"/>
          </p:nvPr>
        </p:nvSpPr>
        <p:spPr>
          <a:xfrm>
            <a:off x="6370988" y="2130679"/>
            <a:ext cx="4591906" cy="1024128"/>
          </a:xfrm>
        </p:spPr>
        <p:txBody>
          <a:bodyPr/>
          <a:p>
            <a:r>
              <a:rPr lang="en-US"/>
              <a:t>Thẻ html là có cấu trúc là một chữ liền không có ký tự đặc biệt và nằm trong cặp “&lt;” và “&gt;”</a:t>
            </a:r>
            <a:endParaRPr lang="en-US"/>
          </a:p>
          <a:p>
            <a:r>
              <a:rPr lang="en-US"/>
              <a:t>Thẻ html có thẻ đóng và thẻ mở(có thẻ không có thẻ đóng)</a:t>
            </a:r>
            <a:endParaRPr lang="en-US"/>
          </a:p>
          <a:p>
            <a:r>
              <a:rPr lang="en-US"/>
              <a:t>Thẻ html này có thẻ chứa 1 hoặc nhiều thẻ html khác</a:t>
            </a:r>
            <a:endParaRPr lang="en-US"/>
          </a:p>
          <a:p>
            <a:r>
              <a:rPr lang="en-US"/>
              <a:t>Thẻ html có 2 thuộc tính chính : thuộc tính và sự kiện</a:t>
            </a:r>
            <a:endParaRPr lang="en-US"/>
          </a:p>
        </p:txBody>
      </p:sp>
      <p:pic>
        <p:nvPicPr>
          <p:cNvPr id="5" name="Picture Placeholder 4"/>
          <p:cNvPicPr>
            <a:picLocks noChangeAspect="1"/>
          </p:cNvPicPr>
          <p:nvPr>
            <p:ph type="pic" sz="quarter" idx="10"/>
          </p:nvPr>
        </p:nvPicPr>
        <p:blipFill>
          <a:blip r:embed="rId1"/>
          <a:stretch>
            <a:fillRect/>
          </a:stretch>
        </p:blipFill>
        <p:spPr>
          <a:xfrm>
            <a:off x="1471930" y="2130425"/>
            <a:ext cx="3669665" cy="2666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52" y="823523"/>
            <a:ext cx="10403457" cy="5210353"/>
          </a:xfrm>
        </p:spPr>
        <p:txBody>
          <a:bodyPr/>
          <a:lstStyle/>
          <a:p>
            <a:pPr algn="l"/>
            <a:r>
              <a:rPr lang="en-US" sz="2400">
                <a:sym typeface="+mn-ea"/>
              </a:rPr>
              <a:t>Thẻ &lt;html&gt;: Đây là thẻ gốc của mọi trang HTML và định nghĩa toàn bộ trang web. </a:t>
            </a:r>
            <a:br>
              <a:rPr lang="en-US" sz="2400"/>
            </a:br>
            <a:br>
              <a:rPr lang="en-US" sz="2400"/>
            </a:br>
            <a:r>
              <a:rPr lang="en-US" sz="2400">
                <a:sym typeface="+mn-ea"/>
              </a:rPr>
              <a:t>Thẻ &lt;head&gt;: Chứa thông tin về trang web, bao gồm tiêu đề, thẻ &lt;meta&gt;, thẻ &lt;link&gt; và các thẻ khác.</a:t>
            </a:r>
            <a:br>
              <a:rPr lang="en-US" sz="2400"/>
            </a:br>
            <a:br>
              <a:rPr lang="en-US" sz="2400"/>
            </a:br>
            <a:r>
              <a:rPr lang="en-US" sz="2400">
                <a:sym typeface="+mn-ea"/>
              </a:rPr>
              <a:t>Thẻ &lt;title&gt;: Xác định tiêu đề của trang web, hiển thị trên thanh tiêu đề trình duyệt.</a:t>
            </a:r>
            <a:br>
              <a:rPr lang="en-US" sz="2400"/>
            </a:br>
            <a:br>
              <a:rPr lang="en-US" sz="2400"/>
            </a:br>
            <a:r>
              <a:rPr lang="en-US" sz="2400">
                <a:sym typeface="+mn-ea"/>
              </a:rPr>
              <a:t>Thẻ &lt;meta&gt;: Chứa thông tin về trang web, như ngôn ngữ, tập tin mã hóa, và mô tả trang.</a:t>
            </a:r>
            <a:br>
              <a:rPr lang="en-US" sz="2400"/>
            </a:br>
            <a:br>
              <a:rPr lang="en-US" sz="2400"/>
            </a:br>
            <a:r>
              <a:rPr lang="en-US" sz="2400">
                <a:sym typeface="+mn-ea"/>
              </a:rPr>
              <a:t>Thẻ &lt;link&gt;: Được sử dụng để liên kết các tệp CSS, biểu đồ, và các tài liệu khác với trang web.</a:t>
            </a:r>
            <a:br>
              <a:rPr lang="en-US" sz="2400"/>
            </a:br>
            <a:br>
              <a:rPr lang="en-US" sz="2400"/>
            </a:br>
            <a:r>
              <a:rPr lang="en-US" sz="2400">
                <a:sym typeface="+mn-ea"/>
              </a:rPr>
              <a:t>Thẻ &lt;style&gt;: Chứa mã CSS để định dạng trang web.</a:t>
            </a:r>
            <a:endParaRPr lang="en-US" sz="2400" dirty="0"/>
          </a:p>
        </p:txBody>
      </p:sp>
      <p:sp>
        <p:nvSpPr>
          <p:cNvPr id="3" name="Title 5"/>
          <p:cNvSpPr>
            <a:spLocks noGrp="1"/>
          </p:cNvSpPr>
          <p:nvPr/>
        </p:nvSpPr>
        <p:spPr>
          <a:xfrm>
            <a:off x="962025" y="8636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Các loại thẻ html phổ biến </a:t>
            </a:r>
            <a:endParaRPr lang="en-US" sz="360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147" y="442467"/>
            <a:ext cx="10839781" cy="5437058"/>
          </a:xfrm>
        </p:spPr>
        <p:txBody>
          <a:bodyPr/>
          <a:lstStyle/>
          <a:p>
            <a:pPr algn="l"/>
            <a:r>
              <a:rPr lang="en-US" sz="2400">
                <a:sym typeface="+mn-ea"/>
              </a:rPr>
              <a:t>Thẻ &lt;body&gt;: Đây là nơi chứa nội dung chính của trang web, bao gồm văn bản, hình ảnh, và các phần khác.</a:t>
            </a:r>
            <a:br>
              <a:rPr lang="en-US" sz="2400">
                <a:sym typeface="+mn-ea"/>
              </a:rPr>
            </a:br>
            <a:br>
              <a:rPr lang="en-US" sz="2400">
                <a:sym typeface="+mn-ea"/>
              </a:rPr>
            </a:br>
            <a:r>
              <a:rPr lang="en-US" sz="2400">
                <a:sym typeface="+mn-ea"/>
              </a:rPr>
              <a:t>Thẻ &lt;h1&gt;, &lt;h2&gt;, &lt;h3&gt;, &lt;h4&gt;, &lt;h5&gt;, &lt;h6&gt;: Được sử dụng để tạo tiêu đề với các mức độ khác nhau, với &lt;h1&gt; là tiêu đề lớn nhất và &lt;h6&gt; là tiêu đề nhỏ nhất.</a:t>
            </a:r>
            <a:br>
              <a:rPr lang="en-US" sz="2400">
                <a:sym typeface="+mn-ea"/>
              </a:rPr>
            </a:br>
            <a:br>
              <a:rPr lang="en-US" sz="2400">
                <a:sym typeface="+mn-ea"/>
              </a:rPr>
            </a:br>
            <a:r>
              <a:rPr lang="en-US" sz="2400">
                <a:sym typeface="+mn-ea"/>
              </a:rPr>
              <a:t>Thẻ &lt;p&gt;: Sử dụng để định dạng đoạn văn bản.</a:t>
            </a:r>
            <a:br>
              <a:rPr lang="en-US" sz="2400">
                <a:sym typeface="+mn-ea"/>
              </a:rPr>
            </a:br>
            <a:br>
              <a:rPr lang="vi-VN" sz="2400" b="0" i="0" dirty="0">
                <a:solidFill>
                  <a:srgbClr val="000000"/>
                </a:solidFill>
                <a:effectLst/>
                <a:latin typeface="Times New Roman" panose="02020603050405020304" pitchFamily="18" charset="0"/>
              </a:rPr>
            </a:br>
            <a:r>
              <a:rPr lang="en-US" sz="2400">
                <a:sym typeface="+mn-ea"/>
              </a:rPr>
              <a:t>Thẻ &lt;a&gt;: Tạo liên kết đến các trang web khác hoặc tài liệu.</a:t>
            </a:r>
            <a:br>
              <a:rPr lang="en-US" sz="2400"/>
            </a:br>
            <a:br>
              <a:rPr lang="en-US" sz="2400"/>
            </a:br>
            <a:r>
              <a:rPr lang="en-US" sz="2400">
                <a:sym typeface="+mn-ea"/>
              </a:rPr>
              <a:t>Thẻ &lt;img&gt;: Để hiển thị hình ảnh trên trang web.</a:t>
            </a:r>
            <a:br>
              <a:rPr lang="en-US" sz="2400"/>
            </a:br>
            <a:br>
              <a:rPr lang="en-US" sz="2400"/>
            </a:br>
            <a:r>
              <a:rPr lang="en-US" sz="2400">
                <a:sym typeface="+mn-ea"/>
              </a:rPr>
              <a:t>Thẻ &lt;ul&gt; và &lt;ol&gt;: Dùng để tạo danh sách không sắp xếp (unordered list) và danh sách có sắp xếp (ordered list) tương ứng.</a:t>
            </a:r>
            <a:br>
              <a:rPr lang="en-US" sz="2400">
                <a:sym typeface="+mn-ea"/>
              </a:rPr>
            </a:br>
            <a:br>
              <a:rPr lang="en-US" sz="2400"/>
            </a:br>
            <a:r>
              <a:rPr lang="en-US" sz="2400">
                <a:sym typeface="+mn-ea"/>
              </a:rPr>
              <a:t>Thẻ &lt;li&gt;: Được sử dụng để định nghĩa các mục trong danh sách.</a:t>
            </a:r>
            <a:br>
              <a:rPr lang="en-US" sz="2400"/>
            </a:b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13" y="205612"/>
            <a:ext cx="11119104" cy="5946015"/>
          </a:xfrm>
        </p:spPr>
        <p:txBody>
          <a:bodyPr/>
          <a:lstStyle/>
          <a:p>
            <a:pPr algn="l"/>
            <a:r>
              <a:rPr lang="en-US" sz="2400">
                <a:sym typeface="+mn-ea"/>
              </a:rPr>
              <a:t>Thẻ &lt;div&gt;: Được sử dụng để tạo các khối hoặc phần riêng biệt trên trang web, thường kết hợp với CSS để định dạng.</a:t>
            </a:r>
            <a:br>
              <a:rPr lang="en-US" sz="2400">
                <a:sym typeface="+mn-ea"/>
              </a:rPr>
            </a:br>
            <a:br>
              <a:rPr lang="en-US" sz="2400">
                <a:sym typeface="+mn-ea"/>
              </a:rPr>
            </a:br>
            <a:r>
              <a:rPr lang="en-US" sz="2400">
                <a:sym typeface="+mn-ea"/>
              </a:rPr>
              <a:t>Thẻ &lt;span&gt;: Được sử dụng để định dạng một phần của văn bản hoặc một phần nhỏ hơn của nội dung.</a:t>
            </a:r>
            <a:br>
              <a:rPr lang="en-US" sz="2400">
                <a:sym typeface="+mn-ea"/>
              </a:rPr>
            </a:br>
            <a:br>
              <a:rPr lang="en-US" sz="2400">
                <a:sym typeface="+mn-ea"/>
              </a:rPr>
            </a:br>
            <a:r>
              <a:rPr lang="en-US" sz="2400">
                <a:sym typeface="+mn-ea"/>
              </a:rPr>
              <a:t>Thẻ &lt;table&gt;: Sử dụng để tạo bảng trên trang web, với các thẻ &lt;tr&gt; (dòng), &lt;th&gt; (tiêu đề cột), và &lt;td&gt; (dữ liệu cột).</a:t>
            </a:r>
            <a:br>
              <a:rPr lang="en-US" sz="2400">
                <a:sym typeface="+mn-ea"/>
              </a:rPr>
            </a:br>
            <a:br>
              <a:rPr lang="en-US" sz="2400">
                <a:sym typeface="+mn-ea"/>
              </a:rPr>
            </a:br>
            <a:r>
              <a:rPr lang="en-US" sz="2400">
                <a:sym typeface="+mn-ea"/>
              </a:rPr>
              <a:t>Thẻ &lt;form&gt;: Được sử dụng để tạo mẫu nhập dữ liệu từ người dùng, thường bao gồm các thẻ như &lt;input&gt;, &lt;button&gt;, và &lt;select&gt;.</a:t>
            </a:r>
            <a:br>
              <a:rPr lang="en-US" sz="2400">
                <a:sym typeface="+mn-ea"/>
              </a:rPr>
            </a:br>
            <a:br>
              <a:rPr lang="en-US" sz="2400">
                <a:sym typeface="+mn-ea"/>
              </a:rPr>
            </a:br>
            <a:r>
              <a:rPr lang="en-US" sz="2400">
                <a:sym typeface="+mn-ea"/>
              </a:rPr>
              <a:t>Thẻ &lt;input&gt;: Sử dụng để tạo các trường nhập liệu trong mẫu và có nhiều loại, chẳng hạn như text, password, checkbox, radio, và nhiều loại khác.</a:t>
            </a:r>
            <a:br>
              <a:rPr lang="en-US" sz="2400">
                <a:sym typeface="+mn-ea"/>
              </a:rPr>
            </a:br>
            <a:br>
              <a:rPr lang="en-US" sz="2400">
                <a:sym typeface="+mn-ea"/>
              </a:rPr>
            </a:br>
            <a:r>
              <a:rPr lang="en-US" sz="2400">
                <a:sym typeface="+mn-ea"/>
              </a:rPr>
              <a:t>Thẻ &lt;button&gt;: Tạo nút trên trang web, thường được sử dụng trong mẫu để gửi dữ liệu.</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90" y="3102610"/>
            <a:ext cx="11118850" cy="320040"/>
          </a:xfrm>
        </p:spPr>
        <p:txBody>
          <a:bodyPr/>
          <a:lstStyle/>
          <a:p>
            <a:pPr algn="l"/>
            <a:r>
              <a:rPr lang="en-US" sz="2400" dirty="0"/>
              <a:t>Tạo project html (</a:t>
            </a:r>
            <a:r>
              <a:rPr lang="en-US" sz="2400" dirty="0">
                <a:sym typeface="+mn-ea"/>
              </a:rPr>
              <a:t>Visual Studio Code)</a:t>
            </a:r>
            <a:br>
              <a:rPr lang="en-US" sz="1800" dirty="0"/>
            </a:br>
            <a:endParaRPr lang="en-US" sz="1800" dirty="0"/>
          </a:p>
        </p:txBody>
      </p:sp>
      <p:sp>
        <p:nvSpPr>
          <p:cNvPr id="12" name="Title 1"/>
          <p:cNvSpPr>
            <a:spLocks noGrp="1"/>
          </p:cNvSpPr>
          <p:nvPr/>
        </p:nvSpPr>
        <p:spPr>
          <a:xfrm>
            <a:off x="374015" y="3519170"/>
            <a:ext cx="1908175" cy="32004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000" dirty="0"/>
              <a:t>B1:</a:t>
            </a:r>
            <a:endParaRPr lang="en-US" sz="2000" dirty="0"/>
          </a:p>
        </p:txBody>
      </p:sp>
      <p:sp>
        <p:nvSpPr>
          <p:cNvPr id="13" name="Title 1"/>
          <p:cNvSpPr>
            <a:spLocks noGrp="1"/>
          </p:cNvSpPr>
          <p:nvPr/>
        </p:nvSpPr>
        <p:spPr>
          <a:xfrm>
            <a:off x="3246120" y="3583940"/>
            <a:ext cx="1908175" cy="32004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200" dirty="0"/>
              <a:t>B2:</a:t>
            </a:r>
            <a:endParaRPr lang="en-US" sz="2200" dirty="0"/>
          </a:p>
        </p:txBody>
      </p:sp>
      <p:pic>
        <p:nvPicPr>
          <p:cNvPr id="14" name="Picture 2"/>
          <p:cNvPicPr>
            <a:picLocks noChangeAspect="1"/>
          </p:cNvPicPr>
          <p:nvPr/>
        </p:nvPicPr>
        <p:blipFill>
          <a:blip r:embed="rId1"/>
          <a:stretch>
            <a:fillRect/>
          </a:stretch>
        </p:blipFill>
        <p:spPr>
          <a:xfrm>
            <a:off x="815340" y="4194493"/>
            <a:ext cx="1466850" cy="1285875"/>
          </a:xfrm>
          <a:prstGeom prst="rect">
            <a:avLst/>
          </a:prstGeom>
          <a:noFill/>
          <a:ln>
            <a:noFill/>
          </a:ln>
        </p:spPr>
      </p:pic>
      <p:pic>
        <p:nvPicPr>
          <p:cNvPr id="16" name="Picture 15"/>
          <p:cNvPicPr>
            <a:picLocks noChangeAspect="1"/>
          </p:cNvPicPr>
          <p:nvPr/>
        </p:nvPicPr>
        <p:blipFill>
          <a:blip r:embed="rId2"/>
          <a:stretch>
            <a:fillRect/>
          </a:stretch>
        </p:blipFill>
        <p:spPr>
          <a:xfrm>
            <a:off x="3820160" y="4065270"/>
            <a:ext cx="2571750" cy="2352675"/>
          </a:xfrm>
          <a:prstGeom prst="rect">
            <a:avLst/>
          </a:prstGeom>
        </p:spPr>
      </p:pic>
      <p:pic>
        <p:nvPicPr>
          <p:cNvPr id="17" name="Picture 16"/>
          <p:cNvPicPr>
            <a:picLocks noChangeAspect="1"/>
          </p:cNvPicPr>
          <p:nvPr/>
        </p:nvPicPr>
        <p:blipFill>
          <a:blip r:embed="rId3"/>
          <a:stretch>
            <a:fillRect/>
          </a:stretch>
        </p:blipFill>
        <p:spPr>
          <a:xfrm>
            <a:off x="7929880" y="4160520"/>
            <a:ext cx="3600450" cy="2257425"/>
          </a:xfrm>
          <a:prstGeom prst="rect">
            <a:avLst/>
          </a:prstGeom>
        </p:spPr>
      </p:pic>
      <p:sp>
        <p:nvSpPr>
          <p:cNvPr id="18" name="Title 1"/>
          <p:cNvSpPr>
            <a:spLocks noGrp="1"/>
          </p:cNvSpPr>
          <p:nvPr/>
        </p:nvSpPr>
        <p:spPr>
          <a:xfrm>
            <a:off x="7472045" y="3583940"/>
            <a:ext cx="1908175" cy="32004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2200" dirty="0"/>
              <a:t>B3:</a:t>
            </a:r>
            <a:endParaRPr lang="en-US" sz="2200" dirty="0"/>
          </a:p>
        </p:txBody>
      </p:sp>
      <p:pic>
        <p:nvPicPr>
          <p:cNvPr id="5" name="Picture Placeholder 4"/>
          <p:cNvPicPr>
            <a:picLocks noChangeAspect="1"/>
          </p:cNvPicPr>
          <p:nvPr>
            <p:ph type="pic" sz="quarter" idx="14"/>
          </p:nvPr>
        </p:nvPicPr>
        <p:blipFill>
          <a:blip r:embed="rId4"/>
          <a:stretch>
            <a:fillRect/>
          </a:stretch>
        </p:blipFill>
        <p:spPr>
          <a:xfrm>
            <a:off x="9782810" y="864870"/>
            <a:ext cx="2073275" cy="2049145"/>
          </a:xfrm>
          <a:prstGeom prst="rect">
            <a:avLst/>
          </a:prstGeom>
        </p:spPr>
      </p:pic>
      <p:pic>
        <p:nvPicPr>
          <p:cNvPr id="8" name="Picture 7"/>
          <p:cNvPicPr>
            <a:picLocks noChangeAspect="1"/>
          </p:cNvPicPr>
          <p:nvPr/>
        </p:nvPicPr>
        <p:blipFill>
          <a:blip r:embed="rId5"/>
          <a:stretch>
            <a:fillRect/>
          </a:stretch>
        </p:blipFill>
        <p:spPr>
          <a:xfrm>
            <a:off x="6576695" y="865505"/>
            <a:ext cx="2679700" cy="2048510"/>
          </a:xfrm>
          <a:prstGeom prst="rect">
            <a:avLst/>
          </a:prstGeom>
        </p:spPr>
      </p:pic>
      <p:pic>
        <p:nvPicPr>
          <p:cNvPr id="9" name="Picture 8"/>
          <p:cNvPicPr>
            <a:picLocks noChangeAspect="1"/>
          </p:cNvPicPr>
          <p:nvPr/>
        </p:nvPicPr>
        <p:blipFill>
          <a:blip r:embed="rId6"/>
          <a:stretch>
            <a:fillRect/>
          </a:stretch>
        </p:blipFill>
        <p:spPr>
          <a:xfrm>
            <a:off x="3684905" y="865505"/>
            <a:ext cx="2453005" cy="2049145"/>
          </a:xfrm>
          <a:prstGeom prst="rect">
            <a:avLst/>
          </a:prstGeom>
        </p:spPr>
      </p:pic>
      <p:pic>
        <p:nvPicPr>
          <p:cNvPr id="11" name="Content Placeholder 10"/>
          <p:cNvPicPr>
            <a:picLocks noChangeAspect="1"/>
          </p:cNvPicPr>
          <p:nvPr>
            <p:ph sz="quarter" idx="15"/>
          </p:nvPr>
        </p:nvPicPr>
        <p:blipFill>
          <a:blip r:embed="rId7"/>
          <a:stretch>
            <a:fillRect/>
          </a:stretch>
        </p:blipFill>
        <p:spPr>
          <a:xfrm>
            <a:off x="288290" y="865505"/>
            <a:ext cx="2957830" cy="2049145"/>
          </a:xfrm>
          <a:prstGeom prst="rect">
            <a:avLst/>
          </a:prstGeom>
        </p:spPr>
      </p:pic>
      <p:sp>
        <p:nvSpPr>
          <p:cNvPr id="7" name="Title 5"/>
          <p:cNvSpPr>
            <a:spLocks noGrp="1"/>
          </p:cNvSpPr>
          <p:nvPr/>
        </p:nvSpPr>
        <p:spPr>
          <a:xfrm>
            <a:off x="208915" y="0"/>
            <a:ext cx="10000615" cy="958215"/>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5400" b="1" kern="1200">
                <a:solidFill>
                  <a:schemeClr val="tx2"/>
                </a:solidFill>
                <a:latin typeface="+mn-lt"/>
                <a:ea typeface="+mj-ea"/>
                <a:cs typeface="+mj-cs"/>
              </a:defRPr>
            </a:lvl1pPr>
          </a:lstStyle>
          <a:p>
            <a:r>
              <a:rPr lang="en-US" sz="3600"/>
              <a:t>Thực hành </a:t>
            </a:r>
            <a:endParaRPr lang="en-US"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ppt_y</p:attrName>
                                        </p:attrNameLst>
                                      </p:cBhvr>
                                      <p:tavLst>
                                        <p:tav tm="0">
                                          <p:val>
                                            <p:strVal val="#ppt_y+#ppt_h*1.125000"/>
                                          </p:val>
                                        </p:tav>
                                        <p:tav tm="100000">
                                          <p:val>
                                            <p:strVal val="#ppt_y"/>
                                          </p:val>
                                        </p:tav>
                                      </p:tavLst>
                                    </p:anim>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Left)">
                                      <p:cBhvr>
                                        <p:cTn id="27" dur="500"/>
                                        <p:tgtEl>
                                          <p:spTgt spid="12"/>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Left)">
                                      <p:cBhvr>
                                        <p:cTn id="30" dur="500"/>
                                        <p:tgtEl>
                                          <p:spTgt spid="13"/>
                                        </p:tgtEl>
                                      </p:cBhvr>
                                    </p:animEffect>
                                  </p:childTnLst>
                                </p:cTn>
                              </p:par>
                              <p:par>
                                <p:cTn id="31" presetID="18" presetClass="entr" presetSubtype="12"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downLeft)">
                                      <p:cBhvr>
                                        <p:cTn id="33" dur="500"/>
                                        <p:tgtEl>
                                          <p:spTgt spid="14"/>
                                        </p:tgtEl>
                                      </p:cBhvr>
                                    </p:animEffect>
                                  </p:childTnLst>
                                </p:cTn>
                              </p:par>
                              <p:par>
                                <p:cTn id="34" presetID="18" presetClass="entr" presetSubtype="12"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par>
                                <p:cTn id="37" presetID="18" presetClass="entr" presetSubtype="12"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Left)">
                                      <p:cBhvr>
                                        <p:cTn id="39" dur="500"/>
                                        <p:tgtEl>
                                          <p:spTgt spid="17"/>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down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3" grpId="0"/>
      <p:bldP spid="18" grpId="0"/>
      <p:bldP spid="12" grpId="1"/>
      <p:bldP spid="13" grpId="1"/>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521208" y="350393"/>
            <a:ext cx="11119104" cy="640080"/>
          </a:xfrm>
        </p:spPr>
        <p:txBody>
          <a:bodyPr/>
          <a:p>
            <a:r>
              <a:rPr lang="en-US" sz="4400"/>
              <a:t>Ví dụ</a:t>
            </a:r>
            <a:endParaRPr lang="en-US" sz="4400"/>
          </a:p>
        </p:txBody>
      </p:sp>
      <p:pic>
        <p:nvPicPr>
          <p:cNvPr id="5" name="Picture Placeholder 4"/>
          <p:cNvPicPr>
            <a:picLocks noChangeAspect="1"/>
          </p:cNvPicPr>
          <p:nvPr>
            <p:ph type="pic" sz="quarter" idx="14"/>
          </p:nvPr>
        </p:nvPicPr>
        <p:blipFill>
          <a:blip r:embed="rId1"/>
          <a:stretch>
            <a:fillRect/>
          </a:stretch>
        </p:blipFill>
        <p:spPr>
          <a:xfrm>
            <a:off x="810260" y="1424940"/>
            <a:ext cx="5100955" cy="4657090"/>
          </a:xfrm>
          <a:prstGeom prst="rect">
            <a:avLst/>
          </a:prstGeom>
        </p:spPr>
      </p:pic>
      <p:pic>
        <p:nvPicPr>
          <p:cNvPr id="11" name="Content Placeholder 10"/>
          <p:cNvPicPr>
            <a:picLocks noChangeAspect="1"/>
          </p:cNvPicPr>
          <p:nvPr>
            <p:ph sz="quarter" idx="15"/>
          </p:nvPr>
        </p:nvPicPr>
        <p:blipFill>
          <a:blip r:embed="rId2"/>
          <a:stretch>
            <a:fillRect/>
          </a:stretch>
        </p:blipFill>
        <p:spPr>
          <a:xfrm>
            <a:off x="6558915" y="2101215"/>
            <a:ext cx="4951095" cy="3181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powerpoint tutorial">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25">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Feeling overwhelmed</Template>
  <TotalTime>0</TotalTime>
  <Words>7977</Words>
  <Application>WPS Presentation</Application>
  <PresentationFormat>Widescreen</PresentationFormat>
  <Paragraphs>232</Paragraphs>
  <Slides>31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Segoe UI Semibold</vt:lpstr>
      <vt:lpstr>Times New Roman</vt:lpstr>
      <vt:lpstr>Segoe UI</vt:lpstr>
      <vt:lpstr>Microsoft YaHei</vt:lpstr>
      <vt:lpstr>Arial Unicode MS</vt:lpstr>
      <vt:lpstr>Calibri</vt:lpstr>
      <vt:lpstr>powerpoint tutorial</vt:lpstr>
      <vt:lpstr>TRƯỜNG ĐẠI HỌC KIẾN TRÚC HÀ NỘI</vt:lpstr>
      <vt:lpstr>MỤC LỤC</vt:lpstr>
      <vt:lpstr>   1.1 Định nghĩa -HTML (HyperText Markup Language) là ngôn ngữ đánh dấu sử dụng để tạo và định dạng nội dung trên trang web. Nó là một phần quan trọng của phát triển web và cho phép bạn tạo cấu trúc trang web bằng cách sử dụng các thẻ và các phần tử khác </vt:lpstr>
      <vt:lpstr>Ghi chú</vt:lpstr>
      <vt:lpstr>Thẻ &lt;html&gt;: Đây là thẻ gốc của mọi trang HTML và định nghĩa toàn bộ trang web.   Thẻ &lt;head&gt;: Chứa thông tin về trang web, bao gồm tiêu đề, thẻ &lt;meta&gt;, thẻ &lt;link&gt; và các thẻ khác.  Thẻ &lt;title&gt;: Xác định tiêu đề của trang web, hiển thị trên thanh tiêu đề trình duyệt.  Thẻ &lt;meta&gt;: Chứa thông tin về trang web, như ngôn ngữ, tập tin mã hóa, và mô tả trang.  Thẻ &lt;link&gt;: Được sử dụng để liên kết các tệp CSS, biểu đồ, và các tài liệu khác với trang web.  Thẻ &lt;style&gt;: Chứa mã CSS để định dạng trang web.</vt:lpstr>
      <vt:lpstr>Thẻ &lt;body&gt;: Đây là nơi chứa nội dung chính của trang web, bao gồm văn bản, hình ảnh, và các phần khác.  Thẻ &lt;h1&gt;, &lt;h2&gt;, &lt;h3&gt;, &lt;h4&gt;, &lt;h5&gt;, &lt;h6&gt;: Được sử dụng để tạo tiêu đề với các mức độ khác nhau, với &lt;h1&gt; là tiêu đề lớn nhất và &lt;h6&gt; là tiêu đề nhỏ nhất.  Thẻ &lt;p&gt;: Sử dụng để định dạng đoạn văn bản.  Thẻ &lt;a&gt;: Tạo liên kết đến các trang web khác hoặc tài liệu.  Thẻ &lt;img&gt;: Để hiển thị hình ảnh trên trang web.  Thẻ &lt;ul&gt; và &lt;ol&gt;: Dùng để tạo danh sách không sắp xếp (unordered list) và danh sách có sắp xếp (ordered list) tương ứng.  Thẻ &lt;li&gt;: Được sử dụng để định nghĩa các mục trong danh sách. </vt:lpstr>
      <vt:lpstr>Thẻ &lt;div&gt;: Được sử dụng để tạo các khối hoặc phần riêng biệt trên trang web, thường kết hợp với CSS để định dạng.  Thẻ &lt;span&gt;: Được sử dụng để định dạng một phần của văn bản hoặc một phần nhỏ hơn của nội dung.  Thẻ &lt;table&gt;: Sử dụng để tạo bảng trên trang web, với các thẻ &lt;tr&gt; (dòng), &lt;th&gt; (tiêu đề cột), và &lt;td&gt; (dữ liệu cột).  Thẻ &lt;form&gt;: Được sử dụng để tạo mẫu nhập dữ liệu từ người dùng, thường bao gồm các thẻ như &lt;input&gt;, &lt;button&gt;, và &lt;select&gt;.  Thẻ &lt;input&gt;: Sử dụng để tạo các trường nhập liệu trong mẫu và có nhiều loại, chẳng hạn như text, password, checkbox, radio, và nhiều loại khác.  Thẻ &lt;button&gt;: Tạo nút trên trang web, thường được sử dụng trong mẫu để gửi dữ liệu.</vt:lpstr>
      <vt:lpstr>Tạo project html (Visual Studio Code) </vt:lpstr>
      <vt:lpstr>Ví dụ</vt:lpstr>
      <vt:lpstr>CSS</vt:lpstr>
      <vt:lpstr>Khái niệm</vt:lpstr>
      <vt:lpstr>Một số thuộc tính cơ bản của css</vt:lpstr>
      <vt:lpstr>Cách 1 : Viết inline</vt:lpstr>
      <vt:lpstr>Cách 3: CSS Ngoại tuyến (External CSS)</vt:lpstr>
      <vt:lpstr>PowerPoint 演示文稿</vt:lpstr>
      <vt:lpstr>JAVA SCRIPT</vt:lpstr>
      <vt:lpstr>    </vt:lpstr>
      <vt:lpstr>PowerPoint 演示文稿</vt:lpstr>
      <vt:lpstr>PowerPoint 演示文稿</vt:lpstr>
      <vt:lpstr>3.3 Biến (Variables):  </vt:lpstr>
      <vt:lpstr>Ứng dụng</vt:lpstr>
      <vt:lpstr>HTML Forms và Input Elements:</vt:lpstr>
      <vt:lpstr>PowerPoint 演示文稿</vt:lpstr>
      <vt:lpstr>Kết quả</vt:lpstr>
      <vt:lpstr>Quy trình phát triển web</vt:lpstr>
      <vt:lpstr>PowerPoint 演示文稿</vt:lpstr>
      <vt:lpstr>PowerPoint 演示文稿</vt:lpstr>
      <vt:lpstr>PowerPoint 演示文稿</vt:lpstr>
      <vt:lpstr>PowerPoint 演示文稿</vt:lpstr>
      <vt:lpstr>Tổng kết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dc:title>
  <dc:creator>Phạm Tuấn Anh</dc:creator>
  <cp:lastModifiedBy>ASUS</cp:lastModifiedBy>
  <cp:revision>24</cp:revision>
  <dcterms:created xsi:type="dcterms:W3CDTF">2023-03-31T14:54:00Z</dcterms:created>
  <dcterms:modified xsi:type="dcterms:W3CDTF">2023-10-11T03:11:21Z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D5B9380784894EC0A4530CFE773874A9_13</vt:lpwstr>
  </property>
  <property fmtid="{D5CDD505-2E9C-101B-9397-08002B2CF9AE}" pid="3" name="KSOProductBuildVer">
    <vt:lpwstr>1033-12.2.0.13215</vt:lpwstr>
  </property>
</Properties>
</file>