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8"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574"/>
    <p:restoredTop sz="96512"/>
  </p:normalViewPr>
  <p:slideViewPr>
    <p:cSldViewPr snapToGrid="0" snapToObjects="1">
      <p:cViewPr>
        <p:scale>
          <a:sx n="25" d="100"/>
          <a:sy n="25" d="100"/>
        </p:scale>
        <p:origin x="2568" y="504"/>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01188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337401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563408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62555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1FB4AB-9BC1-CE45-86A6-BBCC9E970F2D}" type="datetimeFigureOut">
              <a:rPr lang="en-US" smtClean="0"/>
              <a:t>4/4/23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4810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1FB4AB-9BC1-CE45-86A6-BBCC9E970F2D}" type="datetimeFigureOut">
              <a:rPr lang="en-US" smtClean="0"/>
              <a:t>4/4/23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33688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1FB4AB-9BC1-CE45-86A6-BBCC9E970F2D}" type="datetimeFigureOut">
              <a:rPr lang="en-US" smtClean="0"/>
              <a:t>4/4/23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32632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1FB4AB-9BC1-CE45-86A6-BBCC9E970F2D}" type="datetimeFigureOut">
              <a:rPr lang="en-US" smtClean="0"/>
              <a:t>4/4/23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2049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FB4AB-9BC1-CE45-86A6-BBCC9E970F2D}" type="datetimeFigureOut">
              <a:rPr lang="en-US" smtClean="0"/>
              <a:t>4/4/23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58201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C1FB4AB-9BC1-CE45-86A6-BBCC9E970F2D}" type="datetimeFigureOut">
              <a:rPr lang="en-US" smtClean="0"/>
              <a:t>4/4/23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90504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C1FB4AB-9BC1-CE45-86A6-BBCC9E970F2D}" type="datetimeFigureOut">
              <a:rPr lang="en-US" smtClean="0"/>
              <a:t>4/4/23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21843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C1FB4AB-9BC1-CE45-86A6-BBCC9E970F2D}" type="datetimeFigureOut">
              <a:rPr lang="en-US" smtClean="0"/>
              <a:t>4/4/23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3504D03-15AE-0741-960A-6ECF5B5D3BCA}" type="slidenum">
              <a:rPr lang="en-US" smtClean="0"/>
              <a:t>‹#›</a:t>
            </a:fld>
            <a:endParaRPr lang="en-US"/>
          </a:p>
        </p:txBody>
      </p:sp>
    </p:spTree>
    <p:extLst>
      <p:ext uri="{BB962C8B-B14F-4D97-AF65-F5344CB8AC3E}">
        <p14:creationId xmlns:p14="http://schemas.microsoft.com/office/powerpoint/2010/main" val="1958141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E97094E8-080D-AE01-F4A9-32B0722F216B}"/>
              </a:ext>
            </a:extLst>
          </p:cNvPr>
          <p:cNvSpPr txBox="1"/>
          <p:nvPr/>
        </p:nvSpPr>
        <p:spPr>
          <a:xfrm>
            <a:off x="28879097" y="5492498"/>
            <a:ext cx="14616006" cy="27257646"/>
          </a:xfrm>
          <a:prstGeom prst="rect">
            <a:avLst/>
          </a:prstGeom>
          <a:ln/>
        </p:spPr>
        <p:style>
          <a:lnRef idx="2">
            <a:schemeClr val="accent1"/>
          </a:lnRef>
          <a:fillRef idx="1">
            <a:schemeClr val="lt1"/>
          </a:fillRef>
          <a:effectRef idx="0">
            <a:schemeClr val="accent1"/>
          </a:effectRef>
          <a:fontRef idx="minor">
            <a:schemeClr val="dk1"/>
          </a:fontRef>
        </p:style>
        <p:txBody>
          <a:bodyPr wrap="square" lIns="216000" rIns="216000" rtlCol="0" anchor="t">
            <a:noAutofit/>
          </a:bodyPr>
          <a:lstStyle/>
          <a:p>
            <a:pPr marR="120589" algn="just">
              <a:lnSpc>
                <a:spcPts val="4000"/>
              </a:lnSpc>
            </a:pPr>
            <a:endParaRPr lang="en-US" sz="4000" b="1" cap="all" spc="25" dirty="0">
              <a:solidFill>
                <a:srgbClr val="0070C0"/>
              </a:solidFill>
              <a:latin typeface="Arial"/>
              <a:cs typeface="Arial"/>
            </a:endParaRPr>
          </a:p>
          <a:p>
            <a:pPr marR="120589" algn="just">
              <a:lnSpc>
                <a:spcPct val="150000"/>
              </a:lnSpc>
            </a:pPr>
            <a:r>
              <a:rPr lang="en-US" sz="4000" b="1" cap="all" spc="25" dirty="0">
                <a:solidFill>
                  <a:srgbClr val="0070C0"/>
                </a:solidFill>
                <a:latin typeface="Arial"/>
                <a:cs typeface="Arial"/>
              </a:rPr>
              <a:t>Results</a:t>
            </a:r>
            <a:endParaRPr lang="en-US" sz="4000" b="1" cap="all" dirty="0">
              <a:solidFill>
                <a:srgbClr val="0070C0"/>
              </a:solidFill>
              <a:latin typeface="Arial"/>
              <a:cs typeface="Arial"/>
            </a:endParaRPr>
          </a:p>
          <a:p>
            <a:pPr marR="493790" algn="just">
              <a:lnSpc>
                <a:spcPct val="150000"/>
              </a:lnSpc>
              <a:spcBef>
                <a:spcPts val="1800"/>
              </a:spcBef>
            </a:pPr>
            <a:endParaRPr lang="en-US" sz="3600" spc="8" dirty="0">
              <a:solidFill>
                <a:srgbClr val="231F20"/>
              </a:solidFill>
              <a:latin typeface="Arial" panose="020B0604020202020204" pitchFamily="34" charset="0"/>
              <a:cs typeface="Arial" panose="020B0604020202020204" pitchFamily="34" charset="0"/>
            </a:endParaRPr>
          </a:p>
          <a:p>
            <a:pPr marR="493790" algn="just">
              <a:lnSpc>
                <a:spcPct val="150000"/>
              </a:lnSpc>
              <a:spcBef>
                <a:spcPts val="1800"/>
              </a:spcBef>
            </a:pPr>
            <a:endParaRPr lang="en-US" sz="3600" spc="8" dirty="0">
              <a:solidFill>
                <a:srgbClr val="231F20"/>
              </a:solidFill>
              <a:latin typeface="Arial" panose="020B0604020202020204" pitchFamily="34" charset="0"/>
              <a:cs typeface="Arial" panose="020B0604020202020204" pitchFamily="34" charset="0"/>
            </a:endParaRPr>
          </a:p>
          <a:p>
            <a:pPr marR="493790" algn="just">
              <a:lnSpc>
                <a:spcPct val="150000"/>
              </a:lnSpc>
              <a:spcBef>
                <a:spcPts val="1800"/>
              </a:spcBef>
            </a:pPr>
            <a:endParaRPr lang="en-US" sz="3600" spc="8" dirty="0">
              <a:solidFill>
                <a:srgbClr val="231F20"/>
              </a:solidFill>
              <a:latin typeface="Arial" panose="020B0604020202020204" pitchFamily="34" charset="0"/>
              <a:cs typeface="Arial" panose="020B0604020202020204" pitchFamily="34" charset="0"/>
            </a:endParaRPr>
          </a:p>
          <a:p>
            <a:pPr marR="493790" algn="just">
              <a:lnSpc>
                <a:spcPct val="150000"/>
              </a:lnSpc>
              <a:spcBef>
                <a:spcPts val="1800"/>
              </a:spcBef>
            </a:pPr>
            <a:endParaRPr lang="en-US" sz="3600" spc="8" dirty="0">
              <a:solidFill>
                <a:srgbClr val="231F20"/>
              </a:solidFill>
              <a:latin typeface="Arial" panose="020B0604020202020204" pitchFamily="34" charset="0"/>
              <a:cs typeface="Arial" panose="020B0604020202020204" pitchFamily="34" charset="0"/>
            </a:endParaRPr>
          </a:p>
          <a:p>
            <a:pPr marR="493790" algn="just">
              <a:lnSpc>
                <a:spcPct val="150000"/>
              </a:lnSpc>
              <a:spcBef>
                <a:spcPts val="1800"/>
              </a:spcBef>
            </a:pPr>
            <a:endParaRPr lang="en-US" sz="3600" spc="8" dirty="0">
              <a:solidFill>
                <a:srgbClr val="231F20"/>
              </a:solidFill>
              <a:latin typeface="Arial" panose="020B0604020202020204" pitchFamily="34" charset="0"/>
              <a:cs typeface="Arial" panose="020B0604020202020204" pitchFamily="34" charset="0"/>
            </a:endParaRPr>
          </a:p>
          <a:p>
            <a:pPr marR="493790" algn="just">
              <a:lnSpc>
                <a:spcPct val="150000"/>
              </a:lnSpc>
              <a:spcBef>
                <a:spcPts val="1800"/>
              </a:spcBef>
            </a:pPr>
            <a:endParaRPr lang="en-US" sz="3600" spc="8" dirty="0">
              <a:solidFill>
                <a:srgbClr val="231F20"/>
              </a:solidFill>
              <a:latin typeface="Arial" panose="020B0604020202020204" pitchFamily="34" charset="0"/>
              <a:cs typeface="Arial" panose="020B0604020202020204" pitchFamily="34" charset="0"/>
            </a:endParaRPr>
          </a:p>
          <a:p>
            <a:pPr marR="493790" algn="just">
              <a:lnSpc>
                <a:spcPct val="150000"/>
              </a:lnSpc>
              <a:spcBef>
                <a:spcPts val="1800"/>
              </a:spcBef>
            </a:pPr>
            <a:endParaRPr lang="en-US" sz="3600" spc="8" dirty="0">
              <a:solidFill>
                <a:srgbClr val="231F20"/>
              </a:solidFill>
              <a:latin typeface="Arial" panose="020B0604020202020204" pitchFamily="34" charset="0"/>
              <a:cs typeface="Arial" panose="020B0604020202020204" pitchFamily="34" charset="0"/>
            </a:endParaRPr>
          </a:p>
          <a:p>
            <a:pPr marR="493790" algn="just">
              <a:lnSpc>
                <a:spcPct val="150000"/>
              </a:lnSpc>
              <a:spcBef>
                <a:spcPts val="1800"/>
              </a:spcBef>
            </a:pPr>
            <a:endParaRPr lang="en-US" sz="3600" spc="8" dirty="0">
              <a:solidFill>
                <a:srgbClr val="231F20"/>
              </a:solidFill>
              <a:latin typeface="Arial" panose="020B0604020202020204" pitchFamily="34" charset="0"/>
              <a:cs typeface="Arial" panose="020B0604020202020204" pitchFamily="34" charset="0"/>
            </a:endParaRPr>
          </a:p>
          <a:p>
            <a:pPr marR="493790" algn="just">
              <a:lnSpc>
                <a:spcPct val="150000"/>
              </a:lnSpc>
              <a:spcBef>
                <a:spcPts val="1800"/>
              </a:spcBef>
            </a:pPr>
            <a:endParaRPr lang="en-US" sz="3600" spc="8" dirty="0">
              <a:solidFill>
                <a:srgbClr val="231F20"/>
              </a:solidFill>
              <a:latin typeface="Arial" panose="020B0604020202020204" pitchFamily="34" charset="0"/>
              <a:cs typeface="Arial" panose="020B0604020202020204" pitchFamily="34" charset="0"/>
            </a:endParaRPr>
          </a:p>
          <a:p>
            <a:pPr marR="493790" algn="just">
              <a:lnSpc>
                <a:spcPct val="150000"/>
              </a:lnSpc>
              <a:spcBef>
                <a:spcPts val="1800"/>
              </a:spcBef>
            </a:pPr>
            <a:endParaRPr lang="en-US" sz="3600" spc="8" dirty="0">
              <a:solidFill>
                <a:srgbClr val="231F20"/>
              </a:solidFill>
              <a:latin typeface="Arial" panose="020B0604020202020204" pitchFamily="34" charset="0"/>
              <a:cs typeface="Arial" panose="020B0604020202020204" pitchFamily="34" charset="0"/>
            </a:endParaRPr>
          </a:p>
          <a:p>
            <a:pPr algn="just"/>
            <a:r>
              <a:rPr lang="en-US" sz="3600" b="1" cap="all" spc="25" dirty="0">
                <a:solidFill>
                  <a:srgbClr val="0070C0"/>
                </a:solidFill>
                <a:latin typeface="Arial"/>
                <a:cs typeface="Arial"/>
              </a:rPr>
              <a:t>Conclusion</a:t>
            </a:r>
          </a:p>
          <a:p>
            <a:pPr algn="just"/>
            <a:endParaRPr lang="en-US" sz="3600" cap="all" spc="25" dirty="0">
              <a:solidFill>
                <a:srgbClr val="0070C0"/>
              </a:solidFill>
              <a:latin typeface="Arial"/>
              <a:cs typeface="Arial"/>
            </a:endParaRPr>
          </a:p>
          <a:p>
            <a:pPr algn="just">
              <a:lnSpc>
                <a:spcPct val="150000"/>
              </a:lnSpc>
            </a:pPr>
            <a:r>
              <a:rPr lang="en-US" sz="3600" spc="8" dirty="0">
                <a:solidFill>
                  <a:srgbClr val="231F20"/>
                </a:solidFill>
                <a:latin typeface="Arial" panose="020B0604020202020204" pitchFamily="34" charset="0"/>
                <a:cs typeface="Arial" panose="020B0604020202020204" pitchFamily="34" charset="0"/>
              </a:rPr>
              <a:t>Multiple feature selection approaches were explored on the dataset created by integrating datasets from multiple sources to identify the optimal genes that could be potential biomarkers for AD classification, and it was discovered that using the top 10814 genes extracted using ANOVA + SVM had a significant impact on the classification model's accuracy. Before sending the samples for deep CNN-based classification, GAN-based data augmentation was also performed to reduce overfitting due to small sample size. Maximum accuracy of 93.7% was observed for the proposed system, proving that the proposed blood gene expression-based AD classification technique is comparable to current MRI-based methods.</a:t>
            </a:r>
          </a:p>
          <a:p>
            <a:pPr algn="just">
              <a:lnSpc>
                <a:spcPct val="150000"/>
              </a:lnSpc>
            </a:pPr>
            <a:endParaRPr lang="en-US" sz="3600" b="1" cap="all" spc="25" dirty="0">
              <a:solidFill>
                <a:srgbClr val="0070C0"/>
              </a:solidFill>
              <a:latin typeface="Arial"/>
              <a:cs typeface="Arial"/>
            </a:endParaRPr>
          </a:p>
          <a:p>
            <a:pPr algn="just">
              <a:lnSpc>
                <a:spcPct val="150000"/>
              </a:lnSpc>
            </a:pPr>
            <a:r>
              <a:rPr lang="en-US" sz="3600" b="1" cap="all" spc="25" dirty="0">
                <a:solidFill>
                  <a:srgbClr val="0070C0"/>
                </a:solidFill>
                <a:latin typeface="Arial"/>
                <a:cs typeface="Arial"/>
              </a:rPr>
              <a:t>References</a:t>
            </a:r>
            <a:endParaRPr lang="en-US" sz="3600" spc="8" dirty="0">
              <a:solidFill>
                <a:srgbClr val="231F20"/>
              </a:solidFill>
              <a:latin typeface="Arial" panose="020B0604020202020204" pitchFamily="34" charset="0"/>
              <a:cs typeface="Arial" panose="020B0604020202020204" pitchFamily="34" charset="0"/>
            </a:endParaRPr>
          </a:p>
          <a:p>
            <a:pPr algn="just">
              <a:lnSpc>
                <a:spcPct val="150000"/>
              </a:lnSpc>
            </a:pPr>
            <a:r>
              <a:rPr lang="en-US" sz="2800" spc="8" dirty="0">
                <a:solidFill>
                  <a:srgbClr val="231F20"/>
                </a:solidFill>
                <a:latin typeface="Arial" panose="020B0604020202020204" pitchFamily="34" charset="0"/>
                <a:cs typeface="Arial" panose="020B0604020202020204" pitchFamily="34" charset="0"/>
              </a:rPr>
              <a:t>[1]	Lee, T., Lee, H. Prediction of Alzheimer’s disease using blood gene expression data. Sci Rep 10, 3485, 2020. https://doi.org/10.1038/s41598-020-60595-1.</a:t>
            </a:r>
          </a:p>
          <a:p>
            <a:pPr algn="just">
              <a:lnSpc>
                <a:spcPct val="150000"/>
              </a:lnSpc>
            </a:pPr>
            <a:r>
              <a:rPr lang="en-US" sz="2800" spc="8" dirty="0">
                <a:solidFill>
                  <a:srgbClr val="231F20"/>
                </a:solidFill>
                <a:latin typeface="Arial" panose="020B0604020202020204" pitchFamily="34" charset="0"/>
                <a:cs typeface="Arial" panose="020B0604020202020204" pitchFamily="34" charset="0"/>
              </a:rPr>
              <a:t>[2]	C. Park, J. Ha, and S. Park, "Prediction of Alzheimer's disease based on deep neural network by integrating gene expression and DNA methylation dataset," Expert Systems with Applications, vol. 140, pp. 112873, 2020, doi: 10.1016/j.eswa.2019.112873.</a:t>
            </a:r>
          </a:p>
          <a:p>
            <a:pPr algn="just">
              <a:lnSpc>
                <a:spcPct val="150000"/>
              </a:lnSpc>
            </a:pPr>
            <a:endParaRPr lang="en-US" sz="3600" spc="8" dirty="0">
              <a:solidFill>
                <a:srgbClr val="231F20"/>
              </a:solidFill>
              <a:latin typeface="Arial" panose="020B0604020202020204" pitchFamily="34" charset="0"/>
              <a:cs typeface="Arial" panose="020B0604020202020204" pitchFamily="34" charset="0"/>
            </a:endParaRPr>
          </a:p>
          <a:p>
            <a:pPr algn="just">
              <a:lnSpc>
                <a:spcPct val="150000"/>
              </a:lnSpc>
            </a:pPr>
            <a:endParaRPr lang="en-US" sz="3600" spc="8" dirty="0">
              <a:solidFill>
                <a:srgbClr val="231F20"/>
              </a:solidFill>
              <a:latin typeface="Arial" panose="020B0604020202020204" pitchFamily="34" charset="0"/>
              <a:cs typeface="Arial" panose="020B0604020202020204" pitchFamily="34" charset="0"/>
            </a:endParaRPr>
          </a:p>
          <a:p>
            <a:pPr algn="just"/>
            <a:endParaRPr lang="en-US" sz="3600" b="1" cap="all" spc="25" dirty="0">
              <a:solidFill>
                <a:srgbClr val="0070C0"/>
              </a:solidFill>
              <a:latin typeface="Arial"/>
              <a:cs typeface="Arial"/>
            </a:endParaRPr>
          </a:p>
          <a:p>
            <a:pPr algn="just">
              <a:lnSpc>
                <a:spcPct val="150000"/>
              </a:lnSpc>
            </a:pPr>
            <a:endParaRPr lang="en-US" sz="3600" b="1" cap="all" spc="25" dirty="0">
              <a:solidFill>
                <a:srgbClr val="0070C0"/>
              </a:solidFill>
              <a:latin typeface="Arial"/>
              <a:cs typeface="Arial"/>
            </a:endParaRPr>
          </a:p>
        </p:txBody>
      </p:sp>
      <p:sp>
        <p:nvSpPr>
          <p:cNvPr id="6" name="object 3">
            <a:extLst>
              <a:ext uri="{FF2B5EF4-FFF2-40B4-BE49-F238E27FC236}">
                <a16:creationId xmlns:a16="http://schemas.microsoft.com/office/drawing/2014/main" id="{E3E3A997-AC34-4F4F-AB70-E535DDD5B7DE}"/>
              </a:ext>
            </a:extLst>
          </p:cNvPr>
          <p:cNvSpPr/>
          <p:nvPr/>
        </p:nvSpPr>
        <p:spPr>
          <a:xfrm>
            <a:off x="-1" y="-21866"/>
            <a:ext cx="43891200" cy="4747708"/>
          </a:xfrm>
          <a:custGeom>
            <a:avLst/>
            <a:gdLst/>
            <a:ahLst/>
            <a:cxnLst/>
            <a:rect l="l" t="t" r="r" b="b"/>
            <a:pathLst>
              <a:path w="20104100" h="2233930">
                <a:moveTo>
                  <a:pt x="0" y="2233788"/>
                </a:moveTo>
                <a:lnTo>
                  <a:pt x="20104099" y="2233788"/>
                </a:lnTo>
                <a:lnTo>
                  <a:pt x="20104099" y="0"/>
                </a:lnTo>
                <a:lnTo>
                  <a:pt x="0" y="0"/>
                </a:lnTo>
                <a:lnTo>
                  <a:pt x="0" y="2233788"/>
                </a:lnTo>
                <a:close/>
              </a:path>
            </a:pathLst>
          </a:custGeom>
          <a:solidFill>
            <a:schemeClr val="accent1"/>
          </a:solidFill>
        </p:spPr>
        <p:txBody>
          <a:bodyPr wrap="square" lIns="0" tIns="0" rIns="0" bIns="0" rtlCol="0"/>
          <a:lstStyle/>
          <a:p>
            <a:endParaRPr sz="4825" dirty="0"/>
          </a:p>
        </p:txBody>
      </p:sp>
      <p:sp>
        <p:nvSpPr>
          <p:cNvPr id="7" name="object 4">
            <a:extLst>
              <a:ext uri="{FF2B5EF4-FFF2-40B4-BE49-F238E27FC236}">
                <a16:creationId xmlns:a16="http://schemas.microsoft.com/office/drawing/2014/main" id="{1E7FBB64-4D0D-0A4B-90FA-4E80427AEDDE}"/>
              </a:ext>
            </a:extLst>
          </p:cNvPr>
          <p:cNvSpPr txBox="1">
            <a:spLocks/>
          </p:cNvSpPr>
          <p:nvPr/>
        </p:nvSpPr>
        <p:spPr>
          <a:xfrm>
            <a:off x="9480694" y="364628"/>
            <a:ext cx="32848068" cy="2014337"/>
          </a:xfrm>
          <a:prstGeom prst="rect">
            <a:avLst/>
          </a:prstGeom>
        </p:spPr>
        <p:txBody>
          <a:bodyPr vert="horz" wrap="square" lIns="0" tIns="19752" rIns="0" bIns="0" rtlCol="0" anchor="b">
            <a:sp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marL="20791">
              <a:spcBef>
                <a:spcPts val="156"/>
              </a:spcBef>
              <a:tabLst>
                <a:tab pos="4592769" algn="l"/>
              </a:tabLst>
            </a:pPr>
            <a:r>
              <a:rPr lang="en-US" sz="7200" b="1" cap="all" spc="-8" dirty="0">
                <a:solidFill>
                  <a:schemeClr val="bg1"/>
                </a:solidFill>
                <a:latin typeface="Arial" panose="020B0604020202020204" pitchFamily="34" charset="0"/>
              </a:rPr>
              <a:t>Early Detection of Alzheimer’s using Blood Gene Expression Data AND machine learning algorithm</a:t>
            </a:r>
            <a:endParaRPr lang="en-US" sz="7200" b="1" cap="all" spc="-16" dirty="0">
              <a:solidFill>
                <a:schemeClr val="bg1"/>
              </a:solidFill>
              <a:latin typeface="Arial" panose="020B0604020202020204" pitchFamily="34" charset="0"/>
            </a:endParaRPr>
          </a:p>
        </p:txBody>
      </p:sp>
      <p:sp>
        <p:nvSpPr>
          <p:cNvPr id="9" name="object 6">
            <a:extLst>
              <a:ext uri="{FF2B5EF4-FFF2-40B4-BE49-F238E27FC236}">
                <a16:creationId xmlns:a16="http://schemas.microsoft.com/office/drawing/2014/main" id="{0E51A11A-3A38-D04C-9B83-12833A3C48F8}"/>
              </a:ext>
            </a:extLst>
          </p:cNvPr>
          <p:cNvSpPr txBox="1"/>
          <p:nvPr/>
        </p:nvSpPr>
        <p:spPr>
          <a:xfrm>
            <a:off x="13455474" y="2354595"/>
            <a:ext cx="17800475" cy="642846"/>
          </a:xfrm>
          <a:prstGeom prst="rect">
            <a:avLst/>
          </a:prstGeom>
        </p:spPr>
        <p:txBody>
          <a:bodyPr vert="horz" wrap="square" lIns="0" tIns="27029" rIns="0" bIns="0" rtlCol="0">
            <a:spAutoFit/>
          </a:bodyPr>
          <a:lstStyle/>
          <a:p>
            <a:pPr marL="20791" algn="ctr">
              <a:spcBef>
                <a:spcPts val="213"/>
              </a:spcBef>
            </a:pPr>
            <a:r>
              <a:rPr lang="en-US" sz="4000" spc="16" dirty="0">
                <a:solidFill>
                  <a:srgbClr val="FFFFFF"/>
                </a:solidFill>
                <a:latin typeface="Arial"/>
                <a:cs typeface="Arial"/>
              </a:rPr>
              <a:t>Hariharan J (22MCB1006) Guided by Dr. R Jothi</a:t>
            </a:r>
            <a:endParaRPr sz="4000" dirty="0">
              <a:latin typeface="Arial"/>
              <a:cs typeface="Arial"/>
            </a:endParaRPr>
          </a:p>
        </p:txBody>
      </p:sp>
      <p:pic>
        <p:nvPicPr>
          <p:cNvPr id="29" name="Picture 28" descr="See the source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48422"/>
            <a:ext cx="7918259" cy="3003492"/>
          </a:xfrm>
          <a:prstGeom prst="rect">
            <a:avLst/>
          </a:prstGeom>
          <a:noFill/>
          <a:ln>
            <a:noFill/>
          </a:ln>
        </p:spPr>
      </p:pic>
      <p:sp>
        <p:nvSpPr>
          <p:cNvPr id="32" name="object 6">
            <a:extLst>
              <a:ext uri="{FF2B5EF4-FFF2-40B4-BE49-F238E27FC236}">
                <a16:creationId xmlns:a16="http://schemas.microsoft.com/office/drawing/2014/main" id="{0E51A11A-3A38-D04C-9B83-12833A3C48F8}"/>
              </a:ext>
            </a:extLst>
          </p:cNvPr>
          <p:cNvSpPr txBox="1"/>
          <p:nvPr/>
        </p:nvSpPr>
        <p:spPr>
          <a:xfrm>
            <a:off x="13315090" y="3041082"/>
            <a:ext cx="17800475" cy="642846"/>
          </a:xfrm>
          <a:prstGeom prst="rect">
            <a:avLst/>
          </a:prstGeom>
        </p:spPr>
        <p:txBody>
          <a:bodyPr vert="horz" wrap="square" lIns="0" tIns="27029" rIns="0" bIns="0" rtlCol="0">
            <a:spAutoFit/>
          </a:bodyPr>
          <a:lstStyle/>
          <a:p>
            <a:pPr marL="20791" algn="ctr">
              <a:spcBef>
                <a:spcPts val="213"/>
              </a:spcBef>
            </a:pPr>
            <a:r>
              <a:rPr lang="en-US" sz="4000" spc="16" dirty="0">
                <a:solidFill>
                  <a:srgbClr val="FFFFFF"/>
                </a:solidFill>
                <a:latin typeface="Arial"/>
                <a:cs typeface="Arial"/>
              </a:rPr>
              <a:t>2023</a:t>
            </a:r>
            <a:endParaRPr sz="4000" dirty="0">
              <a:latin typeface="Arial"/>
              <a:cs typeface="Arial"/>
            </a:endParaRPr>
          </a:p>
        </p:txBody>
      </p:sp>
      <p:sp>
        <p:nvSpPr>
          <p:cNvPr id="33" name="object 6">
            <a:extLst>
              <a:ext uri="{FF2B5EF4-FFF2-40B4-BE49-F238E27FC236}">
                <a16:creationId xmlns:a16="http://schemas.microsoft.com/office/drawing/2014/main" id="{0E51A11A-3A38-D04C-9B83-12833A3C48F8}"/>
              </a:ext>
            </a:extLst>
          </p:cNvPr>
          <p:cNvSpPr txBox="1"/>
          <p:nvPr/>
        </p:nvSpPr>
        <p:spPr>
          <a:xfrm>
            <a:off x="13827254" y="3857953"/>
            <a:ext cx="17800475" cy="642846"/>
          </a:xfrm>
          <a:prstGeom prst="rect">
            <a:avLst/>
          </a:prstGeom>
        </p:spPr>
        <p:txBody>
          <a:bodyPr vert="horz" wrap="square" lIns="0" tIns="27029" rIns="0" bIns="0" rtlCol="0">
            <a:spAutoFit/>
          </a:bodyPr>
          <a:lstStyle/>
          <a:p>
            <a:pPr marL="20791" algn="ctr">
              <a:spcBef>
                <a:spcPts val="213"/>
              </a:spcBef>
            </a:pPr>
            <a:r>
              <a:rPr lang="en-US" sz="4000" spc="16" dirty="0">
                <a:solidFill>
                  <a:srgbClr val="FFFFFF"/>
                </a:solidFill>
                <a:latin typeface="Arial"/>
                <a:cs typeface="Arial"/>
              </a:rPr>
              <a:t>School of Computer Science and Engineering</a:t>
            </a:r>
            <a:endParaRPr sz="4000" dirty="0">
              <a:latin typeface="Arial"/>
              <a:cs typeface="Arial"/>
            </a:endParaRPr>
          </a:p>
        </p:txBody>
      </p:sp>
      <p:sp>
        <p:nvSpPr>
          <p:cNvPr id="31" name="TextBox 30"/>
          <p:cNvSpPr txBox="1"/>
          <p:nvPr/>
        </p:nvSpPr>
        <p:spPr>
          <a:xfrm>
            <a:off x="444555" y="5424779"/>
            <a:ext cx="13752662" cy="27325364"/>
          </a:xfrm>
          <a:prstGeom prst="rect">
            <a:avLst/>
          </a:prstGeom>
          <a:ln/>
        </p:spPr>
        <p:style>
          <a:lnRef idx="2">
            <a:schemeClr val="accent1"/>
          </a:lnRef>
          <a:fillRef idx="1">
            <a:schemeClr val="lt1"/>
          </a:fillRef>
          <a:effectRef idx="0">
            <a:schemeClr val="accent1"/>
          </a:effectRef>
          <a:fontRef idx="minor">
            <a:schemeClr val="dk1"/>
          </a:fontRef>
        </p:style>
        <p:txBody>
          <a:bodyPr wrap="square" lIns="216000" rIns="216000" rtlCol="0" anchor="t">
            <a:noAutofit/>
          </a:bodyPr>
          <a:lstStyle/>
          <a:p>
            <a:pPr marR="120589" algn="just">
              <a:lnSpc>
                <a:spcPts val="4000"/>
              </a:lnSpc>
            </a:pPr>
            <a:endParaRPr lang="en-US" sz="4000" b="1" cap="all" spc="25" dirty="0">
              <a:solidFill>
                <a:srgbClr val="0070C0"/>
              </a:solidFill>
              <a:latin typeface="Arial"/>
              <a:cs typeface="Arial"/>
            </a:endParaRPr>
          </a:p>
          <a:p>
            <a:pPr marR="120589" algn="just">
              <a:lnSpc>
                <a:spcPct val="150000"/>
              </a:lnSpc>
            </a:pPr>
            <a:r>
              <a:rPr lang="en-US" sz="4000" b="1" cap="all" spc="25" dirty="0">
                <a:solidFill>
                  <a:srgbClr val="0070C0"/>
                </a:solidFill>
                <a:latin typeface="Arial"/>
                <a:cs typeface="Arial"/>
              </a:rPr>
              <a:t>INTRODUCTION</a:t>
            </a:r>
            <a:endParaRPr lang="en-US" sz="4000" b="1" cap="all" dirty="0">
              <a:solidFill>
                <a:srgbClr val="0070C0"/>
              </a:solidFill>
              <a:latin typeface="Arial"/>
              <a:cs typeface="Arial"/>
            </a:endParaRPr>
          </a:p>
          <a:p>
            <a:pPr marR="493790" algn="just">
              <a:lnSpc>
                <a:spcPct val="150000"/>
              </a:lnSpc>
              <a:spcBef>
                <a:spcPts val="1800"/>
              </a:spcBef>
            </a:pPr>
            <a:r>
              <a:rPr lang="en-US" sz="3600" spc="8" dirty="0">
                <a:solidFill>
                  <a:srgbClr val="231F20"/>
                </a:solidFill>
                <a:latin typeface="Arial" panose="020B0604020202020204" pitchFamily="34" charset="0"/>
                <a:cs typeface="Arial" panose="020B0604020202020204" pitchFamily="34" charset="0"/>
              </a:rPr>
              <a:t>Alzheimer’s disease (AD) is a progressive neurological disorder categorized by the gradual loss of cognitive function and memory. </a:t>
            </a:r>
            <a:endParaRPr lang="en-US" sz="3600" dirty="0">
              <a:latin typeface="Times New Roman" panose="02020603050405020304" pitchFamily="18" charset="0"/>
              <a:cs typeface="Times New Roman" panose="02020603050405020304" pitchFamily="18" charset="0"/>
            </a:endParaRPr>
          </a:p>
          <a:p>
            <a:pPr marL="571500" indent="-571500" algn="just">
              <a:lnSpc>
                <a:spcPct val="150000"/>
              </a:lnSpc>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Most common cause of dementia among older adults</a:t>
            </a:r>
            <a:r>
              <a:rPr lang="en-US" sz="3600" dirty="0">
                <a:latin typeface="Times New Roman" panose="02020603050405020304" pitchFamily="18" charset="0"/>
                <a:cs typeface="Times New Roman" panose="02020603050405020304" pitchFamily="18" charset="0"/>
              </a:rPr>
              <a:t>.</a:t>
            </a:r>
          </a:p>
          <a:p>
            <a:pPr marL="571500" indent="-571500" algn="just">
              <a:lnSpc>
                <a:spcPct val="150000"/>
              </a:lnSpc>
              <a:buFont typeface="Arial" panose="020B0604020202020204" pitchFamily="34" charset="0"/>
              <a:buChar char="•"/>
            </a:pPr>
            <a:r>
              <a:rPr lang="en-US" sz="3600" dirty="0">
                <a:latin typeface="Arial" panose="020B0604020202020204" pitchFamily="34" charset="0"/>
                <a:cs typeface="Arial" panose="020B0604020202020204" pitchFamily="34" charset="0"/>
              </a:rPr>
              <a:t>Expected to grow to 11,422,692 by 2050 from 3,848,118 measured in 2019.</a:t>
            </a:r>
          </a:p>
          <a:p>
            <a:pPr marL="571500" indent="-571500" algn="just">
              <a:lnSpc>
                <a:spcPct val="150000"/>
              </a:lnSpc>
              <a:buFont typeface="Arial" panose="020B0604020202020204" pitchFamily="34" charset="0"/>
              <a:buChar char="•"/>
            </a:pPr>
            <a:r>
              <a:rPr lang="en-US" sz="3600" dirty="0">
                <a:latin typeface="Arial" panose="020B0604020202020204" pitchFamily="34" charset="0"/>
                <a:cs typeface="Arial" panose="020B0604020202020204" pitchFamily="34" charset="0"/>
              </a:rPr>
              <a:t>Currently no cure for AD and available treatments only offer temporary symptom relief.</a:t>
            </a:r>
            <a:endParaRPr lang="en-US" sz="3600" spc="8" dirty="0">
              <a:solidFill>
                <a:srgbClr val="231F20"/>
              </a:solidFill>
              <a:latin typeface="Arial" panose="020B0604020202020204" pitchFamily="34" charset="0"/>
              <a:cs typeface="Arial" panose="020B0604020202020204" pitchFamily="34" charset="0"/>
            </a:endParaRPr>
          </a:p>
          <a:p>
            <a:pPr marR="493790" algn="just">
              <a:lnSpc>
                <a:spcPct val="150000"/>
              </a:lnSpc>
              <a:spcBef>
                <a:spcPts val="1800"/>
              </a:spcBef>
            </a:pPr>
            <a:r>
              <a:rPr lang="en-US" sz="3600" spc="8" dirty="0">
                <a:solidFill>
                  <a:srgbClr val="231F20"/>
                </a:solidFill>
                <a:latin typeface="Arial" panose="020B0604020202020204" pitchFamily="34" charset="0"/>
                <a:cs typeface="Arial" panose="020B0604020202020204" pitchFamily="34" charset="0"/>
              </a:rPr>
              <a:t>Early detection and diagnosis of AD is crucial for the planning of appropriate care and support for individuals and their families, as well as for the development of disease-modifying therapies. However, current diagnostic methods for AD often involve invasive and expensive procedures, such as brain imaging or lumbar punctures. Proposed model focuses on solving this using a less invasive and cost-effective method of identification of specific </a:t>
            </a:r>
            <a:r>
              <a:rPr lang="en-US" sz="3600" spc="8">
                <a:solidFill>
                  <a:srgbClr val="231F20"/>
                </a:solidFill>
                <a:latin typeface="Arial" panose="020B0604020202020204" pitchFamily="34" charset="0"/>
                <a:cs typeface="Arial" panose="020B0604020202020204" pitchFamily="34" charset="0"/>
              </a:rPr>
              <a:t>gene expression (GE) </a:t>
            </a:r>
            <a:r>
              <a:rPr lang="en-US" sz="3600" spc="8" dirty="0">
                <a:solidFill>
                  <a:srgbClr val="231F20"/>
                </a:solidFill>
                <a:latin typeface="Arial" panose="020B0604020202020204" pitchFamily="34" charset="0"/>
                <a:cs typeface="Arial" panose="020B0604020202020204" pitchFamily="34" charset="0"/>
              </a:rPr>
              <a:t>patterns in the blood that are associated with AD may enable the development of simple and reliable diagnostic tools that can be used in a clinical setting</a:t>
            </a:r>
          </a:p>
          <a:p>
            <a:pPr marR="493790" algn="just">
              <a:lnSpc>
                <a:spcPct val="150000"/>
              </a:lnSpc>
              <a:spcBef>
                <a:spcPts val="1800"/>
              </a:spcBef>
            </a:pPr>
            <a:endParaRPr lang="en-US" sz="3600" spc="8" dirty="0">
              <a:solidFill>
                <a:srgbClr val="231F20"/>
              </a:solidFill>
              <a:latin typeface="Arial" panose="020B0604020202020204" pitchFamily="34" charset="0"/>
              <a:cs typeface="Arial" panose="020B0604020202020204" pitchFamily="34" charset="0"/>
            </a:endParaRPr>
          </a:p>
          <a:p>
            <a:pPr algn="just"/>
            <a:r>
              <a:rPr lang="en-US" sz="3600" b="1" cap="all" spc="25" dirty="0">
                <a:solidFill>
                  <a:srgbClr val="0070C0"/>
                </a:solidFill>
                <a:latin typeface="Arial"/>
                <a:cs typeface="Arial"/>
              </a:rPr>
              <a:t>Objectives</a:t>
            </a:r>
          </a:p>
          <a:p>
            <a:pPr algn="just"/>
            <a:endParaRPr lang="en-US" sz="3600" b="1" cap="all" spc="25" dirty="0">
              <a:solidFill>
                <a:srgbClr val="0070C0"/>
              </a:solidFill>
              <a:latin typeface="Arial"/>
              <a:cs typeface="Arial"/>
            </a:endParaRPr>
          </a:p>
          <a:p>
            <a:pPr marL="571500" lvl="0" indent="-571500" algn="just">
              <a:lnSpc>
                <a:spcPct val="150000"/>
              </a:lnSpc>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Primary objective is to find the best algorithm to extract the genes from blood gene expression that influence the possibility of Alzheimer’s.</a:t>
            </a:r>
          </a:p>
          <a:p>
            <a:pPr marL="571500" lvl="0" indent="-571500" algn="just">
              <a:lnSpc>
                <a:spcPct val="150000"/>
              </a:lnSpc>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Secondary objective is to find the best algorithm which can classify using the DEG the possibility of Alzheimer’s.</a:t>
            </a:r>
          </a:p>
          <a:p>
            <a:pPr algn="just"/>
            <a:endParaRPr lang="en-US" sz="3600" spc="8" dirty="0">
              <a:solidFill>
                <a:srgbClr val="231F20"/>
              </a:solidFill>
              <a:latin typeface="Arial" panose="020B0604020202020204" pitchFamily="34" charset="0"/>
              <a:cs typeface="Arial" panose="020B0604020202020204" pitchFamily="34" charset="0"/>
            </a:endParaRPr>
          </a:p>
          <a:p>
            <a:pPr algn="just"/>
            <a:r>
              <a:rPr lang="en-US" sz="3600" b="1" cap="all" spc="25" dirty="0">
                <a:solidFill>
                  <a:srgbClr val="0070C0"/>
                </a:solidFill>
                <a:latin typeface="Arial"/>
                <a:cs typeface="Arial"/>
              </a:rPr>
              <a:t>SCOPE of the project</a:t>
            </a:r>
          </a:p>
          <a:p>
            <a:pPr algn="just"/>
            <a:endParaRPr lang="en-US" sz="3600" b="1" cap="all" spc="25" dirty="0">
              <a:solidFill>
                <a:srgbClr val="0070C0"/>
              </a:solidFill>
              <a:latin typeface="Arial"/>
              <a:cs typeface="Arial"/>
            </a:endParaRPr>
          </a:p>
          <a:p>
            <a:pPr algn="just">
              <a:lnSpc>
                <a:spcPct val="150000"/>
              </a:lnSpc>
            </a:pPr>
            <a:r>
              <a:rPr lang="en-US" sz="3600" spc="8" dirty="0">
                <a:solidFill>
                  <a:srgbClr val="231F20"/>
                </a:solidFill>
                <a:latin typeface="Arial" panose="020B0604020202020204" pitchFamily="34" charset="0"/>
                <a:cs typeface="Arial" panose="020B0604020202020204" pitchFamily="34" charset="0"/>
              </a:rPr>
              <a:t>The project aims to understand the underlying mechanisms of Alzheimer's disease through potential Biomarkers from GE.</a:t>
            </a:r>
            <a:endParaRPr lang="en-US" sz="3600" b="1" cap="all" spc="25" dirty="0">
              <a:solidFill>
                <a:srgbClr val="0070C0"/>
              </a:solidFill>
              <a:latin typeface="Arial"/>
              <a:cs typeface="Arial"/>
            </a:endParaRPr>
          </a:p>
        </p:txBody>
      </p:sp>
      <p:sp>
        <p:nvSpPr>
          <p:cNvPr id="28" name="object 4">
            <a:extLst>
              <a:ext uri="{FF2B5EF4-FFF2-40B4-BE49-F238E27FC236}">
                <a16:creationId xmlns:a16="http://schemas.microsoft.com/office/drawing/2014/main" id="{1E7FBB64-4D0D-0A4B-90FA-4E80427AEDDE}"/>
              </a:ext>
            </a:extLst>
          </p:cNvPr>
          <p:cNvSpPr txBox="1">
            <a:spLocks/>
          </p:cNvSpPr>
          <p:nvPr/>
        </p:nvSpPr>
        <p:spPr>
          <a:xfrm>
            <a:off x="-135918" y="4771165"/>
            <a:ext cx="43403299" cy="629342"/>
          </a:xfrm>
          <a:prstGeom prst="rect">
            <a:avLst/>
          </a:prstGeom>
        </p:spPr>
        <p:txBody>
          <a:bodyPr vert="horz" wrap="square" lIns="0" tIns="19752" rIns="0" bIns="0" rtlCol="0" anchor="b">
            <a:sp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marL="20791">
              <a:spcBef>
                <a:spcPts val="156"/>
              </a:spcBef>
              <a:tabLst>
                <a:tab pos="4592769" algn="l"/>
              </a:tabLst>
            </a:pPr>
            <a:r>
              <a:rPr lang="en-US" sz="4400" b="1" cap="all" spc="-8" dirty="0">
                <a:latin typeface="Arial" panose="020B0604020202020204" pitchFamily="34" charset="0"/>
              </a:rPr>
              <a:t>INDUSTRY CONCLAVE 2023</a:t>
            </a:r>
            <a:endParaRPr lang="en-US" sz="4400" b="1" cap="all" spc="-16" dirty="0">
              <a:latin typeface="Arial" panose="020B0604020202020204" pitchFamily="34" charset="0"/>
            </a:endParaRPr>
          </a:p>
        </p:txBody>
      </p:sp>
      <p:sp>
        <p:nvSpPr>
          <p:cNvPr id="24" name="TextBox 23">
            <a:extLst>
              <a:ext uri="{FF2B5EF4-FFF2-40B4-BE49-F238E27FC236}">
                <a16:creationId xmlns:a16="http://schemas.microsoft.com/office/drawing/2014/main" id="{B603A7B9-A0F9-7C55-074A-F5F43B7392EC}"/>
              </a:ext>
            </a:extLst>
          </p:cNvPr>
          <p:cNvSpPr txBox="1"/>
          <p:nvPr/>
        </p:nvSpPr>
        <p:spPr>
          <a:xfrm>
            <a:off x="14689401" y="5424778"/>
            <a:ext cx="13752662" cy="27325365"/>
          </a:xfrm>
          <a:prstGeom prst="rect">
            <a:avLst/>
          </a:prstGeom>
          <a:ln/>
        </p:spPr>
        <p:style>
          <a:lnRef idx="2">
            <a:schemeClr val="accent1"/>
          </a:lnRef>
          <a:fillRef idx="1">
            <a:schemeClr val="lt1"/>
          </a:fillRef>
          <a:effectRef idx="0">
            <a:schemeClr val="accent1"/>
          </a:effectRef>
          <a:fontRef idx="minor">
            <a:schemeClr val="dk1"/>
          </a:fontRef>
        </p:style>
        <p:txBody>
          <a:bodyPr wrap="square" lIns="216000" rIns="216000" rtlCol="0" anchor="t">
            <a:noAutofit/>
          </a:bodyPr>
          <a:lstStyle/>
          <a:p>
            <a:pPr marR="120589" algn="just">
              <a:lnSpc>
                <a:spcPts val="4000"/>
              </a:lnSpc>
            </a:pPr>
            <a:endParaRPr lang="en-US" sz="4000" b="1" cap="all" spc="25" dirty="0">
              <a:solidFill>
                <a:srgbClr val="0070C0"/>
              </a:solidFill>
              <a:latin typeface="Arial"/>
              <a:cs typeface="Arial"/>
            </a:endParaRPr>
          </a:p>
          <a:p>
            <a:pPr marR="120589" algn="just">
              <a:lnSpc>
                <a:spcPct val="150000"/>
              </a:lnSpc>
            </a:pPr>
            <a:r>
              <a:rPr lang="en-US" sz="4000" b="1" cap="all" spc="25" dirty="0">
                <a:solidFill>
                  <a:srgbClr val="0070C0"/>
                </a:solidFill>
                <a:latin typeface="Arial"/>
                <a:cs typeface="Arial"/>
              </a:rPr>
              <a:t>methodology</a:t>
            </a:r>
            <a:endParaRPr lang="en-US" sz="4000" b="1" cap="all" dirty="0">
              <a:solidFill>
                <a:srgbClr val="0070C0"/>
              </a:solidFill>
              <a:latin typeface="Arial"/>
              <a:cs typeface="Arial"/>
            </a:endParaRPr>
          </a:p>
          <a:p>
            <a:pPr marR="493790" algn="just">
              <a:lnSpc>
                <a:spcPct val="150000"/>
              </a:lnSpc>
              <a:spcBef>
                <a:spcPts val="1800"/>
              </a:spcBef>
            </a:pPr>
            <a:r>
              <a:rPr lang="en-US" sz="3600" spc="8" dirty="0">
                <a:solidFill>
                  <a:srgbClr val="231F20"/>
                </a:solidFill>
                <a:latin typeface="Arial" panose="020B0604020202020204" pitchFamily="34" charset="0"/>
                <a:cs typeface="Arial" panose="020B0604020202020204" pitchFamily="34" charset="0"/>
              </a:rPr>
              <a:t>Data Preprocessing : Integration of samples from different sources to overcome the problem of overfitting due to less sample size. Post integration the values are normalized.</a:t>
            </a:r>
          </a:p>
          <a:p>
            <a:pPr marR="493790" algn="just">
              <a:lnSpc>
                <a:spcPct val="150000"/>
              </a:lnSpc>
              <a:spcBef>
                <a:spcPts val="1800"/>
              </a:spcBef>
            </a:pPr>
            <a:r>
              <a:rPr lang="en-US" sz="3600" spc="8" dirty="0">
                <a:solidFill>
                  <a:srgbClr val="231F20"/>
                </a:solidFill>
                <a:latin typeface="Arial" panose="020B0604020202020204" pitchFamily="34" charset="0"/>
                <a:cs typeface="Arial" panose="020B0604020202020204" pitchFamily="34" charset="0"/>
              </a:rPr>
              <a:t>Feature Selection: Optimum subset of gene symbols filtered out to address the high dimensionality problem using statistical and ML methods (ANOVA + SVM).</a:t>
            </a:r>
          </a:p>
          <a:p>
            <a:pPr marR="493790" algn="just">
              <a:lnSpc>
                <a:spcPct val="150000"/>
              </a:lnSpc>
              <a:spcBef>
                <a:spcPts val="1800"/>
              </a:spcBef>
            </a:pPr>
            <a:r>
              <a:rPr lang="en-US" sz="3600" spc="8" dirty="0">
                <a:solidFill>
                  <a:srgbClr val="231F20"/>
                </a:solidFill>
                <a:latin typeface="Arial" panose="020B0604020202020204" pitchFamily="34" charset="0"/>
                <a:cs typeface="Arial" panose="020B0604020202020204" pitchFamily="34" charset="0"/>
              </a:rPr>
              <a:t>Data Augmentation: GAN technique to augment the data points closer to the data points in the actual sample.</a:t>
            </a:r>
          </a:p>
          <a:p>
            <a:pPr marR="493790" algn="just">
              <a:lnSpc>
                <a:spcPct val="150000"/>
              </a:lnSpc>
              <a:spcBef>
                <a:spcPts val="1800"/>
              </a:spcBef>
            </a:pPr>
            <a:r>
              <a:rPr lang="en-US" sz="3600" spc="8" dirty="0">
                <a:solidFill>
                  <a:srgbClr val="231F20"/>
                </a:solidFill>
                <a:latin typeface="Arial" panose="020B0604020202020204" pitchFamily="34" charset="0"/>
                <a:cs typeface="Arial" panose="020B0604020202020204" pitchFamily="34" charset="0"/>
              </a:rPr>
              <a:t>Classification: Deep CNN’s models are used to classify AD samples from healthy samples (CTL).</a:t>
            </a:r>
          </a:p>
          <a:p>
            <a:pPr marR="493790" algn="just">
              <a:lnSpc>
                <a:spcPct val="150000"/>
              </a:lnSpc>
              <a:spcBef>
                <a:spcPts val="1800"/>
              </a:spcBef>
            </a:pPr>
            <a:endParaRPr lang="en-US" sz="3600" spc="8" dirty="0">
              <a:solidFill>
                <a:srgbClr val="231F20"/>
              </a:solidFill>
              <a:latin typeface="Arial" panose="020B0604020202020204" pitchFamily="34" charset="0"/>
              <a:cs typeface="Arial" panose="020B0604020202020204" pitchFamily="34" charset="0"/>
            </a:endParaRPr>
          </a:p>
          <a:p>
            <a:pPr algn="just"/>
            <a:r>
              <a:rPr lang="en-US" sz="3600" b="1" cap="all" spc="25" dirty="0">
                <a:solidFill>
                  <a:srgbClr val="0070C0"/>
                </a:solidFill>
                <a:latin typeface="Arial"/>
                <a:cs typeface="Arial"/>
              </a:rPr>
              <a:t>Architecture</a:t>
            </a:r>
          </a:p>
          <a:p>
            <a:pPr algn="just"/>
            <a:endParaRPr lang="en-US" sz="3600" b="1" cap="all" spc="25" dirty="0">
              <a:solidFill>
                <a:srgbClr val="0070C0"/>
              </a:solidFill>
              <a:latin typeface="Arial"/>
              <a:cs typeface="Arial"/>
            </a:endParaRPr>
          </a:p>
          <a:p>
            <a:pPr algn="just"/>
            <a:endParaRPr lang="en-US" sz="3600" b="1" cap="all" spc="25" dirty="0">
              <a:solidFill>
                <a:srgbClr val="0070C0"/>
              </a:solidFill>
              <a:latin typeface="Arial"/>
              <a:cs typeface="Arial"/>
            </a:endParaRPr>
          </a:p>
          <a:p>
            <a:pPr algn="just"/>
            <a:endParaRPr lang="en-US" sz="3600" b="1" cap="all" spc="25" dirty="0">
              <a:solidFill>
                <a:srgbClr val="0070C0"/>
              </a:solidFill>
              <a:latin typeface="Arial"/>
              <a:cs typeface="Arial"/>
            </a:endParaRPr>
          </a:p>
          <a:p>
            <a:pPr algn="just"/>
            <a:endParaRPr lang="en-US" sz="3600" b="1" cap="all" spc="25" dirty="0">
              <a:solidFill>
                <a:srgbClr val="0070C0"/>
              </a:solidFill>
              <a:latin typeface="Arial"/>
              <a:cs typeface="Arial"/>
            </a:endParaRPr>
          </a:p>
          <a:p>
            <a:pPr algn="just"/>
            <a:endParaRPr lang="en-US" sz="3600" b="1" cap="all" spc="25" dirty="0">
              <a:solidFill>
                <a:srgbClr val="0070C0"/>
              </a:solidFill>
              <a:latin typeface="Arial"/>
              <a:cs typeface="Arial"/>
            </a:endParaRPr>
          </a:p>
          <a:p>
            <a:pPr algn="just"/>
            <a:endParaRPr lang="en-US" sz="3600" b="1" cap="all" spc="25" dirty="0">
              <a:solidFill>
                <a:srgbClr val="0070C0"/>
              </a:solidFill>
              <a:latin typeface="Arial"/>
              <a:cs typeface="Arial"/>
            </a:endParaRPr>
          </a:p>
          <a:p>
            <a:pPr algn="just"/>
            <a:endParaRPr lang="en-US" sz="3600" b="1" cap="all" spc="25" dirty="0">
              <a:solidFill>
                <a:srgbClr val="0070C0"/>
              </a:solidFill>
              <a:latin typeface="Arial"/>
              <a:cs typeface="Arial"/>
            </a:endParaRPr>
          </a:p>
          <a:p>
            <a:pPr algn="just"/>
            <a:endParaRPr lang="en-US" sz="3600" b="1" cap="all" spc="25" dirty="0">
              <a:solidFill>
                <a:srgbClr val="0070C0"/>
              </a:solidFill>
              <a:latin typeface="Arial"/>
              <a:cs typeface="Arial"/>
            </a:endParaRPr>
          </a:p>
          <a:p>
            <a:pPr algn="just"/>
            <a:endParaRPr lang="en-US" sz="3600" b="1" cap="all" spc="25" dirty="0">
              <a:solidFill>
                <a:srgbClr val="0070C0"/>
              </a:solidFill>
              <a:latin typeface="Arial"/>
              <a:cs typeface="Arial"/>
            </a:endParaRPr>
          </a:p>
          <a:p>
            <a:pPr algn="just"/>
            <a:endParaRPr lang="en-US" sz="3600" b="1" cap="all" spc="25" dirty="0">
              <a:solidFill>
                <a:srgbClr val="0070C0"/>
              </a:solidFill>
              <a:latin typeface="Arial"/>
              <a:cs typeface="Arial"/>
            </a:endParaRPr>
          </a:p>
          <a:p>
            <a:pPr algn="just"/>
            <a:endParaRPr lang="en-US" sz="3600" spc="8" dirty="0">
              <a:solidFill>
                <a:srgbClr val="231F20"/>
              </a:solidFill>
              <a:latin typeface="Arial" panose="020B0604020202020204" pitchFamily="34" charset="0"/>
              <a:cs typeface="Arial" panose="020B0604020202020204" pitchFamily="34" charset="0"/>
            </a:endParaRPr>
          </a:p>
          <a:p>
            <a:pPr algn="just"/>
            <a:endParaRPr lang="en-US" sz="3600" spc="8" dirty="0">
              <a:solidFill>
                <a:srgbClr val="231F20"/>
              </a:solidFill>
              <a:latin typeface="Arial" panose="020B0604020202020204" pitchFamily="34" charset="0"/>
              <a:cs typeface="Arial" panose="020B0604020202020204" pitchFamily="34" charset="0"/>
            </a:endParaRPr>
          </a:p>
          <a:p>
            <a:pPr marL="571500" indent="-571500" algn="just">
              <a:lnSpc>
                <a:spcPct val="150000"/>
              </a:lnSpc>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Dataset: 3 datasets GSE63060, GSE63061 and ADNI, on total 1148 samples each with a maximum of 49,386 gene symbols.</a:t>
            </a:r>
          </a:p>
          <a:p>
            <a:pPr marL="571500" indent="-571500" algn="just">
              <a:lnSpc>
                <a:spcPct val="150000"/>
              </a:lnSpc>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Feature Selection: ANOVA and SVM modules of sklearn package in python used.</a:t>
            </a:r>
          </a:p>
          <a:p>
            <a:pPr marL="571500" indent="-571500" algn="just">
              <a:lnSpc>
                <a:spcPct val="150000"/>
              </a:lnSpc>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Data Augmentation: TABGAN package of python used to generate the augmented samples.</a:t>
            </a:r>
          </a:p>
          <a:p>
            <a:pPr marL="571500" indent="-571500" algn="just">
              <a:lnSpc>
                <a:spcPct val="150000"/>
              </a:lnSpc>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Classifier: Deep CNN model designed using TensorFlow framework.</a:t>
            </a:r>
          </a:p>
          <a:p>
            <a:pPr marL="571500" indent="-571500" algn="just">
              <a:lnSpc>
                <a:spcPct val="150000"/>
              </a:lnSpc>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Visualization: Matplotlib package is used to visualize the results of model.</a:t>
            </a:r>
          </a:p>
          <a:p>
            <a:pPr marL="571500" indent="-571500" algn="just">
              <a:lnSpc>
                <a:spcPct val="150000"/>
              </a:lnSpc>
              <a:buFont typeface="Arial" panose="020B0604020202020204" pitchFamily="34" charset="0"/>
              <a:buChar char="•"/>
            </a:pPr>
            <a:endParaRPr lang="en-US" sz="3600" spc="8" dirty="0">
              <a:solidFill>
                <a:srgbClr val="231F20"/>
              </a:solidFill>
              <a:latin typeface="Arial" panose="020B0604020202020204" pitchFamily="34" charset="0"/>
              <a:cs typeface="Arial" panose="020B0604020202020204" pitchFamily="34" charset="0"/>
            </a:endParaRPr>
          </a:p>
          <a:p>
            <a:pPr algn="just">
              <a:lnSpc>
                <a:spcPct val="150000"/>
              </a:lnSpc>
            </a:pPr>
            <a:endParaRPr lang="en-US" sz="3600" spc="8" dirty="0">
              <a:solidFill>
                <a:srgbClr val="231F20"/>
              </a:solidFill>
              <a:latin typeface="Arial" panose="020B0604020202020204" pitchFamily="34" charset="0"/>
              <a:cs typeface="Arial" panose="020B0604020202020204" pitchFamily="34" charset="0"/>
            </a:endParaRPr>
          </a:p>
          <a:p>
            <a:pPr algn="just">
              <a:lnSpc>
                <a:spcPct val="150000"/>
              </a:lnSpc>
            </a:pPr>
            <a:endParaRPr lang="en-US" sz="3600" spc="8" dirty="0">
              <a:solidFill>
                <a:srgbClr val="231F20"/>
              </a:solidFill>
              <a:latin typeface="Arial" panose="020B0604020202020204" pitchFamily="34" charset="0"/>
              <a:cs typeface="Arial" panose="020B0604020202020204" pitchFamily="34" charset="0"/>
            </a:endParaRPr>
          </a:p>
          <a:p>
            <a:pPr algn="just"/>
            <a:endParaRPr lang="en-US" sz="3600" b="1" cap="all" spc="25" dirty="0">
              <a:solidFill>
                <a:srgbClr val="0070C0"/>
              </a:solidFill>
              <a:latin typeface="Arial"/>
              <a:cs typeface="Arial"/>
            </a:endParaRPr>
          </a:p>
          <a:p>
            <a:pPr algn="just">
              <a:lnSpc>
                <a:spcPct val="150000"/>
              </a:lnSpc>
            </a:pPr>
            <a:endParaRPr lang="en-US" sz="3600" b="1" cap="all" spc="25" dirty="0">
              <a:solidFill>
                <a:srgbClr val="0070C0"/>
              </a:solidFill>
              <a:latin typeface="Arial"/>
              <a:cs typeface="Arial"/>
            </a:endParaRPr>
          </a:p>
        </p:txBody>
      </p:sp>
      <p:grpSp>
        <p:nvGrpSpPr>
          <p:cNvPr id="25" name="Group 24">
            <a:extLst>
              <a:ext uri="{FF2B5EF4-FFF2-40B4-BE49-F238E27FC236}">
                <a16:creationId xmlns:a16="http://schemas.microsoft.com/office/drawing/2014/main" id="{1AF851A7-9F2B-41B8-35E8-2EC7D9CD8A29}"/>
              </a:ext>
            </a:extLst>
          </p:cNvPr>
          <p:cNvGrpSpPr/>
          <p:nvPr/>
        </p:nvGrpSpPr>
        <p:grpSpPr>
          <a:xfrm>
            <a:off x="15716725" y="18168076"/>
            <a:ext cx="11698014" cy="5133359"/>
            <a:chOff x="1837346" y="3202852"/>
            <a:chExt cx="7503206" cy="2336604"/>
          </a:xfrm>
        </p:grpSpPr>
        <p:sp>
          <p:nvSpPr>
            <p:cNvPr id="26" name="Rectangle 25">
              <a:extLst>
                <a:ext uri="{FF2B5EF4-FFF2-40B4-BE49-F238E27FC236}">
                  <a16:creationId xmlns:a16="http://schemas.microsoft.com/office/drawing/2014/main" id="{0F25A392-B8B0-97B6-AAAD-0B88C610B82F}"/>
                </a:ext>
              </a:extLst>
            </p:cNvPr>
            <p:cNvSpPr/>
            <p:nvPr/>
          </p:nvSpPr>
          <p:spPr>
            <a:xfrm>
              <a:off x="1837346" y="3202852"/>
              <a:ext cx="1452785" cy="9144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sz="2800" dirty="0"/>
                <a:t>Datasets</a:t>
              </a:r>
            </a:p>
          </p:txBody>
        </p:sp>
        <p:sp>
          <p:nvSpPr>
            <p:cNvPr id="27" name="Rectangle 26">
              <a:extLst>
                <a:ext uri="{FF2B5EF4-FFF2-40B4-BE49-F238E27FC236}">
                  <a16:creationId xmlns:a16="http://schemas.microsoft.com/office/drawing/2014/main" id="{E0578C63-3506-7D81-81E6-3275276B981D}"/>
                </a:ext>
              </a:extLst>
            </p:cNvPr>
            <p:cNvSpPr/>
            <p:nvPr/>
          </p:nvSpPr>
          <p:spPr>
            <a:xfrm>
              <a:off x="7728932" y="4625055"/>
              <a:ext cx="161162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dirty="0"/>
                <a:t>Data Augmentation</a:t>
              </a:r>
            </a:p>
          </p:txBody>
        </p:sp>
        <p:sp>
          <p:nvSpPr>
            <p:cNvPr id="30" name="Rectangle 29">
              <a:extLst>
                <a:ext uri="{FF2B5EF4-FFF2-40B4-BE49-F238E27FC236}">
                  <a16:creationId xmlns:a16="http://schemas.microsoft.com/office/drawing/2014/main" id="{72B30A45-829C-307C-2442-C1670B28A2F3}"/>
                </a:ext>
              </a:extLst>
            </p:cNvPr>
            <p:cNvSpPr/>
            <p:nvPr/>
          </p:nvSpPr>
          <p:spPr>
            <a:xfrm>
              <a:off x="1837346" y="4645012"/>
              <a:ext cx="1428019" cy="8744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dirty="0"/>
                <a:t>AD or CTL</a:t>
              </a:r>
            </a:p>
          </p:txBody>
        </p:sp>
        <p:sp>
          <p:nvSpPr>
            <p:cNvPr id="34" name="Rectangle 33">
              <a:extLst>
                <a:ext uri="{FF2B5EF4-FFF2-40B4-BE49-F238E27FC236}">
                  <a16:creationId xmlns:a16="http://schemas.microsoft.com/office/drawing/2014/main" id="{151B2390-8D68-36C2-B2C4-ABAE055CD884}"/>
                </a:ext>
              </a:extLst>
            </p:cNvPr>
            <p:cNvSpPr/>
            <p:nvPr/>
          </p:nvSpPr>
          <p:spPr>
            <a:xfrm>
              <a:off x="4822086" y="4625054"/>
              <a:ext cx="1814043" cy="9144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sz="2800" dirty="0"/>
                <a:t>Machine Learning Classifiers</a:t>
              </a:r>
            </a:p>
          </p:txBody>
        </p:sp>
        <p:cxnSp>
          <p:nvCxnSpPr>
            <p:cNvPr id="35" name="Straight Arrow Connector 34">
              <a:extLst>
                <a:ext uri="{FF2B5EF4-FFF2-40B4-BE49-F238E27FC236}">
                  <a16:creationId xmlns:a16="http://schemas.microsoft.com/office/drawing/2014/main" id="{C24B3314-18D5-1DC2-BA42-D16E5D61E25F}"/>
                </a:ext>
              </a:extLst>
            </p:cNvPr>
            <p:cNvCxnSpPr>
              <a:cxnSpLocks/>
              <a:stCxn id="34" idx="1"/>
              <a:endCxn id="30" idx="3"/>
            </p:cNvCxnSpPr>
            <p:nvPr/>
          </p:nvCxnSpPr>
          <p:spPr>
            <a:xfrm flipH="1">
              <a:off x="3265365" y="5082254"/>
              <a:ext cx="15567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875620D1-9BBF-75B3-C444-5CE7BF5CE688}"/>
                </a:ext>
              </a:extLst>
            </p:cNvPr>
            <p:cNvSpPr/>
            <p:nvPr/>
          </p:nvSpPr>
          <p:spPr>
            <a:xfrm>
              <a:off x="4822086" y="3230310"/>
              <a:ext cx="1814042" cy="8516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dirty="0"/>
                <a:t>Integration</a:t>
              </a:r>
            </a:p>
          </p:txBody>
        </p:sp>
        <p:sp>
          <p:nvSpPr>
            <p:cNvPr id="38" name="Rectangle 37">
              <a:extLst>
                <a:ext uri="{FF2B5EF4-FFF2-40B4-BE49-F238E27FC236}">
                  <a16:creationId xmlns:a16="http://schemas.microsoft.com/office/drawing/2014/main" id="{DCBCAF9A-63E4-FFC9-861C-7C7906B26101}"/>
                </a:ext>
              </a:extLst>
            </p:cNvPr>
            <p:cNvSpPr/>
            <p:nvPr/>
          </p:nvSpPr>
          <p:spPr>
            <a:xfrm>
              <a:off x="7853584" y="3230310"/>
              <a:ext cx="1486968" cy="85114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sz="2800" dirty="0"/>
                <a:t>Feature Selection</a:t>
              </a:r>
            </a:p>
          </p:txBody>
        </p:sp>
        <p:cxnSp>
          <p:nvCxnSpPr>
            <p:cNvPr id="40" name="Straight Arrow Connector 39">
              <a:extLst>
                <a:ext uri="{FF2B5EF4-FFF2-40B4-BE49-F238E27FC236}">
                  <a16:creationId xmlns:a16="http://schemas.microsoft.com/office/drawing/2014/main" id="{1D3C5C4D-A219-5108-403E-49D4989A0258}"/>
                </a:ext>
              </a:extLst>
            </p:cNvPr>
            <p:cNvCxnSpPr>
              <a:cxnSpLocks/>
              <a:stCxn id="26" idx="3"/>
              <a:endCxn id="36" idx="1"/>
            </p:cNvCxnSpPr>
            <p:nvPr/>
          </p:nvCxnSpPr>
          <p:spPr>
            <a:xfrm flipV="1">
              <a:off x="3290131" y="3656119"/>
              <a:ext cx="1531955" cy="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161F0DF-1238-D142-054C-32F8FC42D440}"/>
                </a:ext>
              </a:extLst>
            </p:cNvPr>
            <p:cNvCxnSpPr>
              <a:cxnSpLocks/>
              <a:stCxn id="36" idx="3"/>
              <a:endCxn id="38" idx="1"/>
            </p:cNvCxnSpPr>
            <p:nvPr/>
          </p:nvCxnSpPr>
          <p:spPr>
            <a:xfrm flipV="1">
              <a:off x="6636128" y="3655883"/>
              <a:ext cx="1217456" cy="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0ED032B-07FD-3C19-D14A-455C17EDF2CD}"/>
                </a:ext>
              </a:extLst>
            </p:cNvPr>
            <p:cNvCxnSpPr>
              <a:cxnSpLocks/>
              <a:endCxn id="27" idx="0"/>
            </p:cNvCxnSpPr>
            <p:nvPr/>
          </p:nvCxnSpPr>
          <p:spPr>
            <a:xfrm>
              <a:off x="8534742" y="4081455"/>
              <a:ext cx="1" cy="54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0CD1545-326B-360B-BB32-828FB4FE9A0A}"/>
                </a:ext>
              </a:extLst>
            </p:cNvPr>
            <p:cNvCxnSpPr>
              <a:cxnSpLocks/>
              <a:stCxn id="27" idx="1"/>
              <a:endCxn id="34" idx="3"/>
            </p:cNvCxnSpPr>
            <p:nvPr/>
          </p:nvCxnSpPr>
          <p:spPr>
            <a:xfrm flipH="1" flipV="1">
              <a:off x="6636129" y="5082254"/>
              <a:ext cx="10928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46" name="Picture 45">
            <a:extLst>
              <a:ext uri="{FF2B5EF4-FFF2-40B4-BE49-F238E27FC236}">
                <a16:creationId xmlns:a16="http://schemas.microsoft.com/office/drawing/2014/main" id="{8A194717-DD58-CED6-1569-0816D47EA71B}"/>
              </a:ext>
            </a:extLst>
          </p:cNvPr>
          <p:cNvPicPr>
            <a:picLocks noChangeAspect="1"/>
          </p:cNvPicPr>
          <p:nvPr/>
        </p:nvPicPr>
        <p:blipFill>
          <a:blip r:embed="rId3"/>
          <a:stretch>
            <a:fillRect/>
          </a:stretch>
        </p:blipFill>
        <p:spPr>
          <a:xfrm>
            <a:off x="29022536" y="6800922"/>
            <a:ext cx="14271042" cy="5491457"/>
          </a:xfrm>
          <a:prstGeom prst="rect">
            <a:avLst/>
          </a:prstGeom>
        </p:spPr>
      </p:pic>
      <p:pic>
        <p:nvPicPr>
          <p:cNvPr id="47" name="Picture 46">
            <a:extLst>
              <a:ext uri="{FF2B5EF4-FFF2-40B4-BE49-F238E27FC236}">
                <a16:creationId xmlns:a16="http://schemas.microsoft.com/office/drawing/2014/main" id="{BFB67036-2606-992E-2F62-1E9513FAEC21}"/>
              </a:ext>
            </a:extLst>
          </p:cNvPr>
          <p:cNvPicPr>
            <a:picLocks noChangeAspect="1"/>
          </p:cNvPicPr>
          <p:nvPr/>
        </p:nvPicPr>
        <p:blipFill>
          <a:blip r:embed="rId4"/>
          <a:stretch>
            <a:fillRect/>
          </a:stretch>
        </p:blipFill>
        <p:spPr>
          <a:xfrm>
            <a:off x="36362257" y="12068444"/>
            <a:ext cx="6828605" cy="5203038"/>
          </a:xfrm>
          <a:prstGeom prst="rect">
            <a:avLst/>
          </a:prstGeom>
        </p:spPr>
      </p:pic>
      <p:graphicFrame>
        <p:nvGraphicFramePr>
          <p:cNvPr id="48" name="Table 4">
            <a:extLst>
              <a:ext uri="{FF2B5EF4-FFF2-40B4-BE49-F238E27FC236}">
                <a16:creationId xmlns:a16="http://schemas.microsoft.com/office/drawing/2014/main" id="{77F4B164-21BC-3DDF-988D-69AE0E8F1EC9}"/>
              </a:ext>
            </a:extLst>
          </p:cNvPr>
          <p:cNvGraphicFramePr>
            <a:graphicFrameLocks noGrp="1"/>
          </p:cNvGraphicFramePr>
          <p:nvPr>
            <p:extLst>
              <p:ext uri="{D42A27DB-BD31-4B8C-83A1-F6EECF244321}">
                <p14:modId xmlns:p14="http://schemas.microsoft.com/office/powerpoint/2010/main" val="1455045815"/>
              </p:ext>
            </p:extLst>
          </p:nvPr>
        </p:nvGraphicFramePr>
        <p:xfrm>
          <a:off x="29229412" y="12429916"/>
          <a:ext cx="6828604" cy="4480094"/>
        </p:xfrm>
        <a:graphic>
          <a:graphicData uri="http://schemas.openxmlformats.org/drawingml/2006/table">
            <a:tbl>
              <a:tblPr firstRow="1" bandRow="1">
                <a:tableStyleId>{B301B821-A1FF-4177-AEE7-76D212191A09}</a:tableStyleId>
              </a:tblPr>
              <a:tblGrid>
                <a:gridCol w="4067360">
                  <a:extLst>
                    <a:ext uri="{9D8B030D-6E8A-4147-A177-3AD203B41FA5}">
                      <a16:colId xmlns:a16="http://schemas.microsoft.com/office/drawing/2014/main" val="1974520609"/>
                    </a:ext>
                  </a:extLst>
                </a:gridCol>
                <a:gridCol w="2761244">
                  <a:extLst>
                    <a:ext uri="{9D8B030D-6E8A-4147-A177-3AD203B41FA5}">
                      <a16:colId xmlns:a16="http://schemas.microsoft.com/office/drawing/2014/main" val="708642690"/>
                    </a:ext>
                  </a:extLst>
                </a:gridCol>
              </a:tblGrid>
              <a:tr h="1409500">
                <a:tc>
                  <a:txBody>
                    <a:bodyPr/>
                    <a:lstStyle/>
                    <a:p>
                      <a:pPr algn="ctr"/>
                      <a:r>
                        <a:rPr lang="en-US" sz="3600" dirty="0"/>
                        <a:t>Model</a:t>
                      </a:r>
                    </a:p>
                  </a:txBody>
                  <a:tcPr marL="49675" marR="49675" marT="24837" marB="24837" anchor="ctr"/>
                </a:tc>
                <a:tc>
                  <a:txBody>
                    <a:bodyPr/>
                    <a:lstStyle/>
                    <a:p>
                      <a:pPr algn="ctr"/>
                      <a:r>
                        <a:rPr lang="en-US" sz="3600" dirty="0"/>
                        <a:t>Accuracy</a:t>
                      </a:r>
                    </a:p>
                  </a:txBody>
                  <a:tcPr marL="49675" marR="49675" marT="24837" marB="24837" anchor="ctr"/>
                </a:tc>
                <a:extLst>
                  <a:ext uri="{0D108BD9-81ED-4DB2-BD59-A6C34878D82A}">
                    <a16:rowId xmlns:a16="http://schemas.microsoft.com/office/drawing/2014/main" val="2004286174"/>
                  </a:ext>
                </a:extLst>
              </a:tr>
              <a:tr h="1041682">
                <a:tc>
                  <a:txBody>
                    <a:bodyPr/>
                    <a:lstStyle/>
                    <a:p>
                      <a:pPr algn="ctr"/>
                      <a:r>
                        <a:rPr lang="en-US" sz="2800" dirty="0"/>
                        <a:t>Existing</a:t>
                      </a:r>
                    </a:p>
                  </a:txBody>
                  <a:tcPr marL="49675" marR="49675" marT="24837" marB="24837" anchor="ctr"/>
                </a:tc>
                <a:tc>
                  <a:txBody>
                    <a:bodyPr/>
                    <a:lstStyle/>
                    <a:p>
                      <a:pPr algn="ctr"/>
                      <a:r>
                        <a:rPr lang="en-US" sz="2800" dirty="0"/>
                        <a:t>92.9%</a:t>
                      </a:r>
                    </a:p>
                  </a:txBody>
                  <a:tcPr marL="49675" marR="49675" marT="24837" marB="24837" anchor="ctr"/>
                </a:tc>
                <a:extLst>
                  <a:ext uri="{0D108BD9-81ED-4DB2-BD59-A6C34878D82A}">
                    <a16:rowId xmlns:a16="http://schemas.microsoft.com/office/drawing/2014/main" val="3925866336"/>
                  </a:ext>
                </a:extLst>
              </a:tr>
              <a:tr h="2028912">
                <a:tc>
                  <a:txBody>
                    <a:bodyPr/>
                    <a:lstStyle/>
                    <a:p>
                      <a:pPr algn="ctr"/>
                      <a:r>
                        <a:rPr lang="en-US" sz="2800" dirty="0"/>
                        <a:t>Proposed with DA and 10814 features</a:t>
                      </a:r>
                    </a:p>
                  </a:txBody>
                  <a:tcPr marL="49675" marR="49675" marT="24837" marB="24837" anchor="ctr"/>
                </a:tc>
                <a:tc>
                  <a:txBody>
                    <a:bodyPr/>
                    <a:lstStyle/>
                    <a:p>
                      <a:pPr algn="ctr"/>
                      <a:r>
                        <a:rPr lang="en-US" sz="2800" dirty="0"/>
                        <a:t>93.7%</a:t>
                      </a:r>
                    </a:p>
                  </a:txBody>
                  <a:tcPr marL="49675" marR="49675" marT="24837" marB="24837" anchor="ctr"/>
                </a:tc>
                <a:extLst>
                  <a:ext uri="{0D108BD9-81ED-4DB2-BD59-A6C34878D82A}">
                    <a16:rowId xmlns:a16="http://schemas.microsoft.com/office/drawing/2014/main" val="1894106440"/>
                  </a:ext>
                </a:extLst>
              </a:tr>
            </a:tbl>
          </a:graphicData>
        </a:graphic>
      </p:graphicFrame>
    </p:spTree>
    <p:extLst>
      <p:ext uri="{BB962C8B-B14F-4D97-AF65-F5344CB8AC3E}">
        <p14:creationId xmlns:p14="http://schemas.microsoft.com/office/powerpoint/2010/main" val="24141713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1439</TotalTime>
  <Words>663</Words>
  <Application>Microsoft Macintosh PowerPoint</Application>
  <PresentationFormat>Custom</PresentationFormat>
  <Paragraphs>82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Swanger, Scott A</dc:creator>
  <cp:lastModifiedBy>Hariharan J</cp:lastModifiedBy>
  <cp:revision>35</cp:revision>
  <dcterms:created xsi:type="dcterms:W3CDTF">2019-03-04T22:30:53Z</dcterms:created>
  <dcterms:modified xsi:type="dcterms:W3CDTF">2023-04-04T00:03:50Z</dcterms:modified>
</cp:coreProperties>
</file>