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2" r:id="rId5"/>
    <p:sldId id="259" r:id="rId6"/>
    <p:sldId id="265" r:id="rId7"/>
    <p:sldId id="319" r:id="rId8"/>
    <p:sldId id="318" r:id="rId9"/>
    <p:sldId id="315" r:id="rId10"/>
    <p:sldId id="316" r:id="rId11"/>
    <p:sldId id="322" r:id="rId12"/>
    <p:sldId id="326" r:id="rId13"/>
    <p:sldId id="323" r:id="rId14"/>
    <p:sldId id="324" r:id="rId15"/>
    <p:sldId id="327" r:id="rId16"/>
    <p:sldId id="325" r:id="rId17"/>
    <p:sldId id="328" r:id="rId18"/>
    <p:sldId id="311" r:id="rId19"/>
    <p:sldId id="312" r:id="rId20"/>
    <p:sldId id="329" r:id="rId21"/>
    <p:sldId id="261" r:id="rId22"/>
    <p:sldId id="32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43"/>
    <p:restoredTop sz="96250"/>
  </p:normalViewPr>
  <p:slideViewPr>
    <p:cSldViewPr snapToGrid="0" snapToObjects="1">
      <p:cViewPr varScale="1">
        <p:scale>
          <a:sx n="124" d="100"/>
          <a:sy n="124" d="100"/>
        </p:scale>
        <p:origin x="19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5/17/23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5/17/23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5/17/23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5/17/23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5/17/23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5/17/23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07CBBDD0-4420-4A50-96AB-392F9B97C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465BA403-54B9-4A0B-BC79-028C495C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7" y="761999"/>
            <a:ext cx="7552943"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AE0BBB-B4FC-FC55-9FAB-1152AB3D7CB7}"/>
              </a:ext>
            </a:extLst>
          </p:cNvPr>
          <p:cNvSpPr>
            <a:spLocks noGrp="1"/>
          </p:cNvSpPr>
          <p:nvPr>
            <p:ph type="ctrTitle"/>
          </p:nvPr>
        </p:nvSpPr>
        <p:spPr>
          <a:xfrm>
            <a:off x="5054082" y="1298448"/>
            <a:ext cx="6068070" cy="3255264"/>
          </a:xfrm>
        </p:spPr>
        <p:txBody>
          <a:bodyPr vert="horz" lIns="91440" tIns="45720" rIns="91440" bIns="45720" rtlCol="0" anchor="b">
            <a:normAutofit/>
          </a:bodyPr>
          <a:lstStyle/>
          <a:p>
            <a:r>
              <a:rPr lang="en-US" sz="4100" dirty="0"/>
              <a:t>Early detection of Alzheimer’s disease using blood gene expression data</a:t>
            </a:r>
            <a:br>
              <a:rPr lang="en-US" sz="4100" dirty="0"/>
            </a:br>
            <a:br>
              <a:rPr lang="en-US" sz="4100" dirty="0"/>
            </a:br>
            <a:endParaRPr lang="en-US" sz="4100" dirty="0"/>
          </a:p>
        </p:txBody>
      </p:sp>
      <p:sp>
        <p:nvSpPr>
          <p:cNvPr id="3" name="Subtitle 2">
            <a:extLst>
              <a:ext uri="{FF2B5EF4-FFF2-40B4-BE49-F238E27FC236}">
                <a16:creationId xmlns:a16="http://schemas.microsoft.com/office/drawing/2014/main" id="{4C6A5DAD-CCB5-80E0-1C9F-B148B594599F}"/>
              </a:ext>
            </a:extLst>
          </p:cNvPr>
          <p:cNvSpPr>
            <a:spLocks noGrp="1"/>
          </p:cNvSpPr>
          <p:nvPr>
            <p:ph type="subTitle" idx="1"/>
          </p:nvPr>
        </p:nvSpPr>
        <p:spPr>
          <a:xfrm>
            <a:off x="5054083" y="4670246"/>
            <a:ext cx="6037903" cy="914400"/>
          </a:xfrm>
        </p:spPr>
        <p:txBody>
          <a:bodyPr vert="horz" lIns="91440" tIns="45720" rIns="91440" bIns="45720" rtlCol="0" anchor="t">
            <a:normAutofit fontScale="85000" lnSpcReduction="20000"/>
          </a:bodyPr>
          <a:lstStyle/>
          <a:p>
            <a:r>
              <a:rPr lang="en-US" sz="1800" dirty="0"/>
              <a:t>Guided by		</a:t>
            </a:r>
          </a:p>
          <a:p>
            <a:r>
              <a:rPr lang="en-US" sz="1800" dirty="0"/>
              <a:t>Dr. Jothi R</a:t>
            </a:r>
          </a:p>
          <a:p>
            <a:r>
              <a:rPr lang="en-US" sz="1800" dirty="0"/>
              <a:t>Date : 17.05.2023</a:t>
            </a:r>
          </a:p>
        </p:txBody>
      </p:sp>
      <p:sp>
        <p:nvSpPr>
          <p:cNvPr id="1044" name="Rectangle 1043">
            <a:extLst>
              <a:ext uri="{FF2B5EF4-FFF2-40B4-BE49-F238E27FC236}">
                <a16:creationId xmlns:a16="http://schemas.microsoft.com/office/drawing/2014/main" id="{DC8C6883-513A-4FE8-8B55-7AA2A13A9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BBA (Hons.) Admissions: General Instructions">
            <a:extLst>
              <a:ext uri="{FF2B5EF4-FFF2-40B4-BE49-F238E27FC236}">
                <a16:creationId xmlns:a16="http://schemas.microsoft.com/office/drawing/2014/main" id="{38CD9735-7F0B-3863-A809-3504EFD9FA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6177" y="2932123"/>
            <a:ext cx="3458249" cy="985602"/>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8033D9FD-B9D5-D2DA-F760-0B893E7121D4}"/>
              </a:ext>
            </a:extLst>
          </p:cNvPr>
          <p:cNvSpPr txBox="1">
            <a:spLocks/>
          </p:cNvSpPr>
          <p:nvPr/>
        </p:nvSpPr>
        <p:spPr>
          <a:xfrm>
            <a:off x="9551947" y="4553712"/>
            <a:ext cx="3110244" cy="91440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1500" dirty="0"/>
              <a:t>By		</a:t>
            </a:r>
          </a:p>
          <a:p>
            <a:r>
              <a:rPr lang="en-US" sz="1500" dirty="0"/>
              <a:t>Hariharan J</a:t>
            </a:r>
          </a:p>
          <a:p>
            <a:r>
              <a:rPr lang="en-US" sz="1500" dirty="0"/>
              <a:t>22MCB1006</a:t>
            </a:r>
          </a:p>
        </p:txBody>
      </p:sp>
      <p:sp>
        <p:nvSpPr>
          <p:cNvPr id="5" name="Subtitle 2">
            <a:extLst>
              <a:ext uri="{FF2B5EF4-FFF2-40B4-BE49-F238E27FC236}">
                <a16:creationId xmlns:a16="http://schemas.microsoft.com/office/drawing/2014/main" id="{EB70F8D8-AB33-8C73-6427-EEB1496115E7}"/>
              </a:ext>
            </a:extLst>
          </p:cNvPr>
          <p:cNvSpPr txBox="1">
            <a:spLocks/>
          </p:cNvSpPr>
          <p:nvPr/>
        </p:nvSpPr>
        <p:spPr>
          <a:xfrm>
            <a:off x="5054082" y="3715513"/>
            <a:ext cx="6037903"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1800" dirty="0"/>
              <a:t>M.Tech - Design Project Review - 2</a:t>
            </a:r>
          </a:p>
        </p:txBody>
      </p:sp>
    </p:spTree>
    <p:extLst>
      <p:ext uri="{BB962C8B-B14F-4D97-AF65-F5344CB8AC3E}">
        <p14:creationId xmlns:p14="http://schemas.microsoft.com/office/powerpoint/2010/main" val="1087941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4514-BE70-E904-6485-E8C2B5A617B8}"/>
              </a:ext>
            </a:extLst>
          </p:cNvPr>
          <p:cNvSpPr>
            <a:spLocks noGrp="1"/>
          </p:cNvSpPr>
          <p:nvPr>
            <p:ph type="title"/>
          </p:nvPr>
        </p:nvSpPr>
        <p:spPr/>
        <p:txBody>
          <a:bodyPr/>
          <a:lstStyle/>
          <a:p>
            <a:r>
              <a:rPr lang="en-US" dirty="0"/>
              <a:t>Gene Expression</a:t>
            </a:r>
          </a:p>
        </p:txBody>
      </p:sp>
      <p:pic>
        <p:nvPicPr>
          <p:cNvPr id="4" name="Content Placeholder 3" descr="Table&#10;&#10;Description automatically generated">
            <a:extLst>
              <a:ext uri="{FF2B5EF4-FFF2-40B4-BE49-F238E27FC236}">
                <a16:creationId xmlns:a16="http://schemas.microsoft.com/office/drawing/2014/main" id="{FF2F7A05-7714-F951-1C2B-6B8F9397F72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3910"/>
          <a:stretch/>
        </p:blipFill>
        <p:spPr>
          <a:xfrm>
            <a:off x="4156569" y="863790"/>
            <a:ext cx="3066164" cy="5121275"/>
          </a:xfrm>
          <a:prstGeom prst="rect">
            <a:avLst/>
          </a:prstGeom>
        </p:spPr>
      </p:pic>
      <p:sp>
        <p:nvSpPr>
          <p:cNvPr id="5" name="TextBox 4">
            <a:extLst>
              <a:ext uri="{FF2B5EF4-FFF2-40B4-BE49-F238E27FC236}">
                <a16:creationId xmlns:a16="http://schemas.microsoft.com/office/drawing/2014/main" id="{0F12D1A7-6739-5FD5-1F8E-FDDBBFBD56DC}"/>
              </a:ext>
            </a:extLst>
          </p:cNvPr>
          <p:cNvSpPr txBox="1"/>
          <p:nvPr/>
        </p:nvSpPr>
        <p:spPr>
          <a:xfrm>
            <a:off x="7474527" y="2547264"/>
            <a:ext cx="3934691" cy="1754326"/>
          </a:xfrm>
          <a:prstGeom prst="rect">
            <a:avLst/>
          </a:prstGeom>
          <a:noFill/>
        </p:spPr>
        <p:txBody>
          <a:bodyPr wrap="square" rtlCol="0">
            <a:spAutoFit/>
          </a:bodyPr>
          <a:lstStyle/>
          <a:p>
            <a:pPr algn="just"/>
            <a:r>
              <a:rPr lang="en-US" dirty="0">
                <a:solidFill>
                  <a:schemeClr val="tx1">
                    <a:lumMod val="50000"/>
                    <a:lumOff val="50000"/>
                  </a:schemeClr>
                </a:solidFill>
                <a:latin typeface="Times New Roman" panose="02020603050405020304" pitchFamily="18" charset="0"/>
                <a:cs typeface="Times New Roman" panose="02020603050405020304" pitchFamily="18" charset="0"/>
              </a:rPr>
              <a:t>Summary of blood gene expression values of top 15 Gene symbols measured against different probe identifiers taken from sample GSM1539080 which was measured as part of dataset GSE63060</a:t>
            </a:r>
          </a:p>
        </p:txBody>
      </p:sp>
    </p:spTree>
    <p:extLst>
      <p:ext uri="{BB962C8B-B14F-4D97-AF65-F5344CB8AC3E}">
        <p14:creationId xmlns:p14="http://schemas.microsoft.com/office/powerpoint/2010/main" val="282529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9CF7-0865-D2A2-4831-216DAD378172}"/>
              </a:ext>
            </a:extLst>
          </p:cNvPr>
          <p:cNvSpPr>
            <a:spLocks noGrp="1"/>
          </p:cNvSpPr>
          <p:nvPr>
            <p:ph type="ctrTitle"/>
          </p:nvPr>
        </p:nvSpPr>
        <p:spPr/>
        <p:txBody>
          <a:bodyPr/>
          <a:lstStyle/>
          <a:p>
            <a:r>
              <a:rPr lang="en-US"/>
              <a:t>Implementation</a:t>
            </a:r>
            <a:endParaRPr lang="en-US" dirty="0"/>
          </a:p>
        </p:txBody>
      </p:sp>
    </p:spTree>
    <p:extLst>
      <p:ext uri="{BB962C8B-B14F-4D97-AF65-F5344CB8AC3E}">
        <p14:creationId xmlns:p14="http://schemas.microsoft.com/office/powerpoint/2010/main" val="685333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E6B4-740C-8949-22BE-76082DFD4F20}"/>
              </a:ext>
            </a:extLst>
          </p:cNvPr>
          <p:cNvSpPr>
            <a:spLocks noGrp="1"/>
          </p:cNvSpPr>
          <p:nvPr>
            <p:ph type="title"/>
          </p:nvPr>
        </p:nvSpPr>
        <p:spPr/>
        <p:txBody>
          <a:bodyPr/>
          <a:lstStyle/>
          <a:p>
            <a:r>
              <a:rPr lang="en-US" dirty="0"/>
              <a:t>Proposed Method</a:t>
            </a:r>
          </a:p>
        </p:txBody>
      </p:sp>
      <p:sp>
        <p:nvSpPr>
          <p:cNvPr id="4" name="Rectangle 3">
            <a:extLst>
              <a:ext uri="{FF2B5EF4-FFF2-40B4-BE49-F238E27FC236}">
                <a16:creationId xmlns:a16="http://schemas.microsoft.com/office/drawing/2014/main" id="{5EC72F63-AE16-FDC7-58EB-8D486BC714E4}"/>
              </a:ext>
            </a:extLst>
          </p:cNvPr>
          <p:cNvSpPr/>
          <p:nvPr/>
        </p:nvSpPr>
        <p:spPr>
          <a:xfrm>
            <a:off x="4335695" y="1397286"/>
            <a:ext cx="1643865" cy="847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5" name="Rectangle 4">
            <a:extLst>
              <a:ext uri="{FF2B5EF4-FFF2-40B4-BE49-F238E27FC236}">
                <a16:creationId xmlns:a16="http://schemas.microsoft.com/office/drawing/2014/main" id="{B081BB47-6A52-14EA-257F-72083398C925}"/>
              </a:ext>
            </a:extLst>
          </p:cNvPr>
          <p:cNvSpPr/>
          <p:nvPr/>
        </p:nvSpPr>
        <p:spPr>
          <a:xfrm>
            <a:off x="4335690" y="2904066"/>
            <a:ext cx="1643865" cy="878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sp>
        <p:nvSpPr>
          <p:cNvPr id="6" name="Rectangle 5">
            <a:extLst>
              <a:ext uri="{FF2B5EF4-FFF2-40B4-BE49-F238E27FC236}">
                <a16:creationId xmlns:a16="http://schemas.microsoft.com/office/drawing/2014/main" id="{62AAFBB2-1ED6-44F0-6787-6B6A31F53B66}"/>
              </a:ext>
            </a:extLst>
          </p:cNvPr>
          <p:cNvSpPr/>
          <p:nvPr/>
        </p:nvSpPr>
        <p:spPr>
          <a:xfrm>
            <a:off x="4335689" y="4441667"/>
            <a:ext cx="1643865" cy="878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Modelling</a:t>
            </a:r>
          </a:p>
        </p:txBody>
      </p:sp>
      <p:sp>
        <p:nvSpPr>
          <p:cNvPr id="7" name="Rectangle 6">
            <a:extLst>
              <a:ext uri="{FF2B5EF4-FFF2-40B4-BE49-F238E27FC236}">
                <a16:creationId xmlns:a16="http://schemas.microsoft.com/office/drawing/2014/main" id="{5BF6951F-60A8-2AD6-5B8B-4F775062A1BD}"/>
              </a:ext>
            </a:extLst>
          </p:cNvPr>
          <p:cNvSpPr/>
          <p:nvPr/>
        </p:nvSpPr>
        <p:spPr>
          <a:xfrm>
            <a:off x="6848755" y="4441668"/>
            <a:ext cx="1643865" cy="878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sp>
        <p:nvSpPr>
          <p:cNvPr id="8" name="Rectangle 7">
            <a:extLst>
              <a:ext uri="{FF2B5EF4-FFF2-40B4-BE49-F238E27FC236}">
                <a16:creationId xmlns:a16="http://schemas.microsoft.com/office/drawing/2014/main" id="{1A1B405B-DD4A-C0FB-62CF-84E912B9D6B5}"/>
              </a:ext>
            </a:extLst>
          </p:cNvPr>
          <p:cNvSpPr/>
          <p:nvPr/>
        </p:nvSpPr>
        <p:spPr>
          <a:xfrm>
            <a:off x="9248829" y="4441667"/>
            <a:ext cx="1643865" cy="878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Classification</a:t>
            </a:r>
          </a:p>
        </p:txBody>
      </p:sp>
      <p:cxnSp>
        <p:nvCxnSpPr>
          <p:cNvPr id="10" name="Straight Arrow Connector 9">
            <a:extLst>
              <a:ext uri="{FF2B5EF4-FFF2-40B4-BE49-F238E27FC236}">
                <a16:creationId xmlns:a16="http://schemas.microsoft.com/office/drawing/2014/main" id="{6138120B-B09B-86BC-1885-E995D348AC8C}"/>
              </a:ext>
            </a:extLst>
          </p:cNvPr>
          <p:cNvCxnSpPr>
            <a:cxnSpLocks/>
            <a:stCxn id="4" idx="2"/>
            <a:endCxn id="5" idx="0"/>
          </p:cNvCxnSpPr>
          <p:nvPr/>
        </p:nvCxnSpPr>
        <p:spPr>
          <a:xfrm flipH="1">
            <a:off x="5157623" y="2244900"/>
            <a:ext cx="5" cy="65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641438-C86B-25C0-D8CE-0E4D242F4891}"/>
              </a:ext>
            </a:extLst>
          </p:cNvPr>
          <p:cNvCxnSpPr>
            <a:cxnSpLocks/>
            <a:stCxn id="5" idx="2"/>
            <a:endCxn id="6" idx="0"/>
          </p:cNvCxnSpPr>
          <p:nvPr/>
        </p:nvCxnSpPr>
        <p:spPr>
          <a:xfrm flipH="1">
            <a:off x="5157622" y="3782505"/>
            <a:ext cx="1" cy="659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58191AC-8A29-BD7B-8AE5-4E41E37BBDFF}"/>
              </a:ext>
            </a:extLst>
          </p:cNvPr>
          <p:cNvCxnSpPr>
            <a:stCxn id="6" idx="3"/>
            <a:endCxn id="7" idx="1"/>
          </p:cNvCxnSpPr>
          <p:nvPr/>
        </p:nvCxnSpPr>
        <p:spPr>
          <a:xfrm>
            <a:off x="5979554" y="4880887"/>
            <a:ext cx="8692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F6C6B41-51F4-B1DE-827B-F3F7D2119AB4}"/>
              </a:ext>
            </a:extLst>
          </p:cNvPr>
          <p:cNvCxnSpPr>
            <a:cxnSpLocks/>
            <a:stCxn id="7" idx="3"/>
            <a:endCxn id="8" idx="1"/>
          </p:cNvCxnSpPr>
          <p:nvPr/>
        </p:nvCxnSpPr>
        <p:spPr>
          <a:xfrm flipV="1">
            <a:off x="8492620" y="4880887"/>
            <a:ext cx="7562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34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103D-A7B8-4580-2E4C-F67D1878C29F}"/>
              </a:ext>
            </a:extLst>
          </p:cNvPr>
          <p:cNvSpPr>
            <a:spLocks noGrp="1"/>
          </p:cNvSpPr>
          <p:nvPr>
            <p:ph type="title"/>
          </p:nvPr>
        </p:nvSpPr>
        <p:spPr>
          <a:xfrm>
            <a:off x="252919" y="1123837"/>
            <a:ext cx="3030608" cy="4601183"/>
          </a:xfrm>
        </p:spPr>
        <p:txBody>
          <a:bodyPr/>
          <a:lstStyle/>
          <a:p>
            <a:r>
              <a:rPr lang="en-US" dirty="0"/>
              <a:t>Preprocessing</a:t>
            </a:r>
          </a:p>
        </p:txBody>
      </p:sp>
      <p:sp>
        <p:nvSpPr>
          <p:cNvPr id="3" name="Rectangle 2">
            <a:extLst>
              <a:ext uri="{FF2B5EF4-FFF2-40B4-BE49-F238E27FC236}">
                <a16:creationId xmlns:a16="http://schemas.microsoft.com/office/drawing/2014/main" id="{76ECF188-BFE9-235B-E705-FF034D99A8C9}"/>
              </a:ext>
            </a:extLst>
          </p:cNvPr>
          <p:cNvSpPr/>
          <p:nvPr/>
        </p:nvSpPr>
        <p:spPr>
          <a:xfrm>
            <a:off x="4181582" y="1756881"/>
            <a:ext cx="1551398" cy="60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GSE63060</a:t>
            </a:r>
          </a:p>
        </p:txBody>
      </p:sp>
      <p:sp>
        <p:nvSpPr>
          <p:cNvPr id="4" name="Rectangle 3">
            <a:extLst>
              <a:ext uri="{FF2B5EF4-FFF2-40B4-BE49-F238E27FC236}">
                <a16:creationId xmlns:a16="http://schemas.microsoft.com/office/drawing/2014/main" id="{29922F77-7CA0-3266-46F2-BA25D5BF9736}"/>
              </a:ext>
            </a:extLst>
          </p:cNvPr>
          <p:cNvSpPr/>
          <p:nvPr/>
        </p:nvSpPr>
        <p:spPr>
          <a:xfrm>
            <a:off x="4181582" y="2597649"/>
            <a:ext cx="1551398" cy="60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GSE63061</a:t>
            </a:r>
          </a:p>
        </p:txBody>
      </p:sp>
      <p:sp>
        <p:nvSpPr>
          <p:cNvPr id="5" name="Rectangle 4">
            <a:extLst>
              <a:ext uri="{FF2B5EF4-FFF2-40B4-BE49-F238E27FC236}">
                <a16:creationId xmlns:a16="http://schemas.microsoft.com/office/drawing/2014/main" id="{CA3066D6-60F6-CC36-E5DD-E9BEFFDE34EE}"/>
              </a:ext>
            </a:extLst>
          </p:cNvPr>
          <p:cNvSpPr/>
          <p:nvPr/>
        </p:nvSpPr>
        <p:spPr>
          <a:xfrm>
            <a:off x="4181582" y="3469239"/>
            <a:ext cx="1551398" cy="719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ADNI</a:t>
            </a:r>
          </a:p>
        </p:txBody>
      </p:sp>
      <p:sp>
        <p:nvSpPr>
          <p:cNvPr id="6" name="Rectangle 5">
            <a:extLst>
              <a:ext uri="{FF2B5EF4-FFF2-40B4-BE49-F238E27FC236}">
                <a16:creationId xmlns:a16="http://schemas.microsoft.com/office/drawing/2014/main" id="{A6295F04-B904-0C63-0852-01F88F509EC8}"/>
              </a:ext>
            </a:extLst>
          </p:cNvPr>
          <p:cNvSpPr/>
          <p:nvPr/>
        </p:nvSpPr>
        <p:spPr>
          <a:xfrm>
            <a:off x="9174823" y="2577097"/>
            <a:ext cx="1520576" cy="647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Integrate</a:t>
            </a:r>
          </a:p>
        </p:txBody>
      </p:sp>
      <p:sp>
        <p:nvSpPr>
          <p:cNvPr id="14" name="Rectangle 13">
            <a:extLst>
              <a:ext uri="{FF2B5EF4-FFF2-40B4-BE49-F238E27FC236}">
                <a16:creationId xmlns:a16="http://schemas.microsoft.com/office/drawing/2014/main" id="{2F14BB99-32B8-5009-FCE3-5C3E0DA53A33}"/>
              </a:ext>
            </a:extLst>
          </p:cNvPr>
          <p:cNvSpPr/>
          <p:nvPr/>
        </p:nvSpPr>
        <p:spPr>
          <a:xfrm>
            <a:off x="5957299" y="1715780"/>
            <a:ext cx="1551398" cy="688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Min-Max Normalize</a:t>
            </a:r>
          </a:p>
        </p:txBody>
      </p:sp>
      <p:cxnSp>
        <p:nvCxnSpPr>
          <p:cNvPr id="18" name="Straight Arrow Connector 17">
            <a:extLst>
              <a:ext uri="{FF2B5EF4-FFF2-40B4-BE49-F238E27FC236}">
                <a16:creationId xmlns:a16="http://schemas.microsoft.com/office/drawing/2014/main" id="{1895C780-9EFD-2387-3639-261092CC13B7}"/>
              </a:ext>
            </a:extLst>
          </p:cNvPr>
          <p:cNvCxnSpPr>
            <a:cxnSpLocks/>
            <a:stCxn id="3" idx="3"/>
            <a:endCxn id="14" idx="1"/>
          </p:cNvCxnSpPr>
          <p:nvPr/>
        </p:nvCxnSpPr>
        <p:spPr>
          <a:xfrm flipV="1">
            <a:off x="5732980" y="2059965"/>
            <a:ext cx="224319"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71B1B28-73F0-8B29-60DE-6FAF76917B72}"/>
              </a:ext>
            </a:extLst>
          </p:cNvPr>
          <p:cNvCxnSpPr>
            <a:cxnSpLocks/>
            <a:stCxn id="4" idx="3"/>
          </p:cNvCxnSpPr>
          <p:nvPr/>
        </p:nvCxnSpPr>
        <p:spPr>
          <a:xfrm flipV="1">
            <a:off x="5732980" y="2900736"/>
            <a:ext cx="2243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BA5354-ED40-6A70-FB24-67BE6EBE663B}"/>
              </a:ext>
            </a:extLst>
          </p:cNvPr>
          <p:cNvCxnSpPr>
            <a:cxnSpLocks/>
            <a:stCxn id="5" idx="3"/>
            <a:endCxn id="12" idx="1"/>
          </p:cNvCxnSpPr>
          <p:nvPr/>
        </p:nvCxnSpPr>
        <p:spPr>
          <a:xfrm flipV="1">
            <a:off x="5732980" y="3813415"/>
            <a:ext cx="223465" cy="1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A7972A3-0696-A312-03AE-15AB55E3F5BE}"/>
              </a:ext>
            </a:extLst>
          </p:cNvPr>
          <p:cNvCxnSpPr>
            <a:cxnSpLocks/>
            <a:endCxn id="6" idx="1"/>
          </p:cNvCxnSpPr>
          <p:nvPr/>
        </p:nvCxnSpPr>
        <p:spPr>
          <a:xfrm flipV="1">
            <a:off x="7508697" y="2900734"/>
            <a:ext cx="166612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B61B3D73-1773-3CF8-8699-80F0B95BC6F8}"/>
              </a:ext>
            </a:extLst>
          </p:cNvPr>
          <p:cNvCxnSpPr>
            <a:cxnSpLocks/>
            <a:stCxn id="14" idx="3"/>
          </p:cNvCxnSpPr>
          <p:nvPr/>
        </p:nvCxnSpPr>
        <p:spPr>
          <a:xfrm>
            <a:off x="7508697" y="2059965"/>
            <a:ext cx="833063" cy="799669"/>
          </a:xfrm>
          <a:prstGeom prst="bentConnector3">
            <a:avLst>
              <a:gd name="adj1" fmla="val 99332"/>
            </a:avLst>
          </a:prstGeom>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824038DB-6B95-94E9-BB8B-CBEEB4891E29}"/>
              </a:ext>
            </a:extLst>
          </p:cNvPr>
          <p:cNvCxnSpPr>
            <a:cxnSpLocks/>
          </p:cNvCxnSpPr>
          <p:nvPr/>
        </p:nvCxnSpPr>
        <p:spPr>
          <a:xfrm flipV="1">
            <a:off x="7508697" y="2900734"/>
            <a:ext cx="833063" cy="84077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8341898-1C4D-042D-FF43-5AAED607D083}"/>
              </a:ext>
            </a:extLst>
          </p:cNvPr>
          <p:cNvSpPr/>
          <p:nvPr/>
        </p:nvSpPr>
        <p:spPr>
          <a:xfrm>
            <a:off x="9174823" y="3700417"/>
            <a:ext cx="1520576" cy="719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Min-Max Normalize</a:t>
            </a:r>
          </a:p>
        </p:txBody>
      </p:sp>
      <p:cxnSp>
        <p:nvCxnSpPr>
          <p:cNvPr id="36" name="Straight Arrow Connector 35">
            <a:extLst>
              <a:ext uri="{FF2B5EF4-FFF2-40B4-BE49-F238E27FC236}">
                <a16:creationId xmlns:a16="http://schemas.microsoft.com/office/drawing/2014/main" id="{4EA3B285-772F-73B7-BFAC-9AB35D374E4B}"/>
              </a:ext>
            </a:extLst>
          </p:cNvPr>
          <p:cNvCxnSpPr>
            <a:cxnSpLocks/>
            <a:stCxn id="6" idx="2"/>
            <a:endCxn id="31" idx="0"/>
          </p:cNvCxnSpPr>
          <p:nvPr/>
        </p:nvCxnSpPr>
        <p:spPr>
          <a:xfrm>
            <a:off x="9935111" y="3224370"/>
            <a:ext cx="0" cy="476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433B50F9-65EB-10AB-D635-61D47EA50F0C}"/>
              </a:ext>
            </a:extLst>
          </p:cNvPr>
          <p:cNvSpPr/>
          <p:nvPr/>
        </p:nvSpPr>
        <p:spPr>
          <a:xfrm>
            <a:off x="9174823" y="4880223"/>
            <a:ext cx="1520576" cy="60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 Set</a:t>
            </a:r>
          </a:p>
        </p:txBody>
      </p:sp>
      <p:sp>
        <p:nvSpPr>
          <p:cNvPr id="38" name="Rectangle 37">
            <a:extLst>
              <a:ext uri="{FF2B5EF4-FFF2-40B4-BE49-F238E27FC236}">
                <a16:creationId xmlns:a16="http://schemas.microsoft.com/office/drawing/2014/main" id="{19222057-73EE-A55B-5303-2CC2273A7CE4}"/>
              </a:ext>
            </a:extLst>
          </p:cNvPr>
          <p:cNvSpPr/>
          <p:nvPr/>
        </p:nvSpPr>
        <p:spPr>
          <a:xfrm>
            <a:off x="6821184" y="4880222"/>
            <a:ext cx="1520576" cy="606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cxnSp>
        <p:nvCxnSpPr>
          <p:cNvPr id="40" name="Straight Arrow Connector 39">
            <a:extLst>
              <a:ext uri="{FF2B5EF4-FFF2-40B4-BE49-F238E27FC236}">
                <a16:creationId xmlns:a16="http://schemas.microsoft.com/office/drawing/2014/main" id="{2E72BF7B-5BE1-81FB-86BD-20C5D585A584}"/>
              </a:ext>
            </a:extLst>
          </p:cNvPr>
          <p:cNvCxnSpPr>
            <a:cxnSpLocks/>
            <a:stCxn id="31" idx="2"/>
            <a:endCxn id="37" idx="0"/>
          </p:cNvCxnSpPr>
          <p:nvPr/>
        </p:nvCxnSpPr>
        <p:spPr>
          <a:xfrm>
            <a:off x="9935111" y="4419599"/>
            <a:ext cx="0" cy="460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117E648-0209-1AC8-03AF-D6EC28535EB2}"/>
              </a:ext>
            </a:extLst>
          </p:cNvPr>
          <p:cNvCxnSpPr>
            <a:stCxn id="37" idx="1"/>
            <a:endCxn id="38" idx="3"/>
          </p:cNvCxnSpPr>
          <p:nvPr/>
        </p:nvCxnSpPr>
        <p:spPr>
          <a:xfrm flipH="1" flipV="1">
            <a:off x="8341760" y="5183310"/>
            <a:ext cx="8330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0CDCAC28-2745-0942-4E2F-0BB367281243}"/>
              </a:ext>
            </a:extLst>
          </p:cNvPr>
          <p:cNvSpPr/>
          <p:nvPr/>
        </p:nvSpPr>
        <p:spPr>
          <a:xfrm>
            <a:off x="5956445" y="2597644"/>
            <a:ext cx="1551398" cy="688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Min-Max Normalize</a:t>
            </a:r>
          </a:p>
        </p:txBody>
      </p:sp>
      <p:sp>
        <p:nvSpPr>
          <p:cNvPr id="12" name="Rectangle 11">
            <a:extLst>
              <a:ext uri="{FF2B5EF4-FFF2-40B4-BE49-F238E27FC236}">
                <a16:creationId xmlns:a16="http://schemas.microsoft.com/office/drawing/2014/main" id="{7862DEE8-AA16-5114-5B56-D628A45E43FE}"/>
              </a:ext>
            </a:extLst>
          </p:cNvPr>
          <p:cNvSpPr/>
          <p:nvPr/>
        </p:nvSpPr>
        <p:spPr>
          <a:xfrm>
            <a:off x="5956445" y="3469230"/>
            <a:ext cx="1551398" cy="688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Min-Max Normalize</a:t>
            </a:r>
          </a:p>
        </p:txBody>
      </p:sp>
    </p:spTree>
    <p:extLst>
      <p:ext uri="{BB962C8B-B14F-4D97-AF65-F5344CB8AC3E}">
        <p14:creationId xmlns:p14="http://schemas.microsoft.com/office/powerpoint/2010/main" val="730024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A2F6-D49C-C78B-BC96-E429B6073523}"/>
              </a:ext>
            </a:extLst>
          </p:cNvPr>
          <p:cNvSpPr>
            <a:spLocks noGrp="1"/>
          </p:cNvSpPr>
          <p:nvPr>
            <p:ph type="title"/>
          </p:nvPr>
        </p:nvSpPr>
        <p:spPr/>
        <p:txBody>
          <a:bodyPr/>
          <a:lstStyle/>
          <a:p>
            <a:r>
              <a:rPr lang="en-US"/>
              <a:t>Feature Selection</a:t>
            </a:r>
            <a:endParaRPr lang="en-US" dirty="0"/>
          </a:p>
        </p:txBody>
      </p:sp>
      <p:graphicFrame>
        <p:nvGraphicFramePr>
          <p:cNvPr id="3" name="Table 3">
            <a:extLst>
              <a:ext uri="{FF2B5EF4-FFF2-40B4-BE49-F238E27FC236}">
                <a16:creationId xmlns:a16="http://schemas.microsoft.com/office/drawing/2014/main" id="{EBD875F3-AC2A-70BE-56E0-F40F8039E837}"/>
              </a:ext>
            </a:extLst>
          </p:cNvPr>
          <p:cNvGraphicFramePr>
            <a:graphicFrameLocks noGrp="1"/>
          </p:cNvGraphicFramePr>
          <p:nvPr>
            <p:extLst>
              <p:ext uri="{D42A27DB-BD31-4B8C-83A1-F6EECF244321}">
                <p14:modId xmlns:p14="http://schemas.microsoft.com/office/powerpoint/2010/main" val="290885286"/>
              </p:ext>
            </p:extLst>
          </p:nvPr>
        </p:nvGraphicFramePr>
        <p:xfrm>
          <a:off x="3593672" y="817417"/>
          <a:ext cx="8128000" cy="5237786"/>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3699018627"/>
                    </a:ext>
                  </a:extLst>
                </a:gridCol>
                <a:gridCol w="4064000">
                  <a:extLst>
                    <a:ext uri="{9D8B030D-6E8A-4147-A177-3AD203B41FA5}">
                      <a16:colId xmlns:a16="http://schemas.microsoft.com/office/drawing/2014/main" val="3423351975"/>
                    </a:ext>
                  </a:extLst>
                </a:gridCol>
              </a:tblGrid>
              <a:tr h="2557339">
                <a:tc>
                  <a:txBody>
                    <a:bodyPr/>
                    <a:lstStyle/>
                    <a:p>
                      <a:pPr algn="l"/>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Statistical Methods</a:t>
                      </a:r>
                    </a:p>
                  </a:txBody>
                  <a:tcPr anchor="ctr"/>
                </a:tc>
                <a:tc>
                  <a:txBody>
                    <a:bodyPr/>
                    <a:lstStyle/>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t-test</a:t>
                      </a:r>
                    </a:p>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Chi-square</a:t>
                      </a:r>
                    </a:p>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ANOVA</a:t>
                      </a:r>
                    </a:p>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Mutual Information (MI)</a:t>
                      </a:r>
                    </a:p>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Least Absolute Shrinkage and Selection Operator (LASSO)</a:t>
                      </a:r>
                    </a:p>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Significance Analysis on Microarrays (SAM)</a:t>
                      </a:r>
                    </a:p>
                  </a:txBody>
                  <a:tcPr anchor="ctr"/>
                </a:tc>
                <a:extLst>
                  <a:ext uri="{0D108BD9-81ED-4DB2-BD59-A6C34878D82A}">
                    <a16:rowId xmlns:a16="http://schemas.microsoft.com/office/drawing/2014/main" val="2012739046"/>
                  </a:ext>
                </a:extLst>
              </a:tr>
              <a:tr h="1438767">
                <a:tc>
                  <a:txBody>
                    <a:bodyPr/>
                    <a:lstStyle/>
                    <a:p>
                      <a:pPr algn="l"/>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Ensemble Methods</a:t>
                      </a:r>
                    </a:p>
                  </a:txBody>
                  <a:tcPr anchor="ctr"/>
                </a:tc>
                <a:tc>
                  <a:txBody>
                    <a:bodyPr/>
                    <a:lstStyle/>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Adaptive Boosting (Adaboost)</a:t>
                      </a:r>
                    </a:p>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Random Forest (RF)</a:t>
                      </a:r>
                    </a:p>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Extra Tree Classifier</a:t>
                      </a:r>
                    </a:p>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Variable Selection using RF (varSelRF)</a:t>
                      </a:r>
                    </a:p>
                  </a:txBody>
                  <a:tcPr anchor="ctr"/>
                </a:tc>
                <a:extLst>
                  <a:ext uri="{0D108BD9-81ED-4DB2-BD59-A6C34878D82A}">
                    <a16:rowId xmlns:a16="http://schemas.microsoft.com/office/drawing/2014/main" val="706583957"/>
                  </a:ext>
                </a:extLst>
              </a:tr>
              <a:tr h="1217407">
                <a:tc>
                  <a:txBody>
                    <a:bodyPr/>
                    <a:lstStyle/>
                    <a:p>
                      <a:pPr algn="l"/>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Others</a:t>
                      </a:r>
                    </a:p>
                  </a:txBody>
                  <a:tcPr anchor="ctr"/>
                </a:tc>
                <a:tc>
                  <a:txBody>
                    <a:bodyPr/>
                    <a:lstStyle/>
                    <a:p>
                      <a:pPr marL="285750" indent="-285750" algn="l">
                        <a:buFont typeface="Arial" panose="020B0604020202020204" pitchFamily="34" charset="0"/>
                        <a:buChar char="•"/>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VAE</a:t>
                      </a:r>
                    </a:p>
                  </a:txBody>
                  <a:tcPr anchor="ctr"/>
                </a:tc>
                <a:extLst>
                  <a:ext uri="{0D108BD9-81ED-4DB2-BD59-A6C34878D82A}">
                    <a16:rowId xmlns:a16="http://schemas.microsoft.com/office/drawing/2014/main" val="693671454"/>
                  </a:ext>
                </a:extLst>
              </a:tr>
            </a:tbl>
          </a:graphicData>
        </a:graphic>
      </p:graphicFrame>
    </p:spTree>
    <p:extLst>
      <p:ext uri="{BB962C8B-B14F-4D97-AF65-F5344CB8AC3E}">
        <p14:creationId xmlns:p14="http://schemas.microsoft.com/office/powerpoint/2010/main" val="486320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9165-5E9D-B4D1-175A-DF749E741659}"/>
              </a:ext>
            </a:extLst>
          </p:cNvPr>
          <p:cNvSpPr>
            <a:spLocks noGrp="1"/>
          </p:cNvSpPr>
          <p:nvPr>
            <p:ph type="title"/>
          </p:nvPr>
        </p:nvSpPr>
        <p:spPr/>
        <p:txBody>
          <a:bodyPr/>
          <a:lstStyle/>
          <a:p>
            <a:r>
              <a:rPr lang="en-US" dirty="0"/>
              <a:t>Synthetic Data Modelling</a:t>
            </a:r>
          </a:p>
        </p:txBody>
      </p:sp>
      <p:sp>
        <p:nvSpPr>
          <p:cNvPr id="3" name="Content Placeholder 2">
            <a:extLst>
              <a:ext uri="{FF2B5EF4-FFF2-40B4-BE49-F238E27FC236}">
                <a16:creationId xmlns:a16="http://schemas.microsoft.com/office/drawing/2014/main" id="{5BBF15AA-14E2-D877-A914-588E9ACB5DD6}"/>
              </a:ext>
            </a:extLst>
          </p:cNvPr>
          <p:cNvSpPr>
            <a:spLocks noGrp="1"/>
          </p:cNvSpPr>
          <p:nvPr>
            <p:ph idx="1"/>
          </p:nvPr>
        </p:nvSpPr>
        <p:spPr/>
        <p:txBody>
          <a:bodyPr anchor="t"/>
          <a:lstStyle/>
          <a:p>
            <a:r>
              <a:rPr lang="en-US" dirty="0"/>
              <a:t>GANs are a type of machine learning model that consists of two main components: a generator and a discriminator. </a:t>
            </a:r>
          </a:p>
          <a:p>
            <a:r>
              <a:rPr lang="en-US" dirty="0"/>
              <a:t>The generator aims to generate synthetic data samples that resemble real data, while the discriminator's role is to distinguish between real and fake samples.</a:t>
            </a:r>
          </a:p>
        </p:txBody>
      </p:sp>
      <p:pic>
        <p:nvPicPr>
          <p:cNvPr id="4" name="Picture 3">
            <a:extLst>
              <a:ext uri="{FF2B5EF4-FFF2-40B4-BE49-F238E27FC236}">
                <a16:creationId xmlns:a16="http://schemas.microsoft.com/office/drawing/2014/main" id="{671BE1E2-DAF3-B047-A6A5-34A0AF0E1D4D}"/>
              </a:ext>
            </a:extLst>
          </p:cNvPr>
          <p:cNvPicPr>
            <a:picLocks noChangeAspect="1"/>
          </p:cNvPicPr>
          <p:nvPr/>
        </p:nvPicPr>
        <p:blipFill>
          <a:blip r:embed="rId2"/>
          <a:stretch>
            <a:fillRect/>
          </a:stretch>
        </p:blipFill>
        <p:spPr>
          <a:xfrm>
            <a:off x="3640668" y="2933717"/>
            <a:ext cx="7772400" cy="3153722"/>
          </a:xfrm>
          <a:prstGeom prst="rect">
            <a:avLst/>
          </a:prstGeom>
        </p:spPr>
      </p:pic>
    </p:spTree>
    <p:extLst>
      <p:ext uri="{BB962C8B-B14F-4D97-AF65-F5344CB8AC3E}">
        <p14:creationId xmlns:p14="http://schemas.microsoft.com/office/powerpoint/2010/main" val="853167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9729-2EDF-2598-B072-17FC6F83436F}"/>
              </a:ext>
            </a:extLst>
          </p:cNvPr>
          <p:cNvSpPr>
            <a:spLocks noGrp="1"/>
          </p:cNvSpPr>
          <p:nvPr>
            <p:ph type="title"/>
          </p:nvPr>
        </p:nvSpPr>
        <p:spPr/>
        <p:txBody>
          <a:bodyPr/>
          <a:lstStyle/>
          <a:p>
            <a:r>
              <a:rPr lang="en-US" dirty="0"/>
              <a:t>Feature Extraction</a:t>
            </a:r>
          </a:p>
        </p:txBody>
      </p:sp>
      <p:pic>
        <p:nvPicPr>
          <p:cNvPr id="3" name="Picture 2">
            <a:extLst>
              <a:ext uri="{FF2B5EF4-FFF2-40B4-BE49-F238E27FC236}">
                <a16:creationId xmlns:a16="http://schemas.microsoft.com/office/drawing/2014/main" id="{C23C3F81-FA92-68CE-AE20-E406FD2C7FA0}"/>
              </a:ext>
            </a:extLst>
          </p:cNvPr>
          <p:cNvPicPr>
            <a:picLocks noChangeAspect="1"/>
          </p:cNvPicPr>
          <p:nvPr/>
        </p:nvPicPr>
        <p:blipFill>
          <a:blip r:embed="rId2"/>
          <a:stretch>
            <a:fillRect/>
          </a:stretch>
        </p:blipFill>
        <p:spPr>
          <a:xfrm>
            <a:off x="6261101" y="930166"/>
            <a:ext cx="5461000" cy="5245100"/>
          </a:xfrm>
          <a:prstGeom prst="rect">
            <a:avLst/>
          </a:prstGeom>
        </p:spPr>
      </p:pic>
      <p:sp>
        <p:nvSpPr>
          <p:cNvPr id="4" name="Rectangle 3">
            <a:extLst>
              <a:ext uri="{FF2B5EF4-FFF2-40B4-BE49-F238E27FC236}">
                <a16:creationId xmlns:a16="http://schemas.microsoft.com/office/drawing/2014/main" id="{518914A8-1A0F-0EC1-39FC-9E147C60655E}"/>
              </a:ext>
            </a:extLst>
          </p:cNvPr>
          <p:cNvSpPr/>
          <p:nvPr/>
        </p:nvSpPr>
        <p:spPr>
          <a:xfrm>
            <a:off x="3863083" y="1335640"/>
            <a:ext cx="1510301" cy="565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 Expression</a:t>
            </a:r>
          </a:p>
        </p:txBody>
      </p:sp>
      <p:sp>
        <p:nvSpPr>
          <p:cNvPr id="5" name="Rectangle 4">
            <a:extLst>
              <a:ext uri="{FF2B5EF4-FFF2-40B4-BE49-F238E27FC236}">
                <a16:creationId xmlns:a16="http://schemas.microsoft.com/office/drawing/2014/main" id="{3094425F-745E-A2A7-68AE-E6207DDF353F}"/>
              </a:ext>
            </a:extLst>
          </p:cNvPr>
          <p:cNvSpPr/>
          <p:nvPr/>
        </p:nvSpPr>
        <p:spPr>
          <a:xfrm>
            <a:off x="3863082" y="2669996"/>
            <a:ext cx="1510301" cy="987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Linear Discriminant Analysis</a:t>
            </a:r>
          </a:p>
        </p:txBody>
      </p:sp>
      <p:cxnSp>
        <p:nvCxnSpPr>
          <p:cNvPr id="7" name="Straight Arrow Connector 6">
            <a:extLst>
              <a:ext uri="{FF2B5EF4-FFF2-40B4-BE49-F238E27FC236}">
                <a16:creationId xmlns:a16="http://schemas.microsoft.com/office/drawing/2014/main" id="{CA2DA85E-38AD-49CE-CAD5-9018F0FE2A36}"/>
              </a:ext>
            </a:extLst>
          </p:cNvPr>
          <p:cNvCxnSpPr>
            <a:cxnSpLocks/>
            <a:stCxn id="4" idx="2"/>
            <a:endCxn id="5" idx="0"/>
          </p:cNvCxnSpPr>
          <p:nvPr/>
        </p:nvCxnSpPr>
        <p:spPr>
          <a:xfrm flipH="1">
            <a:off x="4618233" y="1900719"/>
            <a:ext cx="1" cy="76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7C7D0543-8950-F519-A4CB-42BD03EF7D25}"/>
              </a:ext>
            </a:extLst>
          </p:cNvPr>
          <p:cNvCxnSpPr>
            <a:cxnSpLocks/>
            <a:stCxn id="5" idx="2"/>
          </p:cNvCxnSpPr>
          <p:nvPr/>
        </p:nvCxnSpPr>
        <p:spPr>
          <a:xfrm rot="16200000" flipH="1">
            <a:off x="4744092" y="3531741"/>
            <a:ext cx="1006866" cy="12585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842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142A-8B4E-F0A2-DE0A-CC59192FE13F}"/>
              </a:ext>
            </a:extLst>
          </p:cNvPr>
          <p:cNvSpPr>
            <a:spLocks noGrp="1"/>
          </p:cNvSpPr>
          <p:nvPr>
            <p:ph type="title"/>
          </p:nvPr>
        </p:nvSpPr>
        <p:spPr/>
        <p:txBody>
          <a:bodyPr/>
          <a:lstStyle/>
          <a:p>
            <a:r>
              <a:rPr lang="en-US" dirty="0"/>
              <a:t>Classification</a:t>
            </a:r>
          </a:p>
        </p:txBody>
      </p:sp>
      <p:graphicFrame>
        <p:nvGraphicFramePr>
          <p:cNvPr id="4" name="Table 4">
            <a:extLst>
              <a:ext uri="{FF2B5EF4-FFF2-40B4-BE49-F238E27FC236}">
                <a16:creationId xmlns:a16="http://schemas.microsoft.com/office/drawing/2014/main" id="{3898900B-BB8F-5548-8CED-0575DF5D870F}"/>
              </a:ext>
            </a:extLst>
          </p:cNvPr>
          <p:cNvGraphicFramePr>
            <a:graphicFrameLocks noGrp="1"/>
          </p:cNvGraphicFramePr>
          <p:nvPr>
            <p:ph idx="1"/>
            <p:extLst>
              <p:ext uri="{D42A27DB-BD31-4B8C-83A1-F6EECF244321}">
                <p14:modId xmlns:p14="http://schemas.microsoft.com/office/powerpoint/2010/main" val="466630863"/>
              </p:ext>
            </p:extLst>
          </p:nvPr>
        </p:nvGraphicFramePr>
        <p:xfrm>
          <a:off x="4926977" y="1574081"/>
          <a:ext cx="5099062" cy="3232089"/>
        </p:xfrm>
        <a:graphic>
          <a:graphicData uri="http://schemas.openxmlformats.org/drawingml/2006/table">
            <a:tbl>
              <a:tblPr firstRow="1" bandRow="1">
                <a:tableStyleId>{5C22544A-7EE6-4342-B048-85BDC9FD1C3A}</a:tableStyleId>
              </a:tblPr>
              <a:tblGrid>
                <a:gridCol w="2549531">
                  <a:extLst>
                    <a:ext uri="{9D8B030D-6E8A-4147-A177-3AD203B41FA5}">
                      <a16:colId xmlns:a16="http://schemas.microsoft.com/office/drawing/2014/main" val="2107923742"/>
                    </a:ext>
                  </a:extLst>
                </a:gridCol>
                <a:gridCol w="2549531">
                  <a:extLst>
                    <a:ext uri="{9D8B030D-6E8A-4147-A177-3AD203B41FA5}">
                      <a16:colId xmlns:a16="http://schemas.microsoft.com/office/drawing/2014/main" val="3551631399"/>
                    </a:ext>
                  </a:extLst>
                </a:gridCol>
              </a:tblGrid>
              <a:tr h="468605">
                <a:tc>
                  <a:txBody>
                    <a:bodyPr/>
                    <a:lstStyle/>
                    <a:p>
                      <a:r>
                        <a:rPr lang="en-US" dirty="0"/>
                        <a:t>Type</a:t>
                      </a:r>
                    </a:p>
                  </a:txBody>
                  <a:tcPr/>
                </a:tc>
                <a:tc>
                  <a:txBody>
                    <a:bodyPr/>
                    <a:lstStyle/>
                    <a:p>
                      <a:r>
                        <a:rPr lang="en-US" dirty="0"/>
                        <a:t>Name</a:t>
                      </a:r>
                    </a:p>
                  </a:txBody>
                  <a:tcPr/>
                </a:tc>
                <a:extLst>
                  <a:ext uri="{0D108BD9-81ED-4DB2-BD59-A6C34878D82A}">
                    <a16:rowId xmlns:a16="http://schemas.microsoft.com/office/drawing/2014/main" val="3110265928"/>
                  </a:ext>
                </a:extLst>
              </a:tr>
              <a:tr h="468605">
                <a:tc rowSpan="2">
                  <a:txBody>
                    <a:bodyPr/>
                    <a:lstStyle/>
                    <a:p>
                      <a:r>
                        <a:rPr lang="en-US" dirty="0"/>
                        <a:t>Ensemble</a:t>
                      </a:r>
                    </a:p>
                  </a:txBody>
                  <a:tcPr anchor="ctr"/>
                </a:tc>
                <a:tc>
                  <a:txBody>
                    <a:bodyPr/>
                    <a:lstStyle/>
                    <a:p>
                      <a:r>
                        <a:rPr lang="en-US" dirty="0"/>
                        <a:t>AdaBoost</a:t>
                      </a:r>
                    </a:p>
                  </a:txBody>
                  <a:tcPr anchor="ctr"/>
                </a:tc>
                <a:extLst>
                  <a:ext uri="{0D108BD9-81ED-4DB2-BD59-A6C34878D82A}">
                    <a16:rowId xmlns:a16="http://schemas.microsoft.com/office/drawing/2014/main" val="1728856930"/>
                  </a:ext>
                </a:extLst>
              </a:tr>
              <a:tr h="468605">
                <a:tc vMerge="1">
                  <a:txBody>
                    <a:bodyPr/>
                    <a:lstStyle/>
                    <a:p>
                      <a:endParaRPr lang="en-US" dirty="0"/>
                    </a:p>
                  </a:txBody>
                  <a:tcPr/>
                </a:tc>
                <a:tc>
                  <a:txBody>
                    <a:bodyPr/>
                    <a:lstStyle/>
                    <a:p>
                      <a:r>
                        <a:rPr lang="en-US" dirty="0"/>
                        <a:t>Random Forest</a:t>
                      </a:r>
                    </a:p>
                  </a:txBody>
                  <a:tcPr anchor="ctr"/>
                </a:tc>
                <a:extLst>
                  <a:ext uri="{0D108BD9-81ED-4DB2-BD59-A6C34878D82A}">
                    <a16:rowId xmlns:a16="http://schemas.microsoft.com/office/drawing/2014/main" val="933969154"/>
                  </a:ext>
                </a:extLst>
              </a:tr>
              <a:tr h="655020">
                <a:tc rowSpan="2">
                  <a:txBody>
                    <a:bodyPr/>
                    <a:lstStyle/>
                    <a:p>
                      <a:r>
                        <a:rPr lang="en-US" dirty="0"/>
                        <a:t>Deep Learning</a:t>
                      </a:r>
                    </a:p>
                  </a:txBody>
                  <a:tcPr anchor="ctr"/>
                </a:tc>
                <a:tc>
                  <a:txBody>
                    <a:bodyPr/>
                    <a:lstStyle/>
                    <a:p>
                      <a:r>
                        <a:rPr lang="en-US" dirty="0"/>
                        <a:t>DNN</a:t>
                      </a:r>
                    </a:p>
                  </a:txBody>
                  <a:tcPr anchor="ctr"/>
                </a:tc>
                <a:extLst>
                  <a:ext uri="{0D108BD9-81ED-4DB2-BD59-A6C34878D82A}">
                    <a16:rowId xmlns:a16="http://schemas.microsoft.com/office/drawing/2014/main" val="940396656"/>
                  </a:ext>
                </a:extLst>
              </a:tr>
              <a:tr h="575353">
                <a:tc vMerge="1">
                  <a:txBody>
                    <a:bodyPr/>
                    <a:lstStyle/>
                    <a:p>
                      <a:endParaRPr lang="en-US" dirty="0"/>
                    </a:p>
                  </a:txBody>
                  <a:tcPr/>
                </a:tc>
                <a:tc>
                  <a:txBody>
                    <a:bodyPr/>
                    <a:lstStyle/>
                    <a:p>
                      <a:r>
                        <a:rPr lang="en-US" dirty="0"/>
                        <a:t>CNN</a:t>
                      </a:r>
                    </a:p>
                  </a:txBody>
                  <a:tcPr anchor="ctr"/>
                </a:tc>
                <a:extLst>
                  <a:ext uri="{0D108BD9-81ED-4DB2-BD59-A6C34878D82A}">
                    <a16:rowId xmlns:a16="http://schemas.microsoft.com/office/drawing/2014/main" val="657805563"/>
                  </a:ext>
                </a:extLst>
              </a:tr>
              <a:tr h="595901">
                <a:tc>
                  <a:txBody>
                    <a:bodyPr/>
                    <a:lstStyle/>
                    <a:p>
                      <a:r>
                        <a:rPr lang="en-US" dirty="0"/>
                        <a:t>Others</a:t>
                      </a:r>
                    </a:p>
                  </a:txBody>
                  <a:tcPr/>
                </a:tc>
                <a:tc>
                  <a:txBody>
                    <a:bodyPr/>
                    <a:lstStyle/>
                    <a:p>
                      <a:r>
                        <a:rPr lang="en-US" dirty="0"/>
                        <a:t>SVM</a:t>
                      </a:r>
                    </a:p>
                  </a:txBody>
                  <a:tcPr anchor="ctr"/>
                </a:tc>
                <a:extLst>
                  <a:ext uri="{0D108BD9-81ED-4DB2-BD59-A6C34878D82A}">
                    <a16:rowId xmlns:a16="http://schemas.microsoft.com/office/drawing/2014/main" val="3836164697"/>
                  </a:ext>
                </a:extLst>
              </a:tr>
            </a:tbl>
          </a:graphicData>
        </a:graphic>
      </p:graphicFrame>
    </p:spTree>
    <p:extLst>
      <p:ext uri="{BB962C8B-B14F-4D97-AF65-F5344CB8AC3E}">
        <p14:creationId xmlns:p14="http://schemas.microsoft.com/office/powerpoint/2010/main" val="112282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5AA8-2733-1B61-42DC-810F056C669E}"/>
              </a:ext>
            </a:extLst>
          </p:cNvPr>
          <p:cNvSpPr>
            <a:spLocks noGrp="1"/>
          </p:cNvSpPr>
          <p:nvPr>
            <p:ph type="title"/>
          </p:nvPr>
        </p:nvSpPr>
        <p:spPr>
          <a:xfrm>
            <a:off x="126124" y="1123837"/>
            <a:ext cx="3153103" cy="4601183"/>
          </a:xfrm>
        </p:spPr>
        <p:txBody>
          <a:bodyPr/>
          <a:lstStyle/>
          <a:p>
            <a:r>
              <a:rPr lang="en-US" dirty="0"/>
              <a:t>Results</a:t>
            </a:r>
          </a:p>
        </p:txBody>
      </p:sp>
      <p:graphicFrame>
        <p:nvGraphicFramePr>
          <p:cNvPr id="4" name="Table 4">
            <a:extLst>
              <a:ext uri="{FF2B5EF4-FFF2-40B4-BE49-F238E27FC236}">
                <a16:creationId xmlns:a16="http://schemas.microsoft.com/office/drawing/2014/main" id="{F7DB1798-EA92-7024-A65A-340E60059057}"/>
              </a:ext>
            </a:extLst>
          </p:cNvPr>
          <p:cNvGraphicFramePr>
            <a:graphicFrameLocks noGrp="1"/>
          </p:cNvGraphicFramePr>
          <p:nvPr>
            <p:ph idx="1"/>
            <p:extLst>
              <p:ext uri="{D42A27DB-BD31-4B8C-83A1-F6EECF244321}">
                <p14:modId xmlns:p14="http://schemas.microsoft.com/office/powerpoint/2010/main" val="217500738"/>
              </p:ext>
            </p:extLst>
          </p:nvPr>
        </p:nvGraphicFramePr>
        <p:xfrm>
          <a:off x="3828114" y="797867"/>
          <a:ext cx="7555653" cy="5263883"/>
        </p:xfrm>
        <a:graphic>
          <a:graphicData uri="http://schemas.openxmlformats.org/drawingml/2006/table">
            <a:tbl>
              <a:tblPr firstRow="1" bandRow="1">
                <a:tableStyleId>{5C22544A-7EE6-4342-B048-85BDC9FD1C3A}</a:tableStyleId>
              </a:tblPr>
              <a:tblGrid>
                <a:gridCol w="1079379">
                  <a:extLst>
                    <a:ext uri="{9D8B030D-6E8A-4147-A177-3AD203B41FA5}">
                      <a16:colId xmlns:a16="http://schemas.microsoft.com/office/drawing/2014/main" val="3583773683"/>
                    </a:ext>
                  </a:extLst>
                </a:gridCol>
                <a:gridCol w="1079379">
                  <a:extLst>
                    <a:ext uri="{9D8B030D-6E8A-4147-A177-3AD203B41FA5}">
                      <a16:colId xmlns:a16="http://schemas.microsoft.com/office/drawing/2014/main" val="626141360"/>
                    </a:ext>
                  </a:extLst>
                </a:gridCol>
                <a:gridCol w="1079379">
                  <a:extLst>
                    <a:ext uri="{9D8B030D-6E8A-4147-A177-3AD203B41FA5}">
                      <a16:colId xmlns:a16="http://schemas.microsoft.com/office/drawing/2014/main" val="4092508401"/>
                    </a:ext>
                  </a:extLst>
                </a:gridCol>
                <a:gridCol w="1079379">
                  <a:extLst>
                    <a:ext uri="{9D8B030D-6E8A-4147-A177-3AD203B41FA5}">
                      <a16:colId xmlns:a16="http://schemas.microsoft.com/office/drawing/2014/main" val="1107817792"/>
                    </a:ext>
                  </a:extLst>
                </a:gridCol>
                <a:gridCol w="1079379">
                  <a:extLst>
                    <a:ext uri="{9D8B030D-6E8A-4147-A177-3AD203B41FA5}">
                      <a16:colId xmlns:a16="http://schemas.microsoft.com/office/drawing/2014/main" val="800811057"/>
                    </a:ext>
                  </a:extLst>
                </a:gridCol>
                <a:gridCol w="1079379">
                  <a:extLst>
                    <a:ext uri="{9D8B030D-6E8A-4147-A177-3AD203B41FA5}">
                      <a16:colId xmlns:a16="http://schemas.microsoft.com/office/drawing/2014/main" val="3296491366"/>
                    </a:ext>
                  </a:extLst>
                </a:gridCol>
                <a:gridCol w="1079379">
                  <a:extLst>
                    <a:ext uri="{9D8B030D-6E8A-4147-A177-3AD203B41FA5}">
                      <a16:colId xmlns:a16="http://schemas.microsoft.com/office/drawing/2014/main" val="3516269156"/>
                    </a:ext>
                  </a:extLst>
                </a:gridCol>
              </a:tblGrid>
              <a:tr h="705584">
                <a:tc>
                  <a:txBody>
                    <a:bodyPr/>
                    <a:lstStyle/>
                    <a:p>
                      <a:r>
                        <a:rPr lang="en-US" sz="1200" dirty="0">
                          <a:latin typeface="Times New Roman" panose="02020603050405020304" pitchFamily="18" charset="0"/>
                          <a:cs typeface="Times New Roman" panose="02020603050405020304" pitchFamily="18" charset="0"/>
                        </a:rPr>
                        <a:t>Feature Selection</a:t>
                      </a:r>
                    </a:p>
                  </a:txBody>
                  <a:tcPr anchor="ctr"/>
                </a:tc>
                <a:tc>
                  <a:txBody>
                    <a:bodyPr/>
                    <a:lstStyle/>
                    <a:p>
                      <a:r>
                        <a:rPr lang="en-US" sz="1200" dirty="0">
                          <a:latin typeface="Times New Roman" panose="02020603050405020304" pitchFamily="18" charset="0"/>
                          <a:cs typeface="Times New Roman" panose="02020603050405020304" pitchFamily="18" charset="0"/>
                        </a:rPr>
                        <a:t>Feature Extraction</a:t>
                      </a:r>
                    </a:p>
                  </a:txBody>
                  <a:tcPr anchor="ctr"/>
                </a:tc>
                <a:tc>
                  <a:txBody>
                    <a:bodyPr/>
                    <a:lstStyle/>
                    <a:p>
                      <a:r>
                        <a:rPr lang="en-US" sz="1200" dirty="0">
                          <a:latin typeface="Times New Roman" panose="02020603050405020304" pitchFamily="18" charset="0"/>
                          <a:cs typeface="Times New Roman" panose="02020603050405020304" pitchFamily="18" charset="0"/>
                        </a:rPr>
                        <a:t>No of Genes Selected</a:t>
                      </a:r>
                    </a:p>
                  </a:txBody>
                  <a:tcPr anchor="ctr"/>
                </a:tc>
                <a:tc>
                  <a:txBody>
                    <a:bodyPr/>
                    <a:lstStyle/>
                    <a:p>
                      <a:r>
                        <a:rPr lang="en-US" sz="1200" dirty="0">
                          <a:latin typeface="Times New Roman" panose="02020603050405020304" pitchFamily="18" charset="0"/>
                          <a:cs typeface="Times New Roman" panose="02020603050405020304" pitchFamily="18" charset="0"/>
                        </a:rPr>
                        <a:t>Classification</a:t>
                      </a:r>
                    </a:p>
                  </a:txBody>
                  <a:tcPr anchor="ctr"/>
                </a:tc>
                <a:tc>
                  <a:txBody>
                    <a:bodyPr/>
                    <a:lstStyle/>
                    <a:p>
                      <a:r>
                        <a:rPr lang="en-US" sz="1200" dirty="0">
                          <a:latin typeface="Times New Roman" panose="02020603050405020304" pitchFamily="18" charset="0"/>
                          <a:cs typeface="Times New Roman" panose="02020603050405020304" pitchFamily="18" charset="0"/>
                        </a:rPr>
                        <a:t>Modelled Synthetic Data</a:t>
                      </a:r>
                    </a:p>
                  </a:txBody>
                  <a:tcPr anchor="ctr"/>
                </a:tc>
                <a:tc>
                  <a:txBody>
                    <a:bodyPr/>
                    <a:lstStyle/>
                    <a:p>
                      <a:r>
                        <a:rPr lang="en-US" sz="1200" dirty="0">
                          <a:latin typeface="Times New Roman" panose="02020603050405020304" pitchFamily="18" charset="0"/>
                          <a:cs typeface="Times New Roman" panose="02020603050405020304" pitchFamily="18" charset="0"/>
                        </a:rPr>
                        <a:t>Accuracy (Training Set)</a:t>
                      </a:r>
                    </a:p>
                  </a:txBody>
                  <a:tcPr anchor="ctr"/>
                </a:tc>
                <a:tc>
                  <a:txBody>
                    <a:bodyPr/>
                    <a:lstStyle/>
                    <a:p>
                      <a:r>
                        <a:rPr lang="en-US" sz="1200" dirty="0">
                          <a:latin typeface="Times New Roman" panose="02020603050405020304" pitchFamily="18" charset="0"/>
                          <a:cs typeface="Times New Roman" panose="02020603050405020304" pitchFamily="18" charset="0"/>
                        </a:rPr>
                        <a:t>Accuracy (Testing Set)</a:t>
                      </a:r>
                    </a:p>
                  </a:txBody>
                  <a:tcPr anchor="ctr"/>
                </a:tc>
                <a:extLst>
                  <a:ext uri="{0D108BD9-81ED-4DB2-BD59-A6C34878D82A}">
                    <a16:rowId xmlns:a16="http://schemas.microsoft.com/office/drawing/2014/main" val="613857907"/>
                  </a:ext>
                </a:extLst>
              </a:tr>
              <a:tr h="705584">
                <a:tc>
                  <a:txBody>
                    <a:bodyPr/>
                    <a:lstStyle/>
                    <a:p>
                      <a:r>
                        <a:rPr lang="en-US" sz="1200" dirty="0">
                          <a:latin typeface="Times New Roman" panose="02020603050405020304" pitchFamily="18" charset="0"/>
                          <a:cs typeface="Times New Roman" panose="02020603050405020304" pitchFamily="18" charset="0"/>
                        </a:rPr>
                        <a:t>Chi Square</a:t>
                      </a:r>
                    </a:p>
                  </a:txBody>
                  <a:tcPr anchor="ctr"/>
                </a:tc>
                <a:tc>
                  <a:txBody>
                    <a:bodyPr/>
                    <a:lstStyle/>
                    <a:p>
                      <a:r>
                        <a:rPr lang="en-US" sz="1200" dirty="0">
                          <a:latin typeface="Times New Roman" panose="02020603050405020304" pitchFamily="18" charset="0"/>
                          <a:cs typeface="Times New Roman" panose="02020603050405020304" pitchFamily="18" charset="0"/>
                        </a:rPr>
                        <a:t>-</a:t>
                      </a:r>
                    </a:p>
                  </a:txBody>
                  <a:tcPr anchor="ctr"/>
                </a:tc>
                <a:tc>
                  <a:txBody>
                    <a:bodyPr/>
                    <a:lstStyle/>
                    <a:p>
                      <a:r>
                        <a:rPr lang="en-US" sz="1200" dirty="0">
                          <a:latin typeface="Times New Roman" panose="02020603050405020304" pitchFamily="18" charset="0"/>
                          <a:cs typeface="Times New Roman" panose="02020603050405020304" pitchFamily="18" charset="0"/>
                        </a:rPr>
                        <a:t>10814</a:t>
                      </a:r>
                    </a:p>
                  </a:txBody>
                  <a:tcPr anchor="ctr"/>
                </a:tc>
                <a:tc>
                  <a:txBody>
                    <a:bodyPr/>
                    <a:lstStyle/>
                    <a:p>
                      <a:r>
                        <a:rPr lang="en-US" sz="1200" dirty="0">
                          <a:latin typeface="Times New Roman" panose="02020603050405020304" pitchFamily="18" charset="0"/>
                          <a:cs typeface="Times New Roman" panose="02020603050405020304" pitchFamily="18" charset="0"/>
                        </a:rPr>
                        <a:t>SVM Gaussian Kernel</a:t>
                      </a:r>
                    </a:p>
                  </a:txBody>
                  <a:tcPr anchor="ctr"/>
                </a:tc>
                <a:tc>
                  <a:txBody>
                    <a:bodyPr/>
                    <a:lstStyle/>
                    <a:p>
                      <a:r>
                        <a:rPr lang="en-US" sz="1200" dirty="0">
                          <a:latin typeface="Times New Roman" panose="02020603050405020304" pitchFamily="18" charset="0"/>
                          <a:cs typeface="Times New Roman" panose="02020603050405020304" pitchFamily="18" charset="0"/>
                        </a:rPr>
                        <a:t>No</a:t>
                      </a:r>
                    </a:p>
                  </a:txBody>
                  <a:tcPr anchor="ctr"/>
                </a:tc>
                <a:tc>
                  <a:txBody>
                    <a:bodyPr/>
                    <a:lstStyle/>
                    <a:p>
                      <a:r>
                        <a:rPr lang="en-US" sz="1200" dirty="0">
                          <a:latin typeface="Times New Roman" panose="02020603050405020304" pitchFamily="18" charset="0"/>
                          <a:cs typeface="Times New Roman" panose="02020603050405020304" pitchFamily="18" charset="0"/>
                        </a:rPr>
                        <a:t>99.67%</a:t>
                      </a:r>
                    </a:p>
                  </a:txBody>
                  <a:tcPr anchor="ctr"/>
                </a:tc>
                <a:tc>
                  <a:txBody>
                    <a:bodyPr/>
                    <a:lstStyle/>
                    <a:p>
                      <a:r>
                        <a:rPr lang="en-US" sz="1200" dirty="0">
                          <a:latin typeface="Times New Roman" panose="02020603050405020304" pitchFamily="18" charset="0"/>
                          <a:cs typeface="Times New Roman" panose="02020603050405020304" pitchFamily="18" charset="0"/>
                        </a:rPr>
                        <a:t>77%</a:t>
                      </a:r>
                    </a:p>
                  </a:txBody>
                  <a:tcPr anchor="ctr"/>
                </a:tc>
                <a:extLst>
                  <a:ext uri="{0D108BD9-81ED-4DB2-BD59-A6C34878D82A}">
                    <a16:rowId xmlns:a16="http://schemas.microsoft.com/office/drawing/2014/main" val="2966375325"/>
                  </a:ext>
                </a:extLst>
              </a:tr>
              <a:tr h="503989">
                <a:tc>
                  <a:txBody>
                    <a:bodyPr/>
                    <a:lstStyle/>
                    <a:p>
                      <a:r>
                        <a:rPr lang="en-US" sz="1200" dirty="0">
                          <a:latin typeface="Times New Roman" panose="02020603050405020304" pitchFamily="18" charset="0"/>
                          <a:cs typeface="Times New Roman" panose="02020603050405020304" pitchFamily="18" charset="0"/>
                        </a:rPr>
                        <a:t>Chi Square</a:t>
                      </a:r>
                    </a:p>
                  </a:txBody>
                  <a:tcPr anchor="ctr"/>
                </a:tc>
                <a:tc>
                  <a:txBody>
                    <a:bodyPr/>
                    <a:lstStyle/>
                    <a:p>
                      <a:r>
                        <a:rPr lang="en-US" sz="1200" dirty="0">
                          <a:latin typeface="Times New Roman" panose="02020603050405020304" pitchFamily="18" charset="0"/>
                          <a:cs typeface="Times New Roman" panose="02020603050405020304" pitchFamily="18" charset="0"/>
                        </a:rPr>
                        <a:t>-</a:t>
                      </a:r>
                    </a:p>
                  </a:txBody>
                  <a:tcPr anchor="ctr"/>
                </a:tc>
                <a:tc>
                  <a:txBody>
                    <a:bodyPr/>
                    <a:lstStyle/>
                    <a:p>
                      <a:r>
                        <a:rPr lang="en-US" sz="1200" dirty="0">
                          <a:latin typeface="Times New Roman" panose="02020603050405020304" pitchFamily="18" charset="0"/>
                          <a:cs typeface="Times New Roman" panose="02020603050405020304" pitchFamily="18" charset="0"/>
                        </a:rPr>
                        <a:t>10814</a:t>
                      </a:r>
                    </a:p>
                  </a:txBody>
                  <a:tcPr anchor="ctr"/>
                </a:tc>
                <a:tc>
                  <a:txBody>
                    <a:bodyPr/>
                    <a:lstStyle/>
                    <a:p>
                      <a:r>
                        <a:rPr lang="en-US" sz="1200" dirty="0">
                          <a:latin typeface="Times New Roman" panose="02020603050405020304" pitchFamily="18" charset="0"/>
                          <a:cs typeface="Times New Roman" panose="02020603050405020304" pitchFamily="18" charset="0"/>
                        </a:rPr>
                        <a:t>DNN (64, 128, 128, 1)</a:t>
                      </a:r>
                    </a:p>
                  </a:txBody>
                  <a:tcPr anchor="ctr"/>
                </a:tc>
                <a:tc>
                  <a:txBody>
                    <a:bodyPr/>
                    <a:lstStyle/>
                    <a:p>
                      <a:r>
                        <a:rPr lang="en-US" sz="1200" dirty="0">
                          <a:latin typeface="Times New Roman" panose="02020603050405020304" pitchFamily="18" charset="0"/>
                          <a:cs typeface="Times New Roman" panose="02020603050405020304" pitchFamily="18" charset="0"/>
                        </a:rPr>
                        <a:t>No</a:t>
                      </a:r>
                    </a:p>
                  </a:txBody>
                  <a:tcPr anchor="ctr"/>
                </a:tc>
                <a:tc>
                  <a:txBody>
                    <a:bodyPr/>
                    <a:lstStyle/>
                    <a:p>
                      <a:r>
                        <a:rPr lang="en-US" sz="1200" dirty="0">
                          <a:latin typeface="Times New Roman" panose="02020603050405020304" pitchFamily="18" charset="0"/>
                          <a:cs typeface="Times New Roman" panose="02020603050405020304" pitchFamily="18" charset="0"/>
                        </a:rPr>
                        <a:t>97.13%</a:t>
                      </a:r>
                    </a:p>
                  </a:txBody>
                  <a:tcPr anchor="ctr"/>
                </a:tc>
                <a:tc>
                  <a:txBody>
                    <a:bodyPr/>
                    <a:lstStyle/>
                    <a:p>
                      <a:r>
                        <a:rPr lang="en-US" sz="1200" dirty="0">
                          <a:latin typeface="Times New Roman" panose="02020603050405020304" pitchFamily="18" charset="0"/>
                          <a:cs typeface="Times New Roman" panose="02020603050405020304" pitchFamily="18" charset="0"/>
                        </a:rPr>
                        <a:t>77.33%</a:t>
                      </a:r>
                    </a:p>
                  </a:txBody>
                  <a:tcPr anchor="ctr"/>
                </a:tc>
                <a:extLst>
                  <a:ext uri="{0D108BD9-81ED-4DB2-BD59-A6C34878D82A}">
                    <a16:rowId xmlns:a16="http://schemas.microsoft.com/office/drawing/2014/main" val="2526883530"/>
                  </a:ext>
                </a:extLst>
              </a:tr>
              <a:tr h="503989">
                <a:tc>
                  <a:txBody>
                    <a:bodyPr/>
                    <a:lstStyle/>
                    <a:p>
                      <a:r>
                        <a:rPr lang="en-US" sz="1200" dirty="0">
                          <a:latin typeface="Times New Roman" panose="02020603050405020304" pitchFamily="18" charset="0"/>
                          <a:cs typeface="Times New Roman" panose="02020603050405020304" pitchFamily="18" charset="0"/>
                        </a:rPr>
                        <a:t>Chi Square</a:t>
                      </a:r>
                    </a:p>
                  </a:txBody>
                  <a:tcPr anchor="ctr"/>
                </a:tc>
                <a:tc>
                  <a:txBody>
                    <a:bodyPr/>
                    <a:lstStyle/>
                    <a:p>
                      <a:r>
                        <a:rPr lang="en-US" sz="1200" dirty="0">
                          <a:latin typeface="Times New Roman" panose="02020603050405020304" pitchFamily="18" charset="0"/>
                          <a:cs typeface="Times New Roman" panose="02020603050405020304" pitchFamily="18" charset="0"/>
                        </a:rPr>
                        <a:t>-</a:t>
                      </a:r>
                    </a:p>
                  </a:txBody>
                  <a:tcPr anchor="ctr"/>
                </a:tc>
                <a:tc>
                  <a:txBody>
                    <a:bodyPr/>
                    <a:lstStyle/>
                    <a:p>
                      <a:r>
                        <a:rPr lang="en-US" sz="1200" dirty="0">
                          <a:latin typeface="Times New Roman" panose="02020603050405020304" pitchFamily="18" charset="0"/>
                          <a:cs typeface="Times New Roman" panose="02020603050405020304" pitchFamily="18" charset="0"/>
                        </a:rPr>
                        <a:t>10814</a:t>
                      </a:r>
                    </a:p>
                  </a:txBody>
                  <a:tcPr anchor="ctr"/>
                </a:tc>
                <a:tc>
                  <a:txBody>
                    <a:bodyPr/>
                    <a:lstStyle/>
                    <a:p>
                      <a:r>
                        <a:rPr lang="en-US" sz="1200" dirty="0">
                          <a:latin typeface="Times New Roman" panose="02020603050405020304" pitchFamily="18" charset="0"/>
                          <a:cs typeface="Times New Roman" panose="02020603050405020304" pitchFamily="18" charset="0"/>
                        </a:rPr>
                        <a:t>DNN (6, 4, 4, 1)</a:t>
                      </a:r>
                    </a:p>
                  </a:txBody>
                  <a:tcPr anchor="ctr"/>
                </a:tc>
                <a:tc>
                  <a:txBody>
                    <a:bodyPr/>
                    <a:lstStyle/>
                    <a:p>
                      <a:r>
                        <a:rPr lang="en-US" sz="1200" dirty="0">
                          <a:latin typeface="Times New Roman" panose="02020603050405020304" pitchFamily="18" charset="0"/>
                          <a:cs typeface="Times New Roman" panose="02020603050405020304" pitchFamily="18" charset="0"/>
                        </a:rPr>
                        <a:t>No</a:t>
                      </a:r>
                    </a:p>
                  </a:txBody>
                  <a:tcPr anchor="ctr"/>
                </a:tc>
                <a:tc>
                  <a:txBody>
                    <a:bodyPr/>
                    <a:lstStyle/>
                    <a:p>
                      <a:r>
                        <a:rPr lang="en-US" sz="1200" dirty="0">
                          <a:latin typeface="Times New Roman" panose="02020603050405020304" pitchFamily="18" charset="0"/>
                          <a:cs typeface="Times New Roman" panose="02020603050405020304" pitchFamily="18" charset="0"/>
                        </a:rPr>
                        <a:t>96.68%</a:t>
                      </a:r>
                    </a:p>
                  </a:txBody>
                  <a:tcPr anchor="ctr"/>
                </a:tc>
                <a:tc>
                  <a:txBody>
                    <a:bodyPr/>
                    <a:lstStyle/>
                    <a:p>
                      <a:r>
                        <a:rPr lang="en-US" sz="1200" dirty="0">
                          <a:latin typeface="Times New Roman" panose="02020603050405020304" pitchFamily="18" charset="0"/>
                          <a:cs typeface="Times New Roman" panose="02020603050405020304" pitchFamily="18" charset="0"/>
                        </a:rPr>
                        <a:t>89.33%</a:t>
                      </a:r>
                    </a:p>
                  </a:txBody>
                  <a:tcPr anchor="ctr"/>
                </a:tc>
                <a:extLst>
                  <a:ext uri="{0D108BD9-81ED-4DB2-BD59-A6C34878D82A}">
                    <a16:rowId xmlns:a16="http://schemas.microsoft.com/office/drawing/2014/main" val="457480964"/>
                  </a:ext>
                </a:extLst>
              </a:tr>
              <a:tr h="408791">
                <a:tc>
                  <a:txBody>
                    <a:bodyPr/>
                    <a:lstStyle/>
                    <a:p>
                      <a:r>
                        <a:rPr lang="en-US" sz="1200" dirty="0">
                          <a:latin typeface="Times New Roman" panose="02020603050405020304" pitchFamily="18" charset="0"/>
                          <a:cs typeface="Times New Roman" panose="02020603050405020304" pitchFamily="18" charset="0"/>
                        </a:rPr>
                        <a:t>Chi Square</a:t>
                      </a:r>
                    </a:p>
                  </a:txBody>
                  <a:tcPr anchor="ctr"/>
                </a:tc>
                <a:tc>
                  <a:txBody>
                    <a:bodyPr/>
                    <a:lstStyle/>
                    <a:p>
                      <a:r>
                        <a:rPr lang="en-US" sz="1200" dirty="0">
                          <a:latin typeface="Times New Roman" panose="02020603050405020304" pitchFamily="18" charset="0"/>
                          <a:cs typeface="Times New Roman" panose="02020603050405020304" pitchFamily="18" charset="0"/>
                        </a:rPr>
                        <a:t>PCA</a:t>
                      </a:r>
                    </a:p>
                  </a:txBody>
                  <a:tcPr anchor="ctr"/>
                </a:tc>
                <a:tc>
                  <a:txBody>
                    <a:bodyPr/>
                    <a:lstStyle/>
                    <a:p>
                      <a:r>
                        <a:rPr lang="en-US" sz="1200" dirty="0">
                          <a:latin typeface="Times New Roman" panose="02020603050405020304" pitchFamily="18" charset="0"/>
                          <a:cs typeface="Times New Roman" panose="02020603050405020304" pitchFamily="18" charset="0"/>
                        </a:rPr>
                        <a:t>30</a:t>
                      </a:r>
                    </a:p>
                  </a:txBody>
                  <a:tcPr anchor="ctr"/>
                </a:tc>
                <a:tc>
                  <a:txBody>
                    <a:bodyPr/>
                    <a:lstStyle/>
                    <a:p>
                      <a:r>
                        <a:rPr lang="en-US" sz="1200" dirty="0">
                          <a:latin typeface="Times New Roman" panose="02020603050405020304" pitchFamily="18" charset="0"/>
                          <a:cs typeface="Times New Roman" panose="02020603050405020304" pitchFamily="18" charset="0"/>
                        </a:rPr>
                        <a:t>RF</a:t>
                      </a:r>
                    </a:p>
                  </a:txBody>
                  <a:tcPr anchor="ctr"/>
                </a:tc>
                <a:tc>
                  <a:txBody>
                    <a:bodyPr/>
                    <a:lstStyle/>
                    <a:p>
                      <a:r>
                        <a:rPr lang="en-US" sz="1200" dirty="0">
                          <a:latin typeface="Times New Roman" panose="02020603050405020304" pitchFamily="18" charset="0"/>
                          <a:cs typeface="Times New Roman" panose="02020603050405020304" pitchFamily="18" charset="0"/>
                        </a:rPr>
                        <a:t>No</a:t>
                      </a:r>
                    </a:p>
                  </a:txBody>
                  <a:tcPr anchor="ctr"/>
                </a:tc>
                <a:tc>
                  <a:txBody>
                    <a:bodyPr/>
                    <a:lstStyle/>
                    <a:p>
                      <a:r>
                        <a:rPr lang="en-US" sz="1200" dirty="0">
                          <a:latin typeface="Times New Roman" panose="02020603050405020304" pitchFamily="18" charset="0"/>
                          <a:cs typeface="Times New Roman" panose="02020603050405020304" pitchFamily="18" charset="0"/>
                        </a:rPr>
                        <a:t>100%</a:t>
                      </a:r>
                    </a:p>
                  </a:txBody>
                  <a:tcPr anchor="ctr"/>
                </a:tc>
                <a:tc>
                  <a:txBody>
                    <a:bodyPr/>
                    <a:lstStyle/>
                    <a:p>
                      <a:r>
                        <a:rPr lang="en-US" sz="1200" dirty="0">
                          <a:latin typeface="Times New Roman" panose="02020603050405020304" pitchFamily="18" charset="0"/>
                          <a:cs typeface="Times New Roman" panose="02020603050405020304" pitchFamily="18" charset="0"/>
                        </a:rPr>
                        <a:t>75%</a:t>
                      </a:r>
                    </a:p>
                  </a:txBody>
                  <a:tcPr anchor="ctr"/>
                </a:tc>
                <a:extLst>
                  <a:ext uri="{0D108BD9-81ED-4DB2-BD59-A6C34878D82A}">
                    <a16:rowId xmlns:a16="http://schemas.microsoft.com/office/drawing/2014/main" val="1144875822"/>
                  </a:ext>
                </a:extLst>
              </a:tr>
              <a:tr h="408791">
                <a:tc>
                  <a:txBody>
                    <a:bodyPr/>
                    <a:lstStyle/>
                    <a:p>
                      <a:r>
                        <a:rPr lang="en-US" sz="1200" dirty="0">
                          <a:latin typeface="Times New Roman" panose="02020603050405020304" pitchFamily="18" charset="0"/>
                          <a:cs typeface="Times New Roman" panose="02020603050405020304" pitchFamily="18" charset="0"/>
                        </a:rPr>
                        <a:t>ANOVA</a:t>
                      </a:r>
                    </a:p>
                  </a:txBody>
                  <a:tcPr anchor="ctr"/>
                </a:tc>
                <a:tc>
                  <a:txBody>
                    <a:bodyPr/>
                    <a:lstStyle/>
                    <a:p>
                      <a:r>
                        <a:rPr lang="en-US" sz="1200" dirty="0">
                          <a:latin typeface="Times New Roman" panose="02020603050405020304" pitchFamily="18" charset="0"/>
                          <a:cs typeface="Times New Roman" panose="02020603050405020304" pitchFamily="18" charset="0"/>
                        </a:rPr>
                        <a:t>PCA</a:t>
                      </a:r>
                    </a:p>
                  </a:txBody>
                  <a:tcPr anchor="ctr"/>
                </a:tc>
                <a:tc>
                  <a:txBody>
                    <a:bodyPr/>
                    <a:lstStyle/>
                    <a:p>
                      <a:r>
                        <a:rPr lang="en-US" sz="1200" dirty="0">
                          <a:latin typeface="Times New Roman" panose="02020603050405020304" pitchFamily="18" charset="0"/>
                          <a:cs typeface="Times New Roman" panose="02020603050405020304" pitchFamily="18" charset="0"/>
                        </a:rPr>
                        <a:t>30</a:t>
                      </a:r>
                    </a:p>
                  </a:txBody>
                  <a:tcPr anchor="ctr"/>
                </a:tc>
                <a:tc>
                  <a:txBody>
                    <a:bodyPr/>
                    <a:lstStyle/>
                    <a:p>
                      <a:r>
                        <a:rPr lang="en-US" sz="1200" dirty="0">
                          <a:latin typeface="Times New Roman" panose="02020603050405020304" pitchFamily="18" charset="0"/>
                          <a:cs typeface="Times New Roman" panose="02020603050405020304" pitchFamily="18" charset="0"/>
                        </a:rPr>
                        <a:t>RF</a:t>
                      </a:r>
                    </a:p>
                  </a:txBody>
                  <a:tcPr anchor="ctr"/>
                </a:tc>
                <a:tc>
                  <a:txBody>
                    <a:bodyPr/>
                    <a:lstStyle/>
                    <a:p>
                      <a:r>
                        <a:rPr lang="en-US" sz="1200" dirty="0">
                          <a:latin typeface="Times New Roman" panose="02020603050405020304" pitchFamily="18" charset="0"/>
                          <a:cs typeface="Times New Roman" panose="02020603050405020304" pitchFamily="18" charset="0"/>
                        </a:rPr>
                        <a:t>No</a:t>
                      </a:r>
                    </a:p>
                  </a:txBody>
                  <a:tcPr anchor="ctr"/>
                </a:tc>
                <a:tc>
                  <a:txBody>
                    <a:bodyPr/>
                    <a:lstStyle/>
                    <a:p>
                      <a:r>
                        <a:rPr lang="en-US" sz="1200" dirty="0">
                          <a:latin typeface="Times New Roman" panose="02020603050405020304" pitchFamily="18" charset="0"/>
                          <a:cs typeface="Times New Roman" panose="02020603050405020304" pitchFamily="18" charset="0"/>
                        </a:rPr>
                        <a:t>100%</a:t>
                      </a:r>
                    </a:p>
                  </a:txBody>
                  <a:tcPr anchor="ctr"/>
                </a:tc>
                <a:tc>
                  <a:txBody>
                    <a:bodyPr/>
                    <a:lstStyle/>
                    <a:p>
                      <a:r>
                        <a:rPr lang="en-US" sz="1200" dirty="0">
                          <a:latin typeface="Times New Roman" panose="02020603050405020304" pitchFamily="18" charset="0"/>
                          <a:cs typeface="Times New Roman" panose="02020603050405020304" pitchFamily="18" charset="0"/>
                        </a:rPr>
                        <a:t>82%</a:t>
                      </a:r>
                    </a:p>
                  </a:txBody>
                  <a:tcPr anchor="ctr"/>
                </a:tc>
                <a:extLst>
                  <a:ext uri="{0D108BD9-81ED-4DB2-BD59-A6C34878D82A}">
                    <a16:rowId xmlns:a16="http://schemas.microsoft.com/office/drawing/2014/main" val="92211882"/>
                  </a:ext>
                </a:extLst>
              </a:tr>
              <a:tr h="408791">
                <a:tc>
                  <a:txBody>
                    <a:bodyPr/>
                    <a:lstStyle/>
                    <a:p>
                      <a:r>
                        <a:rPr lang="en-US" sz="1200" dirty="0">
                          <a:latin typeface="Times New Roman" panose="02020603050405020304" pitchFamily="18" charset="0"/>
                          <a:cs typeface="Times New Roman" panose="02020603050405020304" pitchFamily="18" charset="0"/>
                        </a:rPr>
                        <a:t>ANOVA</a:t>
                      </a:r>
                    </a:p>
                  </a:txBody>
                  <a:tcPr anchor="ctr"/>
                </a:tc>
                <a:tc>
                  <a:txBody>
                    <a:bodyPr/>
                    <a:lstStyle/>
                    <a:p>
                      <a:r>
                        <a:rPr lang="en-US" sz="1200" dirty="0">
                          <a:latin typeface="Times New Roman" panose="02020603050405020304" pitchFamily="18" charset="0"/>
                          <a:cs typeface="Times New Roman" panose="02020603050405020304" pitchFamily="18" charset="0"/>
                        </a:rPr>
                        <a:t>-</a:t>
                      </a:r>
                    </a:p>
                  </a:txBody>
                  <a:tcPr anchor="ctr"/>
                </a:tc>
                <a:tc>
                  <a:txBody>
                    <a:bodyPr/>
                    <a:lstStyle/>
                    <a:p>
                      <a:r>
                        <a:rPr lang="en-US" sz="1200" dirty="0">
                          <a:latin typeface="Times New Roman" panose="02020603050405020304" pitchFamily="18" charset="0"/>
                          <a:cs typeface="Times New Roman" panose="02020603050405020304" pitchFamily="18" charset="0"/>
                        </a:rPr>
                        <a:t>514</a:t>
                      </a:r>
                    </a:p>
                  </a:txBody>
                  <a:tcPr anchor="ctr"/>
                </a:tc>
                <a:tc>
                  <a:txBody>
                    <a:bodyPr/>
                    <a:lstStyle/>
                    <a:p>
                      <a:r>
                        <a:rPr lang="en-US" sz="1200" dirty="0">
                          <a:latin typeface="Times New Roman" panose="02020603050405020304" pitchFamily="18" charset="0"/>
                          <a:cs typeface="Times New Roman" panose="02020603050405020304" pitchFamily="18" charset="0"/>
                        </a:rPr>
                        <a:t>AdaBoost</a:t>
                      </a:r>
                    </a:p>
                  </a:txBody>
                  <a:tcPr anchor="ctr"/>
                </a:tc>
                <a:tc>
                  <a:txBody>
                    <a:bodyPr/>
                    <a:lstStyle/>
                    <a:p>
                      <a:r>
                        <a:rPr lang="en-US" sz="1200" dirty="0">
                          <a:latin typeface="Times New Roman" panose="02020603050405020304" pitchFamily="18" charset="0"/>
                          <a:cs typeface="Times New Roman" panose="02020603050405020304" pitchFamily="18" charset="0"/>
                        </a:rPr>
                        <a:t>No</a:t>
                      </a:r>
                    </a:p>
                  </a:txBody>
                  <a:tcPr anchor="ctr"/>
                </a:tc>
                <a:tc>
                  <a:txBody>
                    <a:bodyPr/>
                    <a:lstStyle/>
                    <a:p>
                      <a:r>
                        <a:rPr lang="en-US" sz="1200" dirty="0">
                          <a:latin typeface="Times New Roman" panose="02020603050405020304" pitchFamily="18" charset="0"/>
                          <a:cs typeface="Times New Roman" panose="02020603050405020304" pitchFamily="18" charset="0"/>
                        </a:rPr>
                        <a:t>100%</a:t>
                      </a:r>
                    </a:p>
                  </a:txBody>
                  <a:tcPr anchor="ctr"/>
                </a:tc>
                <a:tc>
                  <a:txBody>
                    <a:bodyPr/>
                    <a:lstStyle/>
                    <a:p>
                      <a:r>
                        <a:rPr lang="en-US" sz="1200" dirty="0">
                          <a:latin typeface="Times New Roman" panose="02020603050405020304" pitchFamily="18" charset="0"/>
                          <a:cs typeface="Times New Roman" panose="02020603050405020304" pitchFamily="18" charset="0"/>
                        </a:rPr>
                        <a:t>90.20%</a:t>
                      </a:r>
                    </a:p>
                  </a:txBody>
                  <a:tcPr anchor="ctr"/>
                </a:tc>
                <a:extLst>
                  <a:ext uri="{0D108BD9-81ED-4DB2-BD59-A6C34878D82A}">
                    <a16:rowId xmlns:a16="http://schemas.microsoft.com/office/drawing/2014/main" val="469543062"/>
                  </a:ext>
                </a:extLst>
              </a:tr>
              <a:tr h="408791">
                <a:tc>
                  <a:txBody>
                    <a:bodyPr/>
                    <a:lstStyle/>
                    <a:p>
                      <a:r>
                        <a:rPr lang="en-US" sz="1200" dirty="0">
                          <a:latin typeface="Times New Roman" panose="02020603050405020304" pitchFamily="18" charset="0"/>
                          <a:cs typeface="Times New Roman" panose="02020603050405020304" pitchFamily="18" charset="0"/>
                        </a:rPr>
                        <a:t>ANOVA</a:t>
                      </a:r>
                    </a:p>
                  </a:txBody>
                  <a:tcPr anchor="ctr"/>
                </a:tc>
                <a:tc>
                  <a:txBody>
                    <a:bodyPr/>
                    <a:lstStyle/>
                    <a:p>
                      <a:r>
                        <a:rPr lang="en-US" sz="1200" dirty="0">
                          <a:latin typeface="Times New Roman" panose="02020603050405020304" pitchFamily="18" charset="0"/>
                          <a:cs typeface="Times New Roman" panose="02020603050405020304" pitchFamily="18" charset="0"/>
                        </a:rPr>
                        <a:t>-</a:t>
                      </a:r>
                    </a:p>
                  </a:txBody>
                  <a:tcPr anchor="ctr"/>
                </a:tc>
                <a:tc>
                  <a:txBody>
                    <a:bodyPr/>
                    <a:lstStyle/>
                    <a:p>
                      <a:r>
                        <a:rPr lang="en-US" sz="1200" dirty="0">
                          <a:latin typeface="Times New Roman" panose="02020603050405020304" pitchFamily="18" charset="0"/>
                          <a:cs typeface="Times New Roman" panose="02020603050405020304" pitchFamily="18" charset="0"/>
                        </a:rPr>
                        <a:t>514</a:t>
                      </a:r>
                    </a:p>
                  </a:txBody>
                  <a:tcPr anchor="ctr"/>
                </a:tc>
                <a:tc>
                  <a:txBody>
                    <a:bodyPr/>
                    <a:lstStyle/>
                    <a:p>
                      <a:r>
                        <a:rPr lang="en-US" sz="1200" dirty="0">
                          <a:latin typeface="Times New Roman" panose="02020603050405020304" pitchFamily="18" charset="0"/>
                          <a:cs typeface="Times New Roman" panose="02020603050405020304" pitchFamily="18" charset="0"/>
                        </a:rPr>
                        <a:t>RF</a:t>
                      </a:r>
                    </a:p>
                  </a:txBody>
                  <a:tcPr anchor="ctr"/>
                </a:tc>
                <a:tc>
                  <a:txBody>
                    <a:bodyPr/>
                    <a:lstStyle/>
                    <a:p>
                      <a:r>
                        <a:rPr lang="en-US" sz="1200" dirty="0">
                          <a:latin typeface="Times New Roman" panose="02020603050405020304" pitchFamily="18" charset="0"/>
                          <a:cs typeface="Times New Roman" panose="02020603050405020304" pitchFamily="18" charset="0"/>
                        </a:rPr>
                        <a:t>No</a:t>
                      </a:r>
                    </a:p>
                  </a:txBody>
                  <a:tcPr anchor="ctr"/>
                </a:tc>
                <a:tc>
                  <a:txBody>
                    <a:bodyPr/>
                    <a:lstStyle/>
                    <a:p>
                      <a:r>
                        <a:rPr lang="en-US" sz="1200" dirty="0">
                          <a:latin typeface="Times New Roman" panose="02020603050405020304" pitchFamily="18" charset="0"/>
                          <a:cs typeface="Times New Roman" panose="02020603050405020304" pitchFamily="18" charset="0"/>
                        </a:rPr>
                        <a:t>100%</a:t>
                      </a:r>
                    </a:p>
                  </a:txBody>
                  <a:tcPr anchor="ctr"/>
                </a:tc>
                <a:tc>
                  <a:txBody>
                    <a:bodyPr/>
                    <a:lstStyle/>
                    <a:p>
                      <a:r>
                        <a:rPr lang="en-US" sz="1200" dirty="0">
                          <a:latin typeface="Times New Roman" panose="02020603050405020304" pitchFamily="18" charset="0"/>
                          <a:cs typeface="Times New Roman" panose="02020603050405020304" pitchFamily="18" charset="0"/>
                        </a:rPr>
                        <a:t>86.45%</a:t>
                      </a:r>
                    </a:p>
                  </a:txBody>
                  <a:tcPr anchor="ctr"/>
                </a:tc>
                <a:extLst>
                  <a:ext uri="{0D108BD9-81ED-4DB2-BD59-A6C34878D82A}">
                    <a16:rowId xmlns:a16="http://schemas.microsoft.com/office/drawing/2014/main" val="3165171493"/>
                  </a:ext>
                </a:extLst>
              </a:tr>
              <a:tr h="705584">
                <a:tc>
                  <a:txBody>
                    <a:bodyPr/>
                    <a:lstStyle/>
                    <a:p>
                      <a:r>
                        <a:rPr lang="en-US" sz="1200" dirty="0">
                          <a:latin typeface="Times New Roman" panose="02020603050405020304" pitchFamily="18" charset="0"/>
                          <a:cs typeface="Times New Roman" panose="02020603050405020304" pitchFamily="18" charset="0"/>
                        </a:rPr>
                        <a:t>ANOVA</a:t>
                      </a:r>
                    </a:p>
                  </a:txBody>
                  <a:tcPr anchor="ctr"/>
                </a:tc>
                <a:tc>
                  <a:txBody>
                    <a:bodyPr/>
                    <a:lstStyle/>
                    <a:p>
                      <a:r>
                        <a:rPr lang="en-US" sz="1200" dirty="0">
                          <a:latin typeface="Times New Roman" panose="02020603050405020304" pitchFamily="18" charset="0"/>
                          <a:cs typeface="Times New Roman" panose="02020603050405020304" pitchFamily="18" charset="0"/>
                        </a:rPr>
                        <a:t>-</a:t>
                      </a:r>
                    </a:p>
                  </a:txBody>
                  <a:tcPr anchor="ctr"/>
                </a:tc>
                <a:tc>
                  <a:txBody>
                    <a:bodyPr/>
                    <a:lstStyle/>
                    <a:p>
                      <a:r>
                        <a:rPr lang="en-US" sz="1200" dirty="0">
                          <a:latin typeface="Times New Roman" panose="02020603050405020304" pitchFamily="18" charset="0"/>
                          <a:cs typeface="Times New Roman" panose="02020603050405020304" pitchFamily="18" charset="0"/>
                        </a:rPr>
                        <a:t>514</a:t>
                      </a:r>
                    </a:p>
                  </a:txBody>
                  <a:tcPr anchor="ctr"/>
                </a:tc>
                <a:tc>
                  <a:txBody>
                    <a:bodyPr/>
                    <a:lstStyle/>
                    <a:p>
                      <a:r>
                        <a:rPr lang="en-US" sz="1200" dirty="0">
                          <a:latin typeface="Times New Roman" panose="02020603050405020304" pitchFamily="18" charset="0"/>
                          <a:cs typeface="Times New Roman" panose="02020603050405020304" pitchFamily="18" charset="0"/>
                        </a:rPr>
                        <a:t>SVM Gaussian Kernel </a:t>
                      </a:r>
                    </a:p>
                  </a:txBody>
                  <a:tcPr anchor="ctr"/>
                </a:tc>
                <a:tc>
                  <a:txBody>
                    <a:bodyPr/>
                    <a:lstStyle/>
                    <a:p>
                      <a:r>
                        <a:rPr lang="en-US" sz="1200" dirty="0">
                          <a:latin typeface="Times New Roman" panose="02020603050405020304" pitchFamily="18" charset="0"/>
                          <a:cs typeface="Times New Roman" panose="02020603050405020304" pitchFamily="18" charset="0"/>
                        </a:rPr>
                        <a:t>No</a:t>
                      </a:r>
                    </a:p>
                  </a:txBody>
                  <a:tcPr anchor="ctr"/>
                </a:tc>
                <a:tc>
                  <a:txBody>
                    <a:bodyPr/>
                    <a:lstStyle/>
                    <a:p>
                      <a:r>
                        <a:rPr lang="en-US" sz="1200" dirty="0">
                          <a:latin typeface="Times New Roman" panose="02020603050405020304" pitchFamily="18" charset="0"/>
                          <a:cs typeface="Times New Roman" panose="02020603050405020304" pitchFamily="18" charset="0"/>
                        </a:rPr>
                        <a:t>99.83%</a:t>
                      </a:r>
                    </a:p>
                  </a:txBody>
                  <a:tcPr anchor="ctr"/>
                </a:tc>
                <a:tc>
                  <a:txBody>
                    <a:bodyPr/>
                    <a:lstStyle/>
                    <a:p>
                      <a:r>
                        <a:rPr lang="en-US" sz="1200" dirty="0">
                          <a:latin typeface="Times New Roman" panose="02020603050405020304" pitchFamily="18" charset="0"/>
                          <a:cs typeface="Times New Roman" panose="02020603050405020304" pitchFamily="18" charset="0"/>
                        </a:rPr>
                        <a:t>87.42%</a:t>
                      </a:r>
                    </a:p>
                  </a:txBody>
                  <a:tcPr anchor="ctr"/>
                </a:tc>
                <a:extLst>
                  <a:ext uri="{0D108BD9-81ED-4DB2-BD59-A6C34878D82A}">
                    <a16:rowId xmlns:a16="http://schemas.microsoft.com/office/drawing/2014/main" val="2095584929"/>
                  </a:ext>
                </a:extLst>
              </a:tr>
              <a:tr h="503989">
                <a:tc>
                  <a:txBody>
                    <a:bodyPr/>
                    <a:lstStyle/>
                    <a:p>
                      <a:r>
                        <a:rPr lang="en-US" sz="1200" dirty="0">
                          <a:latin typeface="Times New Roman" panose="02020603050405020304" pitchFamily="18" charset="0"/>
                          <a:cs typeface="Times New Roman" panose="02020603050405020304" pitchFamily="18" charset="0"/>
                        </a:rPr>
                        <a:t>ANOVA</a:t>
                      </a:r>
                    </a:p>
                  </a:txBody>
                  <a:tcPr anchor="ctr"/>
                </a:tc>
                <a:tc>
                  <a:txBody>
                    <a:bodyPr/>
                    <a:lstStyle/>
                    <a:p>
                      <a:r>
                        <a:rPr lang="en-US" sz="1200" dirty="0">
                          <a:latin typeface="Times New Roman" panose="02020603050405020304" pitchFamily="18" charset="0"/>
                          <a:cs typeface="Times New Roman" panose="02020603050405020304" pitchFamily="18" charset="0"/>
                        </a:rPr>
                        <a:t>-</a:t>
                      </a:r>
                    </a:p>
                  </a:txBody>
                  <a:tcPr anchor="ctr"/>
                </a:tc>
                <a:tc>
                  <a:txBody>
                    <a:bodyPr/>
                    <a:lstStyle/>
                    <a:p>
                      <a:r>
                        <a:rPr lang="en-US" sz="1200" dirty="0">
                          <a:latin typeface="Times New Roman" panose="02020603050405020304" pitchFamily="18" charset="0"/>
                          <a:cs typeface="Times New Roman" panose="02020603050405020304" pitchFamily="18" charset="0"/>
                        </a:rPr>
                        <a:t>514</a:t>
                      </a:r>
                    </a:p>
                  </a:txBody>
                  <a:tcPr anchor="ctr"/>
                </a:tc>
                <a:tc>
                  <a:txBody>
                    <a:bodyPr/>
                    <a:lstStyle/>
                    <a:p>
                      <a:r>
                        <a:rPr lang="en-US" sz="1200" dirty="0">
                          <a:latin typeface="Times New Roman" panose="02020603050405020304" pitchFamily="18" charset="0"/>
                          <a:cs typeface="Times New Roman" panose="02020603050405020304" pitchFamily="18" charset="0"/>
                        </a:rPr>
                        <a:t>DNN (6, 5, 5, 5, 1)</a:t>
                      </a:r>
                    </a:p>
                  </a:txBody>
                  <a:tcPr anchor="ctr"/>
                </a:tc>
                <a:tc>
                  <a:txBody>
                    <a:bodyPr/>
                    <a:lstStyle/>
                    <a:p>
                      <a:r>
                        <a:rPr lang="en-US" sz="1200" dirty="0">
                          <a:latin typeface="Times New Roman" panose="02020603050405020304" pitchFamily="18" charset="0"/>
                          <a:cs typeface="Times New Roman" panose="02020603050405020304" pitchFamily="18" charset="0"/>
                        </a:rPr>
                        <a:t>Yes</a:t>
                      </a:r>
                    </a:p>
                  </a:txBody>
                  <a:tcPr anchor="ctr"/>
                </a:tc>
                <a:tc>
                  <a:txBody>
                    <a:bodyPr/>
                    <a:lstStyle/>
                    <a:p>
                      <a:r>
                        <a:rPr lang="en-US" sz="1200" dirty="0">
                          <a:latin typeface="Times New Roman" panose="02020603050405020304" pitchFamily="18" charset="0"/>
                          <a:cs typeface="Times New Roman" panose="02020603050405020304" pitchFamily="18" charset="0"/>
                        </a:rPr>
                        <a:t>93.77%</a:t>
                      </a:r>
                    </a:p>
                  </a:txBody>
                  <a:tcPr anchor="ctr"/>
                </a:tc>
                <a:tc>
                  <a:txBody>
                    <a:bodyPr/>
                    <a:lstStyle/>
                    <a:p>
                      <a:r>
                        <a:rPr lang="en-US" sz="1200" dirty="0">
                          <a:latin typeface="Times New Roman" panose="02020603050405020304" pitchFamily="18" charset="0"/>
                          <a:cs typeface="Times New Roman" panose="02020603050405020304" pitchFamily="18" charset="0"/>
                        </a:rPr>
                        <a:t>90.60%</a:t>
                      </a:r>
                    </a:p>
                  </a:txBody>
                  <a:tcPr anchor="ctr"/>
                </a:tc>
                <a:extLst>
                  <a:ext uri="{0D108BD9-81ED-4DB2-BD59-A6C34878D82A}">
                    <a16:rowId xmlns:a16="http://schemas.microsoft.com/office/drawing/2014/main" val="885294673"/>
                  </a:ext>
                </a:extLst>
              </a:tr>
            </a:tbl>
          </a:graphicData>
        </a:graphic>
      </p:graphicFrame>
    </p:spTree>
    <p:extLst>
      <p:ext uri="{BB962C8B-B14F-4D97-AF65-F5344CB8AC3E}">
        <p14:creationId xmlns:p14="http://schemas.microsoft.com/office/powerpoint/2010/main" val="2082617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AC8650-B7FF-4277-8E84-A04FF82BA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E6B32571-0D20-4C1B-8C73-F2634942A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w="25400" cap="sq">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AD7B46D-52ED-E458-CB3E-26EC060F91D3}"/>
              </a:ext>
            </a:extLst>
          </p:cNvPr>
          <p:cNvPicPr>
            <a:picLocks noChangeAspect="1"/>
          </p:cNvPicPr>
          <p:nvPr/>
        </p:nvPicPr>
        <p:blipFill>
          <a:blip r:embed="rId2"/>
          <a:stretch>
            <a:fillRect/>
          </a:stretch>
        </p:blipFill>
        <p:spPr>
          <a:xfrm>
            <a:off x="643467" y="1370267"/>
            <a:ext cx="5130799" cy="4117465"/>
          </a:xfrm>
          <a:prstGeom prst="rect">
            <a:avLst/>
          </a:prstGeom>
        </p:spPr>
      </p:pic>
      <p:sp>
        <p:nvSpPr>
          <p:cNvPr id="12" name="Rectangle 11">
            <a:extLst>
              <a:ext uri="{FF2B5EF4-FFF2-40B4-BE49-F238E27FC236}">
                <a16:creationId xmlns:a16="http://schemas.microsoft.com/office/drawing/2014/main" id="{A43C88AF-78D5-403B-A0D8-09A70237B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25400" cap="sq">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4E0CE31-E992-6F1C-C32F-FA7B9773E1AA}"/>
              </a:ext>
            </a:extLst>
          </p:cNvPr>
          <p:cNvPicPr>
            <a:picLocks noChangeAspect="1"/>
          </p:cNvPicPr>
          <p:nvPr/>
        </p:nvPicPr>
        <p:blipFill>
          <a:blip r:embed="rId3"/>
          <a:stretch>
            <a:fillRect/>
          </a:stretch>
        </p:blipFill>
        <p:spPr>
          <a:xfrm>
            <a:off x="6423321" y="1370267"/>
            <a:ext cx="5130799" cy="4117465"/>
          </a:xfrm>
          <a:prstGeom prst="rect">
            <a:avLst/>
          </a:prstGeom>
        </p:spPr>
      </p:pic>
    </p:spTree>
    <p:extLst>
      <p:ext uri="{BB962C8B-B14F-4D97-AF65-F5344CB8AC3E}">
        <p14:creationId xmlns:p14="http://schemas.microsoft.com/office/powerpoint/2010/main" val="160171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37E6-444E-974A-3BAE-A41150DA1E03}"/>
              </a:ext>
            </a:extLst>
          </p:cNvPr>
          <p:cNvSpPr>
            <a:spLocks noGrp="1"/>
          </p:cNvSpPr>
          <p:nvPr>
            <p:ph type="title"/>
          </p:nvPr>
        </p:nvSpPr>
        <p:spPr/>
        <p:txBody>
          <a:bodyPr/>
          <a:lstStyle/>
          <a:p>
            <a:r>
              <a:rPr lang="en-US" dirty="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B0EE8745-9F6D-A45E-E8CC-5303E01D22E3}"/>
              </a:ext>
            </a:extLst>
          </p:cNvPr>
          <p:cNvSpPr>
            <a:spLocks noGrp="1"/>
          </p:cNvSpPr>
          <p:nvPr>
            <p:ph idx="1"/>
          </p:nvPr>
        </p:nvSpPr>
        <p:spPr/>
        <p:txBody>
          <a:bodyPr>
            <a:normAutofit/>
          </a:bodyPr>
          <a:lstStyle/>
          <a:p>
            <a:pPr marL="0" indent="0" algn="just">
              <a:buNone/>
            </a:pPr>
            <a:r>
              <a:rPr lang="en-US" dirty="0">
                <a:solidFill>
                  <a:schemeClr val="tx1">
                    <a:lumMod val="50000"/>
                    <a:lumOff val="50000"/>
                  </a:schemeClr>
                </a:solidFill>
                <a:latin typeface="Times New Roman" panose="02020603050405020304" pitchFamily="18" charset="0"/>
                <a:cs typeface="Times New Roman" panose="02020603050405020304" pitchFamily="18" charset="0"/>
              </a:rPr>
              <a:t>Alzheimer's disease (AD), a type of neurodegenerative disorder, has seen an increase in cases over the past decade, necessitating the construction of a comprehensive early detection method. Existing methods are typically invasive and costly, so our research concentrates on blood gene expression as a possible biomarker. The high dimensionality of the gene expression data and the small sample size complicate blood gene expression data analysis. Our novel approach attempts to address these issues by identifying a suitable feature selection, a feature extraction method to reduce the dimension size, and synthetic data modelling to address the issue of a small sample size. The classification of the resulting dataset using DNN yielded an accuracy of 90.6%.  </a:t>
            </a:r>
            <a:r>
              <a:rPr lang="en-US">
                <a:solidFill>
                  <a:schemeClr val="tx1">
                    <a:lumMod val="50000"/>
                    <a:lumOff val="50000"/>
                  </a:schemeClr>
                </a:solidFill>
                <a:latin typeface="Times New Roman" panose="02020603050405020304" pitchFamily="18" charset="0"/>
                <a:cs typeface="Times New Roman" panose="02020603050405020304" pitchFamily="18" charset="0"/>
              </a:rPr>
              <a:t>Feature selection along with synthetic data modelling significantly enhanced the early detection of Alzheimer's disease using blood gene expression.</a:t>
            </a:r>
            <a:endParaRPr lang="en-US"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34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Description automatically generated with low confidence">
            <a:extLst>
              <a:ext uri="{FF2B5EF4-FFF2-40B4-BE49-F238E27FC236}">
                <a16:creationId xmlns:a16="http://schemas.microsoft.com/office/drawing/2014/main" id="{37583ADD-4E53-4187-1AA1-75E0656EABDE}"/>
              </a:ext>
            </a:extLst>
          </p:cNvPr>
          <p:cNvPicPr>
            <a:picLocks noChangeAspect="1"/>
          </p:cNvPicPr>
          <p:nvPr/>
        </p:nvPicPr>
        <p:blipFill>
          <a:blip r:embed="rId2"/>
          <a:stretch>
            <a:fillRect/>
          </a:stretch>
        </p:blipFill>
        <p:spPr>
          <a:xfrm>
            <a:off x="794805" y="796573"/>
            <a:ext cx="10602391" cy="5221675"/>
          </a:xfrm>
          <a:prstGeom prst="rect">
            <a:avLst/>
          </a:prstGeom>
        </p:spPr>
      </p:pic>
    </p:spTree>
    <p:extLst>
      <p:ext uri="{BB962C8B-B14F-4D97-AF65-F5344CB8AC3E}">
        <p14:creationId xmlns:p14="http://schemas.microsoft.com/office/powerpoint/2010/main" val="4028257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E9EC-9811-45FD-B8B5-FECEF6BDE5F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0063E4D-5046-26E1-DF98-E872674F261E}"/>
              </a:ext>
            </a:extLst>
          </p:cNvPr>
          <p:cNvSpPr>
            <a:spLocks noGrp="1"/>
          </p:cNvSpPr>
          <p:nvPr>
            <p:ph idx="1"/>
          </p:nvPr>
        </p:nvSpPr>
        <p:spPr>
          <a:xfrm>
            <a:off x="3869268" y="864108"/>
            <a:ext cx="7315200" cy="5589244"/>
          </a:xfrm>
        </p:spPr>
        <p:txBody>
          <a:bodyPr anchor="t">
            <a:normAutofit fontScale="25000" lnSpcReduction="20000"/>
          </a:bodyPr>
          <a:lstStyle/>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 Nandi, A et al, “Global and regional projections of the economic burden of Alzheimer's disease and related dementias from 2019 to 2050: A value of statistical life approach”, EClinicalMedicine - The Lancet Discovery Science, Volume 51, 101580, 2022. https://</a:t>
            </a:r>
            <a:r>
              <a:rPr lang="en-IN" sz="3600" b="0" i="0" dirty="0" err="1">
                <a:effectLst/>
                <a:latin typeface="Times New Roman" panose="02020603050405020304" pitchFamily="18" charset="0"/>
                <a:cs typeface="Times New Roman" panose="02020603050405020304" pitchFamily="18" charset="0"/>
              </a:rPr>
              <a:t>doi.org</a:t>
            </a:r>
            <a:r>
              <a:rPr lang="en-IN" sz="3600" b="0" i="0" dirty="0">
                <a:effectLst/>
                <a:latin typeface="Times New Roman" panose="02020603050405020304" pitchFamily="18" charset="0"/>
                <a:cs typeface="Times New Roman" panose="02020603050405020304" pitchFamily="18" charset="0"/>
              </a:rPr>
              <a:t>/10.1016/j.eclinm.2022.101580.</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[2] Lee, T., Lee, H. Prediction of Alzheimer’s disease using blood gene expression data. Sci Rep 10, 3485, 2020. https://</a:t>
            </a:r>
            <a:r>
              <a:rPr lang="en-IN" sz="3600" b="0" i="0" dirty="0" err="1">
                <a:effectLst/>
                <a:latin typeface="Times New Roman" panose="02020603050405020304" pitchFamily="18" charset="0"/>
                <a:cs typeface="Times New Roman" panose="02020603050405020304" pitchFamily="18" charset="0"/>
              </a:rPr>
              <a:t>doi.org</a:t>
            </a:r>
            <a:r>
              <a:rPr lang="en-IN" sz="3600" b="0" i="0" dirty="0">
                <a:effectLst/>
                <a:latin typeface="Times New Roman" panose="02020603050405020304" pitchFamily="18" charset="0"/>
                <a:cs typeface="Times New Roman" panose="02020603050405020304" pitchFamily="18" charset="0"/>
              </a:rPr>
              <a:t>/10.1038/s41598-020-60595-1.</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[3] M. S. Kamal, A. Northcote, L. Chowdhury, N. Dey, R. G. Crespo and E. Herrera-Viedma, "Alzheimer’s Patient Analysis Using Image and Gene Expression Data and Explainable-AI to Present Associated Genes," in IEEE Transactions on Instrumentation and Measurement, vol. 70, pp. 1-7, 2021, Art no. 2513107, doi: 10.1109/TIM.2021.3107056.</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[4] Mahendran N, P M DRV. A deep learning framework with an embedded-based feature selection approach for the early detection of the Alzheimer's disease. Comput Biol Med. 2022 Feb; 141:105056. doi: 10.1016/j.compbiomed.2021.105056. Epub 2021 Nov 22. PMID: 34839903.</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[5] S. Khanal, J. Chen, N. Jacobs, and A. -L. Lin, "Alzheimer’s Disease Classification Using Genetic Data," 2021 IEEE International Conference on Bioinformatics and Biomedicine (BIBM), 2021, pp. 2245-2252, doi: 10.1109/BIBM52615.2021.9669730.</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[6] El-Gawady, A.; Makhlouf, M.A.; Tawfik, B.S.; Nassar, H. Machine Learning Framework for the Prediction of Alzheimer’s Disease Using Gene Expression Data Based on Efficient Gene Selection. Symmetry 2022, 14, 491. https://</a:t>
            </a:r>
            <a:r>
              <a:rPr lang="en-IN" sz="3600" b="0" i="0" dirty="0" err="1">
                <a:effectLst/>
                <a:latin typeface="Times New Roman" panose="02020603050405020304" pitchFamily="18" charset="0"/>
                <a:cs typeface="Times New Roman" panose="02020603050405020304" pitchFamily="18" charset="0"/>
              </a:rPr>
              <a:t>doi.org</a:t>
            </a:r>
            <a:r>
              <a:rPr lang="en-IN" sz="3600" b="0" i="0" dirty="0">
                <a:effectLst/>
                <a:latin typeface="Times New Roman" panose="02020603050405020304" pitchFamily="18" charset="0"/>
                <a:cs typeface="Times New Roman" panose="02020603050405020304" pitchFamily="18" charset="0"/>
              </a:rPr>
              <a:t>/10.3390/sym14030491.</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[7] S. Perera, K. Hewage, C. Gunarathne, R. Navarathna, D. Herath and R. G. Ragel, "Detection of Novel Biomarker Genes of Alzheimer’s Disease Using Gene Expression Data," 2020 Moratuwa Engineering Research Conference (MERCon), 2020, pp. 1-6, doi: 10.1109/MERCon50084.2020.9185336.</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[8] C. Park, J. Ha, and S. Park, "Prediction of Alzheimer's disease based on deep neural network by integrating gene expression and DNA methylation dataset," Expert Systems with Applications, vol. 140, pp. 112873, 2020, doi: 10.1016/j.eswa.2019.112873.</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[9] H. M. AL-Bermany and S. Z. AL-Rashid, "Microarray Gene Expression Data for Detection Alzheimer’s Disease Using k-means and Deep Learning," 2021 7th International Engineering Conference “Research &amp; Innovation amid Global Pandemic" (IEC), 2021, pp. 13-19, doi: 10.1109/IEC52205.2021.9476128.</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[10] A. Sharma, P. Dey, "A Machine Learning Approach to Unmask Novel Gene Signatures and Prediction of Alzheimer's Disease Within Different Brain Regions," Genomics, vol. 113, no. 4, pp. 1778-1789, Apr. 2021, doi: 10.1016/j.ygeno.2021.04.028.</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[11] Kalkan H, Akkaya UM, Inal-Gültekin G, Sanchez-Perez AM. Prediction of Alzheimer's Disease by a Novel Image-Based Representation of Gene Expression. Genes (Basel). 2022 Aug 8;13(8):1406. doi: 10.3390/genes13081406. PMID: 36011317; PMCID: PMC9407775.</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[12] D. Sun, H. Peng and Z. Wu, "Establishment and Analysis of a Combined Diagnostic Model of Alzheimer's Disease with Random Forest and Artificial Neural Network," Frontiers in Aging Neuroscience, 2022. Available: https://</a:t>
            </a:r>
            <a:r>
              <a:rPr lang="en-IN" sz="3600" b="0" i="0" dirty="0" err="1">
                <a:effectLst/>
                <a:latin typeface="Times New Roman" panose="02020603050405020304" pitchFamily="18" charset="0"/>
                <a:cs typeface="Times New Roman" panose="02020603050405020304" pitchFamily="18" charset="0"/>
              </a:rPr>
              <a:t>www.proquest.com</a:t>
            </a:r>
            <a:r>
              <a:rPr lang="en-IN" sz="3600" b="0" i="0" dirty="0">
                <a:effectLst/>
                <a:latin typeface="Times New Roman" panose="02020603050405020304" pitchFamily="18" charset="0"/>
                <a:cs typeface="Times New Roman" panose="02020603050405020304" pitchFamily="18" charset="0"/>
              </a:rPr>
              <a:t>/scholarly-journals/establishment-analysis-combined-diagnostic-model/</a:t>
            </a:r>
            <a:r>
              <a:rPr lang="en-IN" sz="3600" b="0" i="0" dirty="0" err="1">
                <a:effectLst/>
                <a:latin typeface="Times New Roman" panose="02020603050405020304" pitchFamily="18" charset="0"/>
                <a:cs typeface="Times New Roman" panose="02020603050405020304" pitchFamily="18" charset="0"/>
              </a:rPr>
              <a:t>docview</a:t>
            </a:r>
            <a:r>
              <a:rPr lang="en-IN" sz="3600" b="0" i="0" dirty="0">
                <a:effectLst/>
                <a:latin typeface="Times New Roman" panose="02020603050405020304" pitchFamily="18" charset="0"/>
                <a:cs typeface="Times New Roman" panose="02020603050405020304" pitchFamily="18" charset="0"/>
              </a:rPr>
              <a:t>/2682564611/se-2. DOI: https://</a:t>
            </a:r>
            <a:r>
              <a:rPr lang="en-IN" sz="3600" b="0" i="0" dirty="0" err="1">
                <a:effectLst/>
                <a:latin typeface="Times New Roman" panose="02020603050405020304" pitchFamily="18" charset="0"/>
                <a:cs typeface="Times New Roman" panose="02020603050405020304" pitchFamily="18" charset="0"/>
              </a:rPr>
              <a:t>doi.org</a:t>
            </a:r>
            <a:r>
              <a:rPr lang="en-IN" sz="3600" b="0" i="0" dirty="0">
                <a:effectLst/>
                <a:latin typeface="Times New Roman" panose="02020603050405020304" pitchFamily="18" charset="0"/>
                <a:cs typeface="Times New Roman" panose="02020603050405020304" pitchFamily="18" charset="0"/>
              </a:rPr>
              <a:t>/10.3389/fnagi.2022.921906.</a:t>
            </a:r>
          </a:p>
          <a:p>
            <a:pPr marL="0" indent="0">
              <a:lnSpc>
                <a:spcPct val="120000"/>
              </a:lnSpc>
              <a:buNone/>
            </a:pPr>
            <a:endParaRPr lang="en-IN" sz="36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IN" sz="36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IN" sz="36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IN" sz="11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95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E9EC-9811-45FD-B8B5-FECEF6BDE5F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0063E4D-5046-26E1-DF98-E872674F261E}"/>
              </a:ext>
            </a:extLst>
          </p:cNvPr>
          <p:cNvSpPr>
            <a:spLocks noGrp="1"/>
          </p:cNvSpPr>
          <p:nvPr>
            <p:ph idx="1"/>
          </p:nvPr>
        </p:nvSpPr>
        <p:spPr>
          <a:xfrm>
            <a:off x="3869268" y="864108"/>
            <a:ext cx="7315200" cy="5589244"/>
          </a:xfrm>
        </p:spPr>
        <p:txBody>
          <a:bodyPr anchor="t">
            <a:normAutofit fontScale="25000" lnSpcReduction="20000"/>
          </a:bodyPr>
          <a:lstStyle/>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[13] Yuen, S.C., Liang, X., Zhu, H., Jia, Y., and Leung, S.W. "Prediction of differentially expressed microRNAs in blood as potential biomarkers for Alzheimer's disease by meta-analysis and adaptive boosting ensemble learning." Alzheimer's Research &amp; Therapy, vol. 13, no. 1, 2021, p. 126. doi: 10.1186/s13195-021-00862-z.</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[14] S. Pavalarajan, B. A. Kumar, S. S. Hammed, K. Haripriya, C. Preethi and T. Mohanraj, "Detection of Alzheimer's disease at Early Stage using Machine Learning," 2022 International Conference on Advanced Computing Technologies and Applications (ICACTA), Coimbatore, India, 2022, pp. 1-5, doi: 10.1109/ICACTA54488.2022.9752827.</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[15] S. S. Rajeswari and M. Nair, "A Transfer Learning Approach for Predicting Alzheimer's Disease," 2021 4th Biennial International Conference on Nascent Technologies in Engineering (ICNTE), NaviMumbai, India, 2021, pp. 1-5, doi: 10.1109/ICNTE51185.2021.9487746.</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[16] J. Li, Y. Wei, C. Wang, Q. Hu, Y. Liu and L. Xu, "3-D CNN-Based Multichannel Contrastive Learning for Alzheimer’s Disease Automatic Diagnosis," in IEEE Transactions on Instrumentation and Measurement, vol. 71, pp. 1-11, 2022, Art no. 5008411, doi: 10.1109/TIM.2022.3162265.</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[17] S. Basheer, S. Bhatia and S. B. Sakri, "Computational Modelling of Dementia Prediction Using Deep Neural Network: Analysis on OASIS Dataset," in IEEE Access, vol. 9, pp. 42449-42462, 2021, doi: 10.1109/ACCESS.2021.3066213.</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[18] G. Chutani, H. Bohra, D. Diwan and N. Garg, "Improved Alzheimer Detection using Image Enhancement Techniques and Transfer Learning," 2022 3rd International Conference for Emerging Technology (INCET), Belgaum, India, 2022, pp. 1-6, doi: 10.1109/INCET54531.2022.9824008.</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[19] D. Chaihtra and S. Vijaya Shetty, "Alzheimer’s Disease Detection from Brain MRI Data using Deep Learning Techniques," 2021 2nd Global Conference for Advancement in Technology (GCAT), Bangalore, India, 2021, pp. 1-5, doi: 10.1109/GCAT52182.2021.9587756.</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[20] U. R. K, S. S. S, U. M. G and V. B. C, "Binary Classification of Alzheimer's disease using MRI images and Support Vector Machine," 2021 IEEE Mysore Sub Section International Conference (MysuruCon), Hassan, India, 2021, pp. 423-426, doi: 10.1109/MysuruCon52639.2021.9641661.</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[21] S. Buyrukoğlu, "Improvement of Machine Learning Models’ Performances based on Ensemble Learning for the detection of Alzheimer Disease," 2021 6th International Conference on Computer Science and Engineering (UBMK), Ankara, Turkey, 2021, pp. 102-106, doi: 10.1109/UBMK52708.2021.9558994.</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[22] Dubey,  S.  (2019,  December  26).  Alzheimer's  Dataset  (  4  class  of Images),</a:t>
            </a:r>
            <a:r>
              <a:rPr lang="en-IN" sz="3600" b="0" i="0" dirty="0" err="1">
                <a:effectLst/>
                <a:latin typeface="Times New Roman" panose="02020603050405020304" pitchFamily="18" charset="0"/>
                <a:cs typeface="Times New Roman" panose="02020603050405020304" pitchFamily="18" charset="0"/>
              </a:rPr>
              <a:t>Kaggledatase</a:t>
            </a:r>
            <a:r>
              <a:rPr lang="en-IN" sz="3600" b="0" i="0" dirty="0">
                <a:effectLst/>
                <a:latin typeface="Times New Roman" panose="02020603050405020304" pitchFamily="18" charset="0"/>
                <a:cs typeface="Times New Roman" panose="02020603050405020304" pitchFamily="18" charset="0"/>
              </a:rPr>
              <a:t>.  https://</a:t>
            </a:r>
            <a:r>
              <a:rPr lang="en-IN" sz="3600" b="0" i="0" dirty="0" err="1">
                <a:effectLst/>
                <a:latin typeface="Times New Roman" panose="02020603050405020304" pitchFamily="18" charset="0"/>
                <a:cs typeface="Times New Roman" panose="02020603050405020304" pitchFamily="18" charset="0"/>
              </a:rPr>
              <a:t>www.kaggle.com</a:t>
            </a:r>
            <a:r>
              <a:rPr lang="en-IN" sz="3600" b="0" i="0" dirty="0">
                <a:effectLst/>
                <a:latin typeface="Times New Roman" panose="02020603050405020304" pitchFamily="18" charset="0"/>
                <a:cs typeface="Times New Roman" panose="02020603050405020304" pitchFamily="18" charset="0"/>
              </a:rPr>
              <a:t>/tourist55/alzheimers-dataset-4-class-of-images?select=Alzheimer_s%2Bt.</a:t>
            </a:r>
          </a:p>
          <a:p>
            <a:pPr marL="0" indent="0">
              <a:lnSpc>
                <a:spcPct val="120000"/>
              </a:lnSpc>
              <a:buNone/>
            </a:pPr>
            <a:r>
              <a:rPr lang="en-IN" sz="3600" b="0" i="0" dirty="0">
                <a:effectLst/>
                <a:latin typeface="Times New Roman" panose="02020603050405020304" pitchFamily="18" charset="0"/>
                <a:cs typeface="Times New Roman" panose="02020603050405020304" pitchFamily="18" charset="0"/>
              </a:rPr>
              <a:t>[23] Xu, L., </a:t>
            </a:r>
            <a:r>
              <a:rPr lang="en-IN" sz="3600" b="0" i="0" dirty="0" err="1">
                <a:effectLst/>
                <a:latin typeface="Times New Roman" panose="02020603050405020304" pitchFamily="18" charset="0"/>
                <a:cs typeface="Times New Roman" panose="02020603050405020304" pitchFamily="18" charset="0"/>
              </a:rPr>
              <a:t>Skoularidou</a:t>
            </a:r>
            <a:r>
              <a:rPr lang="en-IN" sz="3600" b="0" i="0" dirty="0">
                <a:effectLst/>
                <a:latin typeface="Times New Roman" panose="02020603050405020304" pitchFamily="18" charset="0"/>
                <a:cs typeface="Times New Roman" panose="02020603050405020304" pitchFamily="18" charset="0"/>
              </a:rPr>
              <a:t>, M., &amp; </a:t>
            </a:r>
            <a:r>
              <a:rPr lang="en-IN" sz="3600" b="0" i="0" dirty="0" err="1">
                <a:effectLst/>
                <a:latin typeface="Times New Roman" panose="02020603050405020304" pitchFamily="18" charset="0"/>
                <a:cs typeface="Times New Roman" panose="02020603050405020304" pitchFamily="18" charset="0"/>
              </a:rPr>
              <a:t>Veeramachaneni</a:t>
            </a:r>
            <a:r>
              <a:rPr lang="en-IN" sz="3600" b="0" i="0" dirty="0">
                <a:effectLst/>
                <a:latin typeface="Times New Roman" panose="02020603050405020304" pitchFamily="18" charset="0"/>
                <a:cs typeface="Times New Roman" panose="02020603050405020304" pitchFamily="18" charset="0"/>
              </a:rPr>
              <a:t>, K. (2019). </a:t>
            </a:r>
            <a:r>
              <a:rPr lang="en-IN" sz="3600" b="0" i="0" dirty="0" err="1">
                <a:effectLst/>
                <a:latin typeface="Times New Roman" panose="02020603050405020304" pitchFamily="18" charset="0"/>
                <a:cs typeface="Times New Roman" panose="02020603050405020304" pitchFamily="18" charset="0"/>
              </a:rPr>
              <a:t>Modeling</a:t>
            </a:r>
            <a:r>
              <a:rPr lang="en-IN" sz="3600" b="0" i="0" dirty="0">
                <a:effectLst/>
                <a:latin typeface="Times New Roman" panose="02020603050405020304" pitchFamily="18" charset="0"/>
                <a:cs typeface="Times New Roman" panose="02020603050405020304" pitchFamily="18" charset="0"/>
              </a:rPr>
              <a:t> Tabular data using Conditional GAN. </a:t>
            </a:r>
            <a:r>
              <a:rPr lang="en-IN" sz="3600" b="0" i="0" dirty="0" err="1">
                <a:effectLst/>
                <a:latin typeface="Times New Roman" panose="02020603050405020304" pitchFamily="18" charset="0"/>
                <a:cs typeface="Times New Roman" panose="02020603050405020304" pitchFamily="18" charset="0"/>
              </a:rPr>
              <a:t>ArXiv</a:t>
            </a:r>
            <a:r>
              <a:rPr lang="en-IN" sz="3600" b="0" i="0" dirty="0">
                <a:effectLst/>
                <a:latin typeface="Times New Roman" panose="02020603050405020304" pitchFamily="18" charset="0"/>
                <a:cs typeface="Times New Roman" panose="02020603050405020304" pitchFamily="18" charset="0"/>
              </a:rPr>
              <a:t>. /abs/1907.00503</a:t>
            </a:r>
          </a:p>
          <a:p>
            <a:pPr marL="0" indent="0">
              <a:lnSpc>
                <a:spcPct val="120000"/>
              </a:lnSpc>
              <a:buNone/>
            </a:pPr>
            <a:endParaRPr lang="en-IN" sz="36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IN" sz="36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IN" sz="36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IN" sz="36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IN" sz="11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51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1713-76CD-1D04-F3F6-701A0B14FB04}"/>
              </a:ext>
            </a:extLst>
          </p:cNvPr>
          <p:cNvSpPr>
            <a:spLocks noGrp="1"/>
          </p:cNvSpPr>
          <p:nvPr>
            <p:ph type="title"/>
          </p:nvPr>
        </p:nvSpPr>
        <p:spPr/>
        <p:txBody>
          <a:bodyPr>
            <a:normAutofit/>
          </a:bodyPr>
          <a:lstStyle/>
          <a:p>
            <a:r>
              <a:rPr lang="en-US" dirty="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99A9A76-9A7E-1834-44B9-4DFADC06F42E}"/>
              </a:ext>
            </a:extLst>
          </p:cNvPr>
          <p:cNvSpPr>
            <a:spLocks noGrp="1"/>
          </p:cNvSpPr>
          <p:nvPr>
            <p:ph idx="1"/>
          </p:nvPr>
        </p:nvSpPr>
        <p:spPr>
          <a:xfrm>
            <a:off x="3858758" y="958701"/>
            <a:ext cx="7315200" cy="5120640"/>
          </a:xfrm>
        </p:spPr>
        <p:txBody>
          <a:bodyPr anchor="t">
            <a:noAutofit/>
          </a:bodyPr>
          <a:lstStyle/>
          <a:p>
            <a:pPr algn="just"/>
            <a:r>
              <a:rPr lang="en-US" sz="1900" dirty="0">
                <a:solidFill>
                  <a:schemeClr val="tx1">
                    <a:lumMod val="50000"/>
                    <a:lumOff val="50000"/>
                  </a:schemeClr>
                </a:solidFill>
                <a:latin typeface="Times New Roman" panose="02020603050405020304" pitchFamily="18" charset="0"/>
                <a:cs typeface="Times New Roman" panose="02020603050405020304" pitchFamily="18" charset="0"/>
              </a:rPr>
              <a:t>Alzheimer’s disease (AD) or also called as senile dementia is the most common type of dementia among humans. </a:t>
            </a:r>
          </a:p>
          <a:p>
            <a:pPr algn="just"/>
            <a:r>
              <a:rPr lang="en-US" sz="1900" dirty="0">
                <a:solidFill>
                  <a:schemeClr val="tx1">
                    <a:lumMod val="50000"/>
                    <a:lumOff val="50000"/>
                  </a:schemeClr>
                </a:solidFill>
                <a:latin typeface="Times New Roman" panose="02020603050405020304" pitchFamily="18" charset="0"/>
                <a:cs typeface="Times New Roman" panose="02020603050405020304" pitchFamily="18" charset="0"/>
              </a:rPr>
              <a:t>AD is formally defined as the </a:t>
            </a:r>
            <a:r>
              <a:rPr lang="en-IN" sz="1900" i="0" dirty="0">
                <a:solidFill>
                  <a:schemeClr val="tx1">
                    <a:lumMod val="50000"/>
                    <a:lumOff val="50000"/>
                  </a:schemeClr>
                </a:solidFill>
                <a:effectLst/>
                <a:latin typeface="Times New Roman" panose="02020603050405020304" pitchFamily="18" charset="0"/>
                <a:cs typeface="Times New Roman" panose="02020603050405020304" pitchFamily="18" charset="0"/>
              </a:rPr>
              <a:t>pathological deposition of folded beta-amyloid plagues, and hyper-phosphorylated neurofibrillary t au tangles in the brain leading to neurodegeneration</a:t>
            </a:r>
            <a:r>
              <a:rPr lang="en-US" sz="1900" dirty="0">
                <a:solidFill>
                  <a:schemeClr val="tx1">
                    <a:lumMod val="50000"/>
                    <a:lumOff val="50000"/>
                  </a:schemeClr>
                </a:solidFill>
                <a:latin typeface="Times New Roman" panose="02020603050405020304" pitchFamily="18" charset="0"/>
                <a:cs typeface="Times New Roman" panose="02020603050405020304" pitchFamily="18" charset="0"/>
              </a:rPr>
              <a:t>. </a:t>
            </a:r>
          </a:p>
          <a:p>
            <a:pPr algn="just"/>
            <a:r>
              <a:rPr lang="en-US" sz="1900" dirty="0">
                <a:solidFill>
                  <a:schemeClr val="tx1">
                    <a:lumMod val="50000"/>
                    <a:lumOff val="50000"/>
                  </a:schemeClr>
                </a:solidFill>
                <a:latin typeface="Times New Roman" panose="02020603050405020304" pitchFamily="18" charset="0"/>
                <a:cs typeface="Times New Roman" panose="02020603050405020304" pitchFamily="18" charset="0"/>
              </a:rPr>
              <a:t>Currently there is no cure exists for this, But early detection of the AD possibility will help to manage the control and temporarily improve the symptoms.</a:t>
            </a:r>
          </a:p>
          <a:p>
            <a:pPr algn="just"/>
            <a:r>
              <a:rPr lang="en-US" sz="1900" dirty="0">
                <a:solidFill>
                  <a:schemeClr val="tx1">
                    <a:lumMod val="50000"/>
                    <a:lumOff val="50000"/>
                  </a:schemeClr>
                </a:solidFill>
                <a:latin typeface="Times New Roman" panose="02020603050405020304" pitchFamily="18" charset="0"/>
                <a:cs typeface="Times New Roman" panose="02020603050405020304" pitchFamily="18" charset="0"/>
              </a:rPr>
              <a:t>Gene Expression is an information which is stored in all our genes which are used for synthesis of a functional gene product which intern is used to produce end products like protein or non-coding RNA. </a:t>
            </a:r>
          </a:p>
          <a:p>
            <a:pPr algn="just"/>
            <a:r>
              <a:rPr lang="en-US" sz="1900" dirty="0">
                <a:solidFill>
                  <a:schemeClr val="tx1">
                    <a:lumMod val="50000"/>
                    <a:lumOff val="50000"/>
                  </a:schemeClr>
                </a:solidFill>
                <a:latin typeface="Times New Roman" panose="02020603050405020304" pitchFamily="18" charset="0"/>
                <a:cs typeface="Times New Roman" panose="02020603050405020304" pitchFamily="18" charset="0"/>
              </a:rPr>
              <a:t>There are many studies carried out to find the genetic associations of AD through big data and statistical methods and through Machine Learning (ML) models. The major challenge of using ML models is the small sample size compared with the huge dimension of characteristic features. </a:t>
            </a:r>
          </a:p>
        </p:txBody>
      </p:sp>
    </p:spTree>
    <p:extLst>
      <p:ext uri="{BB962C8B-B14F-4D97-AF65-F5344CB8AC3E}">
        <p14:creationId xmlns:p14="http://schemas.microsoft.com/office/powerpoint/2010/main" val="11097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F22B-D26F-273A-9191-333C89625BEB}"/>
              </a:ext>
            </a:extLst>
          </p:cNvPr>
          <p:cNvSpPr>
            <a:spLocks noGrp="1"/>
          </p:cNvSpPr>
          <p:nvPr>
            <p:ph type="title"/>
          </p:nvPr>
        </p:nvSpPr>
        <p:spPr/>
        <p:txBody>
          <a:bodyPr/>
          <a:lstStyle/>
          <a:p>
            <a:r>
              <a:rPr lang="en-US" dirty="0">
                <a:cs typeface="Times New Roman" panose="02020603050405020304" pitchFamily="18" charset="0"/>
              </a:rPr>
              <a:t>Introduction – Cont.</a:t>
            </a:r>
          </a:p>
        </p:txBody>
      </p:sp>
      <p:sp>
        <p:nvSpPr>
          <p:cNvPr id="3" name="Content Placeholder 2">
            <a:extLst>
              <a:ext uri="{FF2B5EF4-FFF2-40B4-BE49-F238E27FC236}">
                <a16:creationId xmlns:a16="http://schemas.microsoft.com/office/drawing/2014/main" id="{F120C761-DECE-4BAE-ACB0-F553CC64726C}"/>
              </a:ext>
            </a:extLst>
          </p:cNvPr>
          <p:cNvSpPr>
            <a:spLocks noGrp="1"/>
          </p:cNvSpPr>
          <p:nvPr>
            <p:ph idx="1"/>
          </p:nvPr>
        </p:nvSpPr>
        <p:spPr/>
        <p:txBody>
          <a:bodyPr anchor="t"/>
          <a:lstStyle/>
          <a:p>
            <a:pPr algn="just"/>
            <a:r>
              <a:rPr lang="en-IN" i="0" dirty="0">
                <a:effectLst/>
                <a:latin typeface="Times New Roman" panose="02020603050405020304" pitchFamily="18" charset="0"/>
                <a:cs typeface="Times New Roman" panose="02020603050405020304" pitchFamily="18" charset="0"/>
              </a:rPr>
              <a:t>Differential gene expression, commonly abbreviated as DG or DGE analysis refers to the analysis and interpretation of differences in abundance of gene transcripts within a transcriptome. </a:t>
            </a:r>
          </a:p>
          <a:p>
            <a:pPr algn="just"/>
            <a:r>
              <a:rPr lang="en-IN" i="0" dirty="0">
                <a:effectLst/>
                <a:latin typeface="Times New Roman" panose="02020603050405020304" pitchFamily="18" charset="0"/>
                <a:cs typeface="Times New Roman" panose="02020603050405020304" pitchFamily="18" charset="0"/>
              </a:rPr>
              <a:t>Lists of genes that differ between 2 sample sets are often provided by RNA sequence data analysis tools or can be generated manually by statistical testing of data sets. </a:t>
            </a:r>
          </a:p>
          <a:p>
            <a:pPr algn="just"/>
            <a:r>
              <a:rPr lang="en-IN" i="0" dirty="0">
                <a:effectLst/>
                <a:latin typeface="Times New Roman" panose="02020603050405020304" pitchFamily="18" charset="0"/>
                <a:cs typeface="Times New Roman" panose="02020603050405020304" pitchFamily="18" charset="0"/>
              </a:rPr>
              <a:t>Due to the large number of genes to be tested, (e.g., &gt;20,000 in the human genome), multiple testing correction such as Bonferroni correction is usually applied.</a:t>
            </a:r>
          </a:p>
          <a:p>
            <a:pPr marL="0" indent="0" algn="just">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74D421C-38A9-8B8A-5152-A4C9CDBD94CE}"/>
              </a:ext>
            </a:extLst>
          </p:cNvPr>
          <p:cNvGraphicFramePr>
            <a:graphicFrameLocks noGrp="1"/>
          </p:cNvGraphicFramePr>
          <p:nvPr>
            <p:extLst>
              <p:ext uri="{D42A27DB-BD31-4B8C-83A1-F6EECF244321}">
                <p14:modId xmlns:p14="http://schemas.microsoft.com/office/powerpoint/2010/main" val="2324263779"/>
              </p:ext>
            </p:extLst>
          </p:nvPr>
        </p:nvGraphicFramePr>
        <p:xfrm>
          <a:off x="5702422" y="4235612"/>
          <a:ext cx="3648891" cy="1489408"/>
        </p:xfrm>
        <a:graphic>
          <a:graphicData uri="http://schemas.openxmlformats.org/drawingml/2006/table">
            <a:tbl>
              <a:tblPr firstRow="1" bandRow="1">
                <a:tableStyleId>{5C22544A-7EE6-4342-B048-85BDC9FD1C3A}</a:tableStyleId>
              </a:tblPr>
              <a:tblGrid>
                <a:gridCol w="1216297">
                  <a:extLst>
                    <a:ext uri="{9D8B030D-6E8A-4147-A177-3AD203B41FA5}">
                      <a16:colId xmlns:a16="http://schemas.microsoft.com/office/drawing/2014/main" val="1755651867"/>
                    </a:ext>
                  </a:extLst>
                </a:gridCol>
                <a:gridCol w="1216297">
                  <a:extLst>
                    <a:ext uri="{9D8B030D-6E8A-4147-A177-3AD203B41FA5}">
                      <a16:colId xmlns:a16="http://schemas.microsoft.com/office/drawing/2014/main" val="423282717"/>
                    </a:ext>
                  </a:extLst>
                </a:gridCol>
                <a:gridCol w="1216297">
                  <a:extLst>
                    <a:ext uri="{9D8B030D-6E8A-4147-A177-3AD203B41FA5}">
                      <a16:colId xmlns:a16="http://schemas.microsoft.com/office/drawing/2014/main" val="4286878500"/>
                    </a:ext>
                  </a:extLst>
                </a:gridCol>
              </a:tblGrid>
              <a:tr h="372352">
                <a:tc>
                  <a:txBody>
                    <a:bodyPr/>
                    <a:lstStyle/>
                    <a:p>
                      <a:r>
                        <a:rPr lang="en-US" dirty="0">
                          <a:latin typeface="Times New Roman" panose="02020603050405020304" pitchFamily="18" charset="0"/>
                          <a:cs typeface="Times New Roman" panose="02020603050405020304" pitchFamily="18" charset="0"/>
                        </a:rPr>
                        <a:t>Dataset</a:t>
                      </a:r>
                    </a:p>
                  </a:txBody>
                  <a:tcPr/>
                </a:tc>
                <a:tc>
                  <a:txBody>
                    <a:bodyPr/>
                    <a:lstStyle/>
                    <a:p>
                      <a:r>
                        <a:rPr lang="en-US" dirty="0">
                          <a:latin typeface="Times New Roman" panose="02020603050405020304" pitchFamily="18" charset="0"/>
                          <a:cs typeface="Times New Roman" panose="02020603050405020304" pitchFamily="18" charset="0"/>
                        </a:rPr>
                        <a:t>Samples</a:t>
                      </a:r>
                    </a:p>
                  </a:txBody>
                  <a:tcPr/>
                </a:tc>
                <a:tc>
                  <a:txBody>
                    <a:bodyPr/>
                    <a:lstStyle/>
                    <a:p>
                      <a:r>
                        <a:rPr lang="en-US">
                          <a:latin typeface="Times New Roman" panose="02020603050405020304" pitchFamily="18" charset="0"/>
                          <a:cs typeface="Times New Roman" panose="02020603050405020304" pitchFamily="18" charset="0"/>
                        </a:rPr>
                        <a:t>Probes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6809604"/>
                  </a:ext>
                </a:extLst>
              </a:tr>
              <a:tr h="372352">
                <a:tc>
                  <a:txBody>
                    <a:bodyPr/>
                    <a:lstStyle/>
                    <a:p>
                      <a:r>
                        <a:rPr lang="en-US">
                          <a:latin typeface="Times New Roman" panose="02020603050405020304" pitchFamily="18" charset="0"/>
                          <a:cs typeface="Times New Roman" panose="02020603050405020304" pitchFamily="18" charset="0"/>
                        </a:rPr>
                        <a:t>ADNI</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465</a:t>
                      </a:r>
                    </a:p>
                  </a:txBody>
                  <a:tcPr/>
                </a:tc>
                <a:tc>
                  <a:txBody>
                    <a:bodyPr/>
                    <a:lstStyle/>
                    <a:p>
                      <a:r>
                        <a:rPr lang="en-US">
                          <a:latin typeface="Times New Roman" panose="02020603050405020304" pitchFamily="18" charset="0"/>
                          <a:cs typeface="Times New Roman" panose="02020603050405020304" pitchFamily="18" charset="0"/>
                        </a:rPr>
                        <a:t>49386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76632705"/>
                  </a:ext>
                </a:extLst>
              </a:tr>
              <a:tr h="372352">
                <a:tc>
                  <a:txBody>
                    <a:bodyPr/>
                    <a:lstStyle/>
                    <a:p>
                      <a:r>
                        <a:rPr lang="en-US">
                          <a:latin typeface="Times New Roman" panose="02020603050405020304" pitchFamily="18" charset="0"/>
                          <a:cs typeface="Times New Roman" panose="02020603050405020304" pitchFamily="18" charset="0"/>
                        </a:rPr>
                        <a:t>ANM1</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329</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38329</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6786055"/>
                  </a:ext>
                </a:extLst>
              </a:tr>
              <a:tr h="372352">
                <a:tc>
                  <a:txBody>
                    <a:bodyPr/>
                    <a:lstStyle/>
                    <a:p>
                      <a:r>
                        <a:rPr lang="en-US">
                          <a:latin typeface="Times New Roman" panose="02020603050405020304" pitchFamily="18" charset="0"/>
                          <a:cs typeface="Times New Roman" panose="02020603050405020304" pitchFamily="18" charset="0"/>
                        </a:rPr>
                        <a:t>ANM2</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388</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32049</a:t>
                      </a:r>
                    </a:p>
                  </a:txBody>
                  <a:tcPr/>
                </a:tc>
                <a:extLst>
                  <a:ext uri="{0D108BD9-81ED-4DB2-BD59-A6C34878D82A}">
                    <a16:rowId xmlns:a16="http://schemas.microsoft.com/office/drawing/2014/main" val="3410943900"/>
                  </a:ext>
                </a:extLst>
              </a:tr>
            </a:tbl>
          </a:graphicData>
        </a:graphic>
      </p:graphicFrame>
    </p:spTree>
    <p:extLst>
      <p:ext uri="{BB962C8B-B14F-4D97-AF65-F5344CB8AC3E}">
        <p14:creationId xmlns:p14="http://schemas.microsoft.com/office/powerpoint/2010/main" val="1919371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F5963A-751E-4BA2-4F0E-A3863CEC75B1}"/>
              </a:ext>
            </a:extLst>
          </p:cNvPr>
          <p:cNvPicPr>
            <a:picLocks noChangeAspect="1"/>
          </p:cNvPicPr>
          <p:nvPr/>
        </p:nvPicPr>
        <p:blipFill rotWithShape="1">
          <a:blip r:embed="rId2">
            <a:duotone>
              <a:schemeClr val="bg2">
                <a:shade val="45000"/>
                <a:satMod val="135000"/>
              </a:schemeClr>
              <a:prstClr val="white"/>
            </a:duotone>
            <a:alphaModFix amt="25000"/>
          </a:blip>
          <a:srcRect t="27738" r="-1" b="16692"/>
          <a:stretch/>
        </p:blipFill>
        <p:spPr>
          <a:xfrm>
            <a:off x="0" y="0"/>
            <a:ext cx="12188932" cy="6858000"/>
          </a:xfrm>
          <a:prstGeom prst="rect">
            <a:avLst/>
          </a:prstGeom>
        </p:spPr>
      </p:pic>
      <p:sp>
        <p:nvSpPr>
          <p:cNvPr id="11" name="Rectangle 1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74EA309-E6F6-19AC-94E8-D2EB7CB8F545}"/>
              </a:ext>
            </a:extLst>
          </p:cNvPr>
          <p:cNvSpPr>
            <a:spLocks noGrp="1"/>
          </p:cNvSpPr>
          <p:nvPr>
            <p:ph type="title"/>
          </p:nvPr>
        </p:nvSpPr>
        <p:spPr>
          <a:xfrm>
            <a:off x="252919" y="1123837"/>
            <a:ext cx="2947482" cy="4601183"/>
          </a:xfrm>
        </p:spPr>
        <p:txBody>
          <a:bodyPr>
            <a:normAutofit/>
          </a:bodyPr>
          <a:lstStyle/>
          <a:p>
            <a:r>
              <a:rPr lang="en-US" dirty="0">
                <a:cs typeface="Calibri" panose="020F0502020204030204" pitchFamily="34" charset="0"/>
              </a:rPr>
              <a:t>Motivation</a:t>
            </a:r>
          </a:p>
        </p:txBody>
      </p:sp>
      <p:sp>
        <p:nvSpPr>
          <p:cNvPr id="3" name="Content Placeholder 2">
            <a:extLst>
              <a:ext uri="{FF2B5EF4-FFF2-40B4-BE49-F238E27FC236}">
                <a16:creationId xmlns:a16="http://schemas.microsoft.com/office/drawing/2014/main" id="{0999541F-1834-DF1A-0BC8-E181937144AB}"/>
              </a:ext>
            </a:extLst>
          </p:cNvPr>
          <p:cNvSpPr>
            <a:spLocks noGrp="1"/>
          </p:cNvSpPr>
          <p:nvPr>
            <p:ph idx="1"/>
          </p:nvPr>
        </p:nvSpPr>
        <p:spPr>
          <a:xfrm>
            <a:off x="3869268" y="864108"/>
            <a:ext cx="7315200" cy="5120640"/>
          </a:xfrm>
        </p:spPr>
        <p:txBody>
          <a:bodyPr>
            <a:normAutofit/>
          </a:bodyPr>
          <a:lstStyle/>
          <a:p>
            <a:r>
              <a:rPr lang="en-US" dirty="0">
                <a:latin typeface="Times New Roman" panose="02020603050405020304" pitchFamily="18" charset="0"/>
                <a:cs typeface="Times New Roman" panose="02020603050405020304" pitchFamily="18" charset="0"/>
              </a:rPr>
              <a:t>Primary objective is to find the best algorithm to extract the genes from blood gene expression that influence the possibility of Alzheimer’s.</a:t>
            </a:r>
          </a:p>
          <a:p>
            <a:r>
              <a:rPr lang="en-US" dirty="0">
                <a:latin typeface="Times New Roman" panose="02020603050405020304" pitchFamily="18" charset="0"/>
                <a:cs typeface="Times New Roman" panose="02020603050405020304" pitchFamily="18" charset="0"/>
              </a:rPr>
              <a:t>Secondary objective is to find the best algorithm which can classify using DEG’s the possibility of Alzheimer’s.</a:t>
            </a:r>
          </a:p>
        </p:txBody>
      </p:sp>
      <p:sp>
        <p:nvSpPr>
          <p:cNvPr id="13" name="Rectangle 1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01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5" name="Rectangle 44">
            <a:extLst>
              <a:ext uri="{FF2B5EF4-FFF2-40B4-BE49-F238E27FC236}">
                <a16:creationId xmlns:a16="http://schemas.microsoft.com/office/drawing/2014/main" id="{710875C1-007B-4C82-ABEB-347319FB5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B189F968-BE48-8A2E-ECC8-284B8008E9D9}"/>
              </a:ext>
            </a:extLst>
          </p:cNvPr>
          <p:cNvPicPr>
            <a:picLocks noChangeAspect="1"/>
          </p:cNvPicPr>
          <p:nvPr/>
        </p:nvPicPr>
        <p:blipFill rotWithShape="1">
          <a:blip r:embed="rId2"/>
          <a:srcRect r="-1" b="15708"/>
          <a:stretch/>
        </p:blipFill>
        <p:spPr>
          <a:xfrm>
            <a:off x="20" y="-1"/>
            <a:ext cx="12188932" cy="6858000"/>
          </a:xfrm>
          <a:prstGeom prst="rect">
            <a:avLst/>
          </a:prstGeom>
        </p:spPr>
      </p:pic>
      <p:sp>
        <p:nvSpPr>
          <p:cNvPr id="47" name="Rectangle 46">
            <a:extLst>
              <a:ext uri="{FF2B5EF4-FFF2-40B4-BE49-F238E27FC236}">
                <a16:creationId xmlns:a16="http://schemas.microsoft.com/office/drawing/2014/main" id="{F2F14D3C-F5C1-46E0-84D4-C16EC720F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2C526B-D852-4299-2D80-EEC939C57B22}"/>
              </a:ext>
            </a:extLst>
          </p:cNvPr>
          <p:cNvSpPr>
            <a:spLocks noGrp="1"/>
          </p:cNvSpPr>
          <p:nvPr>
            <p:ph type="title"/>
          </p:nvPr>
        </p:nvSpPr>
        <p:spPr>
          <a:xfrm>
            <a:off x="1069848" y="1298448"/>
            <a:ext cx="7315200" cy="3255264"/>
          </a:xfrm>
        </p:spPr>
        <p:txBody>
          <a:bodyPr vert="horz" lIns="91440" tIns="45720" rIns="91440" bIns="45720" rtlCol="0" anchor="b">
            <a:normAutofit/>
          </a:bodyPr>
          <a:lstStyle/>
          <a:p>
            <a:r>
              <a:rPr lang="en-US" sz="5900" spc="-100" dirty="0"/>
              <a:t>Literature Survey</a:t>
            </a:r>
          </a:p>
        </p:txBody>
      </p:sp>
      <p:sp>
        <p:nvSpPr>
          <p:cNvPr id="49" name="Rectangle 48">
            <a:extLst>
              <a:ext uri="{FF2B5EF4-FFF2-40B4-BE49-F238E27FC236}">
                <a16:creationId xmlns:a16="http://schemas.microsoft.com/office/drawing/2014/main" id="{B9128101-8127-4BEB-A4BB-3B530DD4F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5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4D8A5FE4-BEED-0D55-86E5-10A0CF901104}"/>
              </a:ext>
            </a:extLst>
          </p:cNvPr>
          <p:cNvGraphicFramePr>
            <a:graphicFrameLocks noGrp="1"/>
          </p:cNvGraphicFramePr>
          <p:nvPr>
            <p:extLst>
              <p:ext uri="{D42A27DB-BD31-4B8C-83A1-F6EECF244321}">
                <p14:modId xmlns:p14="http://schemas.microsoft.com/office/powerpoint/2010/main" val="818623718"/>
              </p:ext>
            </p:extLst>
          </p:nvPr>
        </p:nvGraphicFramePr>
        <p:xfrm>
          <a:off x="522710" y="517268"/>
          <a:ext cx="11146579" cy="5854701"/>
        </p:xfrm>
        <a:graphic>
          <a:graphicData uri="http://schemas.openxmlformats.org/drawingml/2006/table">
            <a:tbl>
              <a:tblPr firstRow="1" firstCol="1" bandRow="1">
                <a:noFill/>
                <a:tableStyleId>{5C22544A-7EE6-4342-B048-85BDC9FD1C3A}</a:tableStyleId>
              </a:tblPr>
              <a:tblGrid>
                <a:gridCol w="1607553">
                  <a:extLst>
                    <a:ext uri="{9D8B030D-6E8A-4147-A177-3AD203B41FA5}">
                      <a16:colId xmlns:a16="http://schemas.microsoft.com/office/drawing/2014/main" val="2456126914"/>
                    </a:ext>
                  </a:extLst>
                </a:gridCol>
                <a:gridCol w="3375444">
                  <a:extLst>
                    <a:ext uri="{9D8B030D-6E8A-4147-A177-3AD203B41FA5}">
                      <a16:colId xmlns:a16="http://schemas.microsoft.com/office/drawing/2014/main" val="2350797001"/>
                    </a:ext>
                  </a:extLst>
                </a:gridCol>
                <a:gridCol w="2221895">
                  <a:extLst>
                    <a:ext uri="{9D8B030D-6E8A-4147-A177-3AD203B41FA5}">
                      <a16:colId xmlns:a16="http://schemas.microsoft.com/office/drawing/2014/main" val="3732644832"/>
                    </a:ext>
                  </a:extLst>
                </a:gridCol>
                <a:gridCol w="1196044">
                  <a:extLst>
                    <a:ext uri="{9D8B030D-6E8A-4147-A177-3AD203B41FA5}">
                      <a16:colId xmlns:a16="http://schemas.microsoft.com/office/drawing/2014/main" val="3188191511"/>
                    </a:ext>
                  </a:extLst>
                </a:gridCol>
                <a:gridCol w="1546349">
                  <a:extLst>
                    <a:ext uri="{9D8B030D-6E8A-4147-A177-3AD203B41FA5}">
                      <a16:colId xmlns:a16="http://schemas.microsoft.com/office/drawing/2014/main" val="2676566864"/>
                    </a:ext>
                  </a:extLst>
                </a:gridCol>
                <a:gridCol w="1199294">
                  <a:extLst>
                    <a:ext uri="{9D8B030D-6E8A-4147-A177-3AD203B41FA5}">
                      <a16:colId xmlns:a16="http://schemas.microsoft.com/office/drawing/2014/main" val="1661020395"/>
                    </a:ext>
                  </a:extLst>
                </a:gridCol>
              </a:tblGrid>
              <a:tr h="209948">
                <a:tc>
                  <a:txBody>
                    <a:bodyPr/>
                    <a:lstStyle/>
                    <a:p>
                      <a:pPr algn="ctr"/>
                      <a:r>
                        <a:rPr lang="en-US" sz="800" b="1" cap="none" spc="0" dirty="0">
                          <a:solidFill>
                            <a:schemeClr val="tx1"/>
                          </a:solidFill>
                          <a:effectLst/>
                          <a:latin typeface="Times New Roman" panose="02020603050405020304" pitchFamily="18" charset="0"/>
                          <a:cs typeface="Times New Roman" panose="02020603050405020304" pitchFamily="18" charset="0"/>
                        </a:rPr>
                        <a:t>Study</a:t>
                      </a:r>
                      <a:endParaRPr lang="en-IN" sz="800" b="1"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ap="flat" cmpd="sng" algn="ctr">
                      <a:noFill/>
                      <a:prstDash val="solid"/>
                    </a:lnL>
                    <a:lnR w="12700" cmpd="sng">
                      <a:noFill/>
                      <a:prstDash val="solid"/>
                    </a:lnR>
                    <a:lnT w="38100" cmpd="sng">
                      <a:noFill/>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Dataset Used</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38100" cmpd="sng">
                      <a:noFill/>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Feature Selection Alg.</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38100" cmpd="sng">
                      <a:noFill/>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No. of Genes</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38100" cmpd="sng">
                      <a:noFill/>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Classification Alg.</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38100" cmpd="sng">
                      <a:noFill/>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Performance</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998619255"/>
                  </a:ext>
                </a:extLst>
              </a:tr>
              <a:tr h="351623">
                <a:tc>
                  <a:txBody>
                    <a:bodyPr/>
                    <a:lstStyle/>
                    <a:p>
                      <a:pPr algn="ctr"/>
                      <a:r>
                        <a:rPr lang="en-US" sz="800" b="1" cap="none" spc="0" dirty="0">
                          <a:solidFill>
                            <a:schemeClr val="tx1"/>
                          </a:solidFill>
                          <a:effectLst/>
                          <a:latin typeface="Times New Roman" panose="02020603050405020304" pitchFamily="18" charset="0"/>
                          <a:cs typeface="Times New Roman" panose="02020603050405020304" pitchFamily="18" charset="0"/>
                        </a:rPr>
                        <a:t>Lee, T et al.</a:t>
                      </a:r>
                      <a:endParaRPr lang="en-IN" sz="800" b="1"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GSE3060,</a:t>
                      </a:r>
                      <a:r>
                        <a:rPr lang="en-IN" sz="1000" cap="none" spc="0" dirty="0">
                          <a:solidFill>
                            <a:schemeClr val="tx1"/>
                          </a:solidFill>
                          <a:effectLst/>
                          <a:latin typeface="Times New Roman" panose="02020603050405020304" pitchFamily="18" charset="0"/>
                          <a:cs typeface="Times New Roman" panose="02020603050405020304" pitchFamily="18" charset="0"/>
                        </a:rPr>
                        <a:t> </a:t>
                      </a:r>
                      <a:r>
                        <a:rPr lang="en-US" sz="1000" cap="none" spc="0" dirty="0">
                          <a:solidFill>
                            <a:schemeClr val="tx1"/>
                          </a:solidFill>
                          <a:effectLst/>
                          <a:latin typeface="Times New Roman" panose="02020603050405020304" pitchFamily="18" charset="0"/>
                          <a:cs typeface="Times New Roman" panose="02020603050405020304" pitchFamily="18" charset="0"/>
                        </a:rPr>
                        <a:t>GSE3061</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SAM</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697</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SVM</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AUC: 87.4%</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935208191"/>
                  </a:ext>
                </a:extLst>
              </a:tr>
              <a:tr h="351623">
                <a:tc>
                  <a:txBody>
                    <a:bodyPr/>
                    <a:lstStyle/>
                    <a:p>
                      <a:pPr algn="ctr"/>
                      <a:r>
                        <a:rPr lang="en-US" sz="800" b="1" cap="none" spc="0" dirty="0">
                          <a:solidFill>
                            <a:schemeClr val="tx1"/>
                          </a:solidFill>
                          <a:effectLst/>
                          <a:latin typeface="Times New Roman" panose="02020603050405020304" pitchFamily="18" charset="0"/>
                          <a:cs typeface="Times New Roman" panose="02020603050405020304" pitchFamily="18" charset="0"/>
                        </a:rPr>
                        <a:t>M. S. Kamal et al.</a:t>
                      </a:r>
                      <a:endParaRPr lang="en-IN" sz="800" b="1"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GSE174367</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18,234</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KNN</a:t>
                      </a:r>
                      <a:endParaRPr lang="en-IN" sz="1000" cap="none" spc="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a:solidFill>
                            <a:schemeClr val="tx1"/>
                          </a:solidFill>
                          <a:effectLst/>
                          <a:latin typeface="Times New Roman" panose="02020603050405020304" pitchFamily="18" charset="0"/>
                          <a:cs typeface="Times New Roman" panose="02020603050405020304" pitchFamily="18" charset="0"/>
                        </a:rPr>
                        <a:t>SVM</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ACC: 64.5%</a:t>
                      </a:r>
                      <a:endParaRPr lang="en-IN" sz="1000" cap="none" spc="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a:solidFill>
                            <a:schemeClr val="tx1"/>
                          </a:solidFill>
                          <a:effectLst/>
                          <a:latin typeface="Times New Roman" panose="02020603050405020304" pitchFamily="18" charset="0"/>
                          <a:cs typeface="Times New Roman" panose="02020603050405020304" pitchFamily="18" charset="0"/>
                        </a:rPr>
                        <a:t>ACC: 82.4%</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23240412"/>
                  </a:ext>
                </a:extLst>
              </a:tr>
              <a:tr h="209948">
                <a:tc>
                  <a:txBody>
                    <a:bodyPr/>
                    <a:lstStyle/>
                    <a:p>
                      <a:pPr algn="ctr"/>
                      <a:r>
                        <a:rPr lang="en-US" sz="800" b="1" cap="none" spc="0">
                          <a:solidFill>
                            <a:schemeClr val="tx1"/>
                          </a:solidFill>
                          <a:effectLst/>
                          <a:latin typeface="Times New Roman" panose="02020603050405020304" pitchFamily="18" charset="0"/>
                          <a:cs typeface="Times New Roman" panose="02020603050405020304" pitchFamily="18" charset="0"/>
                        </a:rPr>
                        <a:t>Mahendran, N et al.</a:t>
                      </a:r>
                      <a:endParaRPr lang="en-IN" sz="8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GSE76105</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Adaboost</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12</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DRNN</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ACC: 89.4%</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40570285"/>
                  </a:ext>
                </a:extLst>
              </a:tr>
              <a:tr h="351623">
                <a:tc>
                  <a:txBody>
                    <a:bodyPr/>
                    <a:lstStyle/>
                    <a:p>
                      <a:pPr algn="ctr"/>
                      <a:r>
                        <a:rPr lang="en-US" sz="800" b="1" cap="none" spc="0">
                          <a:solidFill>
                            <a:schemeClr val="tx1"/>
                          </a:solidFill>
                          <a:effectLst/>
                          <a:latin typeface="Times New Roman" panose="02020603050405020304" pitchFamily="18" charset="0"/>
                          <a:cs typeface="Times New Roman" panose="02020603050405020304" pitchFamily="18" charset="0"/>
                        </a:rPr>
                        <a:t>S. Khanal et al.</a:t>
                      </a:r>
                      <a:endParaRPr lang="en-IN" sz="8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ADNI</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t-test + SelectFromFeature</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25</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XGBoost</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ACC: 65%</a:t>
                      </a:r>
                      <a:endParaRPr lang="en-IN" sz="1000" cap="none" spc="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a:solidFill>
                            <a:schemeClr val="tx1"/>
                          </a:solidFill>
                          <a:effectLst/>
                          <a:latin typeface="Times New Roman" panose="02020603050405020304" pitchFamily="18" charset="0"/>
                          <a:cs typeface="Times New Roman" panose="02020603050405020304" pitchFamily="18" charset="0"/>
                        </a:rPr>
                        <a:t>AUC: 67%</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94262784"/>
                  </a:ext>
                </a:extLst>
              </a:tr>
              <a:tr h="661571">
                <a:tc>
                  <a:txBody>
                    <a:bodyPr/>
                    <a:lstStyle/>
                    <a:p>
                      <a:pPr algn="ctr"/>
                      <a:r>
                        <a:rPr lang="en-US" sz="800" b="1" cap="none" spc="0" dirty="0">
                          <a:solidFill>
                            <a:schemeClr val="tx1"/>
                          </a:solidFill>
                          <a:effectLst/>
                          <a:latin typeface="Times New Roman" panose="02020603050405020304" pitchFamily="18" charset="0"/>
                          <a:cs typeface="Times New Roman" panose="02020603050405020304" pitchFamily="18" charset="0"/>
                        </a:rPr>
                        <a:t>El-Gawady, A et al.</a:t>
                      </a:r>
                      <a:endParaRPr lang="en-IN" sz="800" b="1"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GSE33000</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GSE44770</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GSE44768</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GSE44771</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χ</a:t>
                      </a:r>
                      <a:r>
                        <a:rPr lang="en-US" sz="1000" cap="none" spc="0" baseline="30000" dirty="0">
                          <a:solidFill>
                            <a:schemeClr val="tx1"/>
                          </a:solidFill>
                          <a:effectLst/>
                          <a:latin typeface="Times New Roman" panose="02020603050405020304" pitchFamily="18" charset="0"/>
                          <a:cs typeface="Times New Roman" panose="02020603050405020304" pitchFamily="18" charset="0"/>
                        </a:rPr>
                        <a:t>2</a:t>
                      </a:r>
                      <a:r>
                        <a:rPr lang="en-US" sz="1000" cap="none" spc="0" dirty="0">
                          <a:solidFill>
                            <a:schemeClr val="tx1"/>
                          </a:solidFill>
                          <a:effectLst/>
                          <a:latin typeface="Times New Roman" panose="02020603050405020304" pitchFamily="18" charset="0"/>
                          <a:cs typeface="Times New Roman" panose="02020603050405020304" pitchFamily="18" charset="0"/>
                        </a:rPr>
                        <a:t>, ANOVA, MI</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30</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SVM</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ACC: 97.5%</a:t>
                      </a:r>
                      <a:endParaRPr lang="en-IN" sz="1000" cap="none" spc="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a:solidFill>
                            <a:schemeClr val="tx1"/>
                          </a:solidFill>
                          <a:effectLst/>
                          <a:latin typeface="Times New Roman" panose="02020603050405020304" pitchFamily="18" charset="0"/>
                          <a:cs typeface="Times New Roman" panose="02020603050405020304" pitchFamily="18" charset="0"/>
                        </a:rPr>
                        <a:t>AUC: 97.2%</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975322685"/>
                  </a:ext>
                </a:extLst>
              </a:tr>
              <a:tr h="209948">
                <a:tc>
                  <a:txBody>
                    <a:bodyPr/>
                    <a:lstStyle/>
                    <a:p>
                      <a:pPr algn="ctr"/>
                      <a:r>
                        <a:rPr lang="en-US" sz="800" b="1" cap="none" spc="0">
                          <a:solidFill>
                            <a:schemeClr val="tx1"/>
                          </a:solidFill>
                          <a:effectLst/>
                          <a:latin typeface="Times New Roman" panose="02020603050405020304" pitchFamily="18" charset="0"/>
                          <a:cs typeface="Times New Roman" panose="02020603050405020304" pitchFamily="18" charset="0"/>
                        </a:rPr>
                        <a:t>S. Perera et al.</a:t>
                      </a:r>
                      <a:endParaRPr lang="en-IN" sz="8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GSE5281</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PCA, RF, ETC</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14</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SVM</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ACC: 93.9%</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75850547"/>
                  </a:ext>
                </a:extLst>
              </a:tr>
              <a:tr h="506597">
                <a:tc>
                  <a:txBody>
                    <a:bodyPr/>
                    <a:lstStyle/>
                    <a:p>
                      <a:pPr algn="ctr"/>
                      <a:r>
                        <a:rPr lang="en-US" sz="800" b="1" cap="none" spc="0">
                          <a:solidFill>
                            <a:schemeClr val="tx1"/>
                          </a:solidFill>
                          <a:effectLst/>
                          <a:latin typeface="Times New Roman" panose="02020603050405020304" pitchFamily="18" charset="0"/>
                          <a:cs typeface="Times New Roman" panose="02020603050405020304" pitchFamily="18" charset="0"/>
                        </a:rPr>
                        <a:t>C. Park et al.</a:t>
                      </a:r>
                      <a:endParaRPr lang="en-IN" sz="8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GSE33000</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GSE44770</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GSE80970</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t-test</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35</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DNN</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ACC: 82.3%</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488146795"/>
                  </a:ext>
                </a:extLst>
              </a:tr>
              <a:tr h="351623">
                <a:tc>
                  <a:txBody>
                    <a:bodyPr/>
                    <a:lstStyle/>
                    <a:p>
                      <a:pPr algn="ctr"/>
                      <a:r>
                        <a:rPr lang="en-US" sz="800" b="1" cap="none" spc="0">
                          <a:solidFill>
                            <a:schemeClr val="tx1"/>
                          </a:solidFill>
                          <a:effectLst/>
                          <a:latin typeface="Times New Roman" panose="02020603050405020304" pitchFamily="18" charset="0"/>
                          <a:cs typeface="Times New Roman" panose="02020603050405020304" pitchFamily="18" charset="0"/>
                        </a:rPr>
                        <a:t>H. M. AL-Bermany et al.</a:t>
                      </a:r>
                      <a:endParaRPr lang="en-IN" sz="8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GSE3060</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GSE3061</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ANOVA + k-means</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2500</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CNN</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ACC: 92.9%</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88385248"/>
                  </a:ext>
                </a:extLst>
              </a:tr>
              <a:tr h="1591415">
                <a:tc>
                  <a:txBody>
                    <a:bodyPr/>
                    <a:lstStyle/>
                    <a:p>
                      <a:pPr algn="ctr"/>
                      <a:r>
                        <a:rPr lang="en-US" sz="800" b="1" cap="none" spc="0">
                          <a:solidFill>
                            <a:schemeClr val="tx1"/>
                          </a:solidFill>
                          <a:effectLst/>
                          <a:latin typeface="Times New Roman" panose="02020603050405020304" pitchFamily="18" charset="0"/>
                          <a:cs typeface="Times New Roman" panose="02020603050405020304" pitchFamily="18" charset="0"/>
                        </a:rPr>
                        <a:t>A. Sharma et al.</a:t>
                      </a:r>
                      <a:endParaRPr lang="en-IN" sz="8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GSE33000</a:t>
                      </a:r>
                      <a:r>
                        <a:rPr lang="en-IN" sz="1000" cap="none" spc="0" dirty="0">
                          <a:solidFill>
                            <a:schemeClr val="tx1"/>
                          </a:solidFill>
                          <a:effectLst/>
                          <a:latin typeface="Times New Roman" panose="02020603050405020304" pitchFamily="18" charset="0"/>
                          <a:cs typeface="Times New Roman" panose="02020603050405020304" pitchFamily="18" charset="0"/>
                        </a:rPr>
                        <a:t>, </a:t>
                      </a:r>
                      <a:r>
                        <a:rPr lang="en-US" sz="1000" cap="none" spc="0" dirty="0">
                          <a:solidFill>
                            <a:schemeClr val="tx1"/>
                          </a:solidFill>
                          <a:effectLst/>
                          <a:latin typeface="Times New Roman" panose="02020603050405020304" pitchFamily="18" charset="0"/>
                          <a:cs typeface="Times New Roman" panose="02020603050405020304" pitchFamily="18" charset="0"/>
                        </a:rPr>
                        <a:t>GSE44770</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GSE118553</a:t>
                      </a:r>
                      <a:r>
                        <a:rPr lang="en-IN" sz="1000" cap="none" spc="0" dirty="0">
                          <a:solidFill>
                            <a:schemeClr val="tx1"/>
                          </a:solidFill>
                          <a:effectLst/>
                          <a:latin typeface="Times New Roman" panose="02020603050405020304" pitchFamily="18" charset="0"/>
                          <a:cs typeface="Times New Roman" panose="02020603050405020304" pitchFamily="18" charset="0"/>
                        </a:rPr>
                        <a:t>, </a:t>
                      </a:r>
                      <a:r>
                        <a:rPr lang="en-US" sz="1000" cap="none" spc="0" dirty="0">
                          <a:solidFill>
                            <a:schemeClr val="tx1"/>
                          </a:solidFill>
                          <a:effectLst/>
                          <a:latin typeface="Times New Roman" panose="02020603050405020304" pitchFamily="18" charset="0"/>
                          <a:cs typeface="Times New Roman" panose="02020603050405020304" pitchFamily="18" charset="0"/>
                        </a:rPr>
                        <a:t>GSE1132903</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GSE5281</a:t>
                      </a:r>
                      <a:r>
                        <a:rPr lang="en-IN" sz="1000" cap="none" spc="0" dirty="0">
                          <a:solidFill>
                            <a:schemeClr val="tx1"/>
                          </a:solidFill>
                          <a:effectLst/>
                          <a:latin typeface="Times New Roman" panose="02020603050405020304" pitchFamily="18" charset="0"/>
                          <a:cs typeface="Times New Roman" panose="02020603050405020304" pitchFamily="18" charset="0"/>
                        </a:rPr>
                        <a:t>, </a:t>
                      </a:r>
                      <a:r>
                        <a:rPr lang="en-US" sz="1000" cap="none" spc="0" dirty="0">
                          <a:solidFill>
                            <a:schemeClr val="tx1"/>
                          </a:solidFill>
                          <a:effectLst/>
                          <a:latin typeface="Times New Roman" panose="02020603050405020304" pitchFamily="18" charset="0"/>
                          <a:cs typeface="Times New Roman" panose="02020603050405020304" pitchFamily="18" charset="0"/>
                        </a:rPr>
                        <a:t>GSE48350</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GSE28146</a:t>
                      </a:r>
                      <a:r>
                        <a:rPr lang="en-IN" sz="1000" cap="none" spc="0" dirty="0">
                          <a:solidFill>
                            <a:schemeClr val="tx1"/>
                          </a:solidFill>
                          <a:effectLst/>
                          <a:latin typeface="Times New Roman" panose="02020603050405020304" pitchFamily="18" charset="0"/>
                          <a:cs typeface="Times New Roman" panose="02020603050405020304" pitchFamily="18" charset="0"/>
                        </a:rPr>
                        <a:t>, </a:t>
                      </a:r>
                      <a:r>
                        <a:rPr lang="en-US" sz="1000" cap="none" spc="0" dirty="0">
                          <a:solidFill>
                            <a:schemeClr val="tx1"/>
                          </a:solidFill>
                          <a:effectLst/>
                          <a:latin typeface="Times New Roman" panose="02020603050405020304" pitchFamily="18" charset="0"/>
                          <a:cs typeface="Times New Roman" panose="02020603050405020304" pitchFamily="18" charset="0"/>
                        </a:rPr>
                        <a:t>GSE5281</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GSE48350</a:t>
                      </a:r>
                      <a:r>
                        <a:rPr lang="en-IN" sz="1000" cap="none" spc="0" dirty="0">
                          <a:solidFill>
                            <a:schemeClr val="tx1"/>
                          </a:solidFill>
                          <a:effectLst/>
                          <a:latin typeface="Times New Roman" panose="02020603050405020304" pitchFamily="18" charset="0"/>
                          <a:cs typeface="Times New Roman" panose="02020603050405020304" pitchFamily="18" charset="0"/>
                        </a:rPr>
                        <a:t>, </a:t>
                      </a:r>
                      <a:r>
                        <a:rPr lang="en-US" sz="1000" cap="none" spc="0" dirty="0">
                          <a:solidFill>
                            <a:schemeClr val="tx1"/>
                          </a:solidFill>
                          <a:effectLst/>
                          <a:latin typeface="Times New Roman" panose="02020603050405020304" pitchFamily="18" charset="0"/>
                          <a:cs typeface="Times New Roman" panose="02020603050405020304" pitchFamily="18" charset="0"/>
                        </a:rPr>
                        <a:t>GSE4757</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varSelRF + LASSO</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208</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ElasticN</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ACC: 0.98</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992415406"/>
                  </a:ext>
                </a:extLst>
              </a:tr>
              <a:tr h="506597">
                <a:tc>
                  <a:txBody>
                    <a:bodyPr/>
                    <a:lstStyle/>
                    <a:p>
                      <a:pPr algn="ctr"/>
                      <a:r>
                        <a:rPr lang="en-US" sz="800" b="1" cap="none" spc="0">
                          <a:solidFill>
                            <a:schemeClr val="tx1"/>
                          </a:solidFill>
                          <a:effectLst/>
                          <a:latin typeface="Times New Roman" panose="02020603050405020304" pitchFamily="18" charset="0"/>
                          <a:cs typeface="Times New Roman" panose="02020603050405020304" pitchFamily="18" charset="0"/>
                        </a:rPr>
                        <a:t>Kalkan H et al.</a:t>
                      </a:r>
                      <a:endParaRPr lang="en-IN" sz="8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GSE63060</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GSE63061</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GSE140829</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LASSO</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488</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CNN</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ACC: 84.2%</a:t>
                      </a:r>
                      <a:endParaRPr lang="en-IN" sz="1000"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1000" cap="none" spc="0" dirty="0">
                          <a:solidFill>
                            <a:schemeClr val="tx1"/>
                          </a:solidFill>
                          <a:effectLst/>
                          <a:latin typeface="Times New Roman" panose="02020603050405020304" pitchFamily="18" charset="0"/>
                          <a:cs typeface="Times New Roman" panose="02020603050405020304" pitchFamily="18" charset="0"/>
                        </a:rPr>
                        <a:t>AUC: 87.5%</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40319993"/>
                  </a:ext>
                </a:extLst>
              </a:tr>
              <a:tr h="209948">
                <a:tc>
                  <a:txBody>
                    <a:bodyPr/>
                    <a:lstStyle/>
                    <a:p>
                      <a:pPr algn="ctr"/>
                      <a:r>
                        <a:rPr lang="en-US" sz="800" b="1" cap="none" spc="0">
                          <a:solidFill>
                            <a:schemeClr val="tx1"/>
                          </a:solidFill>
                          <a:effectLst/>
                          <a:latin typeface="Times New Roman" panose="02020603050405020304" pitchFamily="18" charset="0"/>
                          <a:cs typeface="Times New Roman" panose="02020603050405020304" pitchFamily="18" charset="0"/>
                        </a:rPr>
                        <a:t>D. Sun et al.</a:t>
                      </a:r>
                      <a:endParaRPr lang="en-IN" sz="800" b="1"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GSE5281, GSE44771, GSE109887, GSE132903</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RF</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a:solidFill>
                            <a:schemeClr val="tx1"/>
                          </a:solidFill>
                          <a:effectLst/>
                          <a:latin typeface="Times New Roman" panose="02020603050405020304" pitchFamily="18" charset="0"/>
                          <a:cs typeface="Times New Roman" panose="02020603050405020304" pitchFamily="18" charset="0"/>
                        </a:rPr>
                        <a:t>6</a:t>
                      </a:r>
                      <a:endParaRPr lang="en-IN" sz="1000" cap="none" spc="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DNN</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en-US" sz="1000" cap="none" spc="0" dirty="0">
                          <a:solidFill>
                            <a:schemeClr val="tx1"/>
                          </a:solidFill>
                          <a:effectLst/>
                          <a:latin typeface="Times New Roman" panose="02020603050405020304" pitchFamily="18" charset="0"/>
                          <a:cs typeface="Times New Roman" panose="02020603050405020304" pitchFamily="18" charset="0"/>
                        </a:rPr>
                        <a:t>ACC: 92.3%</a:t>
                      </a:r>
                      <a:endParaRPr lang="en-IN" sz="1000"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5186" marR="25186" marT="0" marB="4303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128664375"/>
                  </a:ext>
                </a:extLst>
              </a:tr>
              <a:tr h="342237">
                <a:tc gridSpan="6">
                  <a:txBody>
                    <a:bodyPr/>
                    <a:lstStyle/>
                    <a:p>
                      <a:pPr algn="l"/>
                      <a:r>
                        <a:rPr lang="en-US" sz="800" b="1" cap="none" spc="0" dirty="0">
                          <a:solidFill>
                            <a:schemeClr val="tx1"/>
                          </a:solidFill>
                          <a:effectLst/>
                          <a:latin typeface="Times New Roman" panose="02020603050405020304" pitchFamily="18" charset="0"/>
                          <a:cs typeface="Times New Roman" panose="02020603050405020304" pitchFamily="18" charset="0"/>
                        </a:rPr>
                        <a:t> </a:t>
                      </a:r>
                      <a:endParaRPr lang="en-IN" sz="800" b="1" cap="none" spc="0" dirty="0">
                        <a:solidFill>
                          <a:schemeClr val="tx1"/>
                        </a:solidFill>
                        <a:effectLst/>
                        <a:latin typeface="Times New Roman" panose="02020603050405020304" pitchFamily="18" charset="0"/>
                        <a:cs typeface="Times New Roman" panose="02020603050405020304" pitchFamily="18" charset="0"/>
                      </a:endParaRPr>
                    </a:p>
                    <a:p>
                      <a:pPr algn="ctr"/>
                      <a:r>
                        <a:rPr lang="en-US" sz="800" b="1" cap="none" spc="0" dirty="0">
                          <a:solidFill>
                            <a:schemeClr val="tx1"/>
                          </a:solidFill>
                          <a:effectLst/>
                          <a:latin typeface="Times New Roman" panose="02020603050405020304" pitchFamily="18" charset="0"/>
                          <a:cs typeface="Times New Roman" panose="02020603050405020304" pitchFamily="18" charset="0"/>
                        </a:rPr>
                        <a:t>Table 1: Summary of studies conducted on detection of AD using various feature selection and classification techniques with gene expression.</a:t>
                      </a:r>
                      <a:endParaRPr lang="en-IN" sz="800" b="1" cap="none" spc="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9060" marR="79060" marT="39530" marB="39530" anchor="ctr">
                    <a:lnL w="12700" cap="flat" cmpd="sng" algn="ctr">
                      <a:noFill/>
                      <a:prstDash val="solid"/>
                    </a:lnL>
                    <a:lnR w="12700" cmpd="sng">
                      <a:noFill/>
                      <a:prstDash val="solid"/>
                    </a:lnR>
                    <a:lnT w="12700" cmpd="sng">
                      <a:noFill/>
                      <a:prstDash val="solid"/>
                    </a:lnT>
                    <a:lnB w="12700" cap="flat" cmpd="sng" algn="ctr">
                      <a:noFill/>
                      <a:prstDash val="soli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6970725"/>
                  </a:ext>
                </a:extLst>
              </a:tr>
            </a:tbl>
          </a:graphicData>
        </a:graphic>
      </p:graphicFrame>
      <p:sp>
        <p:nvSpPr>
          <p:cNvPr id="3" name="5-point Star 2">
            <a:extLst>
              <a:ext uri="{FF2B5EF4-FFF2-40B4-BE49-F238E27FC236}">
                <a16:creationId xmlns:a16="http://schemas.microsoft.com/office/drawing/2014/main" id="{70AA2A7A-C720-7F6B-0177-B9606554B58E}"/>
              </a:ext>
            </a:extLst>
          </p:cNvPr>
          <p:cNvSpPr/>
          <p:nvPr/>
        </p:nvSpPr>
        <p:spPr>
          <a:xfrm>
            <a:off x="1972639" y="3444618"/>
            <a:ext cx="184935" cy="154112"/>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3917385F-6D19-8B24-711E-2BE3E0E55990}"/>
              </a:ext>
            </a:extLst>
          </p:cNvPr>
          <p:cNvSpPr/>
          <p:nvPr/>
        </p:nvSpPr>
        <p:spPr>
          <a:xfrm>
            <a:off x="1972638" y="864092"/>
            <a:ext cx="184935" cy="154112"/>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D65DFE75-4509-01D9-A4AA-E0085DC86842}"/>
              </a:ext>
            </a:extLst>
          </p:cNvPr>
          <p:cNvSpPr/>
          <p:nvPr/>
        </p:nvSpPr>
        <p:spPr>
          <a:xfrm>
            <a:off x="1972638" y="5549108"/>
            <a:ext cx="184935" cy="154112"/>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B1EFF53F-376D-BE48-A9B0-6CA4E63D6095}"/>
              </a:ext>
            </a:extLst>
          </p:cNvPr>
          <p:cNvSpPr/>
          <p:nvPr/>
        </p:nvSpPr>
        <p:spPr>
          <a:xfrm>
            <a:off x="1972637" y="2242902"/>
            <a:ext cx="184935" cy="154112"/>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73810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61AE770-E9E3-1291-E0E5-08140B04344F}"/>
              </a:ext>
            </a:extLst>
          </p:cNvPr>
          <p:cNvGraphicFramePr>
            <a:graphicFrameLocks noGrp="1"/>
          </p:cNvGraphicFramePr>
          <p:nvPr>
            <p:ph idx="1"/>
            <p:extLst>
              <p:ext uri="{D42A27DB-BD31-4B8C-83A1-F6EECF244321}">
                <p14:modId xmlns:p14="http://schemas.microsoft.com/office/powerpoint/2010/main" val="2191577063"/>
              </p:ext>
            </p:extLst>
          </p:nvPr>
        </p:nvGraphicFramePr>
        <p:xfrm>
          <a:off x="2000299" y="777037"/>
          <a:ext cx="8191401" cy="5303925"/>
        </p:xfrm>
        <a:graphic>
          <a:graphicData uri="http://schemas.openxmlformats.org/drawingml/2006/table">
            <a:tbl>
              <a:tblPr firstRow="1" firstCol="1" bandRow="1">
                <a:noFill/>
                <a:tableStyleId>{5C22544A-7EE6-4342-B048-85BDC9FD1C3A}</a:tableStyleId>
              </a:tblPr>
              <a:tblGrid>
                <a:gridCol w="2639016">
                  <a:extLst>
                    <a:ext uri="{9D8B030D-6E8A-4147-A177-3AD203B41FA5}">
                      <a16:colId xmlns:a16="http://schemas.microsoft.com/office/drawing/2014/main" val="393079627"/>
                    </a:ext>
                  </a:extLst>
                </a:gridCol>
                <a:gridCol w="1392420">
                  <a:extLst>
                    <a:ext uri="{9D8B030D-6E8A-4147-A177-3AD203B41FA5}">
                      <a16:colId xmlns:a16="http://schemas.microsoft.com/office/drawing/2014/main" val="1080546513"/>
                    </a:ext>
                  </a:extLst>
                </a:gridCol>
                <a:gridCol w="2373435">
                  <a:extLst>
                    <a:ext uri="{9D8B030D-6E8A-4147-A177-3AD203B41FA5}">
                      <a16:colId xmlns:a16="http://schemas.microsoft.com/office/drawing/2014/main" val="180147224"/>
                    </a:ext>
                  </a:extLst>
                </a:gridCol>
                <a:gridCol w="1786530">
                  <a:extLst>
                    <a:ext uri="{9D8B030D-6E8A-4147-A177-3AD203B41FA5}">
                      <a16:colId xmlns:a16="http://schemas.microsoft.com/office/drawing/2014/main" val="2997995207"/>
                    </a:ext>
                  </a:extLst>
                </a:gridCol>
              </a:tblGrid>
              <a:tr h="440193">
                <a:tc>
                  <a:txBody>
                    <a:bodyPr/>
                    <a:lstStyle/>
                    <a:p>
                      <a:pPr algn="ctr"/>
                      <a:r>
                        <a:rPr lang="en-US" sz="1100" b="1" cap="none" spc="0" dirty="0">
                          <a:solidFill>
                            <a:schemeClr val="tx1"/>
                          </a:solidFill>
                          <a:effectLst/>
                        </a:rPr>
                        <a:t>Study</a:t>
                      </a:r>
                      <a:endParaRPr lang="en-IN" sz="11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100" b="1" cap="none" spc="0">
                          <a:solidFill>
                            <a:schemeClr val="tx1"/>
                          </a:solidFill>
                          <a:effectLst/>
                        </a:rPr>
                        <a:t>Dataset</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100" b="1" cap="none" spc="0">
                          <a:solidFill>
                            <a:schemeClr val="tx1"/>
                          </a:solidFill>
                          <a:effectLst/>
                        </a:rPr>
                        <a:t>Classification Alg.</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1100" b="1" cap="none" spc="0">
                          <a:solidFill>
                            <a:schemeClr val="tx1"/>
                          </a:solidFill>
                          <a:effectLst/>
                        </a:rPr>
                        <a:t>Accuracy</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322843521"/>
                  </a:ext>
                </a:extLst>
              </a:tr>
              <a:tr h="440193">
                <a:tc>
                  <a:txBody>
                    <a:bodyPr/>
                    <a:lstStyle/>
                    <a:p>
                      <a:pPr algn="ctr"/>
                      <a:r>
                        <a:rPr lang="en-US" sz="1100" b="1" cap="none" spc="0" dirty="0">
                          <a:solidFill>
                            <a:schemeClr val="tx1"/>
                          </a:solidFill>
                          <a:effectLst/>
                        </a:rPr>
                        <a:t>S. Pavalarajan et al.</a:t>
                      </a:r>
                      <a:endParaRPr lang="en-IN" sz="11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ctr"/>
                      <a:r>
                        <a:rPr lang="en-US" sz="1100" cap="none" spc="0">
                          <a:solidFill>
                            <a:schemeClr val="tx1"/>
                          </a:solidFill>
                          <a:effectLst/>
                        </a:rPr>
                        <a:t>OASIS</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ctr"/>
                      <a:r>
                        <a:rPr lang="en-US" sz="1100" cap="none" spc="0">
                          <a:solidFill>
                            <a:schemeClr val="tx1"/>
                          </a:solidFill>
                          <a:effectLst/>
                        </a:rPr>
                        <a:t>RF</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ctr"/>
                      <a:r>
                        <a:rPr lang="en-US" sz="1100" cap="none" spc="0">
                          <a:solidFill>
                            <a:schemeClr val="tx1"/>
                          </a:solidFill>
                          <a:effectLst/>
                        </a:rPr>
                        <a:t>ACC: 83.50%</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2084247454"/>
                  </a:ext>
                </a:extLst>
              </a:tr>
              <a:tr h="440193">
                <a:tc>
                  <a:txBody>
                    <a:bodyPr/>
                    <a:lstStyle/>
                    <a:p>
                      <a:pPr algn="ctr"/>
                      <a:r>
                        <a:rPr lang="en-US" sz="1100" b="1" cap="none" spc="0" dirty="0">
                          <a:solidFill>
                            <a:schemeClr val="tx1"/>
                          </a:solidFill>
                          <a:effectLst/>
                        </a:rPr>
                        <a:t>S. S. Rajeswari et al.</a:t>
                      </a:r>
                      <a:endParaRPr lang="en-IN" sz="11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a:solidFill>
                            <a:schemeClr val="tx1"/>
                          </a:solidFill>
                          <a:effectLst/>
                        </a:rPr>
                        <a:t>ADNI</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a:solidFill>
                            <a:schemeClr val="tx1"/>
                          </a:solidFill>
                          <a:effectLst/>
                        </a:rPr>
                        <a:t>VGG-19</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a:solidFill>
                            <a:schemeClr val="tx1"/>
                          </a:solidFill>
                          <a:effectLst/>
                        </a:rPr>
                        <a:t>ACC: 98.00%</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840508213"/>
                  </a:ext>
                </a:extLst>
              </a:tr>
              <a:tr h="440193">
                <a:tc>
                  <a:txBody>
                    <a:bodyPr/>
                    <a:lstStyle/>
                    <a:p>
                      <a:pPr algn="ctr"/>
                      <a:r>
                        <a:rPr lang="en-US" sz="1100" b="1" cap="none" spc="0">
                          <a:solidFill>
                            <a:schemeClr val="tx1"/>
                          </a:solidFill>
                          <a:effectLst/>
                        </a:rPr>
                        <a:t>J. Li et al.</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dirty="0">
                          <a:solidFill>
                            <a:schemeClr val="tx1"/>
                          </a:solidFill>
                          <a:effectLst/>
                        </a:rPr>
                        <a:t>ADNI</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a:solidFill>
                            <a:schemeClr val="tx1"/>
                          </a:solidFill>
                          <a:effectLst/>
                        </a:rPr>
                        <a:t>3-D U-Net CNN</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a:solidFill>
                            <a:schemeClr val="tx1"/>
                          </a:solidFill>
                          <a:effectLst/>
                        </a:rPr>
                        <a:t>ACC: 95.06%</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80667528"/>
                  </a:ext>
                </a:extLst>
              </a:tr>
              <a:tr h="440193">
                <a:tc>
                  <a:txBody>
                    <a:bodyPr/>
                    <a:lstStyle/>
                    <a:p>
                      <a:pPr algn="ctr"/>
                      <a:r>
                        <a:rPr lang="en-US" sz="1100" b="1" cap="none" spc="0">
                          <a:solidFill>
                            <a:schemeClr val="tx1"/>
                          </a:solidFill>
                          <a:effectLst/>
                        </a:rPr>
                        <a:t>S. Basheer et al.</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dirty="0">
                          <a:solidFill>
                            <a:schemeClr val="tx1"/>
                          </a:solidFill>
                          <a:effectLst/>
                        </a:rPr>
                        <a:t>OASIS</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a:solidFill>
                            <a:schemeClr val="tx1"/>
                          </a:solidFill>
                          <a:effectLst/>
                        </a:rPr>
                        <a:t>CapNet</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a:solidFill>
                            <a:schemeClr val="tx1"/>
                          </a:solidFill>
                          <a:effectLst/>
                        </a:rPr>
                        <a:t>ACC: 92.39%</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236153807"/>
                  </a:ext>
                </a:extLst>
              </a:tr>
              <a:tr h="440193">
                <a:tc>
                  <a:txBody>
                    <a:bodyPr/>
                    <a:lstStyle/>
                    <a:p>
                      <a:pPr algn="ctr"/>
                      <a:r>
                        <a:rPr lang="en-US" sz="1100" b="1" cap="none" spc="0" dirty="0">
                          <a:solidFill>
                            <a:schemeClr val="tx1"/>
                          </a:solidFill>
                          <a:effectLst/>
                        </a:rPr>
                        <a:t>G. Chutani et al.</a:t>
                      </a:r>
                      <a:endParaRPr lang="en-IN" sz="11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dirty="0">
                          <a:solidFill>
                            <a:schemeClr val="tx1"/>
                          </a:solidFill>
                          <a:effectLst/>
                        </a:rPr>
                        <a:t>Dubey,  S.  Alzheimer's  Dataset  (  4  class  of Images)</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dirty="0">
                          <a:solidFill>
                            <a:schemeClr val="tx1"/>
                          </a:solidFill>
                          <a:effectLst/>
                        </a:rPr>
                        <a:t>VGG-16 + SVM</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a:solidFill>
                            <a:schemeClr val="tx1"/>
                          </a:solidFill>
                          <a:effectLst/>
                        </a:rPr>
                        <a:t>ACC: 99.33%</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2685371708"/>
                  </a:ext>
                </a:extLst>
              </a:tr>
              <a:tr h="440193">
                <a:tc>
                  <a:txBody>
                    <a:bodyPr/>
                    <a:lstStyle/>
                    <a:p>
                      <a:pPr algn="ctr"/>
                      <a:r>
                        <a:rPr lang="en-US" sz="1100" b="1" cap="none" spc="0">
                          <a:solidFill>
                            <a:schemeClr val="tx1"/>
                          </a:solidFill>
                          <a:effectLst/>
                        </a:rPr>
                        <a:t>D. Chaihtra et al.</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dirty="0">
                          <a:solidFill>
                            <a:schemeClr val="tx1"/>
                          </a:solidFill>
                          <a:effectLst/>
                        </a:rPr>
                        <a:t>Dubey,  S.  Alzheimer's  Dataset  (  4  class  of Images)</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dirty="0">
                          <a:solidFill>
                            <a:schemeClr val="tx1"/>
                          </a:solidFill>
                          <a:effectLst/>
                        </a:rPr>
                        <a:t>DenseNet121</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a:solidFill>
                            <a:schemeClr val="tx1"/>
                          </a:solidFill>
                          <a:effectLst/>
                        </a:rPr>
                        <a:t>ACC: 96.00%</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860345177"/>
                  </a:ext>
                </a:extLst>
              </a:tr>
              <a:tr h="440193">
                <a:tc>
                  <a:txBody>
                    <a:bodyPr/>
                    <a:lstStyle/>
                    <a:p>
                      <a:pPr algn="ctr"/>
                      <a:r>
                        <a:rPr lang="en-US" sz="1100" b="1" cap="none" spc="0">
                          <a:solidFill>
                            <a:schemeClr val="tx1"/>
                          </a:solidFill>
                          <a:effectLst/>
                        </a:rPr>
                        <a:t>U. R. K et al.</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dirty="0">
                          <a:solidFill>
                            <a:schemeClr val="tx1"/>
                          </a:solidFill>
                          <a:effectLst/>
                        </a:rPr>
                        <a:t>Dubey,  S.  Alzheimer's  Dataset  (  4  class  of Images)</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dirty="0">
                          <a:solidFill>
                            <a:schemeClr val="tx1"/>
                          </a:solidFill>
                          <a:effectLst/>
                        </a:rPr>
                        <a:t>GLCM + SVM</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ctr"/>
                      <a:r>
                        <a:rPr lang="en-US" sz="1100" cap="none" spc="0">
                          <a:solidFill>
                            <a:schemeClr val="tx1"/>
                          </a:solidFill>
                          <a:effectLst/>
                        </a:rPr>
                        <a:t>ACC: 84.00%</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2894149472"/>
                  </a:ext>
                </a:extLst>
              </a:tr>
              <a:tr h="440193">
                <a:tc>
                  <a:txBody>
                    <a:bodyPr/>
                    <a:lstStyle/>
                    <a:p>
                      <a:pPr algn="ctr"/>
                      <a:r>
                        <a:rPr lang="en-US" sz="1100" b="1" cap="none" spc="0">
                          <a:solidFill>
                            <a:schemeClr val="tx1"/>
                          </a:solidFill>
                          <a:effectLst/>
                        </a:rPr>
                        <a:t>S. Buyrukoğlu et al.</a:t>
                      </a:r>
                      <a:endParaRPr lang="en-IN" sz="11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a:solidFill>
                            <a:schemeClr val="tx1"/>
                          </a:solidFill>
                          <a:effectLst/>
                        </a:rPr>
                        <a:t>ADNI</a:t>
                      </a:r>
                      <a:endParaRPr lang="en-IN" sz="1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dirty="0">
                          <a:solidFill>
                            <a:schemeClr val="tx1"/>
                          </a:solidFill>
                          <a:effectLst/>
                        </a:rPr>
                        <a:t>Stacked Ensemble</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1100" cap="none" spc="0" dirty="0">
                          <a:solidFill>
                            <a:schemeClr val="tx1"/>
                          </a:solidFill>
                          <a:effectLst/>
                        </a:rPr>
                        <a:t>ACC: 91.20%</a:t>
                      </a:r>
                      <a:endParaRPr lang="en-IN" sz="1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34961989"/>
                  </a:ext>
                </a:extLst>
              </a:tr>
              <a:tr h="440193">
                <a:tc gridSpan="4">
                  <a:txBody>
                    <a:bodyPr/>
                    <a:lstStyle/>
                    <a:p>
                      <a:pPr algn="ctr"/>
                      <a:r>
                        <a:rPr lang="en-US" sz="1100" b="1" cap="none" spc="0" dirty="0">
                          <a:solidFill>
                            <a:schemeClr val="tx1"/>
                          </a:solidFill>
                          <a:effectLst/>
                        </a:rPr>
                        <a:t>Table 2: Summary of studies using biomarkers other than gene expression</a:t>
                      </a:r>
                      <a:endParaRPr lang="en-IN" sz="11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69982" marT="27993" marB="209945" anchor="ctr">
                    <a:lnL w="12700" cmpd="sng">
                      <a:noFill/>
                      <a:prstDash val="solid"/>
                    </a:lnL>
                    <a:lnR w="12700" cmpd="sng">
                      <a:noFill/>
                      <a:prstDash val="solid"/>
                    </a:lnR>
                    <a:lnT w="12700" cmpd="sng">
                      <a:noFill/>
                      <a:prstDash val="solid"/>
                    </a:lnT>
                    <a:lnB w="12700" cmpd="sng">
                      <a:noFill/>
                      <a:prstDash val="soli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3654440"/>
                  </a:ext>
                </a:extLst>
              </a:tr>
            </a:tbl>
          </a:graphicData>
        </a:graphic>
      </p:graphicFrame>
    </p:spTree>
    <p:extLst>
      <p:ext uri="{BB962C8B-B14F-4D97-AF65-F5344CB8AC3E}">
        <p14:creationId xmlns:p14="http://schemas.microsoft.com/office/powerpoint/2010/main" val="102648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875682-0790-427D-9A23-4B7265F0F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6EDE4AAE-4785-4EA7-95DB-45200F5B8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6114B6B-6D15-46E8-9310-9A1C4E956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AAE617A-6BA3-434D-B181-7B536C0EF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C38DD90-0DEF-2DC3-9393-A1C0F000B7A2}"/>
              </a:ext>
            </a:extLst>
          </p:cNvPr>
          <p:cNvSpPr>
            <a:spLocks noGrp="1"/>
          </p:cNvSpPr>
          <p:nvPr>
            <p:ph type="title"/>
          </p:nvPr>
        </p:nvSpPr>
        <p:spPr>
          <a:xfrm>
            <a:off x="485128" y="1298448"/>
            <a:ext cx="3843409" cy="3255264"/>
          </a:xfrm>
        </p:spPr>
        <p:txBody>
          <a:bodyPr vert="horz" lIns="91440" tIns="45720" rIns="91440" bIns="45720" rtlCol="0" anchor="b">
            <a:normAutofit/>
          </a:bodyPr>
          <a:lstStyle/>
          <a:p>
            <a:r>
              <a:rPr lang="en-US" sz="5900" spc="-100" dirty="0"/>
              <a:t>Dataset</a:t>
            </a:r>
          </a:p>
        </p:txBody>
      </p:sp>
      <p:sp>
        <p:nvSpPr>
          <p:cNvPr id="27" name="Rectangle 16">
            <a:extLst>
              <a:ext uri="{FF2B5EF4-FFF2-40B4-BE49-F238E27FC236}">
                <a16:creationId xmlns:a16="http://schemas.microsoft.com/office/drawing/2014/main" id="{1B6CCFA1-328B-40BB-A9CB-0CF80A78E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8840" y="758952"/>
            <a:ext cx="2079069" cy="2344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8">
            <a:extLst>
              <a:ext uri="{FF2B5EF4-FFF2-40B4-BE49-F238E27FC236}">
                <a16:creationId xmlns:a16="http://schemas.microsoft.com/office/drawing/2014/main" id="{29DD6A62-71E3-44C2-B53E-15B1FAA28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463" y="4080912"/>
            <a:ext cx="2157385" cy="2008992"/>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8A64ACF7-C519-7BD8-AFAD-7A54373CB2A1}"/>
              </a:ext>
            </a:extLst>
          </p:cNvPr>
          <p:cNvPicPr>
            <a:picLocks noChangeAspect="1"/>
          </p:cNvPicPr>
          <p:nvPr/>
        </p:nvPicPr>
        <p:blipFill rotWithShape="1">
          <a:blip r:embed="rId2"/>
          <a:srcRect t="1739" r="5" b="2468"/>
          <a:stretch/>
        </p:blipFill>
        <p:spPr>
          <a:xfrm>
            <a:off x="7460907" y="3264090"/>
            <a:ext cx="4027002" cy="2825813"/>
          </a:xfrm>
          <a:prstGeom prst="rect">
            <a:avLst/>
          </a:prstGeom>
        </p:spPr>
      </p:pic>
      <p:pic>
        <p:nvPicPr>
          <p:cNvPr id="4" name="Picture 3" descr="Table&#10;&#10;Description automatically generated">
            <a:extLst>
              <a:ext uri="{FF2B5EF4-FFF2-40B4-BE49-F238E27FC236}">
                <a16:creationId xmlns:a16="http://schemas.microsoft.com/office/drawing/2014/main" id="{0A91E9E6-DDC5-D35D-E83E-78B14AD7A274}"/>
              </a:ext>
            </a:extLst>
          </p:cNvPr>
          <p:cNvPicPr>
            <a:picLocks noChangeAspect="1"/>
          </p:cNvPicPr>
          <p:nvPr/>
        </p:nvPicPr>
        <p:blipFill rotWithShape="1">
          <a:blip r:embed="rId3"/>
          <a:srcRect r="28432" b="3"/>
          <a:stretch/>
        </p:blipFill>
        <p:spPr>
          <a:xfrm>
            <a:off x="5137461" y="758952"/>
            <a:ext cx="4113439" cy="3161093"/>
          </a:xfrm>
          <a:custGeom>
            <a:avLst/>
            <a:gdLst/>
            <a:ahLst/>
            <a:cxnLst/>
            <a:rect l="l" t="t" r="r" b="b"/>
            <a:pathLst>
              <a:path w="4113439" h="3161093">
                <a:moveTo>
                  <a:pt x="0" y="0"/>
                </a:moveTo>
                <a:lnTo>
                  <a:pt x="4113439" y="0"/>
                </a:lnTo>
                <a:lnTo>
                  <a:pt x="4113439" y="2344272"/>
                </a:lnTo>
                <a:lnTo>
                  <a:pt x="2157387" y="2344272"/>
                </a:lnTo>
                <a:lnTo>
                  <a:pt x="2157387" y="3161093"/>
                </a:lnTo>
                <a:lnTo>
                  <a:pt x="0" y="3161093"/>
                </a:lnTo>
                <a:close/>
              </a:path>
            </a:pathLst>
          </a:custGeom>
        </p:spPr>
      </p:pic>
      <p:sp>
        <p:nvSpPr>
          <p:cNvPr id="29" name="Rectangle 20">
            <a:extLst>
              <a:ext uri="{FF2B5EF4-FFF2-40B4-BE49-F238E27FC236}">
                <a16:creationId xmlns:a16="http://schemas.microsoft.com/office/drawing/2014/main" id="{21A23C7F-CB20-458F-9B61-2434CE018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317A7F69-2A53-5397-75D5-A1F6917B208B}"/>
              </a:ext>
            </a:extLst>
          </p:cNvPr>
          <p:cNvSpPr txBox="1"/>
          <p:nvPr/>
        </p:nvSpPr>
        <p:spPr>
          <a:xfrm>
            <a:off x="5024487" y="507162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1862808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05303F1-2CE0-7840-8B18-4C8FB1AEC40B}">
  <we:reference id="4b785c87-866c-4bad-85d8-5d1ae467ac9a" version="3.4.0.0" store="EXCatalog" storeType="EXCatalog"/>
  <we:alternateReferences>
    <we:reference id="WA104381909" version="3.4.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Frame</Template>
  <TotalTime>2897</TotalTime>
  <Words>2584</Words>
  <Application>Microsoft Macintosh PowerPoint</Application>
  <PresentationFormat>Widescreen</PresentationFormat>
  <Paragraphs>320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Corbel</vt:lpstr>
      <vt:lpstr>Times New Roman</vt:lpstr>
      <vt:lpstr>Wingdings 2</vt:lpstr>
      <vt:lpstr>Frame</vt:lpstr>
      <vt:lpstr>Early detection of Alzheimer’s disease using blood gene expression data  </vt:lpstr>
      <vt:lpstr>Abstract</vt:lpstr>
      <vt:lpstr>Introduction</vt:lpstr>
      <vt:lpstr>Introduction – Cont.</vt:lpstr>
      <vt:lpstr>Motivation</vt:lpstr>
      <vt:lpstr>Literature Survey</vt:lpstr>
      <vt:lpstr>PowerPoint Presentation</vt:lpstr>
      <vt:lpstr>PowerPoint Presentation</vt:lpstr>
      <vt:lpstr>Dataset</vt:lpstr>
      <vt:lpstr>Gene Expression</vt:lpstr>
      <vt:lpstr>Implementation</vt:lpstr>
      <vt:lpstr>Proposed Method</vt:lpstr>
      <vt:lpstr>Preprocessing</vt:lpstr>
      <vt:lpstr>Feature Selection</vt:lpstr>
      <vt:lpstr>Synthetic Data Modelling</vt:lpstr>
      <vt:lpstr>Feature Extraction</vt:lpstr>
      <vt:lpstr>Classification</vt:lpstr>
      <vt:lpstr>Results</vt:lpstr>
      <vt:lpstr>PowerPoint Presentation</vt:lpstr>
      <vt:lpstr>PowerPoint Presentation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detection of Alzheimer’s disease using blood gene expression data  </dc:title>
  <dc:creator>Hariharan J</dc:creator>
  <cp:lastModifiedBy>Hariharan J</cp:lastModifiedBy>
  <cp:revision>124</cp:revision>
  <dcterms:created xsi:type="dcterms:W3CDTF">2022-11-08T11:59:11Z</dcterms:created>
  <dcterms:modified xsi:type="dcterms:W3CDTF">2023-05-17T06:14:37Z</dcterms:modified>
</cp:coreProperties>
</file>