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62" r:id="rId5"/>
    <p:sldId id="259" r:id="rId6"/>
    <p:sldId id="265" r:id="rId7"/>
    <p:sldId id="266" r:id="rId8"/>
    <p:sldId id="274" r:id="rId9"/>
    <p:sldId id="275" r:id="rId10"/>
    <p:sldId id="267" r:id="rId11"/>
    <p:sldId id="276" r:id="rId12"/>
    <p:sldId id="277" r:id="rId13"/>
    <p:sldId id="268" r:id="rId14"/>
    <p:sldId id="278" r:id="rId15"/>
    <p:sldId id="279" r:id="rId16"/>
    <p:sldId id="269" r:id="rId17"/>
    <p:sldId id="280" r:id="rId18"/>
    <p:sldId id="281" r:id="rId19"/>
    <p:sldId id="270" r:id="rId20"/>
    <p:sldId id="282" r:id="rId21"/>
    <p:sldId id="283" r:id="rId22"/>
    <p:sldId id="271" r:id="rId23"/>
    <p:sldId id="286" r:id="rId24"/>
    <p:sldId id="272" r:id="rId25"/>
    <p:sldId id="273" r:id="rId26"/>
    <p:sldId id="284" r:id="rId27"/>
    <p:sldId id="28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85"/>
    <p:restoredTop sz="96327"/>
  </p:normalViewPr>
  <p:slideViewPr>
    <p:cSldViewPr snapToGrid="0" snapToObjects="1">
      <p:cViewPr varScale="1">
        <p:scale>
          <a:sx n="135" d="100"/>
          <a:sy n="135" d="100"/>
        </p:scale>
        <p:origin x="184"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GB"/>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11/30/22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11/30/22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11/30/22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11/30/22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11/30/22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GB"/>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11/30/22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11/30/22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11/30/22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07CBBDD0-4420-4A50-96AB-392F9B97CF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Rectangle 1041">
            <a:extLst>
              <a:ext uri="{FF2B5EF4-FFF2-40B4-BE49-F238E27FC236}">
                <a16:creationId xmlns:a16="http://schemas.microsoft.com/office/drawing/2014/main" id="{465BA403-54B9-4A0B-BC79-028C495C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7" y="761999"/>
            <a:ext cx="7552943"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EAE0BBB-B4FC-FC55-9FAB-1152AB3D7CB7}"/>
              </a:ext>
            </a:extLst>
          </p:cNvPr>
          <p:cNvSpPr>
            <a:spLocks noGrp="1"/>
          </p:cNvSpPr>
          <p:nvPr>
            <p:ph type="ctrTitle"/>
          </p:nvPr>
        </p:nvSpPr>
        <p:spPr>
          <a:xfrm>
            <a:off x="5054082" y="1298448"/>
            <a:ext cx="6068070" cy="3255264"/>
          </a:xfrm>
        </p:spPr>
        <p:txBody>
          <a:bodyPr vert="horz" lIns="91440" tIns="45720" rIns="91440" bIns="45720" rtlCol="0" anchor="b">
            <a:normAutofit/>
          </a:bodyPr>
          <a:lstStyle/>
          <a:p>
            <a:r>
              <a:rPr lang="en-US" sz="4100" dirty="0"/>
              <a:t>Early detection of Alzheimer’s disease using blood gene expression data</a:t>
            </a:r>
            <a:br>
              <a:rPr lang="en-US" sz="4100" dirty="0"/>
            </a:br>
            <a:br>
              <a:rPr lang="en-US" sz="4100" dirty="0"/>
            </a:br>
            <a:endParaRPr lang="en-US" sz="4100" dirty="0"/>
          </a:p>
        </p:txBody>
      </p:sp>
      <p:sp>
        <p:nvSpPr>
          <p:cNvPr id="3" name="Subtitle 2">
            <a:extLst>
              <a:ext uri="{FF2B5EF4-FFF2-40B4-BE49-F238E27FC236}">
                <a16:creationId xmlns:a16="http://schemas.microsoft.com/office/drawing/2014/main" id="{4C6A5DAD-CCB5-80E0-1C9F-B148B594599F}"/>
              </a:ext>
            </a:extLst>
          </p:cNvPr>
          <p:cNvSpPr>
            <a:spLocks noGrp="1"/>
          </p:cNvSpPr>
          <p:nvPr>
            <p:ph type="subTitle" idx="1"/>
          </p:nvPr>
        </p:nvSpPr>
        <p:spPr>
          <a:xfrm>
            <a:off x="5054083" y="4670246"/>
            <a:ext cx="6037903" cy="914400"/>
          </a:xfrm>
        </p:spPr>
        <p:txBody>
          <a:bodyPr vert="horz" lIns="91440" tIns="45720" rIns="91440" bIns="45720" rtlCol="0" anchor="t">
            <a:normAutofit fontScale="85000" lnSpcReduction="20000"/>
          </a:bodyPr>
          <a:lstStyle/>
          <a:p>
            <a:r>
              <a:rPr lang="en-US" sz="1800" dirty="0"/>
              <a:t>Guided by		</a:t>
            </a:r>
          </a:p>
          <a:p>
            <a:r>
              <a:rPr lang="en-US" sz="1800" dirty="0"/>
              <a:t>Dr. Jothi R</a:t>
            </a:r>
          </a:p>
          <a:p>
            <a:r>
              <a:rPr lang="en-US" sz="1800" dirty="0"/>
              <a:t>Date : 07.12.2022</a:t>
            </a:r>
          </a:p>
        </p:txBody>
      </p:sp>
      <p:sp>
        <p:nvSpPr>
          <p:cNvPr id="1044" name="Rectangle 1043">
            <a:extLst>
              <a:ext uri="{FF2B5EF4-FFF2-40B4-BE49-F238E27FC236}">
                <a16:creationId xmlns:a16="http://schemas.microsoft.com/office/drawing/2014/main" id="{DC8C6883-513A-4FE8-8B55-7AA2A13A9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BBA (Hons.) Admissions: General Instructions">
            <a:extLst>
              <a:ext uri="{FF2B5EF4-FFF2-40B4-BE49-F238E27FC236}">
                <a16:creationId xmlns:a16="http://schemas.microsoft.com/office/drawing/2014/main" id="{38CD9735-7F0B-3863-A809-3504EFD9FAA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6177" y="2932123"/>
            <a:ext cx="3458249" cy="985602"/>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2">
            <a:extLst>
              <a:ext uri="{FF2B5EF4-FFF2-40B4-BE49-F238E27FC236}">
                <a16:creationId xmlns:a16="http://schemas.microsoft.com/office/drawing/2014/main" id="{8033D9FD-B9D5-D2DA-F760-0B893E7121D4}"/>
              </a:ext>
            </a:extLst>
          </p:cNvPr>
          <p:cNvSpPr txBox="1">
            <a:spLocks/>
          </p:cNvSpPr>
          <p:nvPr/>
        </p:nvSpPr>
        <p:spPr>
          <a:xfrm>
            <a:off x="9551947" y="4553712"/>
            <a:ext cx="3110244" cy="91440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r>
              <a:rPr lang="en-US" sz="1500" dirty="0"/>
              <a:t>By		</a:t>
            </a:r>
          </a:p>
          <a:p>
            <a:r>
              <a:rPr lang="en-US" sz="1500" dirty="0"/>
              <a:t>Hariharan J</a:t>
            </a:r>
          </a:p>
          <a:p>
            <a:r>
              <a:rPr lang="en-US" sz="1500" dirty="0"/>
              <a:t>22MCB1006</a:t>
            </a:r>
          </a:p>
        </p:txBody>
      </p:sp>
      <p:sp>
        <p:nvSpPr>
          <p:cNvPr id="5" name="Subtitle 2">
            <a:extLst>
              <a:ext uri="{FF2B5EF4-FFF2-40B4-BE49-F238E27FC236}">
                <a16:creationId xmlns:a16="http://schemas.microsoft.com/office/drawing/2014/main" id="{EB70F8D8-AB33-8C73-6427-EEB1496115E7}"/>
              </a:ext>
            </a:extLst>
          </p:cNvPr>
          <p:cNvSpPr txBox="1">
            <a:spLocks/>
          </p:cNvSpPr>
          <p:nvPr/>
        </p:nvSpPr>
        <p:spPr>
          <a:xfrm>
            <a:off x="5054082" y="3715513"/>
            <a:ext cx="6037903" cy="9144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r>
              <a:rPr lang="en-US" sz="1800" dirty="0"/>
              <a:t>M.Tech - Study Oriented Project Review - 2</a:t>
            </a:r>
          </a:p>
        </p:txBody>
      </p:sp>
    </p:spTree>
    <p:extLst>
      <p:ext uri="{BB962C8B-B14F-4D97-AF65-F5344CB8AC3E}">
        <p14:creationId xmlns:p14="http://schemas.microsoft.com/office/powerpoint/2010/main" val="1087941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77BF4A-8DEA-7C9D-394F-F1DC4FDABF63}"/>
              </a:ext>
            </a:extLst>
          </p:cNvPr>
          <p:cNvSpPr>
            <a:spLocks noGrp="1"/>
          </p:cNvSpPr>
          <p:nvPr>
            <p:ph sz="half" idx="2"/>
          </p:nvPr>
        </p:nvSpPr>
        <p:spPr>
          <a:xfrm>
            <a:off x="3867912" y="2011680"/>
            <a:ext cx="7772400" cy="3556536"/>
          </a:xfrm>
        </p:spPr>
        <p:txBody>
          <a:bodyPr anchor="t">
            <a:normAutofit/>
          </a:bodyPr>
          <a:lstStyle/>
          <a:p>
            <a:r>
              <a:rPr lang="en-US" sz="1600" dirty="0"/>
              <a:t>This study is performed to explore gene expression extracted from brains prefrontal cortex for early detection of Alzheimer’s rather relying on the conventional way of detection using brain images using MRI’s.</a:t>
            </a:r>
          </a:p>
          <a:p>
            <a:r>
              <a:rPr lang="en-US" sz="1600" dirty="0"/>
              <a:t>Involves selection of differently expressed gene and differently expressed methylated position in multi omnics dataset.</a:t>
            </a:r>
          </a:p>
          <a:p>
            <a:r>
              <a:rPr lang="en-US" sz="1600" dirty="0"/>
              <a:t>Showcases integration of gene expression data and DNA methylation data.</a:t>
            </a:r>
          </a:p>
          <a:p>
            <a:r>
              <a:rPr lang="en-US" sz="1600" dirty="0"/>
              <a:t>Feature selection and Prediction model seen to be outperformed the existing conventional machine learning algorithms.</a:t>
            </a:r>
          </a:p>
        </p:txBody>
      </p:sp>
      <p:sp>
        <p:nvSpPr>
          <p:cNvPr id="9" name="TextBox 8">
            <a:extLst>
              <a:ext uri="{FF2B5EF4-FFF2-40B4-BE49-F238E27FC236}">
                <a16:creationId xmlns:a16="http://schemas.microsoft.com/office/drawing/2014/main" id="{008F78EE-1CBC-BA30-6AF8-D86E756276C1}"/>
              </a:ext>
            </a:extLst>
          </p:cNvPr>
          <p:cNvSpPr txBox="1"/>
          <p:nvPr/>
        </p:nvSpPr>
        <p:spPr>
          <a:xfrm>
            <a:off x="3867912" y="804672"/>
            <a:ext cx="7772400" cy="984885"/>
          </a:xfrm>
          <a:prstGeom prst="rect">
            <a:avLst/>
          </a:prstGeom>
          <a:noFill/>
        </p:spPr>
        <p:txBody>
          <a:bodyPr wrap="square" rtlCol="0">
            <a:spAutoFit/>
          </a:bodyPr>
          <a:lstStyle/>
          <a:p>
            <a:r>
              <a:rPr lang="en-IN" sz="2200" b="0" i="0" dirty="0">
                <a:effectLst/>
                <a:latin typeface="+mj-lt"/>
              </a:rPr>
              <a:t>Prediction of Alzheimer’s disease based on deep neural network by integrating gene expression and DNA methylation datasets, </a:t>
            </a:r>
            <a:r>
              <a:rPr lang="en-IN" sz="1400" b="0" i="0" dirty="0">
                <a:solidFill>
                  <a:schemeClr val="tx1">
                    <a:lumMod val="65000"/>
                    <a:lumOff val="35000"/>
                  </a:schemeClr>
                </a:solidFill>
                <a:effectLst/>
                <a:latin typeface="+mj-lt"/>
              </a:rPr>
              <a:t>Chihyun Park, Kihwan Ha, Sanghyun Park – Elsevier - 2021</a:t>
            </a:r>
            <a:endParaRPr lang="en-US" sz="1400" dirty="0">
              <a:solidFill>
                <a:schemeClr val="tx1">
                  <a:lumMod val="65000"/>
                  <a:lumOff val="35000"/>
                </a:schemeClr>
              </a:solidFill>
              <a:latin typeface="+mj-lt"/>
            </a:endParaRPr>
          </a:p>
        </p:txBody>
      </p:sp>
      <p:pic>
        <p:nvPicPr>
          <p:cNvPr id="2" name="Picture 1">
            <a:extLst>
              <a:ext uri="{FF2B5EF4-FFF2-40B4-BE49-F238E27FC236}">
                <a16:creationId xmlns:a16="http://schemas.microsoft.com/office/drawing/2014/main" id="{8A05EBE7-85A1-66D5-3522-52907BB100EA}"/>
              </a:ext>
            </a:extLst>
          </p:cNvPr>
          <p:cNvPicPr>
            <a:picLocks noChangeAspect="1"/>
          </p:cNvPicPr>
          <p:nvPr/>
        </p:nvPicPr>
        <p:blipFill>
          <a:blip r:embed="rId2"/>
          <a:stretch>
            <a:fillRect/>
          </a:stretch>
        </p:blipFill>
        <p:spPr>
          <a:xfrm>
            <a:off x="3867912" y="4757928"/>
            <a:ext cx="7772400" cy="1295400"/>
          </a:xfrm>
          <a:prstGeom prst="rect">
            <a:avLst/>
          </a:prstGeom>
        </p:spPr>
      </p:pic>
    </p:spTree>
    <p:extLst>
      <p:ext uri="{BB962C8B-B14F-4D97-AF65-F5344CB8AC3E}">
        <p14:creationId xmlns:p14="http://schemas.microsoft.com/office/powerpoint/2010/main" val="3200854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F58D13-3E44-3809-172D-B9DC1F7B2BE3}"/>
              </a:ext>
            </a:extLst>
          </p:cNvPr>
          <p:cNvSpPr>
            <a:spLocks noGrp="1"/>
          </p:cNvSpPr>
          <p:nvPr>
            <p:ph idx="1"/>
          </p:nvPr>
        </p:nvSpPr>
        <p:spPr/>
        <p:txBody>
          <a:bodyPr anchor="t"/>
          <a:lstStyle/>
          <a:p>
            <a:r>
              <a:rPr lang="en-US" dirty="0"/>
              <a:t>Method:</a:t>
            </a:r>
          </a:p>
          <a:p>
            <a:pPr marL="0" indent="0">
              <a:buNone/>
            </a:pPr>
            <a:endParaRPr lang="en-US" dirty="0"/>
          </a:p>
          <a:p>
            <a:pPr lvl="1"/>
            <a:r>
              <a:rPr lang="en-US" dirty="0"/>
              <a:t>Dataset: GSE33000 and GSE44770 were used from GEO Omnibus for gene expression data and GSE80970 were used for DNA methylation profiles.</a:t>
            </a:r>
          </a:p>
          <a:p>
            <a:pPr marL="502920" lvl="1" indent="0">
              <a:buNone/>
            </a:pPr>
            <a:endParaRPr lang="en-US" dirty="0"/>
          </a:p>
          <a:p>
            <a:pPr lvl="1"/>
            <a:r>
              <a:rPr lang="en-US" dirty="0"/>
              <a:t>Feature Selection: Does not consider traditional feature reduction algorithms PCA, instead use LIMMA packages which is based on t-test.</a:t>
            </a:r>
          </a:p>
          <a:p>
            <a:pPr marL="502920" lvl="1" indent="0">
              <a:buNone/>
            </a:pPr>
            <a:endParaRPr lang="en-US" dirty="0"/>
          </a:p>
          <a:p>
            <a:pPr lvl="1"/>
            <a:r>
              <a:rPr lang="en-US" dirty="0"/>
              <a:t>Prediction Model:</a:t>
            </a:r>
          </a:p>
          <a:p>
            <a:pPr lvl="2"/>
            <a:r>
              <a:rPr lang="en-US" dirty="0"/>
              <a:t>SVM</a:t>
            </a:r>
          </a:p>
          <a:p>
            <a:pPr lvl="2"/>
            <a:r>
              <a:rPr lang="en-US" dirty="0"/>
              <a:t>Naïve Bayesian</a:t>
            </a:r>
          </a:p>
          <a:p>
            <a:pPr lvl="2"/>
            <a:r>
              <a:rPr lang="en-US" dirty="0"/>
              <a:t>Random Forest</a:t>
            </a:r>
          </a:p>
          <a:p>
            <a:pPr lvl="2"/>
            <a:r>
              <a:rPr lang="en-US" dirty="0"/>
              <a:t>DNN</a:t>
            </a:r>
          </a:p>
          <a:p>
            <a:pPr marL="960120" lvl="2" indent="0">
              <a:buNone/>
            </a:pPr>
            <a:r>
              <a:rPr lang="en-US" dirty="0"/>
              <a:t>These were also verified with k-fold cross validation.</a:t>
            </a:r>
          </a:p>
          <a:p>
            <a:pPr lvl="1"/>
            <a:endParaRPr lang="en-US" dirty="0"/>
          </a:p>
        </p:txBody>
      </p:sp>
    </p:spTree>
    <p:extLst>
      <p:ext uri="{BB962C8B-B14F-4D97-AF65-F5344CB8AC3E}">
        <p14:creationId xmlns:p14="http://schemas.microsoft.com/office/powerpoint/2010/main" val="3965350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Chart, bar chart&#10;&#10;Description automatically generated with medium confidence">
            <a:extLst>
              <a:ext uri="{FF2B5EF4-FFF2-40B4-BE49-F238E27FC236}">
                <a16:creationId xmlns:a16="http://schemas.microsoft.com/office/drawing/2014/main" id="{245BABC7-A4CB-D1EC-4016-F0AFB7C03440}"/>
              </a:ext>
            </a:extLst>
          </p:cNvPr>
          <p:cNvPicPr>
            <a:picLocks noChangeAspect="1"/>
          </p:cNvPicPr>
          <p:nvPr/>
        </p:nvPicPr>
        <p:blipFill>
          <a:blip r:embed="rId2"/>
          <a:stretch>
            <a:fillRect/>
          </a:stretch>
        </p:blipFill>
        <p:spPr>
          <a:xfrm>
            <a:off x="1214560" y="771434"/>
            <a:ext cx="9762881" cy="5271953"/>
          </a:xfrm>
          <a:prstGeom prst="rect">
            <a:avLst/>
          </a:prstGeom>
        </p:spPr>
      </p:pic>
    </p:spTree>
    <p:extLst>
      <p:ext uri="{BB962C8B-B14F-4D97-AF65-F5344CB8AC3E}">
        <p14:creationId xmlns:p14="http://schemas.microsoft.com/office/powerpoint/2010/main" val="1710819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77BF4A-8DEA-7C9D-394F-F1DC4FDABF63}"/>
              </a:ext>
            </a:extLst>
          </p:cNvPr>
          <p:cNvSpPr>
            <a:spLocks noGrp="1"/>
          </p:cNvSpPr>
          <p:nvPr>
            <p:ph sz="half" idx="2"/>
          </p:nvPr>
        </p:nvSpPr>
        <p:spPr>
          <a:xfrm>
            <a:off x="3867912" y="2340864"/>
            <a:ext cx="7772400" cy="4043200"/>
          </a:xfrm>
        </p:spPr>
        <p:txBody>
          <a:bodyPr anchor="t">
            <a:normAutofit/>
          </a:bodyPr>
          <a:lstStyle/>
          <a:p>
            <a:r>
              <a:rPr lang="en-US" sz="1600" dirty="0"/>
              <a:t>This study aims to identify the most important genes that causes the Alzheimer’s disease by using feature(gene) selection to reduce the high dimensional data size</a:t>
            </a:r>
          </a:p>
          <a:p>
            <a:r>
              <a:rPr lang="en-US" sz="1600" dirty="0"/>
              <a:t>Two-fold approach, first to remove the irrelevant features and second to predicting the AD patients.</a:t>
            </a:r>
          </a:p>
          <a:p>
            <a:r>
              <a:rPr lang="en-US" sz="1600" dirty="0"/>
              <a:t>Statistical methods are explored for Gene Selection and CNN (Convolutional Neural Networks) along with K-Means is explored for classification.</a:t>
            </a:r>
          </a:p>
        </p:txBody>
      </p:sp>
      <p:sp>
        <p:nvSpPr>
          <p:cNvPr id="9" name="TextBox 8">
            <a:extLst>
              <a:ext uri="{FF2B5EF4-FFF2-40B4-BE49-F238E27FC236}">
                <a16:creationId xmlns:a16="http://schemas.microsoft.com/office/drawing/2014/main" id="{008F78EE-1CBC-BA30-6AF8-D86E756276C1}"/>
              </a:ext>
            </a:extLst>
          </p:cNvPr>
          <p:cNvSpPr txBox="1"/>
          <p:nvPr/>
        </p:nvSpPr>
        <p:spPr>
          <a:xfrm>
            <a:off x="3867912" y="804672"/>
            <a:ext cx="7772400" cy="984885"/>
          </a:xfrm>
          <a:prstGeom prst="rect">
            <a:avLst/>
          </a:prstGeom>
          <a:noFill/>
        </p:spPr>
        <p:txBody>
          <a:bodyPr wrap="square" rtlCol="0">
            <a:spAutoFit/>
          </a:bodyPr>
          <a:lstStyle/>
          <a:p>
            <a:r>
              <a:rPr lang="en-IN" sz="2200" b="0" i="0" dirty="0">
                <a:effectLst/>
                <a:latin typeface="+mj-lt"/>
              </a:rPr>
              <a:t>Microarray Gene Expression Data for Detection Alzheimer’s Disease Using k-means and Deep Learning, </a:t>
            </a:r>
            <a:r>
              <a:rPr lang="en-IN" sz="1400" b="0" i="0" dirty="0">
                <a:solidFill>
                  <a:schemeClr val="tx1">
                    <a:lumMod val="65000"/>
                    <a:lumOff val="35000"/>
                  </a:schemeClr>
                </a:solidFill>
                <a:effectLst/>
                <a:latin typeface="+mj-lt"/>
              </a:rPr>
              <a:t>Heba M. AL-Bermany, Sura Z. AL-Rashid – IEEE - 2021</a:t>
            </a:r>
            <a:endParaRPr lang="en-US" sz="1400" dirty="0">
              <a:solidFill>
                <a:schemeClr val="tx1">
                  <a:lumMod val="65000"/>
                  <a:lumOff val="35000"/>
                </a:schemeClr>
              </a:solidFill>
              <a:latin typeface="+mj-lt"/>
            </a:endParaRPr>
          </a:p>
        </p:txBody>
      </p:sp>
      <p:graphicFrame>
        <p:nvGraphicFramePr>
          <p:cNvPr id="2" name="Table 2">
            <a:extLst>
              <a:ext uri="{FF2B5EF4-FFF2-40B4-BE49-F238E27FC236}">
                <a16:creationId xmlns:a16="http://schemas.microsoft.com/office/drawing/2014/main" id="{E6E56286-E930-55EB-CD47-0D57AE226C40}"/>
              </a:ext>
            </a:extLst>
          </p:cNvPr>
          <p:cNvGraphicFramePr>
            <a:graphicFrameLocks noGrp="1"/>
          </p:cNvGraphicFramePr>
          <p:nvPr>
            <p:extLst>
              <p:ext uri="{D42A27DB-BD31-4B8C-83A1-F6EECF244321}">
                <p14:modId xmlns:p14="http://schemas.microsoft.com/office/powerpoint/2010/main" val="285157123"/>
              </p:ext>
            </p:extLst>
          </p:nvPr>
        </p:nvGraphicFramePr>
        <p:xfrm>
          <a:off x="3867912" y="4940808"/>
          <a:ext cx="7772400" cy="111252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704746715"/>
                    </a:ext>
                  </a:extLst>
                </a:gridCol>
                <a:gridCol w="2590800">
                  <a:extLst>
                    <a:ext uri="{9D8B030D-6E8A-4147-A177-3AD203B41FA5}">
                      <a16:colId xmlns:a16="http://schemas.microsoft.com/office/drawing/2014/main" val="3556730624"/>
                    </a:ext>
                  </a:extLst>
                </a:gridCol>
                <a:gridCol w="2590800">
                  <a:extLst>
                    <a:ext uri="{9D8B030D-6E8A-4147-A177-3AD203B41FA5}">
                      <a16:colId xmlns:a16="http://schemas.microsoft.com/office/drawing/2014/main" val="3618288428"/>
                    </a:ext>
                  </a:extLst>
                </a:gridCol>
              </a:tblGrid>
              <a:tr h="370840">
                <a:tc>
                  <a:txBody>
                    <a:bodyPr/>
                    <a:lstStyle/>
                    <a:p>
                      <a:r>
                        <a:rPr lang="en-US" dirty="0"/>
                        <a:t>Feature Selection</a:t>
                      </a:r>
                    </a:p>
                  </a:txBody>
                  <a:tcPr/>
                </a:tc>
                <a:tc>
                  <a:txBody>
                    <a:bodyPr/>
                    <a:lstStyle/>
                    <a:p>
                      <a:r>
                        <a:rPr lang="en-US" dirty="0"/>
                        <a:t>Prediction Method</a:t>
                      </a:r>
                    </a:p>
                  </a:txBody>
                  <a:tcPr/>
                </a:tc>
                <a:tc>
                  <a:txBody>
                    <a:bodyPr/>
                    <a:lstStyle/>
                    <a:p>
                      <a:r>
                        <a:rPr lang="en-US" dirty="0"/>
                        <a:t>Accuracy</a:t>
                      </a:r>
                    </a:p>
                  </a:txBody>
                  <a:tcPr/>
                </a:tc>
                <a:extLst>
                  <a:ext uri="{0D108BD9-81ED-4DB2-BD59-A6C34878D82A}">
                    <a16:rowId xmlns:a16="http://schemas.microsoft.com/office/drawing/2014/main" val="3250898791"/>
                  </a:ext>
                </a:extLst>
              </a:tr>
              <a:tr h="370840">
                <a:tc>
                  <a:txBody>
                    <a:bodyPr/>
                    <a:lstStyle/>
                    <a:p>
                      <a:r>
                        <a:rPr lang="en-US" dirty="0"/>
                        <a:t>ANNOVA</a:t>
                      </a:r>
                    </a:p>
                  </a:txBody>
                  <a:tcPr/>
                </a:tc>
                <a:tc>
                  <a:txBody>
                    <a:bodyPr/>
                    <a:lstStyle/>
                    <a:p>
                      <a:r>
                        <a:rPr lang="en-US" dirty="0"/>
                        <a:t>K-means with CNN</a:t>
                      </a:r>
                    </a:p>
                  </a:txBody>
                  <a:tcPr/>
                </a:tc>
                <a:tc>
                  <a:txBody>
                    <a:bodyPr/>
                    <a:lstStyle/>
                    <a:p>
                      <a:r>
                        <a:rPr lang="en-US" dirty="0"/>
                        <a:t>0.929</a:t>
                      </a:r>
                    </a:p>
                  </a:txBody>
                  <a:tcPr/>
                </a:tc>
                <a:extLst>
                  <a:ext uri="{0D108BD9-81ED-4DB2-BD59-A6C34878D82A}">
                    <a16:rowId xmlns:a16="http://schemas.microsoft.com/office/drawing/2014/main" val="1557469964"/>
                  </a:ext>
                </a:extLst>
              </a:tr>
              <a:tr h="370840">
                <a:tc>
                  <a:txBody>
                    <a:bodyPr/>
                    <a:lstStyle/>
                    <a:p>
                      <a:r>
                        <a:rPr lang="en-US" dirty="0"/>
                        <a:t>MI</a:t>
                      </a:r>
                    </a:p>
                  </a:txBody>
                  <a:tcPr/>
                </a:tc>
                <a:tc>
                  <a:txBody>
                    <a:bodyPr/>
                    <a:lstStyle/>
                    <a:p>
                      <a:r>
                        <a:rPr lang="en-US" dirty="0"/>
                        <a:t>K-means with CNN</a:t>
                      </a:r>
                    </a:p>
                  </a:txBody>
                  <a:tcPr/>
                </a:tc>
                <a:tc>
                  <a:txBody>
                    <a:bodyPr/>
                    <a:lstStyle/>
                    <a:p>
                      <a:r>
                        <a:rPr lang="en-US" dirty="0"/>
                        <a:t>0.886</a:t>
                      </a:r>
                    </a:p>
                  </a:txBody>
                  <a:tcPr/>
                </a:tc>
                <a:extLst>
                  <a:ext uri="{0D108BD9-81ED-4DB2-BD59-A6C34878D82A}">
                    <a16:rowId xmlns:a16="http://schemas.microsoft.com/office/drawing/2014/main" val="1007624138"/>
                  </a:ext>
                </a:extLst>
              </a:tr>
            </a:tbl>
          </a:graphicData>
        </a:graphic>
      </p:graphicFrame>
    </p:spTree>
    <p:extLst>
      <p:ext uri="{BB962C8B-B14F-4D97-AF65-F5344CB8AC3E}">
        <p14:creationId xmlns:p14="http://schemas.microsoft.com/office/powerpoint/2010/main" val="1907751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267A07-DD7C-D7A0-25B4-FF63BCDFD4C6}"/>
              </a:ext>
            </a:extLst>
          </p:cNvPr>
          <p:cNvSpPr>
            <a:spLocks noGrp="1"/>
          </p:cNvSpPr>
          <p:nvPr>
            <p:ph idx="1"/>
          </p:nvPr>
        </p:nvSpPr>
        <p:spPr/>
        <p:txBody>
          <a:bodyPr anchor="t">
            <a:normAutofit/>
          </a:bodyPr>
          <a:lstStyle/>
          <a:p>
            <a:r>
              <a:rPr lang="en-US" sz="1600" dirty="0"/>
              <a:t>Method:</a:t>
            </a:r>
          </a:p>
          <a:p>
            <a:pPr marL="0" indent="0">
              <a:buNone/>
            </a:pPr>
            <a:endParaRPr lang="en-US" sz="1600" dirty="0"/>
          </a:p>
          <a:p>
            <a:pPr lvl="1"/>
            <a:r>
              <a:rPr lang="en-US" sz="1600" dirty="0"/>
              <a:t>Dataset: from GEO Omnibus the following were used, GSE63060 and GSE63061. These have 16382 gene symbols and 569 samples, out of which 245 are samples are of AD patients.</a:t>
            </a:r>
          </a:p>
          <a:p>
            <a:pPr marL="502920" lvl="1" indent="0">
              <a:buNone/>
            </a:pPr>
            <a:endParaRPr lang="en-US" sz="1600" dirty="0"/>
          </a:p>
          <a:p>
            <a:pPr lvl="1"/>
            <a:r>
              <a:rPr lang="en-US" sz="1600" dirty="0"/>
              <a:t>Preprocessing: Noise removed and did batch normalization using Min-Max normalization.</a:t>
            </a:r>
          </a:p>
          <a:p>
            <a:pPr marL="502920" lvl="1" indent="0">
              <a:buNone/>
            </a:pPr>
            <a:endParaRPr lang="en-US" sz="1600" dirty="0"/>
          </a:p>
          <a:p>
            <a:pPr lvl="1"/>
            <a:r>
              <a:rPr lang="en-US" sz="1600" dirty="0"/>
              <a:t>Gene Selection:</a:t>
            </a:r>
          </a:p>
          <a:p>
            <a:pPr lvl="2"/>
            <a:r>
              <a:rPr lang="en-US" dirty="0"/>
              <a:t>ANOVA</a:t>
            </a:r>
          </a:p>
          <a:p>
            <a:pPr lvl="2"/>
            <a:r>
              <a:rPr lang="en-US" dirty="0"/>
              <a:t>MI (Mutual Information)</a:t>
            </a:r>
          </a:p>
          <a:p>
            <a:pPr marL="960120" lvl="2" indent="0">
              <a:buNone/>
            </a:pPr>
            <a:endParaRPr lang="en-US" dirty="0"/>
          </a:p>
          <a:p>
            <a:pPr lvl="1"/>
            <a:r>
              <a:rPr lang="en-US" sz="1600" dirty="0"/>
              <a:t>Prediction:</a:t>
            </a:r>
          </a:p>
          <a:p>
            <a:pPr lvl="2"/>
            <a:r>
              <a:rPr lang="en-US" dirty="0"/>
              <a:t>K-Means clustering: employed to reduce D genes from N samples to K.</a:t>
            </a:r>
          </a:p>
          <a:p>
            <a:pPr lvl="2"/>
            <a:r>
              <a:rPr lang="en-US" dirty="0"/>
              <a:t>CNN: Output from previous used for classification. 3 Convolution layers and 3 MaxPooling layers.</a:t>
            </a:r>
          </a:p>
        </p:txBody>
      </p:sp>
    </p:spTree>
    <p:extLst>
      <p:ext uri="{BB962C8B-B14F-4D97-AF65-F5344CB8AC3E}">
        <p14:creationId xmlns:p14="http://schemas.microsoft.com/office/powerpoint/2010/main" val="3099202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56AC8650-B7FF-4277-8E84-A04FF82BA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E6B32571-0D20-4C1B-8C73-F2634942A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w="25400" cap="sq">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1578F14-368B-1458-E5A4-EFC53DE1FF91}"/>
              </a:ext>
            </a:extLst>
          </p:cNvPr>
          <p:cNvPicPr>
            <a:picLocks noChangeAspect="1"/>
          </p:cNvPicPr>
          <p:nvPr/>
        </p:nvPicPr>
        <p:blipFill>
          <a:blip r:embed="rId2"/>
          <a:stretch>
            <a:fillRect/>
          </a:stretch>
        </p:blipFill>
        <p:spPr>
          <a:xfrm>
            <a:off x="1043116" y="643467"/>
            <a:ext cx="4331501" cy="5571066"/>
          </a:xfrm>
          <a:prstGeom prst="rect">
            <a:avLst/>
          </a:prstGeom>
        </p:spPr>
      </p:pic>
      <p:sp>
        <p:nvSpPr>
          <p:cNvPr id="16" name="Rectangle 11">
            <a:extLst>
              <a:ext uri="{FF2B5EF4-FFF2-40B4-BE49-F238E27FC236}">
                <a16:creationId xmlns:a16="http://schemas.microsoft.com/office/drawing/2014/main" id="{A43C88AF-78D5-403B-A0D8-09A70237B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25400" cap="sq">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17F9E93-440B-4FA3-CD38-2E24A5C7A134}"/>
              </a:ext>
            </a:extLst>
          </p:cNvPr>
          <p:cNvPicPr>
            <a:picLocks noChangeAspect="1"/>
          </p:cNvPicPr>
          <p:nvPr/>
        </p:nvPicPr>
        <p:blipFill>
          <a:blip r:embed="rId3"/>
          <a:stretch>
            <a:fillRect/>
          </a:stretch>
        </p:blipFill>
        <p:spPr>
          <a:xfrm>
            <a:off x="6423321" y="2524697"/>
            <a:ext cx="5130799" cy="1808606"/>
          </a:xfrm>
          <a:prstGeom prst="rect">
            <a:avLst/>
          </a:prstGeom>
        </p:spPr>
      </p:pic>
    </p:spTree>
    <p:extLst>
      <p:ext uri="{BB962C8B-B14F-4D97-AF65-F5344CB8AC3E}">
        <p14:creationId xmlns:p14="http://schemas.microsoft.com/office/powerpoint/2010/main" val="2775356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77BF4A-8DEA-7C9D-394F-F1DC4FDABF63}"/>
              </a:ext>
            </a:extLst>
          </p:cNvPr>
          <p:cNvSpPr>
            <a:spLocks noGrp="1"/>
          </p:cNvSpPr>
          <p:nvPr>
            <p:ph sz="half" idx="2"/>
          </p:nvPr>
        </p:nvSpPr>
        <p:spPr>
          <a:xfrm>
            <a:off x="3867912" y="2404334"/>
            <a:ext cx="7772400" cy="3523068"/>
          </a:xfrm>
        </p:spPr>
        <p:txBody>
          <a:bodyPr anchor="t">
            <a:normAutofit/>
          </a:bodyPr>
          <a:lstStyle/>
          <a:p>
            <a:r>
              <a:rPr lang="en-US" sz="1600" dirty="0"/>
              <a:t>Study aims to employ the ensemble of random-forest and regularized regression model (LASSO) to the AD-associated microarray datasets from four brain regions - Prefrontal cortex, Middle temporal gyrus, Hippocampus and Entorhinal cortex.</a:t>
            </a:r>
          </a:p>
          <a:p>
            <a:r>
              <a:rPr lang="en-US" sz="1600" dirty="0"/>
              <a:t>Proposed system was observed to be the most optimum and biologically significant.</a:t>
            </a:r>
          </a:p>
          <a:p>
            <a:r>
              <a:rPr lang="en-US" sz="1600" dirty="0"/>
              <a:t>Numerous relation between non-coding RNA genes were identified.</a:t>
            </a:r>
          </a:p>
        </p:txBody>
      </p:sp>
      <p:sp>
        <p:nvSpPr>
          <p:cNvPr id="9" name="TextBox 8">
            <a:extLst>
              <a:ext uri="{FF2B5EF4-FFF2-40B4-BE49-F238E27FC236}">
                <a16:creationId xmlns:a16="http://schemas.microsoft.com/office/drawing/2014/main" id="{008F78EE-1CBC-BA30-6AF8-D86E756276C1}"/>
              </a:ext>
            </a:extLst>
          </p:cNvPr>
          <p:cNvSpPr txBox="1"/>
          <p:nvPr/>
        </p:nvSpPr>
        <p:spPr>
          <a:xfrm>
            <a:off x="3867912" y="804672"/>
            <a:ext cx="7772400" cy="1107996"/>
          </a:xfrm>
          <a:prstGeom prst="rect">
            <a:avLst/>
          </a:prstGeom>
          <a:noFill/>
        </p:spPr>
        <p:txBody>
          <a:bodyPr wrap="square" rtlCol="0">
            <a:spAutoFit/>
          </a:bodyPr>
          <a:lstStyle/>
          <a:p>
            <a:r>
              <a:rPr lang="en-IN" sz="2200" b="0" i="0" dirty="0">
                <a:effectLst/>
                <a:latin typeface="+mj-lt"/>
              </a:rPr>
              <a:t>A machine learning approach to unmask novel gene signatures and prediction of Alzheimer’s disease within different brain regions, </a:t>
            </a:r>
            <a:r>
              <a:rPr lang="en-IN" sz="1400" b="0" i="0" dirty="0">
                <a:solidFill>
                  <a:schemeClr val="tx1">
                    <a:lumMod val="65000"/>
                    <a:lumOff val="35000"/>
                  </a:schemeClr>
                </a:solidFill>
                <a:effectLst/>
                <a:latin typeface="+mj-lt"/>
              </a:rPr>
              <a:t>Abhibhav Sharma, Pinki Dey – Elsevier - 2021</a:t>
            </a:r>
            <a:endParaRPr lang="en-US" sz="1400" dirty="0">
              <a:solidFill>
                <a:schemeClr val="tx1">
                  <a:lumMod val="65000"/>
                  <a:lumOff val="35000"/>
                </a:schemeClr>
              </a:solidFill>
              <a:latin typeface="+mj-lt"/>
            </a:endParaRPr>
          </a:p>
        </p:txBody>
      </p:sp>
      <p:pic>
        <p:nvPicPr>
          <p:cNvPr id="2" name="Picture 1">
            <a:extLst>
              <a:ext uri="{FF2B5EF4-FFF2-40B4-BE49-F238E27FC236}">
                <a16:creationId xmlns:a16="http://schemas.microsoft.com/office/drawing/2014/main" id="{B845CAEA-E440-6E69-F280-23CC2954B1D4}"/>
              </a:ext>
            </a:extLst>
          </p:cNvPr>
          <p:cNvPicPr>
            <a:picLocks noChangeAspect="1"/>
          </p:cNvPicPr>
          <p:nvPr/>
        </p:nvPicPr>
        <p:blipFill>
          <a:blip r:embed="rId2"/>
          <a:stretch>
            <a:fillRect/>
          </a:stretch>
        </p:blipFill>
        <p:spPr>
          <a:xfrm>
            <a:off x="3867912" y="4828426"/>
            <a:ext cx="7772400" cy="1224902"/>
          </a:xfrm>
          <a:prstGeom prst="rect">
            <a:avLst/>
          </a:prstGeom>
        </p:spPr>
      </p:pic>
    </p:spTree>
    <p:extLst>
      <p:ext uri="{BB962C8B-B14F-4D97-AF65-F5344CB8AC3E}">
        <p14:creationId xmlns:p14="http://schemas.microsoft.com/office/powerpoint/2010/main" val="2065353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4CF781-5229-39FA-311E-A06C14481C51}"/>
              </a:ext>
            </a:extLst>
          </p:cNvPr>
          <p:cNvSpPr>
            <a:spLocks noGrp="1"/>
          </p:cNvSpPr>
          <p:nvPr>
            <p:ph idx="1"/>
          </p:nvPr>
        </p:nvSpPr>
        <p:spPr/>
        <p:txBody>
          <a:bodyPr anchor="t">
            <a:normAutofit/>
          </a:bodyPr>
          <a:lstStyle/>
          <a:p>
            <a:r>
              <a:rPr lang="en-US" sz="1600" dirty="0"/>
              <a:t>Method:</a:t>
            </a:r>
          </a:p>
          <a:p>
            <a:pPr marL="0" indent="0">
              <a:buNone/>
            </a:pPr>
            <a:endParaRPr lang="en-US" sz="1600" dirty="0"/>
          </a:p>
          <a:p>
            <a:pPr lvl="1"/>
            <a:r>
              <a:rPr lang="en-US" sz="1600" dirty="0"/>
              <a:t>Dataset: NCBI-GEO database was used. To extract gene expression from different regions of brain.</a:t>
            </a:r>
          </a:p>
          <a:p>
            <a:pPr marL="502920" lvl="1" indent="0">
              <a:buNone/>
            </a:pPr>
            <a:endParaRPr lang="en-US" sz="1600" dirty="0"/>
          </a:p>
          <a:p>
            <a:pPr lvl="1"/>
            <a:r>
              <a:rPr lang="en-US" sz="1600" dirty="0"/>
              <a:t>Feature Selection: </a:t>
            </a:r>
          </a:p>
          <a:p>
            <a:pPr lvl="2"/>
            <a:r>
              <a:rPr lang="en-US" dirty="0"/>
              <a:t>Dataset from multiple sources are merged</a:t>
            </a:r>
          </a:p>
          <a:p>
            <a:pPr lvl="2"/>
            <a:r>
              <a:rPr lang="en-US" dirty="0"/>
              <a:t>varSelRF (Variable Selection using Random Forest): ensemble of RF classifiers and employ's bootstrap sample of the data.</a:t>
            </a:r>
          </a:p>
          <a:p>
            <a:pPr lvl="2"/>
            <a:r>
              <a:rPr lang="en-US" dirty="0"/>
              <a:t>Implementation available in CRAN repository of R</a:t>
            </a:r>
          </a:p>
          <a:p>
            <a:pPr lvl="2"/>
            <a:r>
              <a:rPr lang="en-US" dirty="0"/>
              <a:t>LASSO (Lease Absolute Shrinkage and Selection Operator)</a:t>
            </a:r>
          </a:p>
          <a:p>
            <a:pPr marL="960120" lvl="2" indent="0">
              <a:buNone/>
            </a:pPr>
            <a:endParaRPr lang="en-US" dirty="0"/>
          </a:p>
          <a:p>
            <a:pPr lvl="1"/>
            <a:r>
              <a:rPr lang="en-US" sz="1600" dirty="0"/>
              <a:t>Classification:</a:t>
            </a:r>
          </a:p>
          <a:p>
            <a:pPr lvl="2"/>
            <a:r>
              <a:rPr lang="en-US" dirty="0"/>
              <a:t>SVM (Support Vector Machines)</a:t>
            </a:r>
          </a:p>
          <a:p>
            <a:pPr lvl="2"/>
            <a:r>
              <a:rPr lang="en-US" dirty="0"/>
              <a:t>RF (Random Forest)</a:t>
            </a:r>
          </a:p>
        </p:txBody>
      </p:sp>
    </p:spTree>
    <p:extLst>
      <p:ext uri="{BB962C8B-B14F-4D97-AF65-F5344CB8AC3E}">
        <p14:creationId xmlns:p14="http://schemas.microsoft.com/office/powerpoint/2010/main" val="1055672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1BD3E1-D109-5991-9C15-50C257BB8BF3}"/>
              </a:ext>
            </a:extLst>
          </p:cNvPr>
          <p:cNvPicPr>
            <a:picLocks noChangeAspect="1"/>
          </p:cNvPicPr>
          <p:nvPr/>
        </p:nvPicPr>
        <p:blipFill>
          <a:blip r:embed="rId2"/>
          <a:stretch>
            <a:fillRect/>
          </a:stretch>
        </p:blipFill>
        <p:spPr>
          <a:xfrm>
            <a:off x="2116666" y="643467"/>
            <a:ext cx="7958668" cy="5571066"/>
          </a:xfrm>
          <a:prstGeom prst="rect">
            <a:avLst/>
          </a:prstGeom>
        </p:spPr>
      </p:pic>
    </p:spTree>
    <p:extLst>
      <p:ext uri="{BB962C8B-B14F-4D97-AF65-F5344CB8AC3E}">
        <p14:creationId xmlns:p14="http://schemas.microsoft.com/office/powerpoint/2010/main" val="1862077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77BF4A-8DEA-7C9D-394F-F1DC4FDABF63}"/>
              </a:ext>
            </a:extLst>
          </p:cNvPr>
          <p:cNvSpPr>
            <a:spLocks noGrp="1"/>
          </p:cNvSpPr>
          <p:nvPr>
            <p:ph sz="half" idx="2"/>
          </p:nvPr>
        </p:nvSpPr>
        <p:spPr>
          <a:xfrm>
            <a:off x="3867912" y="1911096"/>
            <a:ext cx="7772400" cy="4043200"/>
          </a:xfrm>
        </p:spPr>
        <p:txBody>
          <a:bodyPr anchor="t">
            <a:normAutofit/>
          </a:bodyPr>
          <a:lstStyle/>
          <a:p>
            <a:r>
              <a:rPr lang="en-US" sz="1600" dirty="0"/>
              <a:t>This study aims to generate a reliable artificial model capable of detecting the high risk of AD, based on gene expression array collected from blood samples.</a:t>
            </a:r>
          </a:p>
          <a:p>
            <a:r>
              <a:rPr lang="en-US" sz="1600" dirty="0"/>
              <a:t>Single dimension gene expression is converted into a discriminative 2D image which is then used by the CNN model for classification.</a:t>
            </a:r>
          </a:p>
          <a:p>
            <a:r>
              <a:rPr lang="en-US" sz="1600" dirty="0"/>
              <a:t>Study is conducted using 11.618 common genes expression values which are categorized based on Fisher distance.</a:t>
            </a:r>
          </a:p>
          <a:p>
            <a:r>
              <a:rPr lang="en-US" sz="1600" dirty="0"/>
              <a:t>Proposed method of 2D conversion of gene expression was found to have a unique advantage for improving accuracy and can be easily transferred to the clinic to drastically improve AD early detection.</a:t>
            </a:r>
          </a:p>
        </p:txBody>
      </p:sp>
      <p:sp>
        <p:nvSpPr>
          <p:cNvPr id="9" name="TextBox 8">
            <a:extLst>
              <a:ext uri="{FF2B5EF4-FFF2-40B4-BE49-F238E27FC236}">
                <a16:creationId xmlns:a16="http://schemas.microsoft.com/office/drawing/2014/main" id="{008F78EE-1CBC-BA30-6AF8-D86E756276C1}"/>
              </a:ext>
            </a:extLst>
          </p:cNvPr>
          <p:cNvSpPr txBox="1"/>
          <p:nvPr/>
        </p:nvSpPr>
        <p:spPr>
          <a:xfrm>
            <a:off x="3867912" y="804672"/>
            <a:ext cx="7772400" cy="984885"/>
          </a:xfrm>
          <a:prstGeom prst="rect">
            <a:avLst/>
          </a:prstGeom>
          <a:noFill/>
        </p:spPr>
        <p:txBody>
          <a:bodyPr wrap="square" rtlCol="0">
            <a:spAutoFit/>
          </a:bodyPr>
          <a:lstStyle/>
          <a:p>
            <a:r>
              <a:rPr lang="en-IN" sz="2200" b="0" i="0" dirty="0">
                <a:effectLst/>
                <a:latin typeface="+mj-lt"/>
              </a:rPr>
              <a:t>Prediction of Alzheimer’s Disease by a Novel Image-Based Representation of Gene Expression, </a:t>
            </a:r>
            <a:r>
              <a:rPr lang="en-IN" sz="1400" b="0" i="0" dirty="0">
                <a:solidFill>
                  <a:schemeClr val="tx1">
                    <a:lumMod val="65000"/>
                    <a:lumOff val="35000"/>
                  </a:schemeClr>
                </a:solidFill>
                <a:effectLst/>
                <a:latin typeface="+mj-lt"/>
              </a:rPr>
              <a:t>Habil Kalkan, Umit Murat Akkaya, Guldal Inal-Gultekin and Ana Maria Sanchez-Perez - MDPI - 2022</a:t>
            </a:r>
            <a:endParaRPr lang="en-US" sz="1400" dirty="0">
              <a:solidFill>
                <a:schemeClr val="tx1">
                  <a:lumMod val="65000"/>
                  <a:lumOff val="35000"/>
                </a:schemeClr>
              </a:solidFill>
              <a:latin typeface="+mj-lt"/>
            </a:endParaRPr>
          </a:p>
        </p:txBody>
      </p:sp>
      <p:pic>
        <p:nvPicPr>
          <p:cNvPr id="2" name="Picture 1">
            <a:extLst>
              <a:ext uri="{FF2B5EF4-FFF2-40B4-BE49-F238E27FC236}">
                <a16:creationId xmlns:a16="http://schemas.microsoft.com/office/drawing/2014/main" id="{8586ACB9-7E3E-4CA3-6F30-94D9517BEA30}"/>
              </a:ext>
            </a:extLst>
          </p:cNvPr>
          <p:cNvPicPr>
            <a:picLocks noChangeAspect="1"/>
          </p:cNvPicPr>
          <p:nvPr/>
        </p:nvPicPr>
        <p:blipFill>
          <a:blip r:embed="rId2"/>
          <a:stretch>
            <a:fillRect/>
          </a:stretch>
        </p:blipFill>
        <p:spPr>
          <a:xfrm>
            <a:off x="3867912" y="4473556"/>
            <a:ext cx="7772400" cy="1687122"/>
          </a:xfrm>
          <a:prstGeom prst="rect">
            <a:avLst/>
          </a:prstGeom>
        </p:spPr>
      </p:pic>
    </p:spTree>
    <p:extLst>
      <p:ext uri="{BB962C8B-B14F-4D97-AF65-F5344CB8AC3E}">
        <p14:creationId xmlns:p14="http://schemas.microsoft.com/office/powerpoint/2010/main" val="1869659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E37E6-444E-974A-3BAE-A41150DA1E03}"/>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B0EE8745-9F6D-A45E-E8CC-5303E01D22E3}"/>
              </a:ext>
            </a:extLst>
          </p:cNvPr>
          <p:cNvSpPr>
            <a:spLocks noGrp="1"/>
          </p:cNvSpPr>
          <p:nvPr>
            <p:ph idx="1"/>
          </p:nvPr>
        </p:nvSpPr>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Alzheimer’s a type of neurological disorder is seeing a surge in the numbers of cases from the past decade. Especially in India the cases are expected to grow to 11,422,692 by 2050 from 3,848,118 measured in 2019 according to Lancet report as of July 2022 </a:t>
            </a:r>
            <a:r>
              <a:rPr lang="en-US" sz="12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Early detection of the genes responsible for Alzheimer's is an important pre-requisite for its diagnosis. This study focuses to explore the various feature extraction and classifier algorithms that make use of gene expression data and find and design the best among them extract the specific genes (feature selection) and their characteristics that translate to Alzheimer’s disease (classification). Gene expression datasets used for the study are curated from multiple public repositories ADNI, AddNeuroMed1, AddNeuroMed2. The classifiers algorithms are put for internal validation (training and testing dataset are from same set) and external validation ( training and testing dataset are from different sets). Study also aims to explore explainable artificial intelligence methods (XAI) of classification for a simple human interpretation and measure its trustworthiness.</a:t>
            </a:r>
          </a:p>
        </p:txBody>
      </p:sp>
    </p:spTree>
    <p:extLst>
      <p:ext uri="{BB962C8B-B14F-4D97-AF65-F5344CB8AC3E}">
        <p14:creationId xmlns:p14="http://schemas.microsoft.com/office/powerpoint/2010/main" val="1683340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8D15E0-F98B-442B-F5B6-87AF7DA7A003}"/>
              </a:ext>
            </a:extLst>
          </p:cNvPr>
          <p:cNvSpPr>
            <a:spLocks noGrp="1"/>
          </p:cNvSpPr>
          <p:nvPr>
            <p:ph idx="1"/>
          </p:nvPr>
        </p:nvSpPr>
        <p:spPr/>
        <p:txBody>
          <a:bodyPr anchor="t"/>
          <a:lstStyle/>
          <a:p>
            <a:r>
              <a:rPr lang="en-US" sz="1600" dirty="0"/>
              <a:t>Method:</a:t>
            </a:r>
          </a:p>
          <a:p>
            <a:pPr marL="0" indent="0">
              <a:buNone/>
            </a:pPr>
            <a:endParaRPr lang="en-US" sz="1600" dirty="0"/>
          </a:p>
          <a:p>
            <a:pPr lvl="1"/>
            <a:r>
              <a:rPr lang="en-US" sz="1600" dirty="0"/>
              <a:t>Dataset and Data Preprocessing: datasets were extracted from NCBI, GSE63060, GSE63062 and GSE140829. All these datasets were combined, and values were min-max normalized.</a:t>
            </a:r>
          </a:p>
          <a:p>
            <a:pPr marL="502920" lvl="1" indent="0">
              <a:buNone/>
            </a:pPr>
            <a:endParaRPr lang="en-US" sz="1600" dirty="0"/>
          </a:p>
          <a:p>
            <a:pPr lvl="1"/>
            <a:r>
              <a:rPr lang="en-US" sz="1600" dirty="0"/>
              <a:t>Image-Based Representation of mRNA Expression: LASSO regression is used to eliminate irrelevant genes for AD. Linear discriminant analysis is used to determine the position of gene in the 2D space.</a:t>
            </a:r>
          </a:p>
          <a:p>
            <a:pPr marL="502920" lvl="1" indent="0">
              <a:buNone/>
            </a:pPr>
            <a:endParaRPr lang="en-US" dirty="0"/>
          </a:p>
        </p:txBody>
      </p:sp>
      <p:pic>
        <p:nvPicPr>
          <p:cNvPr id="4" name="Picture 3">
            <a:extLst>
              <a:ext uri="{FF2B5EF4-FFF2-40B4-BE49-F238E27FC236}">
                <a16:creationId xmlns:a16="http://schemas.microsoft.com/office/drawing/2014/main" id="{BE20BF0C-2B82-725D-B4FB-685DD0A7715E}"/>
              </a:ext>
            </a:extLst>
          </p:cNvPr>
          <p:cNvPicPr>
            <a:picLocks noChangeAspect="1"/>
          </p:cNvPicPr>
          <p:nvPr/>
        </p:nvPicPr>
        <p:blipFill>
          <a:blip r:embed="rId2"/>
          <a:stretch>
            <a:fillRect/>
          </a:stretch>
        </p:blipFill>
        <p:spPr>
          <a:xfrm>
            <a:off x="3540290" y="3645704"/>
            <a:ext cx="8148947" cy="1623293"/>
          </a:xfrm>
          <a:prstGeom prst="rect">
            <a:avLst/>
          </a:prstGeom>
        </p:spPr>
      </p:pic>
    </p:spTree>
    <p:extLst>
      <p:ext uri="{BB962C8B-B14F-4D97-AF65-F5344CB8AC3E}">
        <p14:creationId xmlns:p14="http://schemas.microsoft.com/office/powerpoint/2010/main" val="1360176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B9A355-61FD-8DB6-68CE-6B77BCF141CD}"/>
              </a:ext>
            </a:extLst>
          </p:cNvPr>
          <p:cNvSpPr>
            <a:spLocks noGrp="1"/>
          </p:cNvSpPr>
          <p:nvPr>
            <p:ph idx="1"/>
          </p:nvPr>
        </p:nvSpPr>
        <p:spPr/>
        <p:txBody>
          <a:bodyPr anchor="t">
            <a:normAutofit/>
          </a:bodyPr>
          <a:lstStyle/>
          <a:p>
            <a:r>
              <a:rPr lang="en-US" sz="1600" dirty="0"/>
              <a:t>Classification:</a:t>
            </a:r>
          </a:p>
          <a:p>
            <a:pPr lvl="1"/>
            <a:r>
              <a:rPr lang="en-US" sz="1400" dirty="0"/>
              <a:t>Done using CNN with following configurations</a:t>
            </a:r>
          </a:p>
          <a:p>
            <a:pPr lvl="1"/>
            <a:endParaRPr lang="en-US" sz="1400" dirty="0"/>
          </a:p>
          <a:p>
            <a:pPr lvl="1"/>
            <a:endParaRPr lang="en-US" sz="1400" dirty="0"/>
          </a:p>
          <a:p>
            <a:pPr lvl="1"/>
            <a:endParaRPr lang="en-US" sz="1400" dirty="0"/>
          </a:p>
          <a:p>
            <a:pPr lvl="1"/>
            <a:endParaRPr lang="en-US" sz="1400" dirty="0"/>
          </a:p>
          <a:p>
            <a:pPr lvl="1"/>
            <a:endParaRPr lang="en-US" sz="1400" dirty="0"/>
          </a:p>
          <a:p>
            <a:pPr lvl="1"/>
            <a:endParaRPr lang="en-US" sz="1400" dirty="0"/>
          </a:p>
          <a:p>
            <a:pPr lvl="1"/>
            <a:endParaRPr lang="en-US" sz="1400" dirty="0"/>
          </a:p>
          <a:p>
            <a:pPr lvl="1"/>
            <a:endParaRPr lang="en-US" sz="1400" dirty="0"/>
          </a:p>
          <a:p>
            <a:pPr lvl="1"/>
            <a:endParaRPr lang="en-US" sz="1400" dirty="0"/>
          </a:p>
          <a:p>
            <a:pPr lvl="1"/>
            <a:endParaRPr lang="en-US" sz="1400" dirty="0"/>
          </a:p>
          <a:p>
            <a:endParaRPr lang="en-US" sz="1600" dirty="0"/>
          </a:p>
          <a:p>
            <a:r>
              <a:rPr lang="en-US" sz="1600" dirty="0"/>
              <a:t>Results:</a:t>
            </a:r>
          </a:p>
          <a:p>
            <a:pPr lvl="1"/>
            <a:r>
              <a:rPr lang="en-US" sz="1400" dirty="0"/>
              <a:t>LDA based image imaging along with CNN observed to performing well compared to the existing method like LASSO+SVM, tSNE + CNN.</a:t>
            </a:r>
          </a:p>
        </p:txBody>
      </p:sp>
      <p:pic>
        <p:nvPicPr>
          <p:cNvPr id="4" name="Picture 3">
            <a:extLst>
              <a:ext uri="{FF2B5EF4-FFF2-40B4-BE49-F238E27FC236}">
                <a16:creationId xmlns:a16="http://schemas.microsoft.com/office/drawing/2014/main" id="{D29DAFD9-48D5-C390-1FD0-9D4A10D4A485}"/>
              </a:ext>
            </a:extLst>
          </p:cNvPr>
          <p:cNvPicPr>
            <a:picLocks noChangeAspect="1"/>
          </p:cNvPicPr>
          <p:nvPr/>
        </p:nvPicPr>
        <p:blipFill>
          <a:blip r:embed="rId2"/>
          <a:stretch>
            <a:fillRect/>
          </a:stretch>
        </p:blipFill>
        <p:spPr>
          <a:xfrm>
            <a:off x="3640668" y="1437680"/>
            <a:ext cx="7772400" cy="2520493"/>
          </a:xfrm>
          <a:prstGeom prst="rect">
            <a:avLst/>
          </a:prstGeom>
        </p:spPr>
      </p:pic>
      <p:pic>
        <p:nvPicPr>
          <p:cNvPr id="5" name="Picture 4">
            <a:extLst>
              <a:ext uri="{FF2B5EF4-FFF2-40B4-BE49-F238E27FC236}">
                <a16:creationId xmlns:a16="http://schemas.microsoft.com/office/drawing/2014/main" id="{D6E54D91-EF80-BD07-B7CF-90BA016748DC}"/>
              </a:ext>
            </a:extLst>
          </p:cNvPr>
          <p:cNvPicPr>
            <a:picLocks noChangeAspect="1"/>
          </p:cNvPicPr>
          <p:nvPr/>
        </p:nvPicPr>
        <p:blipFill>
          <a:blip r:embed="rId3"/>
          <a:stretch>
            <a:fillRect/>
          </a:stretch>
        </p:blipFill>
        <p:spPr>
          <a:xfrm>
            <a:off x="119104" y="2917429"/>
            <a:ext cx="3106009" cy="2916939"/>
          </a:xfrm>
          <a:prstGeom prst="rect">
            <a:avLst/>
          </a:prstGeom>
        </p:spPr>
      </p:pic>
    </p:spTree>
    <p:extLst>
      <p:ext uri="{BB962C8B-B14F-4D97-AF65-F5344CB8AC3E}">
        <p14:creationId xmlns:p14="http://schemas.microsoft.com/office/powerpoint/2010/main" val="2269977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77BF4A-8DEA-7C9D-394F-F1DC4FDABF63}"/>
              </a:ext>
            </a:extLst>
          </p:cNvPr>
          <p:cNvSpPr>
            <a:spLocks noGrp="1"/>
          </p:cNvSpPr>
          <p:nvPr>
            <p:ph sz="half" idx="2"/>
          </p:nvPr>
        </p:nvSpPr>
        <p:spPr>
          <a:xfrm>
            <a:off x="3867912" y="2241034"/>
            <a:ext cx="7772400" cy="4043200"/>
          </a:xfrm>
        </p:spPr>
        <p:txBody>
          <a:bodyPr anchor="t">
            <a:normAutofit/>
          </a:bodyPr>
          <a:lstStyle/>
          <a:p>
            <a:r>
              <a:rPr lang="en-US" sz="1600" dirty="0"/>
              <a:t>Study aims to propose an automatic classification method of AD versus normal control (NC) and mild cognitive impairment (MCI) based on the magnetic resonance images (MRI).</a:t>
            </a:r>
          </a:p>
          <a:p>
            <a:r>
              <a:rPr lang="en-US" sz="1600" dirty="0"/>
              <a:t>Complete 3D channel form the MRI images is used as the input, which can obtain image information to the greatest extent.</a:t>
            </a:r>
          </a:p>
          <a:p>
            <a:r>
              <a:rPr lang="en-US" sz="1600" dirty="0"/>
              <a:t>Contrastive learning strategy based on multiple data transformation methods are used to combine supervised classification loss with the unsupervised contrastive loss.</a:t>
            </a:r>
          </a:p>
          <a:p>
            <a:r>
              <a:rPr lang="en-US" sz="1600" dirty="0"/>
              <a:t>Results were verified used the samples collected from ADNI dataset which showed the model’s effectiveness to classify AD and MCI samples.</a:t>
            </a:r>
          </a:p>
          <a:p>
            <a:r>
              <a:rPr lang="en-US" sz="1600" dirty="0"/>
              <a:t>Multichannel contrastive learning strategy greatly improved classification accuracy and generalization ability of the network.</a:t>
            </a:r>
          </a:p>
        </p:txBody>
      </p:sp>
      <p:sp>
        <p:nvSpPr>
          <p:cNvPr id="9" name="TextBox 8">
            <a:extLst>
              <a:ext uri="{FF2B5EF4-FFF2-40B4-BE49-F238E27FC236}">
                <a16:creationId xmlns:a16="http://schemas.microsoft.com/office/drawing/2014/main" id="{008F78EE-1CBC-BA30-6AF8-D86E756276C1}"/>
              </a:ext>
            </a:extLst>
          </p:cNvPr>
          <p:cNvSpPr txBox="1"/>
          <p:nvPr/>
        </p:nvSpPr>
        <p:spPr>
          <a:xfrm>
            <a:off x="3867912" y="804672"/>
            <a:ext cx="7772400" cy="984885"/>
          </a:xfrm>
          <a:prstGeom prst="rect">
            <a:avLst/>
          </a:prstGeom>
          <a:noFill/>
        </p:spPr>
        <p:txBody>
          <a:bodyPr wrap="square" rtlCol="0">
            <a:spAutoFit/>
          </a:bodyPr>
          <a:lstStyle/>
          <a:p>
            <a:r>
              <a:rPr lang="en-IN" sz="2200" b="0" i="0" dirty="0">
                <a:effectLst/>
                <a:latin typeface="+mj-lt"/>
              </a:rPr>
              <a:t>3-D CNN-based Multichannel Contrastive Learning for Alzheimer’s Disease Automatic Diagnosis, </a:t>
            </a:r>
            <a:r>
              <a:rPr lang="en-IN" sz="1400" dirty="0">
                <a:solidFill>
                  <a:schemeClr val="tx1">
                    <a:lumMod val="65000"/>
                    <a:lumOff val="35000"/>
                  </a:schemeClr>
                </a:solidFill>
                <a:latin typeface="+mj-lt"/>
              </a:rPr>
              <a:t>Jiaguang Li, Ying Wei, Chuyuan Wang, Quian Hu, Yue Liu, Long Xu – IEEE - 2022</a:t>
            </a:r>
            <a:endParaRPr lang="en-US" sz="1400" dirty="0">
              <a:solidFill>
                <a:schemeClr val="tx1">
                  <a:lumMod val="65000"/>
                  <a:lumOff val="35000"/>
                </a:schemeClr>
              </a:solidFill>
              <a:latin typeface="+mj-lt"/>
            </a:endParaRPr>
          </a:p>
        </p:txBody>
      </p:sp>
    </p:spTree>
    <p:extLst>
      <p:ext uri="{BB962C8B-B14F-4D97-AF65-F5344CB8AC3E}">
        <p14:creationId xmlns:p14="http://schemas.microsoft.com/office/powerpoint/2010/main" val="3035612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67F905-DB1A-ACF6-FDA4-1E5D49EA244A}"/>
              </a:ext>
            </a:extLst>
          </p:cNvPr>
          <p:cNvSpPr>
            <a:spLocks noGrp="1"/>
          </p:cNvSpPr>
          <p:nvPr>
            <p:ph idx="1"/>
          </p:nvPr>
        </p:nvSpPr>
        <p:spPr/>
        <p:txBody>
          <a:bodyPr anchor="t"/>
          <a:lstStyle/>
          <a:p>
            <a:r>
              <a:rPr lang="en-US" sz="1600" dirty="0"/>
              <a:t>Self-Supervised Contrastive Learning:</a:t>
            </a:r>
          </a:p>
          <a:p>
            <a:pPr lvl="1"/>
            <a:r>
              <a:rPr lang="en-US" sz="1600" dirty="0"/>
              <a:t>Was proposed to learn visual features from large-scale unlabeled images or videos by constructing pretext task without using human annotations.</a:t>
            </a:r>
          </a:p>
          <a:p>
            <a:pPr lvl="1"/>
            <a:r>
              <a:rPr lang="en-US" sz="1600" dirty="0"/>
              <a:t>Constructs positive samples and negative samples through two different data transformation methods.</a:t>
            </a:r>
          </a:p>
          <a:p>
            <a:r>
              <a:rPr lang="en-US" sz="1600" dirty="0"/>
              <a:t>Data Preprocessing:</a:t>
            </a:r>
          </a:p>
          <a:p>
            <a:pPr lvl="1"/>
            <a:r>
              <a:rPr lang="en-US" sz="1600" dirty="0"/>
              <a:t>Resample</a:t>
            </a:r>
          </a:p>
          <a:p>
            <a:pPr lvl="1"/>
            <a:r>
              <a:rPr lang="en-US" sz="1600" dirty="0"/>
              <a:t>Skull Stripping</a:t>
            </a:r>
          </a:p>
          <a:p>
            <a:pPr lvl="1"/>
            <a:r>
              <a:rPr lang="en-US" sz="1600" dirty="0"/>
              <a:t>Intensity correction</a:t>
            </a:r>
          </a:p>
          <a:p>
            <a:pPr lvl="1"/>
            <a:r>
              <a:rPr lang="en-US" sz="1600" dirty="0"/>
              <a:t>Clip</a:t>
            </a:r>
          </a:p>
          <a:p>
            <a:r>
              <a:rPr lang="en-US" sz="1600" dirty="0"/>
              <a:t>Framework:</a:t>
            </a:r>
          </a:p>
          <a:p>
            <a:pPr lvl="1"/>
            <a:endParaRPr lang="en-US" sz="1400" dirty="0"/>
          </a:p>
          <a:p>
            <a:endParaRPr lang="en-US" dirty="0"/>
          </a:p>
        </p:txBody>
      </p:sp>
      <p:pic>
        <p:nvPicPr>
          <p:cNvPr id="4" name="Picture 3">
            <a:extLst>
              <a:ext uri="{FF2B5EF4-FFF2-40B4-BE49-F238E27FC236}">
                <a16:creationId xmlns:a16="http://schemas.microsoft.com/office/drawing/2014/main" id="{DA081720-D374-D854-1E8D-9C1B84B54FE0}"/>
              </a:ext>
            </a:extLst>
          </p:cNvPr>
          <p:cNvPicPr>
            <a:picLocks noChangeAspect="1"/>
          </p:cNvPicPr>
          <p:nvPr/>
        </p:nvPicPr>
        <p:blipFill>
          <a:blip r:embed="rId2"/>
          <a:stretch>
            <a:fillRect/>
          </a:stretch>
        </p:blipFill>
        <p:spPr>
          <a:xfrm>
            <a:off x="0" y="1944644"/>
            <a:ext cx="3447535" cy="2627356"/>
          </a:xfrm>
          <a:prstGeom prst="rect">
            <a:avLst/>
          </a:prstGeom>
        </p:spPr>
      </p:pic>
      <p:pic>
        <p:nvPicPr>
          <p:cNvPr id="5" name="Picture 4">
            <a:extLst>
              <a:ext uri="{FF2B5EF4-FFF2-40B4-BE49-F238E27FC236}">
                <a16:creationId xmlns:a16="http://schemas.microsoft.com/office/drawing/2014/main" id="{9F7291CB-9964-AE2B-8B2E-F58F9B753B8D}"/>
              </a:ext>
            </a:extLst>
          </p:cNvPr>
          <p:cNvPicPr>
            <a:picLocks noChangeAspect="1"/>
          </p:cNvPicPr>
          <p:nvPr/>
        </p:nvPicPr>
        <p:blipFill>
          <a:blip r:embed="rId3"/>
          <a:stretch>
            <a:fillRect/>
          </a:stretch>
        </p:blipFill>
        <p:spPr>
          <a:xfrm>
            <a:off x="5348304" y="3692618"/>
            <a:ext cx="5836164" cy="2596971"/>
          </a:xfrm>
          <a:prstGeom prst="rect">
            <a:avLst/>
          </a:prstGeom>
        </p:spPr>
      </p:pic>
    </p:spTree>
    <p:extLst>
      <p:ext uri="{BB962C8B-B14F-4D97-AF65-F5344CB8AC3E}">
        <p14:creationId xmlns:p14="http://schemas.microsoft.com/office/powerpoint/2010/main" val="590845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77BF4A-8DEA-7C9D-394F-F1DC4FDABF63}"/>
              </a:ext>
            </a:extLst>
          </p:cNvPr>
          <p:cNvSpPr>
            <a:spLocks noGrp="1"/>
          </p:cNvSpPr>
          <p:nvPr>
            <p:ph sz="half" idx="2"/>
          </p:nvPr>
        </p:nvSpPr>
        <p:spPr>
          <a:xfrm>
            <a:off x="3867912" y="1911096"/>
            <a:ext cx="7772400" cy="4043200"/>
          </a:xfrm>
        </p:spPr>
        <p:txBody>
          <a:bodyPr anchor="t"/>
          <a:lstStyle/>
          <a:p>
            <a:endParaRPr lang="en-US" dirty="0"/>
          </a:p>
        </p:txBody>
      </p:sp>
      <p:sp>
        <p:nvSpPr>
          <p:cNvPr id="9" name="TextBox 8">
            <a:extLst>
              <a:ext uri="{FF2B5EF4-FFF2-40B4-BE49-F238E27FC236}">
                <a16:creationId xmlns:a16="http://schemas.microsoft.com/office/drawing/2014/main" id="{008F78EE-1CBC-BA30-6AF8-D86E756276C1}"/>
              </a:ext>
            </a:extLst>
          </p:cNvPr>
          <p:cNvSpPr txBox="1"/>
          <p:nvPr/>
        </p:nvSpPr>
        <p:spPr>
          <a:xfrm>
            <a:off x="3867912" y="804672"/>
            <a:ext cx="7772400" cy="984885"/>
          </a:xfrm>
          <a:prstGeom prst="rect">
            <a:avLst/>
          </a:prstGeom>
          <a:noFill/>
        </p:spPr>
        <p:txBody>
          <a:bodyPr wrap="square" rtlCol="0">
            <a:spAutoFit/>
          </a:bodyPr>
          <a:lstStyle/>
          <a:p>
            <a:r>
              <a:rPr lang="en-IN" sz="2200" b="0" i="0" dirty="0">
                <a:effectLst/>
                <a:latin typeface="Arial" panose="020B0604020202020204" pitchFamily="34" charset="0"/>
              </a:rPr>
              <a:t>Detection of Novel Biomarker Genes of Alzheimer’s Disease Using Gene Expression Data, </a:t>
            </a:r>
            <a:r>
              <a:rPr lang="en-IN" sz="1400" b="0" i="0" dirty="0">
                <a:solidFill>
                  <a:schemeClr val="tx1">
                    <a:lumMod val="65000"/>
                    <a:lumOff val="35000"/>
                  </a:schemeClr>
                </a:solidFill>
                <a:effectLst/>
                <a:latin typeface="Arial" panose="020B0604020202020204" pitchFamily="34" charset="0"/>
              </a:rPr>
              <a:t>Shehan Perera, Kaveesha Hewage, Chamara Gunarathne, Rajitha Navathana, Damayanthi Herath, Roshan G. Ragel, IEEE - 2020</a:t>
            </a:r>
            <a:endParaRPr lang="en-US" sz="1400" dirty="0">
              <a:solidFill>
                <a:schemeClr val="tx1">
                  <a:lumMod val="65000"/>
                  <a:lumOff val="35000"/>
                </a:schemeClr>
              </a:solidFill>
            </a:endParaRPr>
          </a:p>
        </p:txBody>
      </p:sp>
    </p:spTree>
    <p:extLst>
      <p:ext uri="{BB962C8B-B14F-4D97-AF65-F5344CB8AC3E}">
        <p14:creationId xmlns:p14="http://schemas.microsoft.com/office/powerpoint/2010/main" val="3109213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77BF4A-8DEA-7C9D-394F-F1DC4FDABF63}"/>
              </a:ext>
            </a:extLst>
          </p:cNvPr>
          <p:cNvSpPr>
            <a:spLocks noGrp="1"/>
          </p:cNvSpPr>
          <p:nvPr>
            <p:ph sz="half" idx="2"/>
          </p:nvPr>
        </p:nvSpPr>
        <p:spPr>
          <a:xfrm>
            <a:off x="3867912" y="1911096"/>
            <a:ext cx="7772400" cy="4043200"/>
          </a:xfrm>
        </p:spPr>
        <p:txBody>
          <a:bodyPr anchor="t"/>
          <a:lstStyle/>
          <a:p>
            <a:endParaRPr lang="en-US" dirty="0"/>
          </a:p>
        </p:txBody>
      </p:sp>
      <p:sp>
        <p:nvSpPr>
          <p:cNvPr id="9" name="TextBox 8">
            <a:extLst>
              <a:ext uri="{FF2B5EF4-FFF2-40B4-BE49-F238E27FC236}">
                <a16:creationId xmlns:a16="http://schemas.microsoft.com/office/drawing/2014/main" id="{008F78EE-1CBC-BA30-6AF8-D86E756276C1}"/>
              </a:ext>
            </a:extLst>
          </p:cNvPr>
          <p:cNvSpPr txBox="1"/>
          <p:nvPr/>
        </p:nvSpPr>
        <p:spPr>
          <a:xfrm>
            <a:off x="3867912" y="804672"/>
            <a:ext cx="7772400" cy="984885"/>
          </a:xfrm>
          <a:prstGeom prst="rect">
            <a:avLst/>
          </a:prstGeom>
          <a:noFill/>
        </p:spPr>
        <p:txBody>
          <a:bodyPr wrap="square" rtlCol="0">
            <a:spAutoFit/>
          </a:bodyPr>
          <a:lstStyle/>
          <a:p>
            <a:r>
              <a:rPr lang="en-IN" sz="2200" b="0" i="0" dirty="0">
                <a:effectLst/>
                <a:latin typeface="Arial" panose="020B0604020202020204" pitchFamily="34" charset="0"/>
              </a:rPr>
              <a:t>Detection of Novel Biomarker Genes of Alzheimer’s Disease Using Gene Expression Data, </a:t>
            </a:r>
            <a:r>
              <a:rPr lang="en-IN" sz="1400" b="0" i="0" dirty="0">
                <a:solidFill>
                  <a:schemeClr val="tx1">
                    <a:lumMod val="65000"/>
                    <a:lumOff val="35000"/>
                  </a:schemeClr>
                </a:solidFill>
                <a:effectLst/>
                <a:latin typeface="Arial" panose="020B0604020202020204" pitchFamily="34" charset="0"/>
              </a:rPr>
              <a:t>Shehan Perera, Kaveesha Hewage, Chamara Gunarathne, Rajitha Navathana, Damayanthi Herath, Roshan G. Ragel, IEEE - 2020</a:t>
            </a:r>
            <a:endParaRPr lang="en-US" sz="1400" dirty="0">
              <a:solidFill>
                <a:schemeClr val="tx1">
                  <a:lumMod val="65000"/>
                  <a:lumOff val="35000"/>
                </a:schemeClr>
              </a:solidFill>
            </a:endParaRPr>
          </a:p>
        </p:txBody>
      </p:sp>
    </p:spTree>
    <p:extLst>
      <p:ext uri="{BB962C8B-B14F-4D97-AF65-F5344CB8AC3E}">
        <p14:creationId xmlns:p14="http://schemas.microsoft.com/office/powerpoint/2010/main" val="2335058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77BF4A-8DEA-7C9D-394F-F1DC4FDABF63}"/>
              </a:ext>
            </a:extLst>
          </p:cNvPr>
          <p:cNvSpPr>
            <a:spLocks noGrp="1"/>
          </p:cNvSpPr>
          <p:nvPr>
            <p:ph sz="half" idx="2"/>
          </p:nvPr>
        </p:nvSpPr>
        <p:spPr>
          <a:xfrm>
            <a:off x="3867912" y="1911096"/>
            <a:ext cx="7772400" cy="4043200"/>
          </a:xfrm>
        </p:spPr>
        <p:txBody>
          <a:bodyPr anchor="t"/>
          <a:lstStyle/>
          <a:p>
            <a:endParaRPr lang="en-US" dirty="0"/>
          </a:p>
        </p:txBody>
      </p:sp>
      <p:sp>
        <p:nvSpPr>
          <p:cNvPr id="9" name="TextBox 8">
            <a:extLst>
              <a:ext uri="{FF2B5EF4-FFF2-40B4-BE49-F238E27FC236}">
                <a16:creationId xmlns:a16="http://schemas.microsoft.com/office/drawing/2014/main" id="{008F78EE-1CBC-BA30-6AF8-D86E756276C1}"/>
              </a:ext>
            </a:extLst>
          </p:cNvPr>
          <p:cNvSpPr txBox="1"/>
          <p:nvPr/>
        </p:nvSpPr>
        <p:spPr>
          <a:xfrm>
            <a:off x="3867912" y="804672"/>
            <a:ext cx="7772400" cy="984885"/>
          </a:xfrm>
          <a:prstGeom prst="rect">
            <a:avLst/>
          </a:prstGeom>
          <a:noFill/>
        </p:spPr>
        <p:txBody>
          <a:bodyPr wrap="square" rtlCol="0">
            <a:spAutoFit/>
          </a:bodyPr>
          <a:lstStyle/>
          <a:p>
            <a:r>
              <a:rPr lang="en-IN" sz="2200" b="0" i="0" dirty="0">
                <a:effectLst/>
                <a:latin typeface="Arial" panose="020B0604020202020204" pitchFamily="34" charset="0"/>
              </a:rPr>
              <a:t>Detection of Novel Biomarker Genes of Alzheimer’s Disease Using Gene Expression Data, </a:t>
            </a:r>
            <a:r>
              <a:rPr lang="en-IN" sz="1400" b="0" i="0" dirty="0">
                <a:solidFill>
                  <a:schemeClr val="tx1">
                    <a:lumMod val="65000"/>
                    <a:lumOff val="35000"/>
                  </a:schemeClr>
                </a:solidFill>
                <a:effectLst/>
                <a:latin typeface="Arial" panose="020B0604020202020204" pitchFamily="34" charset="0"/>
              </a:rPr>
              <a:t>Shehan Perera, Kaveesha Hewage, Chamara Gunarathne, Rajitha Navathana, Damayanthi Herath, Roshan G. Ragel, IEEE - 2020</a:t>
            </a:r>
            <a:endParaRPr lang="en-US" sz="1400" dirty="0">
              <a:solidFill>
                <a:schemeClr val="tx1">
                  <a:lumMod val="65000"/>
                  <a:lumOff val="35000"/>
                </a:schemeClr>
              </a:solidFill>
            </a:endParaRPr>
          </a:p>
        </p:txBody>
      </p:sp>
    </p:spTree>
    <p:extLst>
      <p:ext uri="{BB962C8B-B14F-4D97-AF65-F5344CB8AC3E}">
        <p14:creationId xmlns:p14="http://schemas.microsoft.com/office/powerpoint/2010/main" val="1157597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77BF4A-8DEA-7C9D-394F-F1DC4FDABF63}"/>
              </a:ext>
            </a:extLst>
          </p:cNvPr>
          <p:cNvSpPr>
            <a:spLocks noGrp="1"/>
          </p:cNvSpPr>
          <p:nvPr>
            <p:ph sz="half" idx="2"/>
          </p:nvPr>
        </p:nvSpPr>
        <p:spPr>
          <a:xfrm>
            <a:off x="3867912" y="1911096"/>
            <a:ext cx="7772400" cy="4043200"/>
          </a:xfrm>
        </p:spPr>
        <p:txBody>
          <a:bodyPr anchor="t"/>
          <a:lstStyle/>
          <a:p>
            <a:endParaRPr lang="en-US" dirty="0"/>
          </a:p>
        </p:txBody>
      </p:sp>
      <p:sp>
        <p:nvSpPr>
          <p:cNvPr id="9" name="TextBox 8">
            <a:extLst>
              <a:ext uri="{FF2B5EF4-FFF2-40B4-BE49-F238E27FC236}">
                <a16:creationId xmlns:a16="http://schemas.microsoft.com/office/drawing/2014/main" id="{008F78EE-1CBC-BA30-6AF8-D86E756276C1}"/>
              </a:ext>
            </a:extLst>
          </p:cNvPr>
          <p:cNvSpPr txBox="1"/>
          <p:nvPr/>
        </p:nvSpPr>
        <p:spPr>
          <a:xfrm>
            <a:off x="3867912" y="804672"/>
            <a:ext cx="7772400" cy="984885"/>
          </a:xfrm>
          <a:prstGeom prst="rect">
            <a:avLst/>
          </a:prstGeom>
          <a:noFill/>
        </p:spPr>
        <p:txBody>
          <a:bodyPr wrap="square" rtlCol="0">
            <a:spAutoFit/>
          </a:bodyPr>
          <a:lstStyle/>
          <a:p>
            <a:r>
              <a:rPr lang="en-IN" sz="2200" b="0" i="0" dirty="0">
                <a:effectLst/>
                <a:latin typeface="Arial" panose="020B0604020202020204" pitchFamily="34" charset="0"/>
              </a:rPr>
              <a:t>Detection of Novel Biomarker Genes of Alzheimer’s Disease Using Gene Expression Data, </a:t>
            </a:r>
            <a:r>
              <a:rPr lang="en-IN" sz="1400" b="0" i="0" dirty="0">
                <a:solidFill>
                  <a:schemeClr val="tx1">
                    <a:lumMod val="65000"/>
                    <a:lumOff val="35000"/>
                  </a:schemeClr>
                </a:solidFill>
                <a:effectLst/>
                <a:latin typeface="Arial" panose="020B0604020202020204" pitchFamily="34" charset="0"/>
              </a:rPr>
              <a:t>Shehan Perera, Kaveesha Hewage, Chamara Gunarathne, Rajitha Navathana, Damayanthi Herath, Roshan G. Ragel, IEEE - 2020</a:t>
            </a:r>
            <a:endParaRPr lang="en-US" sz="1400" dirty="0">
              <a:solidFill>
                <a:schemeClr val="tx1">
                  <a:lumMod val="65000"/>
                  <a:lumOff val="35000"/>
                </a:schemeClr>
              </a:solidFill>
            </a:endParaRPr>
          </a:p>
        </p:txBody>
      </p:sp>
    </p:spTree>
    <p:extLst>
      <p:ext uri="{BB962C8B-B14F-4D97-AF65-F5344CB8AC3E}">
        <p14:creationId xmlns:p14="http://schemas.microsoft.com/office/powerpoint/2010/main" val="245899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71713-76CD-1D04-F3F6-701A0B14FB0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99A9A76-9A7E-1834-44B9-4DFADC06F42E}"/>
              </a:ext>
            </a:extLst>
          </p:cNvPr>
          <p:cNvSpPr>
            <a:spLocks noGrp="1"/>
          </p:cNvSpPr>
          <p:nvPr>
            <p:ph idx="1"/>
          </p:nvPr>
        </p:nvSpPr>
        <p:spPr/>
        <p:txBody>
          <a:bodyPr anchor="t">
            <a:noAutofit/>
          </a:bodyPr>
          <a:lstStyle/>
          <a:p>
            <a:pPr algn="just"/>
            <a:r>
              <a:rPr lang="en-US" sz="1900" dirty="0">
                <a:latin typeface="Times New Roman" panose="02020603050405020304" pitchFamily="18" charset="0"/>
                <a:cs typeface="Times New Roman" panose="02020603050405020304" pitchFamily="18" charset="0"/>
              </a:rPr>
              <a:t>Alzheimer’s disease (AD) or also called as senile dementia is the most found type of dementia among humans. </a:t>
            </a:r>
          </a:p>
          <a:p>
            <a:pPr algn="just"/>
            <a:r>
              <a:rPr lang="en-US" sz="1900" dirty="0">
                <a:latin typeface="Times New Roman" panose="02020603050405020304" pitchFamily="18" charset="0"/>
                <a:cs typeface="Times New Roman" panose="02020603050405020304" pitchFamily="18" charset="0"/>
              </a:rPr>
              <a:t>AD is formally defined as the </a:t>
            </a:r>
            <a:r>
              <a:rPr lang="en-IN" sz="1900" i="0" dirty="0">
                <a:effectLst/>
                <a:latin typeface="Times New Roman" panose="02020603050405020304" pitchFamily="18" charset="0"/>
                <a:cs typeface="Times New Roman" panose="02020603050405020304" pitchFamily="18" charset="0"/>
              </a:rPr>
              <a:t>pathological deposition of folded beta-amyloid plagues, and hyper-phosphorylated neurofibrillary t au tangles in the brain leading to neurodegeneration [2]</a:t>
            </a:r>
            <a:r>
              <a:rPr lang="en-US" sz="1900" dirty="0">
                <a:latin typeface="Times New Roman" panose="02020603050405020304" pitchFamily="18" charset="0"/>
                <a:cs typeface="Times New Roman" panose="02020603050405020304" pitchFamily="18" charset="0"/>
              </a:rPr>
              <a:t>. </a:t>
            </a:r>
          </a:p>
          <a:p>
            <a:pPr algn="just"/>
            <a:r>
              <a:rPr lang="en-US" sz="1900" dirty="0">
                <a:latin typeface="Times New Roman" panose="02020603050405020304" pitchFamily="18" charset="0"/>
                <a:cs typeface="Times New Roman" panose="02020603050405020304" pitchFamily="18" charset="0"/>
              </a:rPr>
              <a:t>Currently there is no cure exists for this, But early detection of the AD possibility will help to manage the control and temporarily improve the symptoms [3].</a:t>
            </a:r>
          </a:p>
          <a:p>
            <a:pPr algn="just"/>
            <a:r>
              <a:rPr lang="en-US" sz="1900" dirty="0">
                <a:latin typeface="Times New Roman" panose="02020603050405020304" pitchFamily="18" charset="0"/>
                <a:cs typeface="Times New Roman" panose="02020603050405020304" pitchFamily="18" charset="0"/>
              </a:rPr>
              <a:t>Gene Expression is an information which is stored in all our genes which are used for synthesis of a functional gene product which intern is used to produce end products like protein or non-coding RNA. </a:t>
            </a:r>
          </a:p>
          <a:p>
            <a:pPr algn="just"/>
            <a:r>
              <a:rPr lang="en-US" sz="1900" dirty="0">
                <a:latin typeface="Times New Roman" panose="02020603050405020304" pitchFamily="18" charset="0"/>
                <a:cs typeface="Times New Roman" panose="02020603050405020304" pitchFamily="18" charset="0"/>
              </a:rPr>
              <a:t>There are many studies carried out to find the genetic associations of AD through big data and statistical methods [4 - 5] and through Machine Learning (ML) models [6]. The major challenge of using ML models is the small sample size compared with the huge dimension of characteristic features. </a:t>
            </a:r>
          </a:p>
        </p:txBody>
      </p:sp>
    </p:spTree>
    <p:extLst>
      <p:ext uri="{BB962C8B-B14F-4D97-AF65-F5344CB8AC3E}">
        <p14:creationId xmlns:p14="http://schemas.microsoft.com/office/powerpoint/2010/main" val="1109788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5F22B-D26F-273A-9191-333C89625BEB}"/>
              </a:ext>
            </a:extLst>
          </p:cNvPr>
          <p:cNvSpPr>
            <a:spLocks noGrp="1"/>
          </p:cNvSpPr>
          <p:nvPr>
            <p:ph type="title"/>
          </p:nvPr>
        </p:nvSpPr>
        <p:spPr/>
        <p:txBody>
          <a:bodyPr/>
          <a:lstStyle/>
          <a:p>
            <a:r>
              <a:rPr lang="en-US" dirty="0"/>
              <a:t>Introduction – Cont.</a:t>
            </a:r>
          </a:p>
        </p:txBody>
      </p:sp>
      <p:sp>
        <p:nvSpPr>
          <p:cNvPr id="3" name="Content Placeholder 2">
            <a:extLst>
              <a:ext uri="{FF2B5EF4-FFF2-40B4-BE49-F238E27FC236}">
                <a16:creationId xmlns:a16="http://schemas.microsoft.com/office/drawing/2014/main" id="{F120C761-DECE-4BAE-ACB0-F553CC64726C}"/>
              </a:ext>
            </a:extLst>
          </p:cNvPr>
          <p:cNvSpPr>
            <a:spLocks noGrp="1"/>
          </p:cNvSpPr>
          <p:nvPr>
            <p:ph idx="1"/>
          </p:nvPr>
        </p:nvSpPr>
        <p:spPr/>
        <p:txBody>
          <a:bodyPr anchor="t"/>
          <a:lstStyle/>
          <a:p>
            <a:pPr algn="just"/>
            <a:r>
              <a:rPr lang="en-IN" i="0" dirty="0">
                <a:effectLst/>
                <a:latin typeface="Times New Roman" panose="02020603050405020304" pitchFamily="18" charset="0"/>
                <a:cs typeface="Times New Roman" panose="02020603050405020304" pitchFamily="18" charset="0"/>
              </a:rPr>
              <a:t>Differential gene expression, commonly abbreviated as DG or DGE analysis refers to the analysis and interpretation of differences in abundance of gene transcripts within a transcriptome. </a:t>
            </a:r>
          </a:p>
          <a:p>
            <a:pPr algn="just"/>
            <a:r>
              <a:rPr lang="en-IN" i="0" dirty="0">
                <a:effectLst/>
                <a:latin typeface="Times New Roman" panose="02020603050405020304" pitchFamily="18" charset="0"/>
                <a:cs typeface="Times New Roman" panose="02020603050405020304" pitchFamily="18" charset="0"/>
              </a:rPr>
              <a:t>Lists of genes that differ between 2 sample sets are often provided by RNA sequence data analysis tools or can be generated manually by statistical testing of data sets. </a:t>
            </a:r>
          </a:p>
          <a:p>
            <a:pPr algn="just"/>
            <a:r>
              <a:rPr lang="en-IN" i="0" dirty="0">
                <a:effectLst/>
                <a:latin typeface="Times New Roman" panose="02020603050405020304" pitchFamily="18" charset="0"/>
                <a:cs typeface="Times New Roman" panose="02020603050405020304" pitchFamily="18" charset="0"/>
              </a:rPr>
              <a:t>Due to the large number of genes to be tested, (e.g., &gt;20,000 in the human genome), multiple testing correction such as Bonferroni correction is usually applied.</a:t>
            </a:r>
          </a:p>
          <a:p>
            <a:pPr marL="0" indent="0" algn="just">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874D421C-38A9-8B8A-5152-A4C9CDBD94CE}"/>
              </a:ext>
            </a:extLst>
          </p:cNvPr>
          <p:cNvGraphicFramePr>
            <a:graphicFrameLocks noGrp="1"/>
          </p:cNvGraphicFramePr>
          <p:nvPr>
            <p:extLst>
              <p:ext uri="{D42A27DB-BD31-4B8C-83A1-F6EECF244321}">
                <p14:modId xmlns:p14="http://schemas.microsoft.com/office/powerpoint/2010/main" val="775659951"/>
              </p:ext>
            </p:extLst>
          </p:nvPr>
        </p:nvGraphicFramePr>
        <p:xfrm>
          <a:off x="5702422" y="4235612"/>
          <a:ext cx="3648891" cy="1489408"/>
        </p:xfrm>
        <a:graphic>
          <a:graphicData uri="http://schemas.openxmlformats.org/drawingml/2006/table">
            <a:tbl>
              <a:tblPr firstRow="1" bandRow="1">
                <a:tableStyleId>{5C22544A-7EE6-4342-B048-85BDC9FD1C3A}</a:tableStyleId>
              </a:tblPr>
              <a:tblGrid>
                <a:gridCol w="1216297">
                  <a:extLst>
                    <a:ext uri="{9D8B030D-6E8A-4147-A177-3AD203B41FA5}">
                      <a16:colId xmlns:a16="http://schemas.microsoft.com/office/drawing/2014/main" val="1755651867"/>
                    </a:ext>
                  </a:extLst>
                </a:gridCol>
                <a:gridCol w="1216297">
                  <a:extLst>
                    <a:ext uri="{9D8B030D-6E8A-4147-A177-3AD203B41FA5}">
                      <a16:colId xmlns:a16="http://schemas.microsoft.com/office/drawing/2014/main" val="423282717"/>
                    </a:ext>
                  </a:extLst>
                </a:gridCol>
                <a:gridCol w="1216297">
                  <a:extLst>
                    <a:ext uri="{9D8B030D-6E8A-4147-A177-3AD203B41FA5}">
                      <a16:colId xmlns:a16="http://schemas.microsoft.com/office/drawing/2014/main" val="4286878500"/>
                    </a:ext>
                  </a:extLst>
                </a:gridCol>
              </a:tblGrid>
              <a:tr h="372352">
                <a:tc>
                  <a:txBody>
                    <a:bodyPr/>
                    <a:lstStyle/>
                    <a:p>
                      <a:r>
                        <a:rPr lang="en-US"/>
                        <a:t>Dataset</a:t>
                      </a:r>
                      <a:endParaRPr lang="en-US" dirty="0"/>
                    </a:p>
                  </a:txBody>
                  <a:tcPr/>
                </a:tc>
                <a:tc>
                  <a:txBody>
                    <a:bodyPr/>
                    <a:lstStyle/>
                    <a:p>
                      <a:r>
                        <a:rPr lang="en-US"/>
                        <a:t>Samples</a:t>
                      </a:r>
                      <a:endParaRPr lang="en-US" dirty="0"/>
                    </a:p>
                  </a:txBody>
                  <a:tcPr/>
                </a:tc>
                <a:tc>
                  <a:txBody>
                    <a:bodyPr/>
                    <a:lstStyle/>
                    <a:p>
                      <a:r>
                        <a:rPr lang="en-US"/>
                        <a:t>Probes</a:t>
                      </a:r>
                      <a:endParaRPr lang="en-US" dirty="0"/>
                    </a:p>
                  </a:txBody>
                  <a:tcPr/>
                </a:tc>
                <a:extLst>
                  <a:ext uri="{0D108BD9-81ED-4DB2-BD59-A6C34878D82A}">
                    <a16:rowId xmlns:a16="http://schemas.microsoft.com/office/drawing/2014/main" val="2536809604"/>
                  </a:ext>
                </a:extLst>
              </a:tr>
              <a:tr h="372352">
                <a:tc>
                  <a:txBody>
                    <a:bodyPr/>
                    <a:lstStyle/>
                    <a:p>
                      <a:r>
                        <a:rPr lang="en-US"/>
                        <a:t>ADNI</a:t>
                      </a:r>
                      <a:endParaRPr lang="en-US" dirty="0"/>
                    </a:p>
                  </a:txBody>
                  <a:tcPr/>
                </a:tc>
                <a:tc>
                  <a:txBody>
                    <a:bodyPr/>
                    <a:lstStyle/>
                    <a:p>
                      <a:r>
                        <a:rPr lang="en-US"/>
                        <a:t>NA</a:t>
                      </a:r>
                      <a:endParaRPr lang="en-US" dirty="0"/>
                    </a:p>
                  </a:txBody>
                  <a:tcPr/>
                </a:tc>
                <a:tc>
                  <a:txBody>
                    <a:bodyPr/>
                    <a:lstStyle/>
                    <a:p>
                      <a:r>
                        <a:rPr lang="en-US"/>
                        <a:t>49386</a:t>
                      </a:r>
                      <a:endParaRPr lang="en-US" dirty="0"/>
                    </a:p>
                  </a:txBody>
                  <a:tcPr/>
                </a:tc>
                <a:extLst>
                  <a:ext uri="{0D108BD9-81ED-4DB2-BD59-A6C34878D82A}">
                    <a16:rowId xmlns:a16="http://schemas.microsoft.com/office/drawing/2014/main" val="1076632705"/>
                  </a:ext>
                </a:extLst>
              </a:tr>
              <a:tr h="372352">
                <a:tc>
                  <a:txBody>
                    <a:bodyPr/>
                    <a:lstStyle/>
                    <a:p>
                      <a:r>
                        <a:rPr lang="en-US"/>
                        <a:t>ANM1</a:t>
                      </a:r>
                      <a:endParaRPr lang="en-US" dirty="0"/>
                    </a:p>
                  </a:txBody>
                  <a:tcPr/>
                </a:tc>
                <a:tc>
                  <a:txBody>
                    <a:bodyPr/>
                    <a:lstStyle/>
                    <a:p>
                      <a:r>
                        <a:rPr lang="en-US"/>
                        <a:t>329</a:t>
                      </a:r>
                      <a:endParaRPr lang="en-US" dirty="0"/>
                    </a:p>
                  </a:txBody>
                  <a:tcPr/>
                </a:tc>
                <a:tc>
                  <a:txBody>
                    <a:bodyPr/>
                    <a:lstStyle/>
                    <a:p>
                      <a:r>
                        <a:rPr lang="en-US"/>
                        <a:t>38329</a:t>
                      </a:r>
                      <a:endParaRPr lang="en-US" dirty="0"/>
                    </a:p>
                  </a:txBody>
                  <a:tcPr/>
                </a:tc>
                <a:extLst>
                  <a:ext uri="{0D108BD9-81ED-4DB2-BD59-A6C34878D82A}">
                    <a16:rowId xmlns:a16="http://schemas.microsoft.com/office/drawing/2014/main" val="516786055"/>
                  </a:ext>
                </a:extLst>
              </a:tr>
              <a:tr h="372352">
                <a:tc>
                  <a:txBody>
                    <a:bodyPr/>
                    <a:lstStyle/>
                    <a:p>
                      <a:r>
                        <a:rPr lang="en-US"/>
                        <a:t>ANM2</a:t>
                      </a:r>
                      <a:endParaRPr lang="en-US" dirty="0"/>
                    </a:p>
                  </a:txBody>
                  <a:tcPr/>
                </a:tc>
                <a:tc>
                  <a:txBody>
                    <a:bodyPr/>
                    <a:lstStyle/>
                    <a:p>
                      <a:r>
                        <a:rPr lang="en-US"/>
                        <a:t>388</a:t>
                      </a:r>
                      <a:endParaRPr lang="en-US" dirty="0"/>
                    </a:p>
                  </a:txBody>
                  <a:tcPr/>
                </a:tc>
                <a:tc>
                  <a:txBody>
                    <a:bodyPr/>
                    <a:lstStyle/>
                    <a:p>
                      <a:r>
                        <a:rPr lang="en-US"/>
                        <a:t>32049</a:t>
                      </a:r>
                      <a:endParaRPr lang="en-US" dirty="0"/>
                    </a:p>
                  </a:txBody>
                  <a:tcPr/>
                </a:tc>
                <a:extLst>
                  <a:ext uri="{0D108BD9-81ED-4DB2-BD59-A6C34878D82A}">
                    <a16:rowId xmlns:a16="http://schemas.microsoft.com/office/drawing/2014/main" val="3410943900"/>
                  </a:ext>
                </a:extLst>
              </a:tr>
            </a:tbl>
          </a:graphicData>
        </a:graphic>
      </p:graphicFrame>
    </p:spTree>
    <p:extLst>
      <p:ext uri="{BB962C8B-B14F-4D97-AF65-F5344CB8AC3E}">
        <p14:creationId xmlns:p14="http://schemas.microsoft.com/office/powerpoint/2010/main" val="1919371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6D4068-D045-48B0-9A00-198F2FE4B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4F5963A-751E-4BA2-4F0E-A3863CEC75B1}"/>
              </a:ext>
            </a:extLst>
          </p:cNvPr>
          <p:cNvPicPr>
            <a:picLocks noChangeAspect="1"/>
          </p:cNvPicPr>
          <p:nvPr/>
        </p:nvPicPr>
        <p:blipFill rotWithShape="1">
          <a:blip r:embed="rId2">
            <a:duotone>
              <a:schemeClr val="bg2">
                <a:shade val="45000"/>
                <a:satMod val="135000"/>
              </a:schemeClr>
              <a:prstClr val="white"/>
            </a:duotone>
            <a:alphaModFix amt="25000"/>
          </a:blip>
          <a:srcRect t="27738" r="-1" b="16692"/>
          <a:stretch/>
        </p:blipFill>
        <p:spPr>
          <a:xfrm>
            <a:off x="20" y="1"/>
            <a:ext cx="12188932" cy="6858000"/>
          </a:xfrm>
          <a:prstGeom prst="rect">
            <a:avLst/>
          </a:prstGeom>
        </p:spPr>
      </p:pic>
      <p:sp>
        <p:nvSpPr>
          <p:cNvPr id="11" name="Rectangle 10">
            <a:extLst>
              <a:ext uri="{FF2B5EF4-FFF2-40B4-BE49-F238E27FC236}">
                <a16:creationId xmlns:a16="http://schemas.microsoft.com/office/drawing/2014/main" id="{12664C4B-AAE2-4AA0-8918-134E8086F3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74EA309-E6F6-19AC-94E8-D2EB7CB8F545}"/>
              </a:ext>
            </a:extLst>
          </p:cNvPr>
          <p:cNvSpPr>
            <a:spLocks noGrp="1"/>
          </p:cNvSpPr>
          <p:nvPr>
            <p:ph type="title"/>
          </p:nvPr>
        </p:nvSpPr>
        <p:spPr>
          <a:xfrm>
            <a:off x="252919" y="1123837"/>
            <a:ext cx="2947482" cy="4601183"/>
          </a:xfrm>
        </p:spPr>
        <p:txBody>
          <a:bodyPr>
            <a:normAutofit/>
          </a:bodyPr>
          <a:lstStyle/>
          <a:p>
            <a:r>
              <a:rPr lang="en-US"/>
              <a:t>Motivation</a:t>
            </a:r>
            <a:endParaRPr lang="en-US" dirty="0"/>
          </a:p>
        </p:txBody>
      </p:sp>
      <p:sp>
        <p:nvSpPr>
          <p:cNvPr id="3" name="Content Placeholder 2">
            <a:extLst>
              <a:ext uri="{FF2B5EF4-FFF2-40B4-BE49-F238E27FC236}">
                <a16:creationId xmlns:a16="http://schemas.microsoft.com/office/drawing/2014/main" id="{0999541F-1834-DF1A-0BC8-E181937144AB}"/>
              </a:ext>
            </a:extLst>
          </p:cNvPr>
          <p:cNvSpPr>
            <a:spLocks noGrp="1"/>
          </p:cNvSpPr>
          <p:nvPr>
            <p:ph idx="1"/>
          </p:nvPr>
        </p:nvSpPr>
        <p:spPr>
          <a:xfrm>
            <a:off x="3869268" y="864108"/>
            <a:ext cx="7315200" cy="5120640"/>
          </a:xfrm>
        </p:spPr>
        <p:txBody>
          <a:bodyPr>
            <a:normAutofit/>
          </a:bodyPr>
          <a:lstStyle/>
          <a:p>
            <a:r>
              <a:rPr lang="en-US" dirty="0">
                <a:latin typeface="Times New Roman" panose="02020603050405020304" pitchFamily="18" charset="0"/>
                <a:cs typeface="Times New Roman" panose="02020603050405020304" pitchFamily="18" charset="0"/>
              </a:rPr>
              <a:t>Primary objective is to find the best algorithm to extract the genes from blood gene expression that influence the possibility of Alzheimer’s.</a:t>
            </a:r>
          </a:p>
          <a:p>
            <a:r>
              <a:rPr lang="en-US" dirty="0">
                <a:latin typeface="Times New Roman" panose="02020603050405020304" pitchFamily="18" charset="0"/>
                <a:cs typeface="Times New Roman" panose="02020603050405020304" pitchFamily="18" charset="0"/>
              </a:rPr>
              <a:t>Secondary objective is to find the best algorithm which can classify using the DEG the possibility of Alzheimer’s.</a:t>
            </a:r>
          </a:p>
        </p:txBody>
      </p:sp>
      <p:sp>
        <p:nvSpPr>
          <p:cNvPr id="13" name="Rectangle 12">
            <a:extLst>
              <a:ext uri="{FF2B5EF4-FFF2-40B4-BE49-F238E27FC236}">
                <a16:creationId xmlns:a16="http://schemas.microsoft.com/office/drawing/2014/main" id="{616F9FD8-4CFE-4C77-8F29-5D801C57E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0012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17115F77-2FAE-4CA7-9A7F-10D5F2C8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a:extLst>
              <a:ext uri="{FF2B5EF4-FFF2-40B4-BE49-F238E27FC236}">
                <a16:creationId xmlns:a16="http://schemas.microsoft.com/office/drawing/2014/main" id="{5CD4C046-A04C-46CC-AFA3-6B0621F62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5" name="Rectangle 44">
            <a:extLst>
              <a:ext uri="{FF2B5EF4-FFF2-40B4-BE49-F238E27FC236}">
                <a16:creationId xmlns:a16="http://schemas.microsoft.com/office/drawing/2014/main" id="{710875C1-007B-4C82-ABEB-347319FB5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n placed on top of a signature line">
            <a:extLst>
              <a:ext uri="{FF2B5EF4-FFF2-40B4-BE49-F238E27FC236}">
                <a16:creationId xmlns:a16="http://schemas.microsoft.com/office/drawing/2014/main" id="{B189F968-BE48-8A2E-ECC8-284B8008E9D9}"/>
              </a:ext>
            </a:extLst>
          </p:cNvPr>
          <p:cNvPicPr>
            <a:picLocks noChangeAspect="1"/>
          </p:cNvPicPr>
          <p:nvPr/>
        </p:nvPicPr>
        <p:blipFill rotWithShape="1">
          <a:blip r:embed="rId2"/>
          <a:srcRect r="-1" b="15708"/>
          <a:stretch/>
        </p:blipFill>
        <p:spPr>
          <a:xfrm>
            <a:off x="20" y="-1"/>
            <a:ext cx="12188932" cy="6858000"/>
          </a:xfrm>
          <a:prstGeom prst="rect">
            <a:avLst/>
          </a:prstGeom>
        </p:spPr>
      </p:pic>
      <p:sp>
        <p:nvSpPr>
          <p:cNvPr id="47" name="Rectangle 46">
            <a:extLst>
              <a:ext uri="{FF2B5EF4-FFF2-40B4-BE49-F238E27FC236}">
                <a16:creationId xmlns:a16="http://schemas.microsoft.com/office/drawing/2014/main" id="{F2F14D3C-F5C1-46E0-84D4-C16EC720F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42C526B-D852-4299-2D80-EEC939C57B22}"/>
              </a:ext>
            </a:extLst>
          </p:cNvPr>
          <p:cNvSpPr>
            <a:spLocks noGrp="1"/>
          </p:cNvSpPr>
          <p:nvPr>
            <p:ph type="title"/>
          </p:nvPr>
        </p:nvSpPr>
        <p:spPr>
          <a:xfrm>
            <a:off x="1069848" y="1298448"/>
            <a:ext cx="7315200" cy="3255264"/>
          </a:xfrm>
        </p:spPr>
        <p:txBody>
          <a:bodyPr vert="horz" lIns="91440" tIns="45720" rIns="91440" bIns="45720" rtlCol="0" anchor="b">
            <a:normAutofit/>
          </a:bodyPr>
          <a:lstStyle/>
          <a:p>
            <a:r>
              <a:rPr lang="en-US" sz="5900" spc="-100"/>
              <a:t>Literature Survey</a:t>
            </a:r>
          </a:p>
        </p:txBody>
      </p:sp>
      <p:sp>
        <p:nvSpPr>
          <p:cNvPr id="49" name="Rectangle 48">
            <a:extLst>
              <a:ext uri="{FF2B5EF4-FFF2-40B4-BE49-F238E27FC236}">
                <a16:creationId xmlns:a16="http://schemas.microsoft.com/office/drawing/2014/main" id="{B9128101-8127-4BEB-A4BB-3B530DD4F2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157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77BF4A-8DEA-7C9D-394F-F1DC4FDABF63}"/>
              </a:ext>
            </a:extLst>
          </p:cNvPr>
          <p:cNvSpPr>
            <a:spLocks noGrp="1"/>
          </p:cNvSpPr>
          <p:nvPr>
            <p:ph sz="half" idx="2"/>
          </p:nvPr>
        </p:nvSpPr>
        <p:spPr>
          <a:xfrm>
            <a:off x="3867912" y="2165576"/>
            <a:ext cx="7772400" cy="4043200"/>
          </a:xfrm>
        </p:spPr>
        <p:txBody>
          <a:bodyPr anchor="t">
            <a:normAutofit/>
          </a:bodyPr>
          <a:lstStyle/>
          <a:p>
            <a:r>
              <a:rPr lang="en-IN" sz="1600" b="0" i="0" dirty="0">
                <a:effectLst/>
              </a:rPr>
              <a:t>This study was conducted to understand the underlying mechanism and the pathogenesis of the Alzheimer’s disease. </a:t>
            </a:r>
          </a:p>
          <a:p>
            <a:r>
              <a:rPr lang="en-IN" sz="1600" dirty="0"/>
              <a:t>Underlying </a:t>
            </a:r>
            <a:r>
              <a:rPr lang="en-IN" sz="1600" b="0" i="0" dirty="0">
                <a:effectLst/>
              </a:rPr>
              <a:t>genetic structure of the disease, gene expression data were used to identify possible genes that are </a:t>
            </a:r>
            <a:r>
              <a:rPr lang="en-IN" sz="1600" dirty="0"/>
              <a:t>risk.</a:t>
            </a:r>
            <a:endParaRPr lang="en-IN" sz="1600" b="0" i="0" dirty="0">
              <a:effectLst/>
            </a:endParaRPr>
          </a:p>
          <a:p>
            <a:r>
              <a:rPr lang="en-IN" sz="1600" b="0" i="0" dirty="0">
                <a:effectLst/>
              </a:rPr>
              <a:t>A machine learning framework that can be used to identify possible bio-marker genes is proposed. </a:t>
            </a:r>
          </a:p>
          <a:p>
            <a:r>
              <a:rPr lang="en-IN" sz="1600" dirty="0"/>
              <a:t>D</a:t>
            </a:r>
            <a:r>
              <a:rPr lang="en-IN" sz="1600" b="0" i="0" dirty="0">
                <a:effectLst/>
              </a:rPr>
              <a:t>iscovered possible set of 14 genes are validated by biological sources. </a:t>
            </a:r>
          </a:p>
          <a:p>
            <a:endParaRPr lang="en-IN" sz="1600" b="0" i="0" dirty="0">
              <a:effectLst/>
            </a:endParaRPr>
          </a:p>
          <a:p>
            <a:endParaRPr lang="en-IN" sz="1600" dirty="0"/>
          </a:p>
          <a:p>
            <a:endParaRPr lang="en-IN" sz="1600" dirty="0"/>
          </a:p>
          <a:p>
            <a:endParaRPr lang="en-IN" sz="1600" dirty="0"/>
          </a:p>
          <a:p>
            <a:endParaRPr lang="en-IN" sz="1600" dirty="0"/>
          </a:p>
          <a:p>
            <a:endParaRPr lang="en-US" sz="1600" dirty="0"/>
          </a:p>
        </p:txBody>
      </p:sp>
      <p:sp>
        <p:nvSpPr>
          <p:cNvPr id="9" name="TextBox 8">
            <a:extLst>
              <a:ext uri="{FF2B5EF4-FFF2-40B4-BE49-F238E27FC236}">
                <a16:creationId xmlns:a16="http://schemas.microsoft.com/office/drawing/2014/main" id="{008F78EE-1CBC-BA30-6AF8-D86E756276C1}"/>
              </a:ext>
            </a:extLst>
          </p:cNvPr>
          <p:cNvSpPr txBox="1"/>
          <p:nvPr/>
        </p:nvSpPr>
        <p:spPr>
          <a:xfrm>
            <a:off x="3867912" y="804672"/>
            <a:ext cx="7772400" cy="984885"/>
          </a:xfrm>
          <a:prstGeom prst="rect">
            <a:avLst/>
          </a:prstGeom>
          <a:noFill/>
        </p:spPr>
        <p:txBody>
          <a:bodyPr wrap="square" rtlCol="0">
            <a:spAutoFit/>
          </a:bodyPr>
          <a:lstStyle/>
          <a:p>
            <a:r>
              <a:rPr lang="en-IN" sz="2200" b="0" i="0" dirty="0">
                <a:effectLst/>
                <a:latin typeface="+mj-lt"/>
              </a:rPr>
              <a:t>Detection of Novel Biomarker Genes of Alzheimer’s Disease Using Gene Expression Data, </a:t>
            </a:r>
            <a:r>
              <a:rPr lang="en-IN" sz="1400" b="0" i="0" dirty="0">
                <a:solidFill>
                  <a:schemeClr val="tx1">
                    <a:lumMod val="65000"/>
                    <a:lumOff val="35000"/>
                  </a:schemeClr>
                </a:solidFill>
                <a:effectLst/>
                <a:latin typeface="+mj-lt"/>
              </a:rPr>
              <a:t>Shehan Perera, Kaveesha Hewage, Chamara Gunarathne, Rajitha Navathana, Damayanthi Herath, Roshan G. Ragel, IEEE - 2020</a:t>
            </a:r>
            <a:endParaRPr lang="en-US" sz="1400" dirty="0">
              <a:solidFill>
                <a:schemeClr val="tx1">
                  <a:lumMod val="65000"/>
                  <a:lumOff val="35000"/>
                </a:schemeClr>
              </a:solidFill>
              <a:latin typeface="+mj-lt"/>
            </a:endParaRPr>
          </a:p>
        </p:txBody>
      </p:sp>
      <p:graphicFrame>
        <p:nvGraphicFramePr>
          <p:cNvPr id="10" name="Table 10">
            <a:extLst>
              <a:ext uri="{FF2B5EF4-FFF2-40B4-BE49-F238E27FC236}">
                <a16:creationId xmlns:a16="http://schemas.microsoft.com/office/drawing/2014/main" id="{E152671A-079E-4C06-A8B5-E43D5AF26D72}"/>
              </a:ext>
            </a:extLst>
          </p:cNvPr>
          <p:cNvGraphicFramePr>
            <a:graphicFrameLocks noGrp="1"/>
          </p:cNvGraphicFramePr>
          <p:nvPr>
            <p:extLst>
              <p:ext uri="{D42A27DB-BD31-4B8C-83A1-F6EECF244321}">
                <p14:modId xmlns:p14="http://schemas.microsoft.com/office/powerpoint/2010/main" val="3994353672"/>
              </p:ext>
            </p:extLst>
          </p:nvPr>
        </p:nvGraphicFramePr>
        <p:xfrm>
          <a:off x="3867912" y="4568285"/>
          <a:ext cx="7772400" cy="1485043"/>
        </p:xfrm>
        <a:graphic>
          <a:graphicData uri="http://schemas.openxmlformats.org/drawingml/2006/table">
            <a:tbl>
              <a:tblPr firstRow="1" bandRow="1">
                <a:tableStyleId>{5C22544A-7EE6-4342-B048-85BDC9FD1C3A}</a:tableStyleId>
              </a:tblPr>
              <a:tblGrid>
                <a:gridCol w="2982159">
                  <a:extLst>
                    <a:ext uri="{9D8B030D-6E8A-4147-A177-3AD203B41FA5}">
                      <a16:colId xmlns:a16="http://schemas.microsoft.com/office/drawing/2014/main" val="858877016"/>
                    </a:ext>
                  </a:extLst>
                </a:gridCol>
                <a:gridCol w="2199441">
                  <a:extLst>
                    <a:ext uri="{9D8B030D-6E8A-4147-A177-3AD203B41FA5}">
                      <a16:colId xmlns:a16="http://schemas.microsoft.com/office/drawing/2014/main" val="2896624253"/>
                    </a:ext>
                  </a:extLst>
                </a:gridCol>
                <a:gridCol w="2590800">
                  <a:extLst>
                    <a:ext uri="{9D8B030D-6E8A-4147-A177-3AD203B41FA5}">
                      <a16:colId xmlns:a16="http://schemas.microsoft.com/office/drawing/2014/main" val="3563507558"/>
                    </a:ext>
                  </a:extLst>
                </a:gridCol>
              </a:tblGrid>
              <a:tr h="281487">
                <a:tc>
                  <a:txBody>
                    <a:bodyPr/>
                    <a:lstStyle/>
                    <a:p>
                      <a:pPr algn="ctr"/>
                      <a:r>
                        <a:rPr lang="en-US" sz="1600" dirty="0"/>
                        <a:t>Model</a:t>
                      </a:r>
                    </a:p>
                  </a:txBody>
                  <a:tcPr/>
                </a:tc>
                <a:tc>
                  <a:txBody>
                    <a:bodyPr/>
                    <a:lstStyle/>
                    <a:p>
                      <a:pPr algn="ctr"/>
                      <a:r>
                        <a:rPr lang="en-US" sz="1600" dirty="0"/>
                        <a:t>Testing</a:t>
                      </a:r>
                    </a:p>
                  </a:txBody>
                  <a:tcPr/>
                </a:tc>
                <a:tc>
                  <a:txBody>
                    <a:bodyPr/>
                    <a:lstStyle/>
                    <a:p>
                      <a:pPr algn="ctr"/>
                      <a:r>
                        <a:rPr lang="en-US" sz="1600" dirty="0"/>
                        <a:t>Training</a:t>
                      </a:r>
                    </a:p>
                  </a:txBody>
                  <a:tcPr/>
                </a:tc>
                <a:extLst>
                  <a:ext uri="{0D108BD9-81ED-4DB2-BD59-A6C34878D82A}">
                    <a16:rowId xmlns:a16="http://schemas.microsoft.com/office/drawing/2014/main" val="301920534"/>
                  </a:ext>
                </a:extLst>
              </a:tr>
              <a:tr h="281487">
                <a:tc>
                  <a:txBody>
                    <a:bodyPr/>
                    <a:lstStyle/>
                    <a:p>
                      <a:pPr algn="ctr"/>
                      <a:r>
                        <a:rPr lang="en-US" sz="1600" dirty="0"/>
                        <a:t>Random Forest</a:t>
                      </a:r>
                    </a:p>
                  </a:txBody>
                  <a:tcPr/>
                </a:tc>
                <a:tc>
                  <a:txBody>
                    <a:bodyPr/>
                    <a:lstStyle/>
                    <a:p>
                      <a:pPr algn="ctr"/>
                      <a:r>
                        <a:rPr lang="en-US" sz="1600" dirty="0"/>
                        <a:t>83.67</a:t>
                      </a:r>
                    </a:p>
                  </a:txBody>
                  <a:tcPr/>
                </a:tc>
                <a:tc>
                  <a:txBody>
                    <a:bodyPr/>
                    <a:lstStyle/>
                    <a:p>
                      <a:pPr algn="ctr"/>
                      <a:r>
                        <a:rPr lang="en-US" sz="1600" dirty="0"/>
                        <a:t>87.48</a:t>
                      </a:r>
                    </a:p>
                  </a:txBody>
                  <a:tcPr/>
                </a:tc>
                <a:extLst>
                  <a:ext uri="{0D108BD9-81ED-4DB2-BD59-A6C34878D82A}">
                    <a16:rowId xmlns:a16="http://schemas.microsoft.com/office/drawing/2014/main" val="3474861340"/>
                  </a:ext>
                </a:extLst>
              </a:tr>
              <a:tr h="479203">
                <a:tc>
                  <a:txBody>
                    <a:bodyPr/>
                    <a:lstStyle/>
                    <a:p>
                      <a:pPr algn="ctr"/>
                      <a:r>
                        <a:rPr lang="en-US" sz="1600" dirty="0"/>
                        <a:t>SVM + Gaussian Kernel</a:t>
                      </a:r>
                    </a:p>
                  </a:txBody>
                  <a:tcPr/>
                </a:tc>
                <a:tc>
                  <a:txBody>
                    <a:bodyPr/>
                    <a:lstStyle/>
                    <a:p>
                      <a:pPr algn="ctr"/>
                      <a:r>
                        <a:rPr lang="en-US" sz="1600" dirty="0"/>
                        <a:t>83.67</a:t>
                      </a:r>
                    </a:p>
                  </a:txBody>
                  <a:tcPr/>
                </a:tc>
                <a:tc>
                  <a:txBody>
                    <a:bodyPr/>
                    <a:lstStyle/>
                    <a:p>
                      <a:pPr algn="ctr"/>
                      <a:r>
                        <a:rPr lang="en-US" sz="1600" dirty="0"/>
                        <a:t>91.06</a:t>
                      </a:r>
                    </a:p>
                  </a:txBody>
                  <a:tcPr/>
                </a:tc>
                <a:extLst>
                  <a:ext uri="{0D108BD9-81ED-4DB2-BD59-A6C34878D82A}">
                    <a16:rowId xmlns:a16="http://schemas.microsoft.com/office/drawing/2014/main" val="749064845"/>
                  </a:ext>
                </a:extLst>
              </a:tr>
              <a:tr h="281487">
                <a:tc>
                  <a:txBody>
                    <a:bodyPr/>
                    <a:lstStyle/>
                    <a:p>
                      <a:pPr algn="ctr"/>
                      <a:r>
                        <a:rPr lang="en-US" sz="1600" dirty="0"/>
                        <a:t>SVM + Linear Kernel</a:t>
                      </a:r>
                    </a:p>
                  </a:txBody>
                  <a:tcPr/>
                </a:tc>
                <a:tc>
                  <a:txBody>
                    <a:bodyPr/>
                    <a:lstStyle/>
                    <a:p>
                      <a:pPr algn="ctr"/>
                      <a:r>
                        <a:rPr lang="en-US" sz="1600" dirty="0"/>
                        <a:t>89.80</a:t>
                      </a:r>
                    </a:p>
                  </a:txBody>
                  <a:tcPr/>
                </a:tc>
                <a:tc>
                  <a:txBody>
                    <a:bodyPr/>
                    <a:lstStyle/>
                    <a:p>
                      <a:pPr algn="ctr"/>
                      <a:r>
                        <a:rPr lang="en-US" sz="1600" dirty="0"/>
                        <a:t>93.76</a:t>
                      </a:r>
                    </a:p>
                  </a:txBody>
                  <a:tcPr/>
                </a:tc>
                <a:extLst>
                  <a:ext uri="{0D108BD9-81ED-4DB2-BD59-A6C34878D82A}">
                    <a16:rowId xmlns:a16="http://schemas.microsoft.com/office/drawing/2014/main" val="2560555678"/>
                  </a:ext>
                </a:extLst>
              </a:tr>
            </a:tbl>
          </a:graphicData>
        </a:graphic>
      </p:graphicFrame>
    </p:spTree>
    <p:extLst>
      <p:ext uri="{BB962C8B-B14F-4D97-AF65-F5344CB8AC3E}">
        <p14:creationId xmlns:p14="http://schemas.microsoft.com/office/powerpoint/2010/main" val="4066066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3B38FB-D1CB-505F-011D-60A79D5B011B}"/>
              </a:ext>
            </a:extLst>
          </p:cNvPr>
          <p:cNvSpPr>
            <a:spLocks noGrp="1"/>
          </p:cNvSpPr>
          <p:nvPr>
            <p:ph idx="1"/>
          </p:nvPr>
        </p:nvSpPr>
        <p:spPr/>
        <p:txBody>
          <a:bodyPr anchor="t">
            <a:normAutofit lnSpcReduction="10000"/>
          </a:bodyPr>
          <a:lstStyle/>
          <a:p>
            <a:r>
              <a:rPr lang="en-IN" sz="1600" b="0" i="0" dirty="0">
                <a:effectLst/>
              </a:rPr>
              <a:t>GSE5281 gene dataset is used to present a critical analysis of the proposed machine learning framework.</a:t>
            </a:r>
            <a:endParaRPr lang="en-US" sz="1600" dirty="0"/>
          </a:p>
          <a:p>
            <a:r>
              <a:rPr lang="en-US" sz="1600" dirty="0"/>
              <a:t>Method:</a:t>
            </a:r>
          </a:p>
          <a:p>
            <a:pPr lvl="1"/>
            <a:r>
              <a:rPr lang="en-US" sz="1600" dirty="0"/>
              <a:t>Data Pre-processing: Extracting 24,438 unique gene symbols from 161 samples with 87 diagnosed with Alzheimer’s.</a:t>
            </a:r>
          </a:p>
          <a:p>
            <a:pPr marL="502920" lvl="1" indent="0">
              <a:buNone/>
            </a:pPr>
            <a:endParaRPr lang="en-US" sz="1600" dirty="0"/>
          </a:p>
          <a:p>
            <a:pPr lvl="1"/>
            <a:r>
              <a:rPr lang="en-US" sz="1600" dirty="0"/>
              <a:t>Differently Expressed Genes: t-test done to extract the p-value for each gene and gene rejected having pValue &lt; 0.05.</a:t>
            </a:r>
          </a:p>
          <a:p>
            <a:pPr marL="502920" lvl="1" indent="0">
              <a:buNone/>
            </a:pPr>
            <a:endParaRPr lang="en-US" sz="1600" dirty="0"/>
          </a:p>
          <a:p>
            <a:pPr lvl="1"/>
            <a:r>
              <a:rPr lang="en-US" sz="1600" dirty="0"/>
              <a:t>Feature Selection: using PCA top 50 genes are extracted. PCA (Principal Component Analysis) is technique which uses set of orthogonal transformation to reduce the feature size. RF is also used to cross validate.</a:t>
            </a:r>
          </a:p>
          <a:p>
            <a:pPr marL="502920" lvl="1" indent="0">
              <a:buNone/>
            </a:pPr>
            <a:endParaRPr lang="en-US" sz="1600" dirty="0"/>
          </a:p>
          <a:p>
            <a:pPr lvl="1"/>
            <a:r>
              <a:rPr lang="en-US" sz="1600" dirty="0"/>
              <a:t> Classification: following classification were used</a:t>
            </a:r>
          </a:p>
          <a:p>
            <a:pPr lvl="2"/>
            <a:r>
              <a:rPr lang="en-US" dirty="0"/>
              <a:t>Naïve Bayes</a:t>
            </a:r>
          </a:p>
          <a:p>
            <a:pPr lvl="2"/>
            <a:r>
              <a:rPr lang="en-US" dirty="0"/>
              <a:t>Decision Trees</a:t>
            </a:r>
          </a:p>
          <a:p>
            <a:pPr lvl="2"/>
            <a:r>
              <a:rPr lang="en-US" dirty="0"/>
              <a:t>Radom Forest</a:t>
            </a:r>
          </a:p>
          <a:p>
            <a:pPr lvl="2"/>
            <a:r>
              <a:rPr lang="en-US" dirty="0"/>
              <a:t>Nearest Neighbor</a:t>
            </a:r>
          </a:p>
          <a:p>
            <a:pPr lvl="2"/>
            <a:r>
              <a:rPr lang="en-US" dirty="0"/>
              <a:t>SVM with linear and gaussian kernel</a:t>
            </a:r>
          </a:p>
          <a:p>
            <a:pPr lvl="1"/>
            <a:endParaRPr lang="en-US" dirty="0"/>
          </a:p>
        </p:txBody>
      </p:sp>
    </p:spTree>
    <p:extLst>
      <p:ext uri="{BB962C8B-B14F-4D97-AF65-F5344CB8AC3E}">
        <p14:creationId xmlns:p14="http://schemas.microsoft.com/office/powerpoint/2010/main" val="2869093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AA3CC463-F933-4AC4-86E1-5AC14B0C3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6025D2DB-A12A-44DB-B00E-F4D622329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480060"/>
            <a:ext cx="4180332" cy="2788074"/>
          </a:xfrm>
          <a:prstGeom prst="rect">
            <a:avLst/>
          </a:prstGeom>
          <a:solidFill>
            <a:srgbClr val="FFFFFF"/>
          </a:solidFill>
          <a:ln w="19050">
            <a:solidFill>
              <a:srgbClr val="FD99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EC875BD1-6C46-7CBB-E1E4-89014A9B8751}"/>
              </a:ext>
            </a:extLst>
          </p:cNvPr>
          <p:cNvPicPr>
            <a:picLocks noChangeAspect="1"/>
          </p:cNvPicPr>
          <p:nvPr/>
        </p:nvPicPr>
        <p:blipFill>
          <a:blip r:embed="rId2"/>
          <a:stretch>
            <a:fillRect/>
          </a:stretch>
        </p:blipFill>
        <p:spPr>
          <a:xfrm>
            <a:off x="559139" y="912563"/>
            <a:ext cx="3981763" cy="1923068"/>
          </a:xfrm>
          <a:prstGeom prst="rect">
            <a:avLst/>
          </a:prstGeom>
        </p:spPr>
      </p:pic>
      <p:sp>
        <p:nvSpPr>
          <p:cNvPr id="13" name="Rectangle 12">
            <a:extLst>
              <a:ext uri="{FF2B5EF4-FFF2-40B4-BE49-F238E27FC236}">
                <a16:creationId xmlns:a16="http://schemas.microsoft.com/office/drawing/2014/main" id="{CE7E7877-F64E-4EEA-B778-138031EFF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3603670"/>
            <a:ext cx="4180332" cy="2788074"/>
          </a:xfrm>
          <a:prstGeom prst="rect">
            <a:avLst/>
          </a:prstGeom>
          <a:solidFill>
            <a:srgbClr val="FFFFFF"/>
          </a:solidFill>
          <a:ln w="19050">
            <a:solidFill>
              <a:srgbClr val="FD99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DD6C4F3-70FD-4F13-919C-702EE4886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0596" y="487090"/>
            <a:ext cx="6741849" cy="5897880"/>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1074B0A-8141-3079-CCB5-E7977E7BB581}"/>
              </a:ext>
            </a:extLst>
          </p:cNvPr>
          <p:cNvPicPr>
            <a:picLocks noChangeAspect="1"/>
          </p:cNvPicPr>
          <p:nvPr/>
        </p:nvPicPr>
        <p:blipFill>
          <a:blip r:embed="rId3"/>
          <a:stretch>
            <a:fillRect/>
          </a:stretch>
        </p:blipFill>
        <p:spPr>
          <a:xfrm>
            <a:off x="4988820" y="2017966"/>
            <a:ext cx="6741849" cy="2836128"/>
          </a:xfrm>
          <a:prstGeom prst="rect">
            <a:avLst/>
          </a:prstGeom>
        </p:spPr>
      </p:pic>
      <p:pic>
        <p:nvPicPr>
          <p:cNvPr id="4" name="Picture 3">
            <a:extLst>
              <a:ext uri="{FF2B5EF4-FFF2-40B4-BE49-F238E27FC236}">
                <a16:creationId xmlns:a16="http://schemas.microsoft.com/office/drawing/2014/main" id="{C8F30055-8AF8-A717-FC01-5311D5336AF9}"/>
              </a:ext>
            </a:extLst>
          </p:cNvPr>
          <p:cNvPicPr>
            <a:picLocks noChangeAspect="1"/>
          </p:cNvPicPr>
          <p:nvPr/>
        </p:nvPicPr>
        <p:blipFill>
          <a:blip r:embed="rId4"/>
          <a:stretch>
            <a:fillRect/>
          </a:stretch>
        </p:blipFill>
        <p:spPr>
          <a:xfrm>
            <a:off x="529278" y="3642512"/>
            <a:ext cx="4041486" cy="2596923"/>
          </a:xfrm>
          <a:prstGeom prst="rect">
            <a:avLst/>
          </a:prstGeom>
        </p:spPr>
      </p:pic>
    </p:spTree>
    <p:extLst>
      <p:ext uri="{BB962C8B-B14F-4D97-AF65-F5344CB8AC3E}">
        <p14:creationId xmlns:p14="http://schemas.microsoft.com/office/powerpoint/2010/main" val="425654746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777</TotalTime>
  <Words>1889</Words>
  <Application>Microsoft Macintosh PowerPoint</Application>
  <PresentationFormat>Widescreen</PresentationFormat>
  <Paragraphs>175</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Corbel</vt:lpstr>
      <vt:lpstr>Times New Roman</vt:lpstr>
      <vt:lpstr>Wingdings 2</vt:lpstr>
      <vt:lpstr>Frame</vt:lpstr>
      <vt:lpstr>Early detection of Alzheimer’s disease using blood gene expression data  </vt:lpstr>
      <vt:lpstr>Abstract</vt:lpstr>
      <vt:lpstr>Introduction</vt:lpstr>
      <vt:lpstr>Introduction – Cont.</vt:lpstr>
      <vt:lpstr>Motivation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Early detection of Alzheimer’s disease using blood gene expression data  </dc:title>
  <dc:creator>Hariharan J</dc:creator>
  <cp:lastModifiedBy>Hariharan J</cp:lastModifiedBy>
  <cp:revision>29</cp:revision>
  <dcterms:created xsi:type="dcterms:W3CDTF">2022-11-08T11:59:11Z</dcterms:created>
  <dcterms:modified xsi:type="dcterms:W3CDTF">2022-11-30T00:23:48Z</dcterms:modified>
</cp:coreProperties>
</file>