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8" r:id="rId3"/>
    <p:sldId id="278" r:id="rId4"/>
    <p:sldId id="271" r:id="rId5"/>
    <p:sldId id="272" r:id="rId6"/>
    <p:sldId id="261" r:id="rId7"/>
    <p:sldId id="273" r:id="rId8"/>
    <p:sldId id="267" r:id="rId9"/>
    <p:sldId id="266" r:id="rId10"/>
    <p:sldId id="262" r:id="rId11"/>
    <p:sldId id="263" r:id="rId12"/>
    <p:sldId id="275" r:id="rId13"/>
    <p:sldId id="280" r:id="rId14"/>
    <p:sldId id="281"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5" autoAdjust="0"/>
    <p:restoredTop sz="84993" autoAdjust="0"/>
  </p:normalViewPr>
  <p:slideViewPr>
    <p:cSldViewPr snapToGrid="0">
      <p:cViewPr varScale="1">
        <p:scale>
          <a:sx n="90" d="100"/>
          <a:sy n="90"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Comparative</a:t>
            </a:r>
            <a:r>
              <a:rPr lang="en-US" baseline="0" dirty="0"/>
              <a:t> output with different Aspect ratio</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Aspect_ratio</c:v>
                </c:pt>
              </c:strCache>
            </c:strRef>
          </c:tx>
          <c:spPr>
            <a:solidFill>
              <a:schemeClr val="accent1"/>
            </a:solidFill>
            <a:ln>
              <a:noFill/>
            </a:ln>
            <a:effectLst/>
          </c:spPr>
          <c:invertIfNegative val="0"/>
          <c:cat>
            <c:strRef>
              <c:f>Sheet1!$A$2:$A$5</c:f>
              <c:strCache>
                <c:ptCount val="4"/>
                <c:pt idx="0">
                  <c:v>Test 1</c:v>
                </c:pt>
                <c:pt idx="1">
                  <c:v>Test 2</c:v>
                </c:pt>
                <c:pt idx="2">
                  <c:v>Test 3</c:v>
                </c:pt>
                <c:pt idx="3">
                  <c:v>Test 4</c:v>
                </c:pt>
              </c:strCache>
            </c:strRef>
          </c:cat>
          <c:val>
            <c:numRef>
              <c:f>Sheet1!$B$2:$B$5</c:f>
              <c:numCache>
                <c:formatCode>General</c:formatCode>
                <c:ptCount val="4"/>
                <c:pt idx="0">
                  <c:v>0.75700000000000001</c:v>
                </c:pt>
                <c:pt idx="1">
                  <c:v>1.284</c:v>
                </c:pt>
                <c:pt idx="2">
                  <c:v>0.753</c:v>
                </c:pt>
                <c:pt idx="3">
                  <c:v>1.786</c:v>
                </c:pt>
              </c:numCache>
            </c:numRef>
          </c:val>
          <c:extLst>
            <c:ext xmlns:c16="http://schemas.microsoft.com/office/drawing/2014/chart" uri="{C3380CC4-5D6E-409C-BE32-E72D297353CC}">
              <c16:uniqueId val="{00000000-604A-4860-B282-68C303F0CB9F}"/>
            </c:ext>
          </c:extLst>
        </c:ser>
        <c:ser>
          <c:idx val="1"/>
          <c:order val="1"/>
          <c:tx>
            <c:strRef>
              <c:f>Sheet1!$C$1</c:f>
              <c:strCache>
                <c:ptCount val="1"/>
                <c:pt idx="0">
                  <c:v>Network time</c:v>
                </c:pt>
              </c:strCache>
            </c:strRef>
          </c:tx>
          <c:spPr>
            <a:solidFill>
              <a:schemeClr val="accent2"/>
            </a:solidFill>
            <a:ln>
              <a:noFill/>
            </a:ln>
            <a:effectLst/>
          </c:spPr>
          <c:invertIfNegative val="0"/>
          <c:cat>
            <c:strRef>
              <c:f>Sheet1!$A$2:$A$5</c:f>
              <c:strCache>
                <c:ptCount val="4"/>
                <c:pt idx="0">
                  <c:v>Test 1</c:v>
                </c:pt>
                <c:pt idx="1">
                  <c:v>Test 2</c:v>
                </c:pt>
                <c:pt idx="2">
                  <c:v>Test 3</c:v>
                </c:pt>
                <c:pt idx="3">
                  <c:v>Test 4</c:v>
                </c:pt>
              </c:strCache>
            </c:strRef>
          </c:cat>
          <c:val>
            <c:numRef>
              <c:f>Sheet1!$C$2:$C$5</c:f>
              <c:numCache>
                <c:formatCode>General</c:formatCode>
                <c:ptCount val="4"/>
                <c:pt idx="0">
                  <c:v>1.8560000000000001</c:v>
                </c:pt>
                <c:pt idx="1">
                  <c:v>3.3530000000000002</c:v>
                </c:pt>
                <c:pt idx="2">
                  <c:v>1.885</c:v>
                </c:pt>
                <c:pt idx="3">
                  <c:v>4.423</c:v>
                </c:pt>
              </c:numCache>
            </c:numRef>
          </c:val>
          <c:extLst>
            <c:ext xmlns:c16="http://schemas.microsoft.com/office/drawing/2014/chart" uri="{C3380CC4-5D6E-409C-BE32-E72D297353CC}">
              <c16:uniqueId val="{00000001-604A-4860-B282-68C303F0CB9F}"/>
            </c:ext>
          </c:extLst>
        </c:ser>
        <c:ser>
          <c:idx val="2"/>
          <c:order val="2"/>
          <c:tx>
            <c:strRef>
              <c:f>Sheet1!$D$1</c:f>
              <c:strCache>
                <c:ptCount val="1"/>
                <c:pt idx="0">
                  <c:v>Total time</c:v>
                </c:pt>
              </c:strCache>
            </c:strRef>
          </c:tx>
          <c:spPr>
            <a:solidFill>
              <a:schemeClr val="accent3"/>
            </a:solidFill>
            <a:ln>
              <a:noFill/>
            </a:ln>
            <a:effectLst/>
          </c:spPr>
          <c:invertIfNegative val="0"/>
          <c:cat>
            <c:strRef>
              <c:f>Sheet1!$A$2:$A$5</c:f>
              <c:strCache>
                <c:ptCount val="4"/>
                <c:pt idx="0">
                  <c:v>Test 1</c:v>
                </c:pt>
                <c:pt idx="1">
                  <c:v>Test 2</c:v>
                </c:pt>
                <c:pt idx="2">
                  <c:v>Test 3</c:v>
                </c:pt>
                <c:pt idx="3">
                  <c:v>Test 4</c:v>
                </c:pt>
              </c:strCache>
            </c:strRef>
          </c:cat>
          <c:val>
            <c:numRef>
              <c:f>Sheet1!$D$2:$D$5</c:f>
              <c:numCache>
                <c:formatCode>General</c:formatCode>
                <c:ptCount val="4"/>
                <c:pt idx="0">
                  <c:v>1.9510000000000001</c:v>
                </c:pt>
                <c:pt idx="1">
                  <c:v>3.4750000000000001</c:v>
                </c:pt>
                <c:pt idx="2">
                  <c:v>1.966</c:v>
                </c:pt>
                <c:pt idx="3">
                  <c:v>4.5599999999999996</c:v>
                </c:pt>
              </c:numCache>
            </c:numRef>
          </c:val>
          <c:extLst>
            <c:ext xmlns:c16="http://schemas.microsoft.com/office/drawing/2014/chart" uri="{C3380CC4-5D6E-409C-BE32-E72D297353CC}">
              <c16:uniqueId val="{00000002-604A-4860-B282-68C303F0CB9F}"/>
            </c:ext>
          </c:extLst>
        </c:ser>
        <c:dLbls>
          <c:showLegendKey val="0"/>
          <c:showVal val="0"/>
          <c:showCatName val="0"/>
          <c:showSerName val="0"/>
          <c:showPercent val="0"/>
          <c:showBubbleSize val="0"/>
        </c:dLbls>
        <c:gapWidth val="219"/>
        <c:overlap val="-27"/>
        <c:axId val="1881366576"/>
        <c:axId val="1881363248"/>
      </c:barChart>
      <c:catAx>
        <c:axId val="188136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1363248"/>
        <c:crosses val="autoZero"/>
        <c:auto val="1"/>
        <c:lblAlgn val="ctr"/>
        <c:lblOffset val="100"/>
        <c:noMultiLvlLbl val="0"/>
      </c:catAx>
      <c:valAx>
        <c:axId val="188136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136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4C37-558E-433F-9C81-CEED761E5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7C44E-2506-4F39-9D20-98207ACF6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29BF6-E6AE-4768-AFDB-482590C07186}"/>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5" name="Footer Placeholder 4">
            <a:extLst>
              <a:ext uri="{FF2B5EF4-FFF2-40B4-BE49-F238E27FC236}">
                <a16:creationId xmlns:a16="http://schemas.microsoft.com/office/drawing/2014/main" id="{AA6F7967-B402-4E03-85A9-5501FC7B2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90DE5-2D0E-475F-B78E-4B3518D74C14}"/>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29723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01CC-22FE-4FEC-B45A-CB5A6C8D78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CE8211-ACFE-4269-8E1F-A25743A923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BDE66-E2A3-4013-8A8C-16AA0C716C24}"/>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5" name="Footer Placeholder 4">
            <a:extLst>
              <a:ext uri="{FF2B5EF4-FFF2-40B4-BE49-F238E27FC236}">
                <a16:creationId xmlns:a16="http://schemas.microsoft.com/office/drawing/2014/main" id="{EF4C027A-8269-4E69-AA05-B5C654008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435DA-9243-46E6-9069-CBA1D82C047E}"/>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191305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4AA93-18B9-4AB4-91BB-53E95393E4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0F07B9-B5F3-4D89-AF39-04FDB592B0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11DF0-4B4D-469B-BB22-4DCC2F2AF472}"/>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5" name="Footer Placeholder 4">
            <a:extLst>
              <a:ext uri="{FF2B5EF4-FFF2-40B4-BE49-F238E27FC236}">
                <a16:creationId xmlns:a16="http://schemas.microsoft.com/office/drawing/2014/main" id="{E2BBFD1F-D142-43AB-A6AA-3072B1EA2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C4E36-239F-42BE-9861-687BF95BD09F}"/>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130633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40EF-02ED-4CBA-92E9-7782C2474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8DB7D-18B8-4A2F-9385-60DE5BCDC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BD32E-8800-46EC-ACC1-875C3ABC2F31}"/>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5" name="Footer Placeholder 4">
            <a:extLst>
              <a:ext uri="{FF2B5EF4-FFF2-40B4-BE49-F238E27FC236}">
                <a16:creationId xmlns:a16="http://schemas.microsoft.com/office/drawing/2014/main" id="{B8770AEB-7774-4575-A0AD-C005DF007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87507-AAB8-4753-9081-C3DA7264C927}"/>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141223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937-F3A3-4441-84BF-44876066B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83AF27-A522-46ED-A825-33950C3F92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71C295-E6BE-4A58-B634-1881D3358CDC}"/>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5" name="Footer Placeholder 4">
            <a:extLst>
              <a:ext uri="{FF2B5EF4-FFF2-40B4-BE49-F238E27FC236}">
                <a16:creationId xmlns:a16="http://schemas.microsoft.com/office/drawing/2014/main" id="{CFB6FC84-8A53-4AF8-BA27-4D373494B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F5AE5-4B2B-47AF-A54E-F70AA16F67FE}"/>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268893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12E3-E9BC-4A7C-914F-E18772ABD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6CAEB-AAF5-468F-8DEF-E995DB4F33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03115-AC0F-4C50-957D-F08E58907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82126C-7D5F-461F-8CB8-16D3C435F8AC}"/>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6" name="Footer Placeholder 5">
            <a:extLst>
              <a:ext uri="{FF2B5EF4-FFF2-40B4-BE49-F238E27FC236}">
                <a16:creationId xmlns:a16="http://schemas.microsoft.com/office/drawing/2014/main" id="{35F55191-30FF-43B8-B803-C016A32B4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E0BA-CA06-4BDB-8C6A-0225048C68A0}"/>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294311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BCE7-7E00-44C1-B0E3-6B54896498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BE2D4-1BD6-4A06-8EB7-5D362708F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63F409-DF7A-4727-9D4C-245D89429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7DA1F8-3DAC-4BC0-AA9E-5F2CF8C16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298CC-2474-4316-8C9D-AF80F8498F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FC1EC4-5A38-4B17-AD11-335E001FAA89}"/>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8" name="Footer Placeholder 7">
            <a:extLst>
              <a:ext uri="{FF2B5EF4-FFF2-40B4-BE49-F238E27FC236}">
                <a16:creationId xmlns:a16="http://schemas.microsoft.com/office/drawing/2014/main" id="{5FD6A620-754E-455C-9C30-88AAAAEC32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78B6A-4440-4504-97AF-803F03E5D038}"/>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82487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B6FF-2CFC-4A44-86E9-3C9C5169AC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739027-5E76-4B10-A6CD-3BBF31EF7573}"/>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4" name="Footer Placeholder 3">
            <a:extLst>
              <a:ext uri="{FF2B5EF4-FFF2-40B4-BE49-F238E27FC236}">
                <a16:creationId xmlns:a16="http://schemas.microsoft.com/office/drawing/2014/main" id="{ACCA6E3F-29EF-46F4-B27A-46478115D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AE334-AC45-4CE3-8A31-15791DC2B096}"/>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164520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803EE-69F8-4DC1-84A1-44C12C1F3027}"/>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3" name="Footer Placeholder 2">
            <a:extLst>
              <a:ext uri="{FF2B5EF4-FFF2-40B4-BE49-F238E27FC236}">
                <a16:creationId xmlns:a16="http://schemas.microsoft.com/office/drawing/2014/main" id="{6391134B-A00D-43B4-A44A-F688C551DE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3BDE3F-87DE-4776-9367-01938248E2F3}"/>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383571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7663-54D4-48A8-B0B1-6DE1C3D82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196D9-7F11-4994-BE40-A5BA84434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A20F2-4EEA-4525-A2AA-31A815C56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468DB-2126-46DB-B8F2-FFA989F8BA85}"/>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6" name="Footer Placeholder 5">
            <a:extLst>
              <a:ext uri="{FF2B5EF4-FFF2-40B4-BE49-F238E27FC236}">
                <a16:creationId xmlns:a16="http://schemas.microsoft.com/office/drawing/2014/main" id="{9192B966-4902-44AB-9071-8BFB6A8F9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E9E7F-8116-431F-952D-1E36FD139DB0}"/>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160013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150D-79D0-42BC-934A-4626887B5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2DB176-8BB2-4C82-95BD-AD64A5341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8B4A59-1A56-438D-AE54-E6380C50A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C4BD9-30A0-48A0-AA2A-96546D2B5AB9}"/>
              </a:ext>
            </a:extLst>
          </p:cNvPr>
          <p:cNvSpPr>
            <a:spLocks noGrp="1"/>
          </p:cNvSpPr>
          <p:nvPr>
            <p:ph type="dt" sz="half" idx="10"/>
          </p:nvPr>
        </p:nvSpPr>
        <p:spPr/>
        <p:txBody>
          <a:bodyPr/>
          <a:lstStyle/>
          <a:p>
            <a:fld id="{86D5FD26-1346-48E2-BAB7-85014F6775C1}" type="datetimeFigureOut">
              <a:rPr lang="en-US" smtClean="0"/>
              <a:t>2/22/2021</a:t>
            </a:fld>
            <a:endParaRPr lang="en-US"/>
          </a:p>
        </p:txBody>
      </p:sp>
      <p:sp>
        <p:nvSpPr>
          <p:cNvPr id="6" name="Footer Placeholder 5">
            <a:extLst>
              <a:ext uri="{FF2B5EF4-FFF2-40B4-BE49-F238E27FC236}">
                <a16:creationId xmlns:a16="http://schemas.microsoft.com/office/drawing/2014/main" id="{AFC52410-8C12-4DBE-9A96-399EE6EFB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FC981A-33B7-474D-8C7E-7EC93804576A}"/>
              </a:ext>
            </a:extLst>
          </p:cNvPr>
          <p:cNvSpPr>
            <a:spLocks noGrp="1"/>
          </p:cNvSpPr>
          <p:nvPr>
            <p:ph type="sldNum" sz="quarter" idx="12"/>
          </p:nvPr>
        </p:nvSpPr>
        <p:spPr/>
        <p:txBody>
          <a:bodyPr/>
          <a:lstStyle/>
          <a:p>
            <a:fld id="{41E0ED5A-7C0B-4B04-8B7D-099947054485}" type="slidenum">
              <a:rPr lang="en-US" smtClean="0"/>
              <a:t>‹#›</a:t>
            </a:fld>
            <a:endParaRPr lang="en-US"/>
          </a:p>
        </p:txBody>
      </p:sp>
    </p:spTree>
    <p:extLst>
      <p:ext uri="{BB962C8B-B14F-4D97-AF65-F5344CB8AC3E}">
        <p14:creationId xmlns:p14="http://schemas.microsoft.com/office/powerpoint/2010/main" val="417881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D17F0-3926-492C-8383-58495EF6D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831A3-DE70-46E8-94B6-2CD6EB3329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6B21C-21A3-4D9A-A086-90A293401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5FD26-1346-48E2-BAB7-85014F6775C1}" type="datetimeFigureOut">
              <a:rPr lang="en-US" smtClean="0"/>
              <a:t>2/22/2021</a:t>
            </a:fld>
            <a:endParaRPr lang="en-US"/>
          </a:p>
        </p:txBody>
      </p:sp>
      <p:sp>
        <p:nvSpPr>
          <p:cNvPr id="5" name="Footer Placeholder 4">
            <a:extLst>
              <a:ext uri="{FF2B5EF4-FFF2-40B4-BE49-F238E27FC236}">
                <a16:creationId xmlns:a16="http://schemas.microsoft.com/office/drawing/2014/main" id="{A5072A4E-2CBB-4A87-A81E-A0A3427C3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842D0E-D689-452F-AC5F-9C2A0B6A9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0ED5A-7C0B-4B04-8B7D-099947054485}" type="slidenum">
              <a:rPr lang="en-US" smtClean="0"/>
              <a:t>‹#›</a:t>
            </a:fld>
            <a:endParaRPr lang="en-US"/>
          </a:p>
        </p:txBody>
      </p:sp>
    </p:spTree>
    <p:extLst>
      <p:ext uri="{BB962C8B-B14F-4D97-AF65-F5344CB8AC3E}">
        <p14:creationId xmlns:p14="http://schemas.microsoft.com/office/powerpoint/2010/main" val="283775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domedb.perception.cs.cmu.edu/"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69AFB8-82D0-483E-857C-5D83CF7D2F0D}"/>
              </a:ext>
            </a:extLst>
          </p:cNvPr>
          <p:cNvSpPr txBox="1"/>
          <p:nvPr/>
        </p:nvSpPr>
        <p:spPr>
          <a:xfrm>
            <a:off x="0" y="226151"/>
            <a:ext cx="12192000" cy="584775"/>
          </a:xfrm>
          <a:prstGeom prst="rect">
            <a:avLst/>
          </a:prstGeom>
          <a:noFill/>
        </p:spPr>
        <p:txBody>
          <a:bodyPr wrap="square" rtlCol="0">
            <a:spAutoFit/>
          </a:bodyPr>
          <a:lstStyle/>
          <a:p>
            <a:pPr algn="ctr"/>
            <a:r>
              <a:rPr lang="en-US" sz="3200" dirty="0"/>
              <a:t>Hand pose estimation in single RGB image with Multiview Bootstrapping </a:t>
            </a:r>
          </a:p>
        </p:txBody>
      </p:sp>
      <p:pic>
        <p:nvPicPr>
          <p:cNvPr id="3" name="Google Shape;185;p25">
            <a:extLst>
              <a:ext uri="{FF2B5EF4-FFF2-40B4-BE49-F238E27FC236}">
                <a16:creationId xmlns:a16="http://schemas.microsoft.com/office/drawing/2014/main" id="{5B943EF6-57A3-4AB6-8F3D-8959BDA02155}"/>
              </a:ext>
            </a:extLst>
          </p:cNvPr>
          <p:cNvPicPr preferRelativeResize="0"/>
          <p:nvPr/>
        </p:nvPicPr>
        <p:blipFill rotWithShape="1">
          <a:blip r:embed="rId2">
            <a:alphaModFix/>
          </a:blip>
          <a:srcRect/>
          <a:stretch/>
        </p:blipFill>
        <p:spPr>
          <a:xfrm>
            <a:off x="5291469" y="1180258"/>
            <a:ext cx="1609062" cy="1502014"/>
          </a:xfrm>
          <a:prstGeom prst="rect">
            <a:avLst/>
          </a:prstGeom>
          <a:noFill/>
          <a:ln>
            <a:noFill/>
          </a:ln>
        </p:spPr>
      </p:pic>
      <p:sp>
        <p:nvSpPr>
          <p:cNvPr id="4" name="TextBox 3">
            <a:extLst>
              <a:ext uri="{FF2B5EF4-FFF2-40B4-BE49-F238E27FC236}">
                <a16:creationId xmlns:a16="http://schemas.microsoft.com/office/drawing/2014/main" id="{D8FCA978-D26B-4A5D-9D85-048BB3D06338}"/>
              </a:ext>
            </a:extLst>
          </p:cNvPr>
          <p:cNvSpPr txBox="1"/>
          <p:nvPr/>
        </p:nvSpPr>
        <p:spPr>
          <a:xfrm>
            <a:off x="265814" y="3714064"/>
            <a:ext cx="5418294" cy="1200329"/>
          </a:xfrm>
          <a:prstGeom prst="rect">
            <a:avLst/>
          </a:prstGeom>
          <a:noFill/>
        </p:spPr>
        <p:txBody>
          <a:bodyPr wrap="square" rtlCol="0">
            <a:spAutoFit/>
          </a:bodyPr>
          <a:lstStyle/>
          <a:p>
            <a:r>
              <a:rPr lang="en-US" dirty="0">
                <a:solidFill>
                  <a:srgbClr val="00B050"/>
                </a:solidFill>
              </a:rPr>
              <a:t>Submitted By:</a:t>
            </a:r>
          </a:p>
          <a:p>
            <a:endParaRPr lang="en-US" dirty="0"/>
          </a:p>
          <a:p>
            <a:r>
              <a:rPr lang="en-US" dirty="0"/>
              <a:t>1. Mohammad </a:t>
            </a:r>
            <a:r>
              <a:rPr lang="en-US" dirty="0" err="1"/>
              <a:t>Montasim</a:t>
            </a:r>
            <a:r>
              <a:rPr lang="en-US" dirty="0"/>
              <a:t>-Al-Mamun Shuvo </a:t>
            </a:r>
            <a:r>
              <a:rPr lang="en-US" sz="1600" dirty="0"/>
              <a:t>(160201059)</a:t>
            </a:r>
          </a:p>
          <a:p>
            <a:r>
              <a:rPr lang="en-US" dirty="0"/>
              <a:t>2. Abid Hasan </a:t>
            </a:r>
            <a:r>
              <a:rPr lang="en-US" sz="1800" dirty="0"/>
              <a:t>(160201060)</a:t>
            </a:r>
          </a:p>
        </p:txBody>
      </p:sp>
      <p:sp>
        <p:nvSpPr>
          <p:cNvPr id="5" name="TextBox 4">
            <a:extLst>
              <a:ext uri="{FF2B5EF4-FFF2-40B4-BE49-F238E27FC236}">
                <a16:creationId xmlns:a16="http://schemas.microsoft.com/office/drawing/2014/main" id="{38CD2B62-664D-464B-A0E2-1F95F720A784}"/>
              </a:ext>
            </a:extLst>
          </p:cNvPr>
          <p:cNvSpPr txBox="1"/>
          <p:nvPr/>
        </p:nvSpPr>
        <p:spPr>
          <a:xfrm>
            <a:off x="6620540" y="3714064"/>
            <a:ext cx="5305646" cy="1354217"/>
          </a:xfrm>
          <a:prstGeom prst="rect">
            <a:avLst/>
          </a:prstGeom>
          <a:noFill/>
        </p:spPr>
        <p:txBody>
          <a:bodyPr wrap="square" rtlCol="0">
            <a:spAutoFit/>
          </a:bodyPr>
          <a:lstStyle/>
          <a:p>
            <a:r>
              <a:rPr lang="en-US" dirty="0">
                <a:solidFill>
                  <a:srgbClr val="00B050"/>
                </a:solidFill>
              </a:rPr>
              <a:t>Supervised By:</a:t>
            </a:r>
          </a:p>
          <a:p>
            <a:endParaRPr lang="en-US" dirty="0"/>
          </a:p>
          <a:p>
            <a:r>
              <a:rPr lang="en-US" b="1" dirty="0"/>
              <a:t>Prof. Dr Md </a:t>
            </a:r>
            <a:r>
              <a:rPr lang="en-US" b="1" dirty="0" err="1"/>
              <a:t>Mamunur</a:t>
            </a:r>
            <a:r>
              <a:rPr lang="en-US" b="1" dirty="0"/>
              <a:t> Rashid</a:t>
            </a:r>
          </a:p>
          <a:p>
            <a:r>
              <a:rPr lang="en-US" sz="1400" dirty="0"/>
              <a:t>Dean, Faculty of ECE</a:t>
            </a:r>
          </a:p>
          <a:p>
            <a:r>
              <a:rPr lang="en-US" sz="1400" dirty="0"/>
              <a:t>Professor, Department of CSE</a:t>
            </a:r>
          </a:p>
        </p:txBody>
      </p:sp>
      <p:sp>
        <p:nvSpPr>
          <p:cNvPr id="6" name="TextBox 5">
            <a:extLst>
              <a:ext uri="{FF2B5EF4-FFF2-40B4-BE49-F238E27FC236}">
                <a16:creationId xmlns:a16="http://schemas.microsoft.com/office/drawing/2014/main" id="{08CEACC0-B4B0-4191-8CAB-C7DD7C5E9C21}"/>
              </a:ext>
            </a:extLst>
          </p:cNvPr>
          <p:cNvSpPr txBox="1"/>
          <p:nvPr/>
        </p:nvSpPr>
        <p:spPr>
          <a:xfrm>
            <a:off x="6620540" y="5080638"/>
            <a:ext cx="5305646" cy="1631216"/>
          </a:xfrm>
          <a:prstGeom prst="rect">
            <a:avLst/>
          </a:prstGeom>
          <a:noFill/>
        </p:spPr>
        <p:txBody>
          <a:bodyPr wrap="square" rtlCol="0">
            <a:spAutoFit/>
          </a:bodyPr>
          <a:lstStyle/>
          <a:p>
            <a:r>
              <a:rPr lang="en-US" dirty="0">
                <a:solidFill>
                  <a:srgbClr val="00B050"/>
                </a:solidFill>
              </a:rPr>
              <a:t>&amp; </a:t>
            </a:r>
          </a:p>
          <a:p>
            <a:r>
              <a:rPr lang="en-US" dirty="0">
                <a:solidFill>
                  <a:srgbClr val="00B050"/>
                </a:solidFill>
              </a:rPr>
              <a:t>Co-Supervised By:</a:t>
            </a:r>
          </a:p>
          <a:p>
            <a:endParaRPr lang="en-US" dirty="0"/>
          </a:p>
          <a:p>
            <a:r>
              <a:rPr lang="en-US" b="1" dirty="0"/>
              <a:t>Mohammad Hasan</a:t>
            </a:r>
          </a:p>
          <a:p>
            <a:r>
              <a:rPr lang="en-US" sz="1400" dirty="0"/>
              <a:t>Lecturer</a:t>
            </a:r>
          </a:p>
          <a:p>
            <a:r>
              <a:rPr lang="en-US" sz="1400" dirty="0"/>
              <a:t>Department of CSE</a:t>
            </a:r>
          </a:p>
        </p:txBody>
      </p:sp>
      <p:sp>
        <p:nvSpPr>
          <p:cNvPr id="7" name="TextBox 6">
            <a:extLst>
              <a:ext uri="{FF2B5EF4-FFF2-40B4-BE49-F238E27FC236}">
                <a16:creationId xmlns:a16="http://schemas.microsoft.com/office/drawing/2014/main" id="{8BED5F73-91CA-4B84-AB09-7FA50962B381}"/>
              </a:ext>
            </a:extLst>
          </p:cNvPr>
          <p:cNvSpPr txBox="1"/>
          <p:nvPr/>
        </p:nvSpPr>
        <p:spPr>
          <a:xfrm>
            <a:off x="0" y="2682272"/>
            <a:ext cx="12192000" cy="461665"/>
          </a:xfrm>
          <a:prstGeom prst="rect">
            <a:avLst/>
          </a:prstGeom>
          <a:noFill/>
        </p:spPr>
        <p:txBody>
          <a:bodyPr wrap="square" rtlCol="0">
            <a:spAutoFit/>
          </a:bodyPr>
          <a:lstStyle/>
          <a:p>
            <a:pPr algn="ctr"/>
            <a:r>
              <a:rPr lang="en-US" sz="2400" dirty="0"/>
              <a:t>Bangladesh Army University of Science and Technology, Saidpur</a:t>
            </a:r>
            <a:endParaRPr lang="en-US" sz="3200" dirty="0"/>
          </a:p>
        </p:txBody>
      </p:sp>
    </p:spTree>
    <p:extLst>
      <p:ext uri="{BB962C8B-B14F-4D97-AF65-F5344CB8AC3E}">
        <p14:creationId xmlns:p14="http://schemas.microsoft.com/office/powerpoint/2010/main" val="28399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1D4C5C5-A3CD-4FED-B522-214E77366B19}"/>
              </a:ext>
            </a:extLst>
          </p:cNvPr>
          <p:cNvGrpSpPr/>
          <p:nvPr/>
        </p:nvGrpSpPr>
        <p:grpSpPr>
          <a:xfrm>
            <a:off x="0" y="-3810"/>
            <a:ext cx="12253027" cy="449233"/>
            <a:chOff x="0" y="-3810"/>
            <a:chExt cx="12310998" cy="451358"/>
          </a:xfrm>
        </p:grpSpPr>
        <p:sp>
          <p:nvSpPr>
            <p:cNvPr id="3" name="TextBox 2">
              <a:extLst>
                <a:ext uri="{FF2B5EF4-FFF2-40B4-BE49-F238E27FC236}">
                  <a16:creationId xmlns:a16="http://schemas.microsoft.com/office/drawing/2014/main" id="{A6AFFA1C-0A8A-4A78-A5A2-7B83B640D1F3}"/>
                </a:ext>
              </a:extLst>
            </p:cNvPr>
            <p:cNvSpPr txBox="1"/>
            <p:nvPr/>
          </p:nvSpPr>
          <p:spPr>
            <a:xfrm>
              <a:off x="0" y="0"/>
              <a:ext cx="11452859" cy="371079"/>
            </a:xfrm>
            <a:prstGeom prst="rect">
              <a:avLst/>
            </a:prstGeom>
            <a:noFill/>
          </p:spPr>
          <p:txBody>
            <a:bodyPr wrap="square" rtlCol="0">
              <a:spAutoFit/>
            </a:bodyPr>
            <a:lstStyle/>
            <a:p>
              <a:r>
                <a:rPr lang="en-US" dirty="0"/>
                <a:t>⨳ Flowchart – Hand Pose Estimation and Finger Localization</a:t>
              </a:r>
            </a:p>
          </p:txBody>
        </p:sp>
        <p:cxnSp>
          <p:nvCxnSpPr>
            <p:cNvPr id="4" name="Straight Connector 3">
              <a:extLst>
                <a:ext uri="{FF2B5EF4-FFF2-40B4-BE49-F238E27FC236}">
                  <a16:creationId xmlns:a16="http://schemas.microsoft.com/office/drawing/2014/main" id="{7A49D0B9-B461-46E7-832F-4E7785A8443E}"/>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07F32BE5-5BF0-4F64-AA98-E2AD038C9872}"/>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7E13235-E748-423B-8BFD-608D7A412DF4}"/>
                </a:ext>
              </a:extLst>
            </p:cNvPr>
            <p:cNvSpPr txBox="1"/>
            <p:nvPr/>
          </p:nvSpPr>
          <p:spPr>
            <a:xfrm>
              <a:off x="11890026" y="-3810"/>
              <a:ext cx="420972" cy="371079"/>
            </a:xfrm>
            <a:prstGeom prst="rect">
              <a:avLst/>
            </a:prstGeom>
            <a:noFill/>
          </p:spPr>
          <p:txBody>
            <a:bodyPr wrap="square" rtlCol="0">
              <a:spAutoFit/>
            </a:bodyPr>
            <a:lstStyle/>
            <a:p>
              <a:r>
                <a:rPr lang="en-US" dirty="0"/>
                <a:t>12</a:t>
              </a:r>
            </a:p>
          </p:txBody>
        </p:sp>
      </p:grpSp>
      <p:sp>
        <p:nvSpPr>
          <p:cNvPr id="7" name="Rectangle: Rounded Corners 6">
            <a:extLst>
              <a:ext uri="{FF2B5EF4-FFF2-40B4-BE49-F238E27FC236}">
                <a16:creationId xmlns:a16="http://schemas.microsoft.com/office/drawing/2014/main" id="{5E4C9A49-A9C5-4E30-AB27-673918E8C2E1}"/>
              </a:ext>
            </a:extLst>
          </p:cNvPr>
          <p:cNvSpPr/>
          <p:nvPr/>
        </p:nvSpPr>
        <p:spPr>
          <a:xfrm>
            <a:off x="5658644" y="735168"/>
            <a:ext cx="1131683" cy="42732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a:t>
            </a:r>
          </a:p>
        </p:txBody>
      </p:sp>
      <p:sp>
        <p:nvSpPr>
          <p:cNvPr id="8" name="Rectangle 7">
            <a:extLst>
              <a:ext uri="{FF2B5EF4-FFF2-40B4-BE49-F238E27FC236}">
                <a16:creationId xmlns:a16="http://schemas.microsoft.com/office/drawing/2014/main" id="{44935346-95EC-42B3-8FDF-54219488FE0B}"/>
              </a:ext>
            </a:extLst>
          </p:cNvPr>
          <p:cNvSpPr/>
          <p:nvPr/>
        </p:nvSpPr>
        <p:spPr>
          <a:xfrm>
            <a:off x="5401501" y="1364117"/>
            <a:ext cx="1648557"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Setup network and model</a:t>
            </a:r>
          </a:p>
        </p:txBody>
      </p:sp>
      <p:sp>
        <p:nvSpPr>
          <p:cNvPr id="9" name="Flowchart: Data 8">
            <a:extLst>
              <a:ext uri="{FF2B5EF4-FFF2-40B4-BE49-F238E27FC236}">
                <a16:creationId xmlns:a16="http://schemas.microsoft.com/office/drawing/2014/main" id="{897E76D7-2851-46D4-9CCF-AAB20FF82F13}"/>
              </a:ext>
            </a:extLst>
          </p:cNvPr>
          <p:cNvSpPr/>
          <p:nvPr/>
        </p:nvSpPr>
        <p:spPr>
          <a:xfrm>
            <a:off x="1807266" y="1364117"/>
            <a:ext cx="1954724" cy="48269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 RGB image</a:t>
            </a:r>
          </a:p>
        </p:txBody>
      </p:sp>
      <p:sp>
        <p:nvSpPr>
          <p:cNvPr id="10" name="Rectangle 9">
            <a:extLst>
              <a:ext uri="{FF2B5EF4-FFF2-40B4-BE49-F238E27FC236}">
                <a16:creationId xmlns:a16="http://schemas.microsoft.com/office/drawing/2014/main" id="{67C84DC6-1307-43A5-8E57-66436CCF3D64}"/>
              </a:ext>
            </a:extLst>
          </p:cNvPr>
          <p:cNvSpPr/>
          <p:nvPr/>
        </p:nvSpPr>
        <p:spPr>
          <a:xfrm>
            <a:off x="1686593" y="2215021"/>
            <a:ext cx="2194933"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fixed dimension of image for network</a:t>
            </a:r>
          </a:p>
        </p:txBody>
      </p:sp>
      <p:sp>
        <p:nvSpPr>
          <p:cNvPr id="11" name="Rectangle 10">
            <a:extLst>
              <a:ext uri="{FF2B5EF4-FFF2-40B4-BE49-F238E27FC236}">
                <a16:creationId xmlns:a16="http://schemas.microsoft.com/office/drawing/2014/main" id="{E600DCD3-6D29-4A54-85F5-2F7057A7C4ED}"/>
              </a:ext>
            </a:extLst>
          </p:cNvPr>
          <p:cNvSpPr/>
          <p:nvPr/>
        </p:nvSpPr>
        <p:spPr>
          <a:xfrm>
            <a:off x="1686593" y="3065980"/>
            <a:ext cx="2194933"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Prepare input format for network</a:t>
            </a:r>
          </a:p>
        </p:txBody>
      </p:sp>
      <p:sp>
        <p:nvSpPr>
          <p:cNvPr id="12" name="Rectangle 11">
            <a:extLst>
              <a:ext uri="{FF2B5EF4-FFF2-40B4-BE49-F238E27FC236}">
                <a16:creationId xmlns:a16="http://schemas.microsoft.com/office/drawing/2014/main" id="{36AB50D4-7B31-411D-839D-CEA133514F7F}"/>
              </a:ext>
            </a:extLst>
          </p:cNvPr>
          <p:cNvSpPr/>
          <p:nvPr/>
        </p:nvSpPr>
        <p:spPr>
          <a:xfrm>
            <a:off x="1686593" y="3916939"/>
            <a:ext cx="2194933"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 every points</a:t>
            </a:r>
          </a:p>
        </p:txBody>
      </p:sp>
      <p:sp>
        <p:nvSpPr>
          <p:cNvPr id="13" name="Flowchart: Decision 12">
            <a:extLst>
              <a:ext uri="{FF2B5EF4-FFF2-40B4-BE49-F238E27FC236}">
                <a16:creationId xmlns:a16="http://schemas.microsoft.com/office/drawing/2014/main" id="{4B177BE1-EED8-474E-802D-C88AA0878F33}"/>
              </a:ext>
            </a:extLst>
          </p:cNvPr>
          <p:cNvSpPr/>
          <p:nvPr/>
        </p:nvSpPr>
        <p:spPr>
          <a:xfrm>
            <a:off x="2053522" y="4767898"/>
            <a:ext cx="1464531" cy="9812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 &lt; 22</a:t>
            </a:r>
          </a:p>
        </p:txBody>
      </p:sp>
      <p:sp>
        <p:nvSpPr>
          <p:cNvPr id="14" name="Rectangle 13">
            <a:extLst>
              <a:ext uri="{FF2B5EF4-FFF2-40B4-BE49-F238E27FC236}">
                <a16:creationId xmlns:a16="http://schemas.microsoft.com/office/drawing/2014/main" id="{D0253615-EB37-48FF-8278-C1A25DBD0ACA}"/>
              </a:ext>
            </a:extLst>
          </p:cNvPr>
          <p:cNvSpPr/>
          <p:nvPr/>
        </p:nvSpPr>
        <p:spPr>
          <a:xfrm>
            <a:off x="1686593" y="6119705"/>
            <a:ext cx="2194933"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Localize key points</a:t>
            </a:r>
          </a:p>
        </p:txBody>
      </p:sp>
      <p:sp>
        <p:nvSpPr>
          <p:cNvPr id="15" name="Rectangle 14">
            <a:extLst>
              <a:ext uri="{FF2B5EF4-FFF2-40B4-BE49-F238E27FC236}">
                <a16:creationId xmlns:a16="http://schemas.microsoft.com/office/drawing/2014/main" id="{4F717947-0993-415B-8D2D-A0128FDEBE3A}"/>
              </a:ext>
            </a:extLst>
          </p:cNvPr>
          <p:cNvSpPr/>
          <p:nvPr/>
        </p:nvSpPr>
        <p:spPr>
          <a:xfrm>
            <a:off x="750679" y="5018322"/>
            <a:ext cx="931507"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 = I + 1</a:t>
            </a:r>
          </a:p>
        </p:txBody>
      </p:sp>
      <p:sp>
        <p:nvSpPr>
          <p:cNvPr id="16" name="Rectangle 15">
            <a:extLst>
              <a:ext uri="{FF2B5EF4-FFF2-40B4-BE49-F238E27FC236}">
                <a16:creationId xmlns:a16="http://schemas.microsoft.com/office/drawing/2014/main" id="{38FA193E-A2A8-4BAC-99F5-32D815909275}"/>
              </a:ext>
            </a:extLst>
          </p:cNvPr>
          <p:cNvSpPr/>
          <p:nvPr/>
        </p:nvSpPr>
        <p:spPr>
          <a:xfrm>
            <a:off x="5127020" y="2218335"/>
            <a:ext cx="2194933"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 every Pose-Pairs</a:t>
            </a:r>
          </a:p>
        </p:txBody>
      </p:sp>
      <p:sp>
        <p:nvSpPr>
          <p:cNvPr id="17" name="Flowchart: Decision 16">
            <a:extLst>
              <a:ext uri="{FF2B5EF4-FFF2-40B4-BE49-F238E27FC236}">
                <a16:creationId xmlns:a16="http://schemas.microsoft.com/office/drawing/2014/main" id="{AD9E4F09-1A72-4F78-98A6-1F249DE55E11}"/>
              </a:ext>
            </a:extLst>
          </p:cNvPr>
          <p:cNvSpPr/>
          <p:nvPr/>
        </p:nvSpPr>
        <p:spPr>
          <a:xfrm>
            <a:off x="5493949" y="2931061"/>
            <a:ext cx="1464531" cy="9812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Pair?</a:t>
            </a:r>
          </a:p>
        </p:txBody>
      </p:sp>
      <p:sp>
        <p:nvSpPr>
          <p:cNvPr id="19" name="Flowchart: Decision 18">
            <a:extLst>
              <a:ext uri="{FF2B5EF4-FFF2-40B4-BE49-F238E27FC236}">
                <a16:creationId xmlns:a16="http://schemas.microsoft.com/office/drawing/2014/main" id="{49068E8A-6AEF-4F3D-93F1-55F668FFABC4}"/>
              </a:ext>
            </a:extLst>
          </p:cNvPr>
          <p:cNvSpPr/>
          <p:nvPr/>
        </p:nvSpPr>
        <p:spPr>
          <a:xfrm>
            <a:off x="5493949" y="4144635"/>
            <a:ext cx="1464531" cy="9812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a:t>
            </a:r>
            <a:br>
              <a:rPr lang="en-US" sz="1200" dirty="0"/>
            </a:br>
            <a:r>
              <a:rPr lang="en-US" sz="1200" dirty="0"/>
              <a:t>Part A and Part B</a:t>
            </a:r>
          </a:p>
        </p:txBody>
      </p:sp>
      <p:sp>
        <p:nvSpPr>
          <p:cNvPr id="20" name="Rectangle 19">
            <a:extLst>
              <a:ext uri="{FF2B5EF4-FFF2-40B4-BE49-F238E27FC236}">
                <a16:creationId xmlns:a16="http://schemas.microsoft.com/office/drawing/2014/main" id="{694EC041-8B5F-4602-9ABF-D49AB6DBC8E4}"/>
              </a:ext>
            </a:extLst>
          </p:cNvPr>
          <p:cNvSpPr/>
          <p:nvPr/>
        </p:nvSpPr>
        <p:spPr>
          <a:xfrm>
            <a:off x="5127020" y="5358209"/>
            <a:ext cx="2194933"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Draw line between A and B</a:t>
            </a:r>
          </a:p>
        </p:txBody>
      </p:sp>
      <p:sp>
        <p:nvSpPr>
          <p:cNvPr id="21" name="Rectangle 20">
            <a:extLst>
              <a:ext uri="{FF2B5EF4-FFF2-40B4-BE49-F238E27FC236}">
                <a16:creationId xmlns:a16="http://schemas.microsoft.com/office/drawing/2014/main" id="{3BB2BB62-FA87-49D1-981F-4E3D789B1DEC}"/>
              </a:ext>
            </a:extLst>
          </p:cNvPr>
          <p:cNvSpPr/>
          <p:nvPr/>
        </p:nvSpPr>
        <p:spPr>
          <a:xfrm>
            <a:off x="5127020" y="6119705"/>
            <a:ext cx="2194933"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Draw circle at A and B</a:t>
            </a:r>
          </a:p>
        </p:txBody>
      </p:sp>
      <p:sp>
        <p:nvSpPr>
          <p:cNvPr id="22" name="Rectangle 21">
            <a:extLst>
              <a:ext uri="{FF2B5EF4-FFF2-40B4-BE49-F238E27FC236}">
                <a16:creationId xmlns:a16="http://schemas.microsoft.com/office/drawing/2014/main" id="{EFEEF15B-AD4E-44DD-9782-3C0993ADCD46}"/>
              </a:ext>
            </a:extLst>
          </p:cNvPr>
          <p:cNvSpPr/>
          <p:nvPr/>
        </p:nvSpPr>
        <p:spPr>
          <a:xfrm>
            <a:off x="8567447" y="1364117"/>
            <a:ext cx="2194933"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Find end key point of finger</a:t>
            </a:r>
          </a:p>
        </p:txBody>
      </p:sp>
      <p:sp>
        <p:nvSpPr>
          <p:cNvPr id="23" name="Flowchart: Decision 22">
            <a:extLst>
              <a:ext uri="{FF2B5EF4-FFF2-40B4-BE49-F238E27FC236}">
                <a16:creationId xmlns:a16="http://schemas.microsoft.com/office/drawing/2014/main" id="{AA904EDB-E55B-482C-AD25-82D6B73258D3}"/>
              </a:ext>
            </a:extLst>
          </p:cNvPr>
          <p:cNvSpPr/>
          <p:nvPr/>
        </p:nvSpPr>
        <p:spPr>
          <a:xfrm>
            <a:off x="8855854" y="2207149"/>
            <a:ext cx="1618118" cy="9812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Found 5 ?</a:t>
            </a:r>
          </a:p>
        </p:txBody>
      </p:sp>
      <p:sp>
        <p:nvSpPr>
          <p:cNvPr id="24" name="Rectangle 23">
            <a:extLst>
              <a:ext uri="{FF2B5EF4-FFF2-40B4-BE49-F238E27FC236}">
                <a16:creationId xmlns:a16="http://schemas.microsoft.com/office/drawing/2014/main" id="{E233688B-E96E-49D1-808B-DFCFDA5D70CF}"/>
              </a:ext>
            </a:extLst>
          </p:cNvPr>
          <p:cNvSpPr/>
          <p:nvPr/>
        </p:nvSpPr>
        <p:spPr>
          <a:xfrm>
            <a:off x="8567447" y="3548647"/>
            <a:ext cx="2194933" cy="4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Indicate points</a:t>
            </a:r>
          </a:p>
        </p:txBody>
      </p:sp>
      <p:sp>
        <p:nvSpPr>
          <p:cNvPr id="25" name="Flowchart: Display 24">
            <a:extLst>
              <a:ext uri="{FF2B5EF4-FFF2-40B4-BE49-F238E27FC236}">
                <a16:creationId xmlns:a16="http://schemas.microsoft.com/office/drawing/2014/main" id="{5F3824CC-D14C-4E54-A38C-2068E5A62A24}"/>
              </a:ext>
            </a:extLst>
          </p:cNvPr>
          <p:cNvSpPr/>
          <p:nvPr/>
        </p:nvSpPr>
        <p:spPr>
          <a:xfrm>
            <a:off x="8842575" y="4418335"/>
            <a:ext cx="1644676" cy="482746"/>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output</a:t>
            </a:r>
          </a:p>
        </p:txBody>
      </p:sp>
      <p:sp>
        <p:nvSpPr>
          <p:cNvPr id="26" name="Flowchart: Data 25">
            <a:extLst>
              <a:ext uri="{FF2B5EF4-FFF2-40B4-BE49-F238E27FC236}">
                <a16:creationId xmlns:a16="http://schemas.microsoft.com/office/drawing/2014/main" id="{C9F1DE16-2410-4EA8-824B-04B31CF7FCF9}"/>
              </a:ext>
            </a:extLst>
          </p:cNvPr>
          <p:cNvSpPr/>
          <p:nvPr/>
        </p:nvSpPr>
        <p:spPr>
          <a:xfrm>
            <a:off x="8687551" y="5239576"/>
            <a:ext cx="1954724" cy="48269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 output</a:t>
            </a:r>
          </a:p>
        </p:txBody>
      </p:sp>
      <p:sp>
        <p:nvSpPr>
          <p:cNvPr id="27" name="Rectangle: Rounded Corners 26">
            <a:extLst>
              <a:ext uri="{FF2B5EF4-FFF2-40B4-BE49-F238E27FC236}">
                <a16:creationId xmlns:a16="http://schemas.microsoft.com/office/drawing/2014/main" id="{F4801DA1-43B6-49C7-BE57-A44D5012E3BF}"/>
              </a:ext>
            </a:extLst>
          </p:cNvPr>
          <p:cNvSpPr/>
          <p:nvPr/>
        </p:nvSpPr>
        <p:spPr>
          <a:xfrm>
            <a:off x="9099071" y="6082582"/>
            <a:ext cx="1131683" cy="42732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End</a:t>
            </a:r>
          </a:p>
        </p:txBody>
      </p:sp>
      <p:cxnSp>
        <p:nvCxnSpPr>
          <p:cNvPr id="29" name="Straight Arrow Connector 28">
            <a:extLst>
              <a:ext uri="{FF2B5EF4-FFF2-40B4-BE49-F238E27FC236}">
                <a16:creationId xmlns:a16="http://schemas.microsoft.com/office/drawing/2014/main" id="{3D9A6B78-2464-4B97-B8FA-8AA15029B357}"/>
              </a:ext>
            </a:extLst>
          </p:cNvPr>
          <p:cNvCxnSpPr>
            <a:stCxn id="7" idx="2"/>
            <a:endCxn id="8" idx="0"/>
          </p:cNvCxnSpPr>
          <p:nvPr/>
        </p:nvCxnSpPr>
        <p:spPr>
          <a:xfrm>
            <a:off x="6224486" y="1162494"/>
            <a:ext cx="1294" cy="2016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887E8E7-C269-4A69-9132-2256CC57C60E}"/>
              </a:ext>
            </a:extLst>
          </p:cNvPr>
          <p:cNvCxnSpPr>
            <a:stCxn id="8" idx="1"/>
            <a:endCxn id="9" idx="5"/>
          </p:cNvCxnSpPr>
          <p:nvPr/>
        </p:nvCxnSpPr>
        <p:spPr>
          <a:xfrm flipH="1" flipV="1">
            <a:off x="3566518" y="1605463"/>
            <a:ext cx="1834983" cy="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A71D9EA-ADAD-4DC4-8208-7772182D6D75}"/>
              </a:ext>
            </a:extLst>
          </p:cNvPr>
          <p:cNvCxnSpPr>
            <a:stCxn id="9" idx="4"/>
            <a:endCxn id="10" idx="0"/>
          </p:cNvCxnSpPr>
          <p:nvPr/>
        </p:nvCxnSpPr>
        <p:spPr>
          <a:xfrm flipH="1">
            <a:off x="2784060" y="1846808"/>
            <a:ext cx="568" cy="3682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120332-390E-4A06-8F0F-A4657C480496}"/>
              </a:ext>
            </a:extLst>
          </p:cNvPr>
          <p:cNvCxnSpPr>
            <a:stCxn id="10" idx="2"/>
            <a:endCxn id="11" idx="0"/>
          </p:cNvCxnSpPr>
          <p:nvPr/>
        </p:nvCxnSpPr>
        <p:spPr>
          <a:xfrm>
            <a:off x="2784060" y="2697767"/>
            <a:ext cx="0" cy="3682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0C5F3D3-D164-41E0-8130-E09AAE4A3E30}"/>
              </a:ext>
            </a:extLst>
          </p:cNvPr>
          <p:cNvCxnSpPr>
            <a:stCxn id="11" idx="2"/>
            <a:endCxn id="12" idx="0"/>
          </p:cNvCxnSpPr>
          <p:nvPr/>
        </p:nvCxnSpPr>
        <p:spPr>
          <a:xfrm>
            <a:off x="2784060" y="3548726"/>
            <a:ext cx="0" cy="3682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192B723-BCAA-4736-A633-A70C231A9A83}"/>
              </a:ext>
            </a:extLst>
          </p:cNvPr>
          <p:cNvCxnSpPr>
            <a:stCxn id="12" idx="2"/>
            <a:endCxn id="13" idx="0"/>
          </p:cNvCxnSpPr>
          <p:nvPr/>
        </p:nvCxnSpPr>
        <p:spPr>
          <a:xfrm>
            <a:off x="2784060" y="4399685"/>
            <a:ext cx="1728" cy="3682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525448F-F007-48DF-AD10-07E78FFCAC61}"/>
              </a:ext>
            </a:extLst>
          </p:cNvPr>
          <p:cNvCxnSpPr>
            <a:stCxn id="13" idx="2"/>
            <a:endCxn id="14" idx="0"/>
          </p:cNvCxnSpPr>
          <p:nvPr/>
        </p:nvCxnSpPr>
        <p:spPr>
          <a:xfrm flipH="1">
            <a:off x="2784060" y="5749134"/>
            <a:ext cx="1728" cy="3705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B5C91B3-0A6E-4700-82EC-935B64335AF5}"/>
              </a:ext>
            </a:extLst>
          </p:cNvPr>
          <p:cNvCxnSpPr>
            <a:stCxn id="14" idx="1"/>
            <a:endCxn id="15" idx="2"/>
          </p:cNvCxnSpPr>
          <p:nvPr/>
        </p:nvCxnSpPr>
        <p:spPr>
          <a:xfrm rot="10800000">
            <a:off x="1216433" y="5501068"/>
            <a:ext cx="470160" cy="8600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71203F-53DD-4761-A058-FF25892623F0}"/>
              </a:ext>
            </a:extLst>
          </p:cNvPr>
          <p:cNvCxnSpPr>
            <a:stCxn id="15" idx="3"/>
            <a:endCxn id="13" idx="1"/>
          </p:cNvCxnSpPr>
          <p:nvPr/>
        </p:nvCxnSpPr>
        <p:spPr>
          <a:xfrm flipV="1">
            <a:off x="1682186" y="5258516"/>
            <a:ext cx="371336" cy="1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5533CF1D-FC08-41E8-AB37-4FF635D34EC9}"/>
              </a:ext>
            </a:extLst>
          </p:cNvPr>
          <p:cNvCxnSpPr>
            <a:cxnSpLocks/>
            <a:stCxn id="13" idx="3"/>
            <a:endCxn id="16" idx="0"/>
          </p:cNvCxnSpPr>
          <p:nvPr/>
        </p:nvCxnSpPr>
        <p:spPr>
          <a:xfrm flipV="1">
            <a:off x="3518053" y="2218335"/>
            <a:ext cx="2706434" cy="3040181"/>
          </a:xfrm>
          <a:prstGeom prst="bentConnector4">
            <a:avLst>
              <a:gd name="adj1" fmla="val 29725"/>
              <a:gd name="adj2" fmla="val 10751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3433322-7FEB-4E74-9BD7-1CF1C565B65F}"/>
              </a:ext>
            </a:extLst>
          </p:cNvPr>
          <p:cNvCxnSpPr>
            <a:stCxn id="16" idx="2"/>
            <a:endCxn id="17" idx="0"/>
          </p:cNvCxnSpPr>
          <p:nvPr/>
        </p:nvCxnSpPr>
        <p:spPr>
          <a:xfrm>
            <a:off x="6224487" y="2701081"/>
            <a:ext cx="1728" cy="2299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C01DBD-CA13-42BE-9452-BE6D3772447F}"/>
              </a:ext>
            </a:extLst>
          </p:cNvPr>
          <p:cNvCxnSpPr>
            <a:stCxn id="17" idx="2"/>
            <a:endCxn id="19" idx="0"/>
          </p:cNvCxnSpPr>
          <p:nvPr/>
        </p:nvCxnSpPr>
        <p:spPr>
          <a:xfrm>
            <a:off x="6226215" y="3912297"/>
            <a:ext cx="0" cy="2323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60DA4D5-2E4C-4977-9484-9CB8E7A6B51C}"/>
              </a:ext>
            </a:extLst>
          </p:cNvPr>
          <p:cNvCxnSpPr>
            <a:stCxn id="17" idx="1"/>
            <a:endCxn id="16" idx="1"/>
          </p:cNvCxnSpPr>
          <p:nvPr/>
        </p:nvCxnSpPr>
        <p:spPr>
          <a:xfrm rot="10800000">
            <a:off x="5127021" y="2459709"/>
            <a:ext cx="366929" cy="961971"/>
          </a:xfrm>
          <a:prstGeom prst="bentConnector3">
            <a:avLst>
              <a:gd name="adj1" fmla="val 16230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A9C9F03-C897-4ECA-A7A4-8ADA009EE01C}"/>
              </a:ext>
            </a:extLst>
          </p:cNvPr>
          <p:cNvCxnSpPr>
            <a:stCxn id="19" idx="2"/>
            <a:endCxn id="20" idx="0"/>
          </p:cNvCxnSpPr>
          <p:nvPr/>
        </p:nvCxnSpPr>
        <p:spPr>
          <a:xfrm flipH="1">
            <a:off x="6224487" y="5125871"/>
            <a:ext cx="1728" cy="2323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40082E6C-D73F-49ED-936D-B70877E4F821}"/>
              </a:ext>
            </a:extLst>
          </p:cNvPr>
          <p:cNvCxnSpPr>
            <a:stCxn id="19" idx="3"/>
            <a:endCxn id="22" idx="0"/>
          </p:cNvCxnSpPr>
          <p:nvPr/>
        </p:nvCxnSpPr>
        <p:spPr>
          <a:xfrm flipV="1">
            <a:off x="6958480" y="1364117"/>
            <a:ext cx="2706434" cy="3271136"/>
          </a:xfrm>
          <a:prstGeom prst="bentConnector4">
            <a:avLst>
              <a:gd name="adj1" fmla="val 35758"/>
              <a:gd name="adj2" fmla="val 1069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6E0CC32-46B7-4DE8-BE32-E6D3A94CCED0}"/>
              </a:ext>
            </a:extLst>
          </p:cNvPr>
          <p:cNvCxnSpPr>
            <a:stCxn id="22" idx="2"/>
            <a:endCxn id="23" idx="0"/>
          </p:cNvCxnSpPr>
          <p:nvPr/>
        </p:nvCxnSpPr>
        <p:spPr>
          <a:xfrm flipH="1">
            <a:off x="9664913" y="1846863"/>
            <a:ext cx="1" cy="3602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D66D0BE-6E97-42B7-A20C-9D0474E30BA1}"/>
              </a:ext>
            </a:extLst>
          </p:cNvPr>
          <p:cNvCxnSpPr>
            <a:stCxn id="23" idx="2"/>
            <a:endCxn id="24" idx="0"/>
          </p:cNvCxnSpPr>
          <p:nvPr/>
        </p:nvCxnSpPr>
        <p:spPr>
          <a:xfrm>
            <a:off x="9664913" y="3188385"/>
            <a:ext cx="1" cy="3602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9BDCBF3B-8D1A-4232-ADC2-F99D91439253}"/>
              </a:ext>
            </a:extLst>
          </p:cNvPr>
          <p:cNvCxnSpPr>
            <a:stCxn id="23" idx="1"/>
            <a:endCxn id="22" idx="1"/>
          </p:cNvCxnSpPr>
          <p:nvPr/>
        </p:nvCxnSpPr>
        <p:spPr>
          <a:xfrm rot="10800000">
            <a:off x="8567448" y="1605491"/>
            <a:ext cx="288407" cy="1092277"/>
          </a:xfrm>
          <a:prstGeom prst="bentConnector3">
            <a:avLst>
              <a:gd name="adj1" fmla="val 17926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364287E-4D4E-45C6-BC56-B220E3B871EB}"/>
              </a:ext>
            </a:extLst>
          </p:cNvPr>
          <p:cNvCxnSpPr>
            <a:stCxn id="24" idx="2"/>
            <a:endCxn id="25" idx="0"/>
          </p:cNvCxnSpPr>
          <p:nvPr/>
        </p:nvCxnSpPr>
        <p:spPr>
          <a:xfrm flipH="1">
            <a:off x="9664913" y="4031393"/>
            <a:ext cx="1" cy="386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EB52908-9385-4E0F-9DA4-5E1295D81037}"/>
              </a:ext>
            </a:extLst>
          </p:cNvPr>
          <p:cNvCxnSpPr>
            <a:cxnSpLocks/>
            <a:stCxn id="25" idx="2"/>
            <a:endCxn id="26" idx="1"/>
          </p:cNvCxnSpPr>
          <p:nvPr/>
        </p:nvCxnSpPr>
        <p:spPr>
          <a:xfrm>
            <a:off x="9664913" y="4901081"/>
            <a:ext cx="0" cy="3384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DFABD62-B0C1-4B58-9164-9F5B1955AD11}"/>
              </a:ext>
            </a:extLst>
          </p:cNvPr>
          <p:cNvCxnSpPr>
            <a:stCxn id="26" idx="4"/>
            <a:endCxn id="27" idx="0"/>
          </p:cNvCxnSpPr>
          <p:nvPr/>
        </p:nvCxnSpPr>
        <p:spPr>
          <a:xfrm>
            <a:off x="9664913" y="5722267"/>
            <a:ext cx="0" cy="3603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F871C9C-20C2-49A3-AE57-96E3DB2180D0}"/>
              </a:ext>
            </a:extLst>
          </p:cNvPr>
          <p:cNvCxnSpPr>
            <a:stCxn id="20" idx="2"/>
            <a:endCxn id="21" idx="0"/>
          </p:cNvCxnSpPr>
          <p:nvPr/>
        </p:nvCxnSpPr>
        <p:spPr>
          <a:xfrm>
            <a:off x="6224487" y="5840955"/>
            <a:ext cx="0" cy="2787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3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79169C-7A22-4133-81D7-AE4237AAB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0656" y="1060708"/>
            <a:ext cx="2963401" cy="3669157"/>
          </a:xfrm>
          <a:prstGeom prst="rect">
            <a:avLst/>
          </a:prstGeom>
        </p:spPr>
      </p:pic>
      <p:pic>
        <p:nvPicPr>
          <p:cNvPr id="21" name="Picture 20">
            <a:extLst>
              <a:ext uri="{FF2B5EF4-FFF2-40B4-BE49-F238E27FC236}">
                <a16:creationId xmlns:a16="http://schemas.microsoft.com/office/drawing/2014/main" id="{F68C28C6-76E1-4A26-8463-B08AA0288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575" y="1060708"/>
            <a:ext cx="3032321" cy="3669157"/>
          </a:xfrm>
          <a:prstGeom prst="rect">
            <a:avLst/>
          </a:prstGeom>
        </p:spPr>
      </p:pic>
      <p:pic>
        <p:nvPicPr>
          <p:cNvPr id="17" name="Picture 16">
            <a:extLst>
              <a:ext uri="{FF2B5EF4-FFF2-40B4-BE49-F238E27FC236}">
                <a16:creationId xmlns:a16="http://schemas.microsoft.com/office/drawing/2014/main" id="{90EBA7A4-E2FD-42A2-8D65-85D5BA3BC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64" y="1060708"/>
            <a:ext cx="2788551" cy="3669157"/>
          </a:xfrm>
          <a:prstGeom prst="rect">
            <a:avLst/>
          </a:prstGeom>
        </p:spPr>
      </p:pic>
      <p:grpSp>
        <p:nvGrpSpPr>
          <p:cNvPr id="2" name="Group 1">
            <a:extLst>
              <a:ext uri="{FF2B5EF4-FFF2-40B4-BE49-F238E27FC236}">
                <a16:creationId xmlns:a16="http://schemas.microsoft.com/office/drawing/2014/main" id="{CD1C3C4D-E319-4298-8084-4F5A8C11D8FF}"/>
              </a:ext>
            </a:extLst>
          </p:cNvPr>
          <p:cNvGrpSpPr/>
          <p:nvPr/>
        </p:nvGrpSpPr>
        <p:grpSpPr>
          <a:xfrm>
            <a:off x="0" y="-3810"/>
            <a:ext cx="12309018" cy="451358"/>
            <a:chOff x="0" y="-3810"/>
            <a:chExt cx="12309018" cy="451358"/>
          </a:xfrm>
        </p:grpSpPr>
        <p:sp>
          <p:nvSpPr>
            <p:cNvPr id="3" name="TextBox 2">
              <a:extLst>
                <a:ext uri="{FF2B5EF4-FFF2-40B4-BE49-F238E27FC236}">
                  <a16:creationId xmlns:a16="http://schemas.microsoft.com/office/drawing/2014/main" id="{7B3BA794-780A-4AFA-9180-92F3FD770C2D}"/>
                </a:ext>
              </a:extLst>
            </p:cNvPr>
            <p:cNvSpPr txBox="1"/>
            <p:nvPr/>
          </p:nvSpPr>
          <p:spPr>
            <a:xfrm>
              <a:off x="0" y="0"/>
              <a:ext cx="11452859" cy="369332"/>
            </a:xfrm>
            <a:prstGeom prst="rect">
              <a:avLst/>
            </a:prstGeom>
            <a:noFill/>
          </p:spPr>
          <p:txBody>
            <a:bodyPr wrap="square" rtlCol="0">
              <a:spAutoFit/>
            </a:bodyPr>
            <a:lstStyle/>
            <a:p>
              <a:r>
                <a:rPr lang="en-US" dirty="0"/>
                <a:t>⨳ Result</a:t>
              </a:r>
            </a:p>
          </p:txBody>
        </p:sp>
        <p:cxnSp>
          <p:nvCxnSpPr>
            <p:cNvPr id="4" name="Straight Connector 3">
              <a:extLst>
                <a:ext uri="{FF2B5EF4-FFF2-40B4-BE49-F238E27FC236}">
                  <a16:creationId xmlns:a16="http://schemas.microsoft.com/office/drawing/2014/main" id="{5AFFA546-C635-437E-B927-4F2EFBEC166C}"/>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A9CCEE37-0C89-4BF6-9F50-E5A0B7B07521}"/>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C6EBCB-324A-4FA0-BB2C-C9367744F33D}"/>
                </a:ext>
              </a:extLst>
            </p:cNvPr>
            <p:cNvSpPr txBox="1"/>
            <p:nvPr/>
          </p:nvSpPr>
          <p:spPr>
            <a:xfrm>
              <a:off x="11770242" y="-3810"/>
              <a:ext cx="538776" cy="369332"/>
            </a:xfrm>
            <a:prstGeom prst="rect">
              <a:avLst/>
            </a:prstGeom>
            <a:noFill/>
          </p:spPr>
          <p:txBody>
            <a:bodyPr wrap="square" rtlCol="0">
              <a:spAutoFit/>
            </a:bodyPr>
            <a:lstStyle/>
            <a:p>
              <a:r>
                <a:rPr lang="en-US" dirty="0"/>
                <a:t>13</a:t>
              </a:r>
            </a:p>
          </p:txBody>
        </p:sp>
      </p:grpSp>
      <p:sp>
        <p:nvSpPr>
          <p:cNvPr id="13" name="TextBox 12">
            <a:extLst>
              <a:ext uri="{FF2B5EF4-FFF2-40B4-BE49-F238E27FC236}">
                <a16:creationId xmlns:a16="http://schemas.microsoft.com/office/drawing/2014/main" id="{3DC9653E-FE8F-4643-BB85-7F53B764AD93}"/>
              </a:ext>
            </a:extLst>
          </p:cNvPr>
          <p:cNvSpPr txBox="1"/>
          <p:nvPr/>
        </p:nvSpPr>
        <p:spPr>
          <a:xfrm>
            <a:off x="820264" y="691376"/>
            <a:ext cx="1672218" cy="369332"/>
          </a:xfrm>
          <a:prstGeom prst="rect">
            <a:avLst/>
          </a:prstGeom>
          <a:noFill/>
        </p:spPr>
        <p:txBody>
          <a:bodyPr wrap="square" rtlCol="0">
            <a:spAutoFit/>
          </a:bodyPr>
          <a:lstStyle/>
          <a:p>
            <a:r>
              <a:rPr lang="en-US" dirty="0"/>
              <a:t>• 1</a:t>
            </a:r>
            <a:r>
              <a:rPr lang="en-US" baseline="30000" dirty="0"/>
              <a:t>st</a:t>
            </a:r>
            <a:r>
              <a:rPr lang="en-US" dirty="0"/>
              <a:t> result</a:t>
            </a:r>
          </a:p>
        </p:txBody>
      </p:sp>
      <p:sp>
        <p:nvSpPr>
          <p:cNvPr id="14" name="TextBox 13">
            <a:extLst>
              <a:ext uri="{FF2B5EF4-FFF2-40B4-BE49-F238E27FC236}">
                <a16:creationId xmlns:a16="http://schemas.microsoft.com/office/drawing/2014/main" id="{7FBF3F3C-667D-4151-8D97-3D41FBF00E2C}"/>
              </a:ext>
            </a:extLst>
          </p:cNvPr>
          <p:cNvSpPr txBox="1"/>
          <p:nvPr/>
        </p:nvSpPr>
        <p:spPr>
          <a:xfrm>
            <a:off x="4638210" y="691376"/>
            <a:ext cx="1672218" cy="369332"/>
          </a:xfrm>
          <a:prstGeom prst="rect">
            <a:avLst/>
          </a:prstGeom>
          <a:noFill/>
        </p:spPr>
        <p:txBody>
          <a:bodyPr wrap="square" rtlCol="0">
            <a:spAutoFit/>
          </a:bodyPr>
          <a:lstStyle/>
          <a:p>
            <a:r>
              <a:rPr lang="en-US" dirty="0"/>
              <a:t>• 2</a:t>
            </a:r>
            <a:r>
              <a:rPr lang="en-US" baseline="30000" dirty="0"/>
              <a:t>nd</a:t>
            </a:r>
            <a:r>
              <a:rPr lang="en-US" dirty="0"/>
              <a:t> result</a:t>
            </a:r>
          </a:p>
        </p:txBody>
      </p:sp>
      <p:sp>
        <p:nvSpPr>
          <p:cNvPr id="15" name="TextBox 14">
            <a:extLst>
              <a:ext uri="{FF2B5EF4-FFF2-40B4-BE49-F238E27FC236}">
                <a16:creationId xmlns:a16="http://schemas.microsoft.com/office/drawing/2014/main" id="{81CC51E4-4EF0-4BAE-A59D-D5C1AE0D1A42}"/>
              </a:ext>
            </a:extLst>
          </p:cNvPr>
          <p:cNvSpPr txBox="1"/>
          <p:nvPr/>
        </p:nvSpPr>
        <p:spPr>
          <a:xfrm>
            <a:off x="8750291" y="691376"/>
            <a:ext cx="1672218" cy="369332"/>
          </a:xfrm>
          <a:prstGeom prst="rect">
            <a:avLst/>
          </a:prstGeom>
          <a:noFill/>
        </p:spPr>
        <p:txBody>
          <a:bodyPr wrap="square" rtlCol="0">
            <a:spAutoFit/>
          </a:bodyPr>
          <a:lstStyle/>
          <a:p>
            <a:r>
              <a:rPr lang="en-US" dirty="0"/>
              <a:t>• 3</a:t>
            </a:r>
            <a:r>
              <a:rPr lang="en-US" baseline="30000" dirty="0"/>
              <a:t>rd</a:t>
            </a:r>
            <a:r>
              <a:rPr lang="en-US" dirty="0"/>
              <a:t> result</a:t>
            </a:r>
          </a:p>
        </p:txBody>
      </p:sp>
      <p:sp>
        <p:nvSpPr>
          <p:cNvPr id="16" name="TextBox 15">
            <a:extLst>
              <a:ext uri="{FF2B5EF4-FFF2-40B4-BE49-F238E27FC236}">
                <a16:creationId xmlns:a16="http://schemas.microsoft.com/office/drawing/2014/main" id="{68437B33-6720-40CC-9A71-57A6BECD44A9}"/>
              </a:ext>
            </a:extLst>
          </p:cNvPr>
          <p:cNvSpPr txBox="1"/>
          <p:nvPr/>
        </p:nvSpPr>
        <p:spPr>
          <a:xfrm>
            <a:off x="821167" y="4914531"/>
            <a:ext cx="1672218" cy="369332"/>
          </a:xfrm>
          <a:prstGeom prst="rect">
            <a:avLst/>
          </a:prstGeom>
          <a:noFill/>
        </p:spPr>
        <p:txBody>
          <a:bodyPr wrap="square" rtlCol="0">
            <a:spAutoFit/>
          </a:bodyPr>
          <a:lstStyle/>
          <a:p>
            <a:r>
              <a:rPr lang="en-US" dirty="0"/>
              <a:t>• </a:t>
            </a:r>
            <a:r>
              <a:rPr lang="en-US" sz="1400" dirty="0"/>
              <a:t>Hand detection</a:t>
            </a:r>
            <a:endParaRPr lang="en-US" dirty="0"/>
          </a:p>
        </p:txBody>
      </p:sp>
      <p:sp>
        <p:nvSpPr>
          <p:cNvPr id="19" name="TextBox 18">
            <a:extLst>
              <a:ext uri="{FF2B5EF4-FFF2-40B4-BE49-F238E27FC236}">
                <a16:creationId xmlns:a16="http://schemas.microsoft.com/office/drawing/2014/main" id="{AAFABA9B-C7B4-472E-A57A-8F8D8EA1B664}"/>
              </a:ext>
            </a:extLst>
          </p:cNvPr>
          <p:cNvSpPr txBox="1"/>
          <p:nvPr/>
        </p:nvSpPr>
        <p:spPr>
          <a:xfrm>
            <a:off x="4688575" y="4914531"/>
            <a:ext cx="2253877" cy="646331"/>
          </a:xfrm>
          <a:prstGeom prst="rect">
            <a:avLst/>
          </a:prstGeom>
          <a:noFill/>
        </p:spPr>
        <p:txBody>
          <a:bodyPr wrap="square" rtlCol="0">
            <a:spAutoFit/>
          </a:bodyPr>
          <a:lstStyle/>
          <a:p>
            <a:r>
              <a:rPr lang="en-US" dirty="0"/>
              <a:t>• </a:t>
            </a:r>
            <a:r>
              <a:rPr lang="en-US" sz="1400" dirty="0"/>
              <a:t>Hand Pose detection</a:t>
            </a:r>
          </a:p>
          <a:p>
            <a:r>
              <a:rPr lang="en-US" dirty="0"/>
              <a:t>• </a:t>
            </a:r>
            <a:r>
              <a:rPr lang="en-US" sz="1400" dirty="0"/>
              <a:t>Fingers classification</a:t>
            </a:r>
            <a:endParaRPr lang="en-US" dirty="0"/>
          </a:p>
        </p:txBody>
      </p:sp>
      <p:sp>
        <p:nvSpPr>
          <p:cNvPr id="20" name="TextBox 19">
            <a:extLst>
              <a:ext uri="{FF2B5EF4-FFF2-40B4-BE49-F238E27FC236}">
                <a16:creationId xmlns:a16="http://schemas.microsoft.com/office/drawing/2014/main" id="{DA97A1C2-2CAD-44E0-B1A1-B76D5C38D716}"/>
              </a:ext>
            </a:extLst>
          </p:cNvPr>
          <p:cNvSpPr txBox="1"/>
          <p:nvPr/>
        </p:nvSpPr>
        <p:spPr>
          <a:xfrm>
            <a:off x="8800656" y="4914531"/>
            <a:ext cx="2253877" cy="923330"/>
          </a:xfrm>
          <a:prstGeom prst="rect">
            <a:avLst/>
          </a:prstGeom>
          <a:noFill/>
        </p:spPr>
        <p:txBody>
          <a:bodyPr wrap="square" rtlCol="0">
            <a:spAutoFit/>
          </a:bodyPr>
          <a:lstStyle/>
          <a:p>
            <a:r>
              <a:rPr lang="en-US" dirty="0"/>
              <a:t>• </a:t>
            </a:r>
            <a:r>
              <a:rPr lang="en-US" sz="1400" dirty="0"/>
              <a:t>Hand Pose detection</a:t>
            </a:r>
          </a:p>
          <a:p>
            <a:r>
              <a:rPr lang="en-US" dirty="0"/>
              <a:t>• </a:t>
            </a:r>
            <a:r>
              <a:rPr lang="en-US" sz="1400" dirty="0"/>
              <a:t>Fingers classification</a:t>
            </a:r>
          </a:p>
          <a:p>
            <a:r>
              <a:rPr lang="en-US" dirty="0"/>
              <a:t>•</a:t>
            </a:r>
            <a:r>
              <a:rPr lang="en-US" sz="1400" dirty="0"/>
              <a:t> Finger index localization </a:t>
            </a:r>
            <a:endParaRPr lang="en-US" dirty="0"/>
          </a:p>
        </p:txBody>
      </p:sp>
    </p:spTree>
    <p:extLst>
      <p:ext uri="{BB962C8B-B14F-4D97-AF65-F5344CB8AC3E}">
        <p14:creationId xmlns:p14="http://schemas.microsoft.com/office/powerpoint/2010/main" val="163702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78ACD-F269-4529-8873-0973592110F7}"/>
              </a:ext>
            </a:extLst>
          </p:cNvPr>
          <p:cNvGrpSpPr/>
          <p:nvPr/>
        </p:nvGrpSpPr>
        <p:grpSpPr>
          <a:xfrm>
            <a:off x="0" y="-3810"/>
            <a:ext cx="12309018" cy="451358"/>
            <a:chOff x="0" y="-3810"/>
            <a:chExt cx="12309018" cy="451358"/>
          </a:xfrm>
        </p:grpSpPr>
        <p:sp>
          <p:nvSpPr>
            <p:cNvPr id="3" name="TextBox 2">
              <a:extLst>
                <a:ext uri="{FF2B5EF4-FFF2-40B4-BE49-F238E27FC236}">
                  <a16:creationId xmlns:a16="http://schemas.microsoft.com/office/drawing/2014/main" id="{0E06CA0E-55BE-4327-8953-D45EFD9DD613}"/>
                </a:ext>
              </a:extLst>
            </p:cNvPr>
            <p:cNvSpPr txBox="1"/>
            <p:nvPr/>
          </p:nvSpPr>
          <p:spPr>
            <a:xfrm>
              <a:off x="0" y="0"/>
              <a:ext cx="11452859" cy="369332"/>
            </a:xfrm>
            <a:prstGeom prst="rect">
              <a:avLst/>
            </a:prstGeom>
            <a:noFill/>
          </p:spPr>
          <p:txBody>
            <a:bodyPr wrap="square" rtlCol="0">
              <a:spAutoFit/>
            </a:bodyPr>
            <a:lstStyle/>
            <a:p>
              <a:r>
                <a:rPr lang="en-US" dirty="0"/>
                <a:t>⨳ Result</a:t>
              </a:r>
            </a:p>
          </p:txBody>
        </p:sp>
        <p:cxnSp>
          <p:nvCxnSpPr>
            <p:cNvPr id="4" name="Straight Connector 3">
              <a:extLst>
                <a:ext uri="{FF2B5EF4-FFF2-40B4-BE49-F238E27FC236}">
                  <a16:creationId xmlns:a16="http://schemas.microsoft.com/office/drawing/2014/main" id="{8795BDC7-3DEB-4111-903F-A081F2B5E142}"/>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F2D1A07-ECAD-49BF-BA37-B8211E3E858E}"/>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9BE982-E213-4E36-BE6E-26C3FCA7965A}"/>
                </a:ext>
              </a:extLst>
            </p:cNvPr>
            <p:cNvSpPr txBox="1"/>
            <p:nvPr/>
          </p:nvSpPr>
          <p:spPr>
            <a:xfrm>
              <a:off x="11802140" y="-3810"/>
              <a:ext cx="506878" cy="369332"/>
            </a:xfrm>
            <a:prstGeom prst="rect">
              <a:avLst/>
            </a:prstGeom>
            <a:noFill/>
          </p:spPr>
          <p:txBody>
            <a:bodyPr wrap="square" rtlCol="0">
              <a:spAutoFit/>
            </a:bodyPr>
            <a:lstStyle/>
            <a:p>
              <a:r>
                <a:rPr lang="en-US" dirty="0"/>
                <a:t>14</a:t>
              </a:r>
            </a:p>
          </p:txBody>
        </p:sp>
      </p:grpSp>
      <p:graphicFrame>
        <p:nvGraphicFramePr>
          <p:cNvPr id="11" name="Chart 10">
            <a:extLst>
              <a:ext uri="{FF2B5EF4-FFF2-40B4-BE49-F238E27FC236}">
                <a16:creationId xmlns:a16="http://schemas.microsoft.com/office/drawing/2014/main" id="{CA538B82-D9FA-4137-A7C6-B0716BA9703E}"/>
              </a:ext>
            </a:extLst>
          </p:cNvPr>
          <p:cNvGraphicFramePr/>
          <p:nvPr>
            <p:extLst>
              <p:ext uri="{D42A27DB-BD31-4B8C-83A1-F6EECF244321}">
                <p14:modId xmlns:p14="http://schemas.microsoft.com/office/powerpoint/2010/main" val="308040895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728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78ACD-F269-4529-8873-0973592110F7}"/>
              </a:ext>
            </a:extLst>
          </p:cNvPr>
          <p:cNvGrpSpPr/>
          <p:nvPr/>
        </p:nvGrpSpPr>
        <p:grpSpPr>
          <a:xfrm>
            <a:off x="0" y="-3810"/>
            <a:ext cx="12192000" cy="451358"/>
            <a:chOff x="0" y="-3810"/>
            <a:chExt cx="12192000" cy="451358"/>
          </a:xfrm>
        </p:grpSpPr>
        <p:sp>
          <p:nvSpPr>
            <p:cNvPr id="3" name="TextBox 2">
              <a:extLst>
                <a:ext uri="{FF2B5EF4-FFF2-40B4-BE49-F238E27FC236}">
                  <a16:creationId xmlns:a16="http://schemas.microsoft.com/office/drawing/2014/main" id="{0E06CA0E-55BE-4327-8953-D45EFD9DD613}"/>
                </a:ext>
              </a:extLst>
            </p:cNvPr>
            <p:cNvSpPr txBox="1"/>
            <p:nvPr/>
          </p:nvSpPr>
          <p:spPr>
            <a:xfrm>
              <a:off x="0" y="0"/>
              <a:ext cx="11452859" cy="369332"/>
            </a:xfrm>
            <a:prstGeom prst="rect">
              <a:avLst/>
            </a:prstGeom>
            <a:noFill/>
          </p:spPr>
          <p:txBody>
            <a:bodyPr wrap="square" rtlCol="0">
              <a:spAutoFit/>
            </a:bodyPr>
            <a:lstStyle/>
            <a:p>
              <a:r>
                <a:rPr lang="en-US" dirty="0"/>
                <a:t>⨳ Discussion – Our Findings</a:t>
              </a:r>
            </a:p>
          </p:txBody>
        </p:sp>
        <p:cxnSp>
          <p:nvCxnSpPr>
            <p:cNvPr id="4" name="Straight Connector 3">
              <a:extLst>
                <a:ext uri="{FF2B5EF4-FFF2-40B4-BE49-F238E27FC236}">
                  <a16:creationId xmlns:a16="http://schemas.microsoft.com/office/drawing/2014/main" id="{8795BDC7-3DEB-4111-903F-A081F2B5E142}"/>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F2D1A07-ECAD-49BF-BA37-B8211E3E858E}"/>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9BE982-E213-4E36-BE6E-26C3FCA7965A}"/>
                </a:ext>
              </a:extLst>
            </p:cNvPr>
            <p:cNvSpPr txBox="1"/>
            <p:nvPr/>
          </p:nvSpPr>
          <p:spPr>
            <a:xfrm>
              <a:off x="11890314" y="-3810"/>
              <a:ext cx="301686" cy="369332"/>
            </a:xfrm>
            <a:prstGeom prst="rect">
              <a:avLst/>
            </a:prstGeom>
            <a:noFill/>
          </p:spPr>
          <p:txBody>
            <a:bodyPr wrap="none" rtlCol="0">
              <a:spAutoFit/>
            </a:bodyPr>
            <a:lstStyle/>
            <a:p>
              <a:r>
                <a:rPr lang="en-US" dirty="0"/>
                <a:t>6</a:t>
              </a:r>
            </a:p>
          </p:txBody>
        </p:sp>
      </p:grpSp>
      <p:sp>
        <p:nvSpPr>
          <p:cNvPr id="9" name="Oval 8">
            <a:extLst>
              <a:ext uri="{FF2B5EF4-FFF2-40B4-BE49-F238E27FC236}">
                <a16:creationId xmlns:a16="http://schemas.microsoft.com/office/drawing/2014/main" id="{536D3DA0-7F05-4299-AFE1-130DDCBDA6E4}"/>
              </a:ext>
            </a:extLst>
          </p:cNvPr>
          <p:cNvSpPr/>
          <p:nvPr/>
        </p:nvSpPr>
        <p:spPr>
          <a:xfrm>
            <a:off x="2132555" y="1864011"/>
            <a:ext cx="2908125" cy="2776527"/>
          </a:xfrm>
          <a:prstGeom prst="ellipse">
            <a:avLst/>
          </a:prstGeom>
          <a:solidFill>
            <a:schemeClr val="accent4">
              <a:lumMod val="60000"/>
              <a:lumOff val="40000"/>
            </a:schemeClr>
          </a:solidFill>
          <a:ln>
            <a:noFill/>
          </a:ln>
          <a:effectLst>
            <a:outerShdw blurRad="254000" dist="88900" sx="101000" sy="101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07ADC72-6F66-4F2B-B334-C2EFF302CA6F}"/>
              </a:ext>
            </a:extLst>
          </p:cNvPr>
          <p:cNvSpPr/>
          <p:nvPr/>
        </p:nvSpPr>
        <p:spPr>
          <a:xfrm>
            <a:off x="2459125" y="1943948"/>
            <a:ext cx="613991" cy="586206"/>
          </a:xfrm>
          <a:prstGeom prst="ellipse">
            <a:avLst/>
          </a:prstGeom>
          <a:solidFill>
            <a:schemeClr val="tx1">
              <a:lumMod val="65000"/>
              <a:lumOff val="35000"/>
            </a:schemeClr>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019BB5A-7366-494D-B43D-BBCB922716E1}"/>
              </a:ext>
            </a:extLst>
          </p:cNvPr>
          <p:cNvSpPr txBox="1"/>
          <p:nvPr/>
        </p:nvSpPr>
        <p:spPr>
          <a:xfrm>
            <a:off x="2621828" y="2000882"/>
            <a:ext cx="304353" cy="523220"/>
          </a:xfrm>
          <a:prstGeom prst="rect">
            <a:avLst/>
          </a:prstGeom>
          <a:noFill/>
        </p:spPr>
        <p:txBody>
          <a:bodyPr wrap="square" rtlCol="0">
            <a:spAutoFit/>
          </a:bodyPr>
          <a:lstStyle/>
          <a:p>
            <a:pPr algn="ctr"/>
            <a:r>
              <a:rPr lang="en-US" sz="2800" b="1" dirty="0">
                <a:solidFill>
                  <a:schemeClr val="bg1">
                    <a:lumMod val="75000"/>
                  </a:schemeClr>
                </a:solidFill>
                <a:latin typeface="Century Gothic" panose="020B0502020202020204" pitchFamily="34" charset="0"/>
              </a:rPr>
              <a:t>1</a:t>
            </a:r>
            <a:endParaRPr lang="en-US" b="1" dirty="0">
              <a:solidFill>
                <a:schemeClr val="bg1">
                  <a:lumMod val="75000"/>
                </a:schemeClr>
              </a:solidFill>
              <a:latin typeface="Century Gothic" panose="020B0502020202020204" pitchFamily="34" charset="0"/>
            </a:endParaRPr>
          </a:p>
        </p:txBody>
      </p:sp>
      <p:sp>
        <p:nvSpPr>
          <p:cNvPr id="12" name="TextBox 11">
            <a:extLst>
              <a:ext uri="{FF2B5EF4-FFF2-40B4-BE49-F238E27FC236}">
                <a16:creationId xmlns:a16="http://schemas.microsoft.com/office/drawing/2014/main" id="{E5484824-6BF1-461E-828B-063AEB8E043C}"/>
              </a:ext>
            </a:extLst>
          </p:cNvPr>
          <p:cNvSpPr txBox="1"/>
          <p:nvPr/>
        </p:nvSpPr>
        <p:spPr>
          <a:xfrm>
            <a:off x="2375647" y="2904140"/>
            <a:ext cx="2467603" cy="369332"/>
          </a:xfrm>
          <a:prstGeom prst="rect">
            <a:avLst/>
          </a:prstGeom>
          <a:noFill/>
        </p:spPr>
        <p:txBody>
          <a:bodyPr wrap="square" rtlCol="0">
            <a:spAutoFit/>
          </a:bodyPr>
          <a:lstStyle/>
          <a:p>
            <a:pPr algn="ctr"/>
            <a:r>
              <a:rPr lang="en-US" dirty="0"/>
              <a:t>Hand Pose detection</a:t>
            </a:r>
            <a:endParaRPr lang="en-US" dirty="0">
              <a:solidFill>
                <a:schemeClr val="bg1"/>
              </a:solidFill>
            </a:endParaRPr>
          </a:p>
        </p:txBody>
      </p:sp>
      <p:sp>
        <p:nvSpPr>
          <p:cNvPr id="14" name="Oval 13">
            <a:extLst>
              <a:ext uri="{FF2B5EF4-FFF2-40B4-BE49-F238E27FC236}">
                <a16:creationId xmlns:a16="http://schemas.microsoft.com/office/drawing/2014/main" id="{02DD15E4-2BB8-4F2A-BC59-96680318318E}"/>
              </a:ext>
            </a:extLst>
          </p:cNvPr>
          <p:cNvSpPr/>
          <p:nvPr/>
        </p:nvSpPr>
        <p:spPr>
          <a:xfrm>
            <a:off x="6850823" y="1864012"/>
            <a:ext cx="2775092" cy="2776522"/>
          </a:xfrm>
          <a:prstGeom prst="ellipse">
            <a:avLst/>
          </a:prstGeom>
          <a:solidFill>
            <a:schemeClr val="accent6">
              <a:lumMod val="60000"/>
              <a:lumOff val="40000"/>
            </a:schemeClr>
          </a:solidFill>
          <a:ln>
            <a:noFill/>
          </a:ln>
          <a:effectLst>
            <a:outerShdw blurRad="254000" dist="88900" sx="101000" sy="101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E124825-A689-49ED-B658-3759ECB0F5C8}"/>
              </a:ext>
            </a:extLst>
          </p:cNvPr>
          <p:cNvSpPr/>
          <p:nvPr/>
        </p:nvSpPr>
        <p:spPr>
          <a:xfrm>
            <a:off x="7177392" y="1943948"/>
            <a:ext cx="585903" cy="586205"/>
          </a:xfrm>
          <a:prstGeom prst="ellipse">
            <a:avLst/>
          </a:prstGeom>
          <a:solidFill>
            <a:srgbClr val="F33B3B"/>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6859F43-45D9-4C14-A53E-AC608D10D693}"/>
              </a:ext>
            </a:extLst>
          </p:cNvPr>
          <p:cNvSpPr txBox="1"/>
          <p:nvPr/>
        </p:nvSpPr>
        <p:spPr>
          <a:xfrm>
            <a:off x="7340095" y="2000882"/>
            <a:ext cx="290431" cy="523220"/>
          </a:xfrm>
          <a:prstGeom prst="rect">
            <a:avLst/>
          </a:prstGeom>
          <a:noFill/>
        </p:spPr>
        <p:txBody>
          <a:bodyPr wrap="square" rtlCol="0">
            <a:spAutoFit/>
          </a:bodyPr>
          <a:lstStyle/>
          <a:p>
            <a:pPr algn="ctr"/>
            <a:r>
              <a:rPr lang="en-US" sz="2800" b="1" dirty="0">
                <a:solidFill>
                  <a:schemeClr val="bg1">
                    <a:lumMod val="75000"/>
                  </a:schemeClr>
                </a:solidFill>
                <a:latin typeface="Century Gothic" panose="020B0502020202020204" pitchFamily="34" charset="0"/>
              </a:rPr>
              <a:t>2</a:t>
            </a:r>
            <a:endParaRPr lang="en-US" b="1" dirty="0">
              <a:solidFill>
                <a:schemeClr val="bg1">
                  <a:lumMod val="75000"/>
                </a:schemeClr>
              </a:solidFill>
              <a:latin typeface="Century Gothic" panose="020B0502020202020204" pitchFamily="34" charset="0"/>
            </a:endParaRPr>
          </a:p>
        </p:txBody>
      </p:sp>
      <p:sp>
        <p:nvSpPr>
          <p:cNvPr id="17" name="TextBox 16">
            <a:extLst>
              <a:ext uri="{FF2B5EF4-FFF2-40B4-BE49-F238E27FC236}">
                <a16:creationId xmlns:a16="http://schemas.microsoft.com/office/drawing/2014/main" id="{B09A186E-5BD7-4C9A-9596-B70422EFD48B}"/>
              </a:ext>
            </a:extLst>
          </p:cNvPr>
          <p:cNvSpPr txBox="1"/>
          <p:nvPr/>
        </p:nvSpPr>
        <p:spPr>
          <a:xfrm>
            <a:off x="7093915" y="3135845"/>
            <a:ext cx="2531999" cy="369332"/>
          </a:xfrm>
          <a:prstGeom prst="rect">
            <a:avLst/>
          </a:prstGeom>
          <a:noFill/>
        </p:spPr>
        <p:txBody>
          <a:bodyPr wrap="square" rtlCol="0">
            <a:spAutoFit/>
          </a:bodyPr>
          <a:lstStyle/>
          <a:p>
            <a:pPr algn="ctr"/>
            <a:r>
              <a:rPr lang="en-US" dirty="0"/>
              <a:t>Hand finger localization</a:t>
            </a:r>
            <a:endParaRPr lang="en-US" dirty="0">
              <a:solidFill>
                <a:schemeClr val="bg1"/>
              </a:solidFill>
            </a:endParaRPr>
          </a:p>
        </p:txBody>
      </p:sp>
      <p:sp>
        <p:nvSpPr>
          <p:cNvPr id="8" name="TextBox 7">
            <a:extLst>
              <a:ext uri="{FF2B5EF4-FFF2-40B4-BE49-F238E27FC236}">
                <a16:creationId xmlns:a16="http://schemas.microsoft.com/office/drawing/2014/main" id="{6ED8BC1E-9FBE-4230-ACBA-16973F0161A1}"/>
              </a:ext>
            </a:extLst>
          </p:cNvPr>
          <p:cNvSpPr txBox="1"/>
          <p:nvPr/>
        </p:nvSpPr>
        <p:spPr>
          <a:xfrm>
            <a:off x="790832" y="5313402"/>
            <a:ext cx="10497975" cy="646331"/>
          </a:xfrm>
          <a:prstGeom prst="rect">
            <a:avLst/>
          </a:prstGeom>
          <a:noFill/>
        </p:spPr>
        <p:txBody>
          <a:bodyPr wrap="square" rtlCol="0">
            <a:spAutoFit/>
          </a:bodyPr>
          <a:lstStyle/>
          <a:p>
            <a:r>
              <a:rPr lang="en-US" sz="1800" dirty="0"/>
              <a:t>Our method can be used to detect hand pose using hand keypoints detection. This can be used to generate hand pose that is prone to occlusions(e.g. body and face). We were also able to localize hand finger.</a:t>
            </a:r>
          </a:p>
        </p:txBody>
      </p:sp>
      <p:sp>
        <p:nvSpPr>
          <p:cNvPr id="13" name="TextBox 12">
            <a:extLst>
              <a:ext uri="{FF2B5EF4-FFF2-40B4-BE49-F238E27FC236}">
                <a16:creationId xmlns:a16="http://schemas.microsoft.com/office/drawing/2014/main" id="{8F91B92D-0D06-4BE9-8270-8C04B5DD823B}"/>
              </a:ext>
            </a:extLst>
          </p:cNvPr>
          <p:cNvSpPr txBox="1"/>
          <p:nvPr/>
        </p:nvSpPr>
        <p:spPr>
          <a:xfrm>
            <a:off x="1754659" y="729049"/>
            <a:ext cx="7871255" cy="523220"/>
          </a:xfrm>
          <a:prstGeom prst="rect">
            <a:avLst/>
          </a:prstGeom>
          <a:noFill/>
        </p:spPr>
        <p:txBody>
          <a:bodyPr wrap="square" rtlCol="0">
            <a:spAutoFit/>
          </a:bodyPr>
          <a:lstStyle/>
          <a:p>
            <a:pPr algn="ctr"/>
            <a:r>
              <a:rPr lang="en-US" sz="2800" dirty="0"/>
              <a:t>This paper presents two innovation</a:t>
            </a:r>
          </a:p>
        </p:txBody>
      </p:sp>
    </p:spTree>
    <p:extLst>
      <p:ext uri="{BB962C8B-B14F-4D97-AF65-F5344CB8AC3E}">
        <p14:creationId xmlns:p14="http://schemas.microsoft.com/office/powerpoint/2010/main" val="240308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78ACD-F269-4529-8873-0973592110F7}"/>
              </a:ext>
            </a:extLst>
          </p:cNvPr>
          <p:cNvGrpSpPr/>
          <p:nvPr/>
        </p:nvGrpSpPr>
        <p:grpSpPr>
          <a:xfrm>
            <a:off x="0" y="-3810"/>
            <a:ext cx="12192000" cy="451358"/>
            <a:chOff x="0" y="-3810"/>
            <a:chExt cx="12192000" cy="451358"/>
          </a:xfrm>
        </p:grpSpPr>
        <p:sp>
          <p:nvSpPr>
            <p:cNvPr id="3" name="TextBox 2">
              <a:extLst>
                <a:ext uri="{FF2B5EF4-FFF2-40B4-BE49-F238E27FC236}">
                  <a16:creationId xmlns:a16="http://schemas.microsoft.com/office/drawing/2014/main" id="{0E06CA0E-55BE-4327-8953-D45EFD9DD613}"/>
                </a:ext>
              </a:extLst>
            </p:cNvPr>
            <p:cNvSpPr txBox="1"/>
            <p:nvPr/>
          </p:nvSpPr>
          <p:spPr>
            <a:xfrm>
              <a:off x="0" y="0"/>
              <a:ext cx="11452859" cy="369332"/>
            </a:xfrm>
            <a:prstGeom prst="rect">
              <a:avLst/>
            </a:prstGeom>
            <a:noFill/>
          </p:spPr>
          <p:txBody>
            <a:bodyPr wrap="square" rtlCol="0">
              <a:spAutoFit/>
            </a:bodyPr>
            <a:lstStyle/>
            <a:p>
              <a:r>
                <a:rPr lang="en-US" dirty="0"/>
                <a:t>⨳ Discussion – Limitations of Our Work</a:t>
              </a:r>
            </a:p>
          </p:txBody>
        </p:sp>
        <p:cxnSp>
          <p:nvCxnSpPr>
            <p:cNvPr id="4" name="Straight Connector 3">
              <a:extLst>
                <a:ext uri="{FF2B5EF4-FFF2-40B4-BE49-F238E27FC236}">
                  <a16:creationId xmlns:a16="http://schemas.microsoft.com/office/drawing/2014/main" id="{8795BDC7-3DEB-4111-903F-A081F2B5E142}"/>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F2D1A07-ECAD-49BF-BA37-B8211E3E858E}"/>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9BE982-E213-4E36-BE6E-26C3FCA7965A}"/>
                </a:ext>
              </a:extLst>
            </p:cNvPr>
            <p:cNvSpPr txBox="1"/>
            <p:nvPr/>
          </p:nvSpPr>
          <p:spPr>
            <a:xfrm>
              <a:off x="11890314" y="-3810"/>
              <a:ext cx="301686" cy="369332"/>
            </a:xfrm>
            <a:prstGeom prst="rect">
              <a:avLst/>
            </a:prstGeom>
            <a:noFill/>
          </p:spPr>
          <p:txBody>
            <a:bodyPr wrap="none" rtlCol="0">
              <a:spAutoFit/>
            </a:bodyPr>
            <a:lstStyle/>
            <a:p>
              <a:r>
                <a:rPr lang="en-US" dirty="0"/>
                <a:t>7</a:t>
              </a:r>
            </a:p>
          </p:txBody>
        </p:sp>
      </p:grpSp>
      <p:sp>
        <p:nvSpPr>
          <p:cNvPr id="7" name="TextBox 6">
            <a:extLst>
              <a:ext uri="{FF2B5EF4-FFF2-40B4-BE49-F238E27FC236}">
                <a16:creationId xmlns:a16="http://schemas.microsoft.com/office/drawing/2014/main" id="{C1227476-FD3A-4D84-9C13-503F901A24E2}"/>
              </a:ext>
            </a:extLst>
          </p:cNvPr>
          <p:cNvSpPr txBox="1"/>
          <p:nvPr/>
        </p:nvSpPr>
        <p:spPr>
          <a:xfrm>
            <a:off x="489097" y="738664"/>
            <a:ext cx="10963762" cy="523220"/>
          </a:xfrm>
          <a:prstGeom prst="rect">
            <a:avLst/>
          </a:prstGeom>
          <a:noFill/>
        </p:spPr>
        <p:txBody>
          <a:bodyPr wrap="square" rtlCol="0">
            <a:spAutoFit/>
          </a:bodyPr>
          <a:lstStyle/>
          <a:p>
            <a:pPr algn="ctr"/>
            <a:r>
              <a:rPr lang="en-US" sz="2800" dirty="0"/>
              <a:t>Limitations of our work:</a:t>
            </a:r>
          </a:p>
        </p:txBody>
      </p:sp>
      <p:grpSp>
        <p:nvGrpSpPr>
          <p:cNvPr id="10" name="Group 9">
            <a:extLst>
              <a:ext uri="{FF2B5EF4-FFF2-40B4-BE49-F238E27FC236}">
                <a16:creationId xmlns:a16="http://schemas.microsoft.com/office/drawing/2014/main" id="{2F5DF07F-348D-4192-9CCD-A82E32723E94}"/>
              </a:ext>
            </a:extLst>
          </p:cNvPr>
          <p:cNvGrpSpPr/>
          <p:nvPr/>
        </p:nvGrpSpPr>
        <p:grpSpPr>
          <a:xfrm>
            <a:off x="3654780" y="1657578"/>
            <a:ext cx="1042772" cy="1042772"/>
            <a:chOff x="4739366" y="604159"/>
            <a:chExt cx="1387929" cy="1387929"/>
          </a:xfrm>
          <a:effectLst>
            <a:outerShdw blurRad="228600" dist="63500" sx="101000" sy="101000" algn="l" rotWithShape="0">
              <a:prstClr val="black">
                <a:alpha val="40000"/>
              </a:prstClr>
            </a:outerShdw>
          </a:effectLst>
        </p:grpSpPr>
        <p:sp>
          <p:nvSpPr>
            <p:cNvPr id="11" name="Chord 10">
              <a:extLst>
                <a:ext uri="{FF2B5EF4-FFF2-40B4-BE49-F238E27FC236}">
                  <a16:creationId xmlns:a16="http://schemas.microsoft.com/office/drawing/2014/main" id="{C63AED4B-F552-40A6-BC37-40D4F3D2AE8A}"/>
                </a:ext>
              </a:extLst>
            </p:cNvPr>
            <p:cNvSpPr/>
            <p:nvPr/>
          </p:nvSpPr>
          <p:spPr>
            <a:xfrm rot="6761814">
              <a:off x="4739366" y="604159"/>
              <a:ext cx="1387929" cy="1387929"/>
            </a:xfrm>
            <a:prstGeom prst="chor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908B711-A398-4DD4-8713-DE8109F479B5}"/>
                </a:ext>
              </a:extLst>
            </p:cNvPr>
            <p:cNvSpPr txBox="1"/>
            <p:nvPr/>
          </p:nvSpPr>
          <p:spPr>
            <a:xfrm>
              <a:off x="5306783" y="786178"/>
              <a:ext cx="253093" cy="707886"/>
            </a:xfrm>
            <a:prstGeom prst="rect">
              <a:avLst/>
            </a:prstGeom>
            <a:noFill/>
          </p:spPr>
          <p:txBody>
            <a:bodyPr wrap="square" rtlCol="0">
              <a:spAutoFit/>
            </a:bodyPr>
            <a:lstStyle/>
            <a:p>
              <a:pPr algn="ctr"/>
              <a:r>
                <a:rPr lang="en-US" sz="4000" b="1" dirty="0">
                  <a:solidFill>
                    <a:schemeClr val="bg1"/>
                  </a:solidFill>
                  <a:latin typeface="Century Gothic" panose="020B0502020202020204" pitchFamily="34" charset="0"/>
                </a:rPr>
                <a:t>1</a:t>
              </a:r>
            </a:p>
          </p:txBody>
        </p:sp>
      </p:grpSp>
      <p:sp>
        <p:nvSpPr>
          <p:cNvPr id="13" name="Rounded Rectangle 22">
            <a:extLst>
              <a:ext uri="{FF2B5EF4-FFF2-40B4-BE49-F238E27FC236}">
                <a16:creationId xmlns:a16="http://schemas.microsoft.com/office/drawing/2014/main" id="{ADA6F959-EA39-42B0-9562-C4818F2B10BC}"/>
              </a:ext>
            </a:extLst>
          </p:cNvPr>
          <p:cNvSpPr/>
          <p:nvPr/>
        </p:nvSpPr>
        <p:spPr>
          <a:xfrm>
            <a:off x="2771492" y="2394190"/>
            <a:ext cx="2809348" cy="2521054"/>
          </a:xfrm>
          <a:prstGeom prst="roundRect">
            <a:avLst/>
          </a:prstGeom>
          <a:solidFill>
            <a:schemeClr val="bg1">
              <a:lumMod val="75000"/>
            </a:schemeClr>
          </a:solidFill>
          <a:ln>
            <a:noFill/>
          </a:ln>
          <a:effectLst>
            <a:outerShdw blurRad="228600" dist="635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1A23F5-D5CF-4C3C-A808-4F7371595084}"/>
              </a:ext>
            </a:extLst>
          </p:cNvPr>
          <p:cNvSpPr txBox="1"/>
          <p:nvPr/>
        </p:nvSpPr>
        <p:spPr>
          <a:xfrm>
            <a:off x="2771497" y="2697708"/>
            <a:ext cx="2809344" cy="1323439"/>
          </a:xfrm>
          <a:prstGeom prst="rect">
            <a:avLst/>
          </a:prstGeom>
          <a:noFill/>
        </p:spPr>
        <p:txBody>
          <a:bodyPr wrap="square" rtlCol="0">
            <a:spAutoFit/>
          </a:bodyPr>
          <a:lstStyle/>
          <a:p>
            <a:pPr algn="ctr"/>
            <a:r>
              <a:rPr lang="en-US" sz="2000" dirty="0">
                <a:solidFill>
                  <a:schemeClr val="bg1"/>
                </a:solidFill>
              </a:rPr>
              <a:t>Quality of the picture is highly dependent to find accurate result.</a:t>
            </a:r>
          </a:p>
          <a:p>
            <a:pPr algn="ctr"/>
            <a:endParaRPr lang="en-US" sz="2000" dirty="0">
              <a:solidFill>
                <a:schemeClr val="bg1"/>
              </a:solidFill>
            </a:endParaRPr>
          </a:p>
        </p:txBody>
      </p:sp>
      <p:grpSp>
        <p:nvGrpSpPr>
          <p:cNvPr id="15" name="Group 14">
            <a:extLst>
              <a:ext uri="{FF2B5EF4-FFF2-40B4-BE49-F238E27FC236}">
                <a16:creationId xmlns:a16="http://schemas.microsoft.com/office/drawing/2014/main" id="{BC9D6400-8D08-4161-9AA4-EC8490CBC7F0}"/>
              </a:ext>
            </a:extLst>
          </p:cNvPr>
          <p:cNvGrpSpPr/>
          <p:nvPr/>
        </p:nvGrpSpPr>
        <p:grpSpPr>
          <a:xfrm>
            <a:off x="7004036" y="1657578"/>
            <a:ext cx="1042772" cy="1042772"/>
            <a:chOff x="4739366" y="604159"/>
            <a:chExt cx="1387929" cy="1387929"/>
          </a:xfrm>
          <a:effectLst>
            <a:outerShdw blurRad="228600" dist="63500" sx="101000" sy="101000" algn="l" rotWithShape="0">
              <a:prstClr val="black">
                <a:alpha val="40000"/>
              </a:prstClr>
            </a:outerShdw>
          </a:effectLst>
        </p:grpSpPr>
        <p:sp>
          <p:nvSpPr>
            <p:cNvPr id="16" name="Chord 15">
              <a:extLst>
                <a:ext uri="{FF2B5EF4-FFF2-40B4-BE49-F238E27FC236}">
                  <a16:creationId xmlns:a16="http://schemas.microsoft.com/office/drawing/2014/main" id="{2C5A4F3D-9AE5-42AC-9565-D884F86601F3}"/>
                </a:ext>
              </a:extLst>
            </p:cNvPr>
            <p:cNvSpPr/>
            <p:nvPr/>
          </p:nvSpPr>
          <p:spPr>
            <a:xfrm rot="6761814">
              <a:off x="4739366" y="604159"/>
              <a:ext cx="1387929" cy="1387929"/>
            </a:xfrm>
            <a:prstGeom prst="chor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61A782-0742-4643-940F-7A55525A73D2}"/>
                </a:ext>
              </a:extLst>
            </p:cNvPr>
            <p:cNvSpPr txBox="1"/>
            <p:nvPr/>
          </p:nvSpPr>
          <p:spPr>
            <a:xfrm>
              <a:off x="5306783" y="786179"/>
              <a:ext cx="253094" cy="942196"/>
            </a:xfrm>
            <a:prstGeom prst="rect">
              <a:avLst/>
            </a:prstGeom>
            <a:noFill/>
          </p:spPr>
          <p:txBody>
            <a:bodyPr wrap="square" rtlCol="0">
              <a:spAutoFit/>
            </a:bodyPr>
            <a:lstStyle/>
            <a:p>
              <a:pPr algn="ctr"/>
              <a:r>
                <a:rPr lang="en-US" sz="4000" b="1" dirty="0">
                  <a:solidFill>
                    <a:schemeClr val="bg1"/>
                  </a:solidFill>
                  <a:latin typeface="Century Gothic" panose="020B0502020202020204" pitchFamily="34" charset="0"/>
                </a:rPr>
                <a:t>2</a:t>
              </a:r>
            </a:p>
          </p:txBody>
        </p:sp>
      </p:grpSp>
      <p:sp>
        <p:nvSpPr>
          <p:cNvPr id="18" name="Rounded Rectangle 22">
            <a:extLst>
              <a:ext uri="{FF2B5EF4-FFF2-40B4-BE49-F238E27FC236}">
                <a16:creationId xmlns:a16="http://schemas.microsoft.com/office/drawing/2014/main" id="{6DB18E1A-3AF5-405C-9F53-E249C1848256}"/>
              </a:ext>
            </a:extLst>
          </p:cNvPr>
          <p:cNvSpPr/>
          <p:nvPr/>
        </p:nvSpPr>
        <p:spPr>
          <a:xfrm>
            <a:off x="6120748" y="2394190"/>
            <a:ext cx="2809348" cy="2521054"/>
          </a:xfrm>
          <a:prstGeom prst="roundRect">
            <a:avLst/>
          </a:prstGeom>
          <a:solidFill>
            <a:schemeClr val="bg1">
              <a:lumMod val="75000"/>
            </a:schemeClr>
          </a:solidFill>
          <a:ln>
            <a:noFill/>
          </a:ln>
          <a:effectLst>
            <a:outerShdw blurRad="228600" dist="635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667E723-487A-4485-A818-F25807D53159}"/>
              </a:ext>
            </a:extLst>
          </p:cNvPr>
          <p:cNvSpPr txBox="1"/>
          <p:nvPr/>
        </p:nvSpPr>
        <p:spPr>
          <a:xfrm>
            <a:off x="6120753" y="2697708"/>
            <a:ext cx="2809344" cy="1323439"/>
          </a:xfrm>
          <a:prstGeom prst="rect">
            <a:avLst/>
          </a:prstGeom>
          <a:noFill/>
        </p:spPr>
        <p:txBody>
          <a:bodyPr wrap="square" rtlCol="0">
            <a:spAutoFit/>
          </a:bodyPr>
          <a:lstStyle/>
          <a:p>
            <a:pPr algn="ctr"/>
            <a:r>
              <a:rPr lang="en-US" sz="2000" dirty="0">
                <a:solidFill>
                  <a:schemeClr val="bg1"/>
                </a:solidFill>
              </a:rPr>
              <a:t>Large Image height results with computational complexity </a:t>
            </a:r>
          </a:p>
        </p:txBody>
      </p:sp>
    </p:spTree>
    <p:extLst>
      <p:ext uri="{BB962C8B-B14F-4D97-AF65-F5344CB8AC3E}">
        <p14:creationId xmlns:p14="http://schemas.microsoft.com/office/powerpoint/2010/main" val="165214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1C3C4D-E319-4298-8084-4F5A8C11D8FF}"/>
              </a:ext>
            </a:extLst>
          </p:cNvPr>
          <p:cNvGrpSpPr/>
          <p:nvPr/>
        </p:nvGrpSpPr>
        <p:grpSpPr>
          <a:xfrm>
            <a:off x="0" y="-3810"/>
            <a:ext cx="12309018" cy="451358"/>
            <a:chOff x="0" y="-3810"/>
            <a:chExt cx="12309018" cy="451358"/>
          </a:xfrm>
        </p:grpSpPr>
        <p:sp>
          <p:nvSpPr>
            <p:cNvPr id="3" name="TextBox 2">
              <a:extLst>
                <a:ext uri="{FF2B5EF4-FFF2-40B4-BE49-F238E27FC236}">
                  <a16:creationId xmlns:a16="http://schemas.microsoft.com/office/drawing/2014/main" id="{7B3BA794-780A-4AFA-9180-92F3FD770C2D}"/>
                </a:ext>
              </a:extLst>
            </p:cNvPr>
            <p:cNvSpPr txBox="1"/>
            <p:nvPr/>
          </p:nvSpPr>
          <p:spPr>
            <a:xfrm>
              <a:off x="0" y="0"/>
              <a:ext cx="11452859" cy="369332"/>
            </a:xfrm>
            <a:prstGeom prst="rect">
              <a:avLst/>
            </a:prstGeom>
            <a:noFill/>
          </p:spPr>
          <p:txBody>
            <a:bodyPr wrap="square" rtlCol="0">
              <a:spAutoFit/>
            </a:bodyPr>
            <a:lstStyle/>
            <a:p>
              <a:r>
                <a:rPr lang="en-US" dirty="0"/>
                <a:t>⨳ Reference</a:t>
              </a:r>
            </a:p>
          </p:txBody>
        </p:sp>
        <p:cxnSp>
          <p:nvCxnSpPr>
            <p:cNvPr id="4" name="Straight Connector 3">
              <a:extLst>
                <a:ext uri="{FF2B5EF4-FFF2-40B4-BE49-F238E27FC236}">
                  <a16:creationId xmlns:a16="http://schemas.microsoft.com/office/drawing/2014/main" id="{5AFFA546-C635-437E-B927-4F2EFBEC166C}"/>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A9CCEE37-0C89-4BF6-9F50-E5A0B7B07521}"/>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C6EBCB-324A-4FA0-BB2C-C9367744F33D}"/>
                </a:ext>
              </a:extLst>
            </p:cNvPr>
            <p:cNvSpPr txBox="1"/>
            <p:nvPr/>
          </p:nvSpPr>
          <p:spPr>
            <a:xfrm>
              <a:off x="11802140" y="-3810"/>
              <a:ext cx="506878" cy="369332"/>
            </a:xfrm>
            <a:prstGeom prst="rect">
              <a:avLst/>
            </a:prstGeom>
            <a:noFill/>
          </p:spPr>
          <p:txBody>
            <a:bodyPr wrap="square" rtlCol="0">
              <a:spAutoFit/>
            </a:bodyPr>
            <a:lstStyle/>
            <a:p>
              <a:r>
                <a:rPr lang="en-US" dirty="0"/>
                <a:t>16</a:t>
              </a:r>
            </a:p>
          </p:txBody>
        </p:sp>
      </p:grpSp>
      <p:sp>
        <p:nvSpPr>
          <p:cNvPr id="17" name="TextBox 16">
            <a:extLst>
              <a:ext uri="{FF2B5EF4-FFF2-40B4-BE49-F238E27FC236}">
                <a16:creationId xmlns:a16="http://schemas.microsoft.com/office/drawing/2014/main" id="{FCC8C1F0-B448-4A58-B469-00CF140046D4}"/>
              </a:ext>
            </a:extLst>
          </p:cNvPr>
          <p:cNvSpPr txBox="1"/>
          <p:nvPr/>
        </p:nvSpPr>
        <p:spPr>
          <a:xfrm>
            <a:off x="489096" y="2060846"/>
            <a:ext cx="11076827" cy="3016210"/>
          </a:xfrm>
          <a:prstGeom prst="rect">
            <a:avLst/>
          </a:prstGeom>
          <a:noFill/>
        </p:spPr>
        <p:txBody>
          <a:bodyPr wrap="square" rtlCol="0">
            <a:spAutoFit/>
          </a:bodyPr>
          <a:lstStyle/>
          <a:p>
            <a:pPr marL="342900" indent="-342900">
              <a:buFont typeface="+mj-lt"/>
              <a:buAutoNum type="arabicPeriod"/>
            </a:pPr>
            <a:r>
              <a:rPr lang="en-US" sz="1900" dirty="0"/>
              <a:t>Tomas Simon[2014]: Hand Key-point Detection in Single Images using Multiview Bootstrapping</a:t>
            </a:r>
          </a:p>
          <a:p>
            <a:pPr marL="342900" indent="-342900">
              <a:buFont typeface="+mj-lt"/>
              <a:buAutoNum type="arabicPeriod"/>
            </a:pPr>
            <a:endParaRPr lang="en-US" sz="1900" dirty="0"/>
          </a:p>
          <a:p>
            <a:pPr marL="342900" indent="-342900">
              <a:buFont typeface="+mj-lt"/>
              <a:buAutoNum type="arabicPeriod"/>
            </a:pPr>
            <a:r>
              <a:rPr lang="en-US" sz="1900" dirty="0"/>
              <a:t>Pramod Kumar P[2010]: Hand Posture Recognition Using Neuro-Biologically Inspired Features</a:t>
            </a:r>
          </a:p>
          <a:p>
            <a:pPr marL="342900" indent="-342900">
              <a:buFont typeface="+mj-lt"/>
              <a:buAutoNum type="arabicPeriod"/>
            </a:pPr>
            <a:endParaRPr lang="en-US" sz="1900" dirty="0"/>
          </a:p>
          <a:p>
            <a:pPr marL="342900" indent="-342900">
              <a:buFont typeface="+mj-lt"/>
              <a:buAutoNum type="arabicPeriod"/>
            </a:pPr>
            <a:r>
              <a:rPr lang="en-US" sz="1900" dirty="0"/>
              <a:t>Zimmermann [2017]: Learning to estimate 3d hand pose from single RGB images</a:t>
            </a:r>
          </a:p>
          <a:p>
            <a:pPr marL="342900" indent="-342900">
              <a:buFont typeface="+mj-lt"/>
              <a:buAutoNum type="arabicPeriod"/>
            </a:pPr>
            <a:endParaRPr lang="en-US" sz="1900" dirty="0"/>
          </a:p>
          <a:p>
            <a:pPr marL="342900" indent="-342900">
              <a:buFont typeface="+mj-lt"/>
              <a:buAutoNum type="arabicPeriod"/>
            </a:pPr>
            <a:r>
              <a:rPr lang="en-US" sz="1900" dirty="0"/>
              <a:t>Gyeongsik Moon[2019]: Camera distance-aware top-down approach for 3d multi-person pose estimation from a single RGB image</a:t>
            </a:r>
          </a:p>
          <a:p>
            <a:pPr marL="342900" indent="-342900">
              <a:buFont typeface="+mj-lt"/>
              <a:buAutoNum type="arabicPeriod"/>
            </a:pPr>
            <a:endParaRPr lang="en-US" sz="1900" dirty="0"/>
          </a:p>
          <a:p>
            <a:pPr marL="342900" indent="-342900">
              <a:buFont typeface="+mj-lt"/>
              <a:buAutoNum type="arabicPeriod"/>
            </a:pPr>
            <a:r>
              <a:rPr lang="en-US" sz="1900" dirty="0"/>
              <a:t>Dataset: </a:t>
            </a:r>
            <a:r>
              <a:rPr lang="en-US" sz="1900" dirty="0">
                <a:hlinkClick r:id="rId2"/>
              </a:rPr>
              <a:t>http://domedb.perception.cs.cmu.edu/</a:t>
            </a:r>
            <a:r>
              <a:rPr lang="en-US" sz="1900" dirty="0"/>
              <a:t> </a:t>
            </a:r>
          </a:p>
        </p:txBody>
      </p:sp>
      <p:sp>
        <p:nvSpPr>
          <p:cNvPr id="7" name="TextBox 6">
            <a:extLst>
              <a:ext uri="{FF2B5EF4-FFF2-40B4-BE49-F238E27FC236}">
                <a16:creationId xmlns:a16="http://schemas.microsoft.com/office/drawing/2014/main" id="{78C018D8-BA35-4522-846A-E06E8D416317}"/>
              </a:ext>
            </a:extLst>
          </p:cNvPr>
          <p:cNvSpPr txBox="1"/>
          <p:nvPr/>
        </p:nvSpPr>
        <p:spPr>
          <a:xfrm>
            <a:off x="489097" y="976184"/>
            <a:ext cx="9149173" cy="461665"/>
          </a:xfrm>
          <a:prstGeom prst="rect">
            <a:avLst/>
          </a:prstGeom>
          <a:noFill/>
        </p:spPr>
        <p:txBody>
          <a:bodyPr wrap="square" rtlCol="0">
            <a:spAutoFit/>
          </a:bodyPr>
          <a:lstStyle/>
          <a:p>
            <a:r>
              <a:rPr lang="en-US" sz="2400" dirty="0"/>
              <a:t>Reference of Our Work</a:t>
            </a:r>
          </a:p>
        </p:txBody>
      </p:sp>
    </p:spTree>
    <p:extLst>
      <p:ext uri="{BB962C8B-B14F-4D97-AF65-F5344CB8AC3E}">
        <p14:creationId xmlns:p14="http://schemas.microsoft.com/office/powerpoint/2010/main" val="125151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723985-C957-41E1-A74C-9AEEA3F2EEAD}"/>
              </a:ext>
            </a:extLst>
          </p:cNvPr>
          <p:cNvSpPr txBox="1"/>
          <p:nvPr/>
        </p:nvSpPr>
        <p:spPr>
          <a:xfrm>
            <a:off x="1619693" y="2644170"/>
            <a:ext cx="8952614" cy="1569660"/>
          </a:xfrm>
          <a:prstGeom prst="rect">
            <a:avLst/>
          </a:prstGeom>
          <a:noFill/>
        </p:spPr>
        <p:txBody>
          <a:bodyPr wrap="square" rtlCol="0">
            <a:spAutoFit/>
          </a:bodyPr>
          <a:lstStyle/>
          <a:p>
            <a:pPr algn="ctr"/>
            <a:r>
              <a:rPr lang="en-US" sz="9600" dirty="0"/>
              <a:t>THANK YOU</a:t>
            </a:r>
          </a:p>
        </p:txBody>
      </p:sp>
    </p:spTree>
    <p:extLst>
      <p:ext uri="{BB962C8B-B14F-4D97-AF65-F5344CB8AC3E}">
        <p14:creationId xmlns:p14="http://schemas.microsoft.com/office/powerpoint/2010/main" val="45978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0E40416-0B85-4E9F-9E8F-8C51B918A34F}"/>
              </a:ext>
            </a:extLst>
          </p:cNvPr>
          <p:cNvGrpSpPr/>
          <p:nvPr/>
        </p:nvGrpSpPr>
        <p:grpSpPr>
          <a:xfrm>
            <a:off x="0" y="-3810"/>
            <a:ext cx="12192000" cy="451358"/>
            <a:chOff x="0" y="-3810"/>
            <a:chExt cx="12192000" cy="451358"/>
          </a:xfrm>
        </p:grpSpPr>
        <p:sp>
          <p:nvSpPr>
            <p:cNvPr id="2" name="TextBox 1">
              <a:extLst>
                <a:ext uri="{FF2B5EF4-FFF2-40B4-BE49-F238E27FC236}">
                  <a16:creationId xmlns:a16="http://schemas.microsoft.com/office/drawing/2014/main" id="{B4AD8EF9-610A-40D5-B8D1-8C67637A70C3}"/>
                </a:ext>
              </a:extLst>
            </p:cNvPr>
            <p:cNvSpPr txBox="1"/>
            <p:nvPr/>
          </p:nvSpPr>
          <p:spPr>
            <a:xfrm>
              <a:off x="0" y="0"/>
              <a:ext cx="11452859" cy="369332"/>
            </a:xfrm>
            <a:prstGeom prst="rect">
              <a:avLst/>
            </a:prstGeom>
            <a:noFill/>
          </p:spPr>
          <p:txBody>
            <a:bodyPr wrap="square" rtlCol="0">
              <a:spAutoFit/>
            </a:bodyPr>
            <a:lstStyle/>
            <a:p>
              <a:r>
                <a:rPr lang="en-US" dirty="0"/>
                <a:t>⨳ Overview</a:t>
              </a:r>
            </a:p>
          </p:txBody>
        </p:sp>
        <p:cxnSp>
          <p:nvCxnSpPr>
            <p:cNvPr id="4" name="Straight Connector 3">
              <a:extLst>
                <a:ext uri="{FF2B5EF4-FFF2-40B4-BE49-F238E27FC236}">
                  <a16:creationId xmlns:a16="http://schemas.microsoft.com/office/drawing/2014/main" id="{69092C97-224B-4809-806A-65580DAE9757}"/>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B06326E-CFD9-43B7-ADC4-5842B5CCBD42}"/>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DD1B2F-15A2-4801-A3C2-9F110F94CB6E}"/>
                </a:ext>
              </a:extLst>
            </p:cNvPr>
            <p:cNvSpPr txBox="1"/>
            <p:nvPr/>
          </p:nvSpPr>
          <p:spPr>
            <a:xfrm>
              <a:off x="11890314" y="-3810"/>
              <a:ext cx="301686" cy="369332"/>
            </a:xfrm>
            <a:prstGeom prst="rect">
              <a:avLst/>
            </a:prstGeom>
            <a:noFill/>
          </p:spPr>
          <p:txBody>
            <a:bodyPr wrap="none" rtlCol="0">
              <a:spAutoFit/>
            </a:bodyPr>
            <a:lstStyle/>
            <a:p>
              <a:r>
                <a:rPr lang="en-US" dirty="0"/>
                <a:t>2</a:t>
              </a:r>
            </a:p>
          </p:txBody>
        </p:sp>
      </p:grpSp>
      <p:sp>
        <p:nvSpPr>
          <p:cNvPr id="13" name="Oval 12">
            <a:extLst>
              <a:ext uri="{FF2B5EF4-FFF2-40B4-BE49-F238E27FC236}">
                <a16:creationId xmlns:a16="http://schemas.microsoft.com/office/drawing/2014/main" id="{3999449A-2B32-4024-8227-1D1B854CE31D}"/>
              </a:ext>
            </a:extLst>
          </p:cNvPr>
          <p:cNvSpPr/>
          <p:nvPr/>
        </p:nvSpPr>
        <p:spPr>
          <a:xfrm>
            <a:off x="664560" y="738666"/>
            <a:ext cx="462492" cy="462492"/>
          </a:xfrm>
          <a:prstGeom prst="ellipse">
            <a:avLst/>
          </a:prstGeom>
          <a:solidFill>
            <a:schemeClr val="accent5"/>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C011D8B-A877-4693-8D2A-07A7453DE67B}"/>
              </a:ext>
            </a:extLst>
          </p:cNvPr>
          <p:cNvSpPr txBox="1"/>
          <p:nvPr/>
        </p:nvSpPr>
        <p:spPr>
          <a:xfrm>
            <a:off x="781178" y="738665"/>
            <a:ext cx="229256"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1</a:t>
            </a:r>
            <a:endParaRPr lang="en-US" sz="1600" b="1" dirty="0">
              <a:solidFill>
                <a:schemeClr val="bg1"/>
              </a:solidFill>
              <a:latin typeface="Century Gothic" panose="020B0502020202020204" pitchFamily="34" charset="0"/>
            </a:endParaRPr>
          </a:p>
        </p:txBody>
      </p:sp>
      <p:sp>
        <p:nvSpPr>
          <p:cNvPr id="15" name="TextBox 14">
            <a:extLst>
              <a:ext uri="{FF2B5EF4-FFF2-40B4-BE49-F238E27FC236}">
                <a16:creationId xmlns:a16="http://schemas.microsoft.com/office/drawing/2014/main" id="{ADCD7C44-552B-4E83-83D5-41A1630F879A}"/>
              </a:ext>
            </a:extLst>
          </p:cNvPr>
          <p:cNvSpPr txBox="1"/>
          <p:nvPr/>
        </p:nvSpPr>
        <p:spPr>
          <a:xfrm>
            <a:off x="1243670" y="738664"/>
            <a:ext cx="6517758" cy="461665"/>
          </a:xfrm>
          <a:prstGeom prst="rect">
            <a:avLst/>
          </a:prstGeom>
          <a:noFill/>
        </p:spPr>
        <p:txBody>
          <a:bodyPr wrap="square" rtlCol="0">
            <a:spAutoFit/>
          </a:bodyPr>
          <a:lstStyle/>
          <a:p>
            <a:r>
              <a:rPr lang="en-US" sz="2400" dirty="0"/>
              <a:t>Introduction</a:t>
            </a:r>
          </a:p>
        </p:txBody>
      </p:sp>
      <p:sp>
        <p:nvSpPr>
          <p:cNvPr id="16" name="Oval 15">
            <a:extLst>
              <a:ext uri="{FF2B5EF4-FFF2-40B4-BE49-F238E27FC236}">
                <a16:creationId xmlns:a16="http://schemas.microsoft.com/office/drawing/2014/main" id="{1D74D781-824B-4897-B48A-5C0B25DF8987}"/>
              </a:ext>
            </a:extLst>
          </p:cNvPr>
          <p:cNvSpPr/>
          <p:nvPr/>
        </p:nvSpPr>
        <p:spPr>
          <a:xfrm>
            <a:off x="664560" y="1376620"/>
            <a:ext cx="462492" cy="462492"/>
          </a:xfrm>
          <a:prstGeom prst="ellipse">
            <a:avLst/>
          </a:prstGeom>
          <a:solidFill>
            <a:schemeClr val="accent5"/>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38FB504-E427-4DB4-BC64-DEB71E0A9464}"/>
              </a:ext>
            </a:extLst>
          </p:cNvPr>
          <p:cNvSpPr txBox="1"/>
          <p:nvPr/>
        </p:nvSpPr>
        <p:spPr>
          <a:xfrm>
            <a:off x="781178" y="1376619"/>
            <a:ext cx="229256"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2</a:t>
            </a:r>
            <a:endParaRPr lang="en-US" sz="1600" b="1" dirty="0">
              <a:solidFill>
                <a:schemeClr val="bg1"/>
              </a:solidFill>
              <a:latin typeface="Century Gothic" panose="020B0502020202020204" pitchFamily="34" charset="0"/>
            </a:endParaRPr>
          </a:p>
        </p:txBody>
      </p:sp>
      <p:sp>
        <p:nvSpPr>
          <p:cNvPr id="18" name="TextBox 17">
            <a:extLst>
              <a:ext uri="{FF2B5EF4-FFF2-40B4-BE49-F238E27FC236}">
                <a16:creationId xmlns:a16="http://schemas.microsoft.com/office/drawing/2014/main" id="{F3C4968A-8CBB-492A-BF44-B995DCFAE270}"/>
              </a:ext>
            </a:extLst>
          </p:cNvPr>
          <p:cNvSpPr txBox="1"/>
          <p:nvPr/>
        </p:nvSpPr>
        <p:spPr>
          <a:xfrm>
            <a:off x="1243670" y="1376618"/>
            <a:ext cx="6517758" cy="461665"/>
          </a:xfrm>
          <a:prstGeom prst="rect">
            <a:avLst/>
          </a:prstGeom>
          <a:noFill/>
        </p:spPr>
        <p:txBody>
          <a:bodyPr wrap="square" rtlCol="0">
            <a:spAutoFit/>
          </a:bodyPr>
          <a:lstStyle/>
          <a:p>
            <a:r>
              <a:rPr lang="en-US" sz="2400" dirty="0"/>
              <a:t>Background and Present State of process</a:t>
            </a:r>
          </a:p>
        </p:txBody>
      </p:sp>
      <p:sp>
        <p:nvSpPr>
          <p:cNvPr id="19" name="Oval 18">
            <a:extLst>
              <a:ext uri="{FF2B5EF4-FFF2-40B4-BE49-F238E27FC236}">
                <a16:creationId xmlns:a16="http://schemas.microsoft.com/office/drawing/2014/main" id="{236C2742-116A-4F95-8013-1A5FE674E35A}"/>
              </a:ext>
            </a:extLst>
          </p:cNvPr>
          <p:cNvSpPr/>
          <p:nvPr/>
        </p:nvSpPr>
        <p:spPr>
          <a:xfrm>
            <a:off x="664560" y="2013747"/>
            <a:ext cx="462492" cy="462492"/>
          </a:xfrm>
          <a:prstGeom prst="ellipse">
            <a:avLst/>
          </a:prstGeom>
          <a:solidFill>
            <a:schemeClr val="accent5"/>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1EBD245-48D2-46C9-B692-26977F6BF4A8}"/>
              </a:ext>
            </a:extLst>
          </p:cNvPr>
          <p:cNvSpPr txBox="1"/>
          <p:nvPr/>
        </p:nvSpPr>
        <p:spPr>
          <a:xfrm>
            <a:off x="781178" y="2013746"/>
            <a:ext cx="229256"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3</a:t>
            </a:r>
            <a:endParaRPr lang="en-US" sz="1600" b="1" dirty="0">
              <a:solidFill>
                <a:schemeClr val="bg1"/>
              </a:solidFill>
              <a:latin typeface="Century Gothic" panose="020B0502020202020204" pitchFamily="34" charset="0"/>
            </a:endParaRPr>
          </a:p>
        </p:txBody>
      </p:sp>
      <p:sp>
        <p:nvSpPr>
          <p:cNvPr id="21" name="TextBox 20">
            <a:extLst>
              <a:ext uri="{FF2B5EF4-FFF2-40B4-BE49-F238E27FC236}">
                <a16:creationId xmlns:a16="http://schemas.microsoft.com/office/drawing/2014/main" id="{6F76B736-2D43-42A2-B3CC-DE09F5F556A5}"/>
              </a:ext>
            </a:extLst>
          </p:cNvPr>
          <p:cNvSpPr txBox="1"/>
          <p:nvPr/>
        </p:nvSpPr>
        <p:spPr>
          <a:xfrm>
            <a:off x="1243670" y="2013745"/>
            <a:ext cx="6517758" cy="461665"/>
          </a:xfrm>
          <a:prstGeom prst="rect">
            <a:avLst/>
          </a:prstGeom>
          <a:noFill/>
        </p:spPr>
        <p:txBody>
          <a:bodyPr wrap="square" rtlCol="0">
            <a:spAutoFit/>
          </a:bodyPr>
          <a:lstStyle/>
          <a:p>
            <a:r>
              <a:rPr lang="en-US" sz="2400" dirty="0"/>
              <a:t>Objective with Specific Aims</a:t>
            </a:r>
          </a:p>
        </p:txBody>
      </p:sp>
      <p:sp>
        <p:nvSpPr>
          <p:cNvPr id="22" name="Oval 21">
            <a:extLst>
              <a:ext uri="{FF2B5EF4-FFF2-40B4-BE49-F238E27FC236}">
                <a16:creationId xmlns:a16="http://schemas.microsoft.com/office/drawing/2014/main" id="{13229047-2220-48BE-9255-4BAB2663EB1F}"/>
              </a:ext>
            </a:extLst>
          </p:cNvPr>
          <p:cNvSpPr/>
          <p:nvPr/>
        </p:nvSpPr>
        <p:spPr>
          <a:xfrm>
            <a:off x="664560" y="2650047"/>
            <a:ext cx="462492" cy="462492"/>
          </a:xfrm>
          <a:prstGeom prst="ellipse">
            <a:avLst/>
          </a:prstGeom>
          <a:solidFill>
            <a:schemeClr val="accent5"/>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34401EA-81A0-4ADC-8FB5-86C1EA52CB05}"/>
              </a:ext>
            </a:extLst>
          </p:cNvPr>
          <p:cNvSpPr txBox="1"/>
          <p:nvPr/>
        </p:nvSpPr>
        <p:spPr>
          <a:xfrm>
            <a:off x="781178" y="2650046"/>
            <a:ext cx="229256"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4</a:t>
            </a:r>
            <a:endParaRPr lang="en-US" sz="1600" b="1" dirty="0">
              <a:solidFill>
                <a:schemeClr val="bg1"/>
              </a:solidFill>
              <a:latin typeface="Century Gothic" panose="020B0502020202020204" pitchFamily="34" charset="0"/>
            </a:endParaRPr>
          </a:p>
        </p:txBody>
      </p:sp>
      <p:sp>
        <p:nvSpPr>
          <p:cNvPr id="24" name="TextBox 23">
            <a:extLst>
              <a:ext uri="{FF2B5EF4-FFF2-40B4-BE49-F238E27FC236}">
                <a16:creationId xmlns:a16="http://schemas.microsoft.com/office/drawing/2014/main" id="{E80F5A95-CE90-4BA1-8E2D-6FF875751F29}"/>
              </a:ext>
            </a:extLst>
          </p:cNvPr>
          <p:cNvSpPr txBox="1"/>
          <p:nvPr/>
        </p:nvSpPr>
        <p:spPr>
          <a:xfrm>
            <a:off x="1243670" y="2650045"/>
            <a:ext cx="6517758" cy="461665"/>
          </a:xfrm>
          <a:prstGeom prst="rect">
            <a:avLst/>
          </a:prstGeom>
          <a:noFill/>
        </p:spPr>
        <p:txBody>
          <a:bodyPr wrap="square" rtlCol="0">
            <a:spAutoFit/>
          </a:bodyPr>
          <a:lstStyle/>
          <a:p>
            <a:r>
              <a:rPr lang="en-US" sz="2400" dirty="0"/>
              <a:t>Methodology</a:t>
            </a:r>
          </a:p>
        </p:txBody>
      </p:sp>
      <p:sp>
        <p:nvSpPr>
          <p:cNvPr id="25" name="Oval 24">
            <a:extLst>
              <a:ext uri="{FF2B5EF4-FFF2-40B4-BE49-F238E27FC236}">
                <a16:creationId xmlns:a16="http://schemas.microsoft.com/office/drawing/2014/main" id="{D962A86C-6152-4B04-B34F-A4D757B643AC}"/>
              </a:ext>
            </a:extLst>
          </p:cNvPr>
          <p:cNvSpPr/>
          <p:nvPr/>
        </p:nvSpPr>
        <p:spPr>
          <a:xfrm>
            <a:off x="664560" y="3285520"/>
            <a:ext cx="462492" cy="462492"/>
          </a:xfrm>
          <a:prstGeom prst="ellipse">
            <a:avLst/>
          </a:prstGeom>
          <a:solidFill>
            <a:schemeClr val="accent5"/>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BFFDE17-920F-4FED-9914-D68F587D35A9}"/>
              </a:ext>
            </a:extLst>
          </p:cNvPr>
          <p:cNvSpPr txBox="1"/>
          <p:nvPr/>
        </p:nvSpPr>
        <p:spPr>
          <a:xfrm>
            <a:off x="781178" y="3285519"/>
            <a:ext cx="229256"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5</a:t>
            </a:r>
            <a:endParaRPr lang="en-US" sz="1600" b="1" dirty="0">
              <a:solidFill>
                <a:schemeClr val="bg1"/>
              </a:solidFill>
              <a:latin typeface="Century Gothic" panose="020B0502020202020204" pitchFamily="34" charset="0"/>
            </a:endParaRPr>
          </a:p>
        </p:txBody>
      </p:sp>
      <p:sp>
        <p:nvSpPr>
          <p:cNvPr id="27" name="TextBox 26">
            <a:extLst>
              <a:ext uri="{FF2B5EF4-FFF2-40B4-BE49-F238E27FC236}">
                <a16:creationId xmlns:a16="http://schemas.microsoft.com/office/drawing/2014/main" id="{9E06CD24-F278-4E1A-83E7-7C9DA1D390E1}"/>
              </a:ext>
            </a:extLst>
          </p:cNvPr>
          <p:cNvSpPr txBox="1"/>
          <p:nvPr/>
        </p:nvSpPr>
        <p:spPr>
          <a:xfrm>
            <a:off x="1243670" y="3285518"/>
            <a:ext cx="6517758" cy="461665"/>
          </a:xfrm>
          <a:prstGeom prst="rect">
            <a:avLst/>
          </a:prstGeom>
          <a:noFill/>
        </p:spPr>
        <p:txBody>
          <a:bodyPr wrap="square" rtlCol="0">
            <a:spAutoFit/>
          </a:bodyPr>
          <a:lstStyle/>
          <a:p>
            <a:r>
              <a:rPr lang="en-US" sz="2400" dirty="0"/>
              <a:t>Outline of Methodology Design</a:t>
            </a:r>
          </a:p>
        </p:txBody>
      </p:sp>
      <p:sp>
        <p:nvSpPr>
          <p:cNvPr id="28" name="Oval 27">
            <a:extLst>
              <a:ext uri="{FF2B5EF4-FFF2-40B4-BE49-F238E27FC236}">
                <a16:creationId xmlns:a16="http://schemas.microsoft.com/office/drawing/2014/main" id="{FA034296-692D-4984-AE83-7FCBC61C4928}"/>
              </a:ext>
            </a:extLst>
          </p:cNvPr>
          <p:cNvSpPr/>
          <p:nvPr/>
        </p:nvSpPr>
        <p:spPr>
          <a:xfrm>
            <a:off x="664560" y="3920166"/>
            <a:ext cx="462492" cy="462492"/>
          </a:xfrm>
          <a:prstGeom prst="ellipse">
            <a:avLst/>
          </a:prstGeom>
          <a:solidFill>
            <a:schemeClr val="accent5"/>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AE207E6-4618-408B-809A-66A5E30C30C7}"/>
              </a:ext>
            </a:extLst>
          </p:cNvPr>
          <p:cNvSpPr txBox="1"/>
          <p:nvPr/>
        </p:nvSpPr>
        <p:spPr>
          <a:xfrm>
            <a:off x="781178" y="3920165"/>
            <a:ext cx="229256"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6</a:t>
            </a:r>
            <a:endParaRPr lang="en-US" sz="1600" b="1" dirty="0">
              <a:solidFill>
                <a:schemeClr val="bg1"/>
              </a:solidFill>
              <a:latin typeface="Century Gothic" panose="020B0502020202020204" pitchFamily="34" charset="0"/>
            </a:endParaRPr>
          </a:p>
        </p:txBody>
      </p:sp>
      <p:sp>
        <p:nvSpPr>
          <p:cNvPr id="30" name="TextBox 29">
            <a:extLst>
              <a:ext uri="{FF2B5EF4-FFF2-40B4-BE49-F238E27FC236}">
                <a16:creationId xmlns:a16="http://schemas.microsoft.com/office/drawing/2014/main" id="{9AAFA029-193C-450B-9D69-DD4B20144216}"/>
              </a:ext>
            </a:extLst>
          </p:cNvPr>
          <p:cNvSpPr txBox="1"/>
          <p:nvPr/>
        </p:nvSpPr>
        <p:spPr>
          <a:xfrm>
            <a:off x="1243670" y="3920164"/>
            <a:ext cx="6517758" cy="461665"/>
          </a:xfrm>
          <a:prstGeom prst="rect">
            <a:avLst/>
          </a:prstGeom>
          <a:noFill/>
        </p:spPr>
        <p:txBody>
          <a:bodyPr wrap="square" rtlCol="0">
            <a:spAutoFit/>
          </a:bodyPr>
          <a:lstStyle/>
          <a:p>
            <a:r>
              <a:rPr lang="en-US" sz="2400" dirty="0"/>
              <a:t>Dataset and Model</a:t>
            </a:r>
          </a:p>
        </p:txBody>
      </p:sp>
      <p:sp>
        <p:nvSpPr>
          <p:cNvPr id="31" name="Oval 30">
            <a:extLst>
              <a:ext uri="{FF2B5EF4-FFF2-40B4-BE49-F238E27FC236}">
                <a16:creationId xmlns:a16="http://schemas.microsoft.com/office/drawing/2014/main" id="{32F9AC24-5BBC-4B67-A5D1-6CB742A8BB08}"/>
              </a:ext>
            </a:extLst>
          </p:cNvPr>
          <p:cNvSpPr/>
          <p:nvPr/>
        </p:nvSpPr>
        <p:spPr>
          <a:xfrm>
            <a:off x="664560" y="4553985"/>
            <a:ext cx="462492" cy="462492"/>
          </a:xfrm>
          <a:prstGeom prst="ellipse">
            <a:avLst/>
          </a:prstGeom>
          <a:solidFill>
            <a:schemeClr val="accent5"/>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C239A1E-A0A0-4CAE-B943-8A619FDB46FE}"/>
              </a:ext>
            </a:extLst>
          </p:cNvPr>
          <p:cNvSpPr txBox="1"/>
          <p:nvPr/>
        </p:nvSpPr>
        <p:spPr>
          <a:xfrm>
            <a:off x="781178" y="4553984"/>
            <a:ext cx="229256"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7</a:t>
            </a:r>
            <a:endParaRPr lang="en-US" sz="1600" b="1" dirty="0">
              <a:solidFill>
                <a:schemeClr val="bg1"/>
              </a:solidFill>
              <a:latin typeface="Century Gothic" panose="020B0502020202020204" pitchFamily="34" charset="0"/>
            </a:endParaRPr>
          </a:p>
        </p:txBody>
      </p:sp>
      <p:sp>
        <p:nvSpPr>
          <p:cNvPr id="33" name="TextBox 32">
            <a:extLst>
              <a:ext uri="{FF2B5EF4-FFF2-40B4-BE49-F238E27FC236}">
                <a16:creationId xmlns:a16="http://schemas.microsoft.com/office/drawing/2014/main" id="{A97FE531-C931-4585-9BDF-965DA0ED4EC4}"/>
              </a:ext>
            </a:extLst>
          </p:cNvPr>
          <p:cNvSpPr txBox="1"/>
          <p:nvPr/>
        </p:nvSpPr>
        <p:spPr>
          <a:xfrm>
            <a:off x="1243670" y="4553983"/>
            <a:ext cx="6517758" cy="461665"/>
          </a:xfrm>
          <a:prstGeom prst="rect">
            <a:avLst/>
          </a:prstGeom>
          <a:noFill/>
        </p:spPr>
        <p:txBody>
          <a:bodyPr wrap="square" rtlCol="0">
            <a:spAutoFit/>
          </a:bodyPr>
          <a:lstStyle/>
          <a:p>
            <a:r>
              <a:rPr lang="en-US" sz="2400" dirty="0"/>
              <a:t>Flowchart</a:t>
            </a:r>
          </a:p>
        </p:txBody>
      </p:sp>
      <p:sp>
        <p:nvSpPr>
          <p:cNvPr id="34" name="Oval 33">
            <a:extLst>
              <a:ext uri="{FF2B5EF4-FFF2-40B4-BE49-F238E27FC236}">
                <a16:creationId xmlns:a16="http://schemas.microsoft.com/office/drawing/2014/main" id="{A25CCC1C-D8BE-46A2-B651-4FBB26C08D37}"/>
              </a:ext>
            </a:extLst>
          </p:cNvPr>
          <p:cNvSpPr/>
          <p:nvPr/>
        </p:nvSpPr>
        <p:spPr>
          <a:xfrm>
            <a:off x="664560" y="5186977"/>
            <a:ext cx="462492" cy="462492"/>
          </a:xfrm>
          <a:prstGeom prst="ellipse">
            <a:avLst/>
          </a:prstGeom>
          <a:solidFill>
            <a:schemeClr val="accent5"/>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D472761-1D1F-447D-B674-A226AE38312A}"/>
              </a:ext>
            </a:extLst>
          </p:cNvPr>
          <p:cNvSpPr txBox="1"/>
          <p:nvPr/>
        </p:nvSpPr>
        <p:spPr>
          <a:xfrm>
            <a:off x="781178" y="5186976"/>
            <a:ext cx="229256"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8</a:t>
            </a:r>
            <a:endParaRPr lang="en-US" sz="1600" b="1" dirty="0">
              <a:solidFill>
                <a:schemeClr val="bg1"/>
              </a:solidFill>
              <a:latin typeface="Century Gothic" panose="020B0502020202020204" pitchFamily="34" charset="0"/>
            </a:endParaRPr>
          </a:p>
        </p:txBody>
      </p:sp>
      <p:sp>
        <p:nvSpPr>
          <p:cNvPr id="36" name="TextBox 35">
            <a:extLst>
              <a:ext uri="{FF2B5EF4-FFF2-40B4-BE49-F238E27FC236}">
                <a16:creationId xmlns:a16="http://schemas.microsoft.com/office/drawing/2014/main" id="{4066E557-6963-450D-8D30-E0E307E65231}"/>
              </a:ext>
            </a:extLst>
          </p:cNvPr>
          <p:cNvSpPr txBox="1"/>
          <p:nvPr/>
        </p:nvSpPr>
        <p:spPr>
          <a:xfrm>
            <a:off x="1243670" y="5186975"/>
            <a:ext cx="6517758" cy="461665"/>
          </a:xfrm>
          <a:prstGeom prst="rect">
            <a:avLst/>
          </a:prstGeom>
          <a:noFill/>
        </p:spPr>
        <p:txBody>
          <a:bodyPr wrap="square" rtlCol="0">
            <a:spAutoFit/>
          </a:bodyPr>
          <a:lstStyle/>
          <a:p>
            <a:r>
              <a:rPr lang="en-US" sz="2400" dirty="0"/>
              <a:t>Result and Discussion</a:t>
            </a:r>
          </a:p>
        </p:txBody>
      </p:sp>
      <p:sp>
        <p:nvSpPr>
          <p:cNvPr id="40" name="Oval 39">
            <a:extLst>
              <a:ext uri="{FF2B5EF4-FFF2-40B4-BE49-F238E27FC236}">
                <a16:creationId xmlns:a16="http://schemas.microsoft.com/office/drawing/2014/main" id="{1F9FD5F4-9E28-41AA-A14E-09C323AD7F6E}"/>
              </a:ext>
            </a:extLst>
          </p:cNvPr>
          <p:cNvSpPr/>
          <p:nvPr/>
        </p:nvSpPr>
        <p:spPr>
          <a:xfrm>
            <a:off x="664560" y="5819142"/>
            <a:ext cx="462492" cy="462492"/>
          </a:xfrm>
          <a:prstGeom prst="ellipse">
            <a:avLst/>
          </a:prstGeom>
          <a:solidFill>
            <a:schemeClr val="accent5"/>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0E33FEF-3855-4973-9282-E200FFA7FC0A}"/>
              </a:ext>
            </a:extLst>
          </p:cNvPr>
          <p:cNvSpPr txBox="1"/>
          <p:nvPr/>
        </p:nvSpPr>
        <p:spPr>
          <a:xfrm>
            <a:off x="781178" y="5819141"/>
            <a:ext cx="229256" cy="461665"/>
          </a:xfrm>
          <a:prstGeom prst="rect">
            <a:avLst/>
          </a:prstGeom>
          <a:noFill/>
        </p:spPr>
        <p:txBody>
          <a:bodyPr wrap="square" rtlCol="0">
            <a:spAutoFit/>
          </a:bodyPr>
          <a:lstStyle/>
          <a:p>
            <a:pPr algn="ctr"/>
            <a:r>
              <a:rPr lang="en-US" sz="2400" b="1" dirty="0">
                <a:solidFill>
                  <a:schemeClr val="bg1"/>
                </a:solidFill>
                <a:latin typeface="Century Gothic" panose="020B0502020202020204" pitchFamily="34" charset="0"/>
              </a:rPr>
              <a:t>9</a:t>
            </a:r>
            <a:endParaRPr lang="en-US" sz="1600" b="1" dirty="0">
              <a:solidFill>
                <a:schemeClr val="bg1"/>
              </a:solidFill>
              <a:latin typeface="Century Gothic" panose="020B0502020202020204" pitchFamily="34" charset="0"/>
            </a:endParaRPr>
          </a:p>
        </p:txBody>
      </p:sp>
      <p:sp>
        <p:nvSpPr>
          <p:cNvPr id="42" name="TextBox 41">
            <a:extLst>
              <a:ext uri="{FF2B5EF4-FFF2-40B4-BE49-F238E27FC236}">
                <a16:creationId xmlns:a16="http://schemas.microsoft.com/office/drawing/2014/main" id="{06A94941-409B-476D-B3F9-8EFE3DF525B7}"/>
              </a:ext>
            </a:extLst>
          </p:cNvPr>
          <p:cNvSpPr txBox="1"/>
          <p:nvPr/>
        </p:nvSpPr>
        <p:spPr>
          <a:xfrm>
            <a:off x="1243670" y="5819140"/>
            <a:ext cx="6517758" cy="461665"/>
          </a:xfrm>
          <a:prstGeom prst="rect">
            <a:avLst/>
          </a:prstGeom>
          <a:noFill/>
        </p:spPr>
        <p:txBody>
          <a:bodyPr wrap="square" rtlCol="0">
            <a:spAutoFit/>
          </a:bodyPr>
          <a:lstStyle/>
          <a:p>
            <a:r>
              <a:rPr lang="en-US" sz="2400" dirty="0"/>
              <a:t>Reference</a:t>
            </a:r>
          </a:p>
        </p:txBody>
      </p:sp>
    </p:spTree>
    <p:extLst>
      <p:ext uri="{BB962C8B-B14F-4D97-AF65-F5344CB8AC3E}">
        <p14:creationId xmlns:p14="http://schemas.microsoft.com/office/powerpoint/2010/main" val="244522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0E40416-0B85-4E9F-9E8F-8C51B918A34F}"/>
              </a:ext>
            </a:extLst>
          </p:cNvPr>
          <p:cNvGrpSpPr/>
          <p:nvPr/>
        </p:nvGrpSpPr>
        <p:grpSpPr>
          <a:xfrm>
            <a:off x="0" y="-3810"/>
            <a:ext cx="12192000" cy="451358"/>
            <a:chOff x="0" y="-3810"/>
            <a:chExt cx="12192000" cy="451358"/>
          </a:xfrm>
        </p:grpSpPr>
        <p:sp>
          <p:nvSpPr>
            <p:cNvPr id="2" name="TextBox 1">
              <a:extLst>
                <a:ext uri="{FF2B5EF4-FFF2-40B4-BE49-F238E27FC236}">
                  <a16:creationId xmlns:a16="http://schemas.microsoft.com/office/drawing/2014/main" id="{B4AD8EF9-610A-40D5-B8D1-8C67637A70C3}"/>
                </a:ext>
              </a:extLst>
            </p:cNvPr>
            <p:cNvSpPr txBox="1"/>
            <p:nvPr/>
          </p:nvSpPr>
          <p:spPr>
            <a:xfrm>
              <a:off x="0" y="0"/>
              <a:ext cx="11452859" cy="369332"/>
            </a:xfrm>
            <a:prstGeom prst="rect">
              <a:avLst/>
            </a:prstGeom>
            <a:noFill/>
          </p:spPr>
          <p:txBody>
            <a:bodyPr wrap="square" rtlCol="0">
              <a:spAutoFit/>
            </a:bodyPr>
            <a:lstStyle/>
            <a:p>
              <a:r>
                <a:rPr lang="en-US" dirty="0"/>
                <a:t>⨳ Introduction</a:t>
              </a:r>
            </a:p>
          </p:txBody>
        </p:sp>
        <p:cxnSp>
          <p:nvCxnSpPr>
            <p:cNvPr id="4" name="Straight Connector 3">
              <a:extLst>
                <a:ext uri="{FF2B5EF4-FFF2-40B4-BE49-F238E27FC236}">
                  <a16:creationId xmlns:a16="http://schemas.microsoft.com/office/drawing/2014/main" id="{69092C97-224B-4809-806A-65580DAE9757}"/>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B06326E-CFD9-43B7-ADC4-5842B5CCBD42}"/>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DD1B2F-15A2-4801-A3C2-9F110F94CB6E}"/>
                </a:ext>
              </a:extLst>
            </p:cNvPr>
            <p:cNvSpPr txBox="1"/>
            <p:nvPr/>
          </p:nvSpPr>
          <p:spPr>
            <a:xfrm>
              <a:off x="11890314" y="-3810"/>
              <a:ext cx="301686" cy="369332"/>
            </a:xfrm>
            <a:prstGeom prst="rect">
              <a:avLst/>
            </a:prstGeom>
            <a:noFill/>
          </p:spPr>
          <p:txBody>
            <a:bodyPr wrap="none" rtlCol="0">
              <a:spAutoFit/>
            </a:bodyPr>
            <a:lstStyle/>
            <a:p>
              <a:r>
                <a:rPr lang="en-US" dirty="0"/>
                <a:t>3</a:t>
              </a:r>
            </a:p>
          </p:txBody>
        </p:sp>
      </p:grpSp>
      <p:grpSp>
        <p:nvGrpSpPr>
          <p:cNvPr id="8" name="Group 7">
            <a:extLst>
              <a:ext uri="{FF2B5EF4-FFF2-40B4-BE49-F238E27FC236}">
                <a16:creationId xmlns:a16="http://schemas.microsoft.com/office/drawing/2014/main" id="{9C984250-1024-48B6-AE00-92E7A30B0DC8}"/>
              </a:ext>
            </a:extLst>
          </p:cNvPr>
          <p:cNvGrpSpPr/>
          <p:nvPr/>
        </p:nvGrpSpPr>
        <p:grpSpPr>
          <a:xfrm>
            <a:off x="332013" y="1260839"/>
            <a:ext cx="2921549" cy="885170"/>
            <a:chOff x="1551213" y="1360519"/>
            <a:chExt cx="1723832" cy="885170"/>
          </a:xfrm>
        </p:grpSpPr>
        <p:sp>
          <p:nvSpPr>
            <p:cNvPr id="9" name="Snip Same Side Corner Rectangle 7">
              <a:extLst>
                <a:ext uri="{FF2B5EF4-FFF2-40B4-BE49-F238E27FC236}">
                  <a16:creationId xmlns:a16="http://schemas.microsoft.com/office/drawing/2014/main" id="{1EA4E517-B304-4076-8129-180F388188EF}"/>
                </a:ext>
              </a:extLst>
            </p:cNvPr>
            <p:cNvSpPr/>
            <p:nvPr/>
          </p:nvSpPr>
          <p:spPr>
            <a:xfrm>
              <a:off x="1551213" y="1360519"/>
              <a:ext cx="1723832" cy="881743"/>
            </a:xfrm>
            <a:prstGeom prst="snip2SameRect">
              <a:avLst>
                <a:gd name="adj1" fmla="val 23149"/>
                <a:gd name="adj2" fmla="val 0"/>
              </a:avLst>
            </a:prstGeom>
            <a:solidFill>
              <a:srgbClr val="3A5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B6E49D3-EAD2-449F-B298-701F27679673}"/>
                </a:ext>
              </a:extLst>
            </p:cNvPr>
            <p:cNvSpPr txBox="1"/>
            <p:nvPr/>
          </p:nvSpPr>
          <p:spPr>
            <a:xfrm>
              <a:off x="1551213" y="1414692"/>
              <a:ext cx="1714501" cy="830997"/>
            </a:xfrm>
            <a:prstGeom prst="rect">
              <a:avLst/>
            </a:prstGeom>
            <a:noFill/>
          </p:spPr>
          <p:txBody>
            <a:bodyPr wrap="square" rtlCol="0">
              <a:spAutoFit/>
            </a:bodyPr>
            <a:lstStyle/>
            <a:p>
              <a:pPr algn="ctr"/>
              <a:r>
                <a:rPr lang="en-US" sz="2400" dirty="0">
                  <a:solidFill>
                    <a:schemeClr val="bg1"/>
                  </a:solidFill>
                </a:rPr>
                <a:t>Hand Pose Estimation</a:t>
              </a:r>
              <a:endParaRPr lang="en-US" sz="2400" b="1" dirty="0">
                <a:solidFill>
                  <a:schemeClr val="bg1"/>
                </a:solidFill>
                <a:latin typeface="Century Gothic" panose="020B0502020202020204" pitchFamily="34" charset="0"/>
              </a:endParaRPr>
            </a:p>
          </p:txBody>
        </p:sp>
      </p:grpSp>
      <p:sp>
        <p:nvSpPr>
          <p:cNvPr id="11" name="Snip Diagonal Corner Rectangle 5">
            <a:extLst>
              <a:ext uri="{FF2B5EF4-FFF2-40B4-BE49-F238E27FC236}">
                <a16:creationId xmlns:a16="http://schemas.microsoft.com/office/drawing/2014/main" id="{4A0BC7C1-296E-49D0-B86C-BEA3ADE03B09}"/>
              </a:ext>
            </a:extLst>
          </p:cNvPr>
          <p:cNvSpPr/>
          <p:nvPr/>
        </p:nvSpPr>
        <p:spPr>
          <a:xfrm>
            <a:off x="332014" y="1892405"/>
            <a:ext cx="5763986" cy="1265465"/>
          </a:xfrm>
          <a:prstGeom prst="snip2DiagRect">
            <a:avLst/>
          </a:prstGeom>
          <a:solidFill>
            <a:schemeClr val="bg1"/>
          </a:solidFill>
          <a:ln>
            <a:noFill/>
          </a:ln>
          <a:effectLst>
            <a:outerShdw blurRad="254000" dist="88900" sx="101000" sy="101000" algn="ctr"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EB11028-FB7A-4973-8990-46B804649A18}"/>
              </a:ext>
            </a:extLst>
          </p:cNvPr>
          <p:cNvSpPr txBox="1"/>
          <p:nvPr/>
        </p:nvSpPr>
        <p:spPr>
          <a:xfrm>
            <a:off x="665585" y="2055691"/>
            <a:ext cx="5094514" cy="646331"/>
          </a:xfrm>
          <a:prstGeom prst="rect">
            <a:avLst/>
          </a:prstGeom>
          <a:noFill/>
        </p:spPr>
        <p:txBody>
          <a:bodyPr wrap="square" rtlCol="0">
            <a:spAutoFit/>
          </a:bodyPr>
          <a:lstStyle/>
          <a:p>
            <a:r>
              <a:rPr lang="en-US" dirty="0"/>
              <a:t>Hand pose estimation is the task of finding the joints of the hand from an image or set of video frames.</a:t>
            </a:r>
          </a:p>
        </p:txBody>
      </p:sp>
      <p:grpSp>
        <p:nvGrpSpPr>
          <p:cNvPr id="14" name="Group 13">
            <a:extLst>
              <a:ext uri="{FF2B5EF4-FFF2-40B4-BE49-F238E27FC236}">
                <a16:creationId xmlns:a16="http://schemas.microsoft.com/office/drawing/2014/main" id="{A5B8805B-B1A1-4B10-A302-1AF1D2DADC4D}"/>
              </a:ext>
            </a:extLst>
          </p:cNvPr>
          <p:cNvGrpSpPr/>
          <p:nvPr/>
        </p:nvGrpSpPr>
        <p:grpSpPr>
          <a:xfrm>
            <a:off x="332013" y="3294423"/>
            <a:ext cx="3378749" cy="1254502"/>
            <a:chOff x="1551213" y="1360519"/>
            <a:chExt cx="1723832" cy="1254502"/>
          </a:xfrm>
        </p:grpSpPr>
        <p:sp>
          <p:nvSpPr>
            <p:cNvPr id="15" name="Snip Same Side Corner Rectangle 14">
              <a:extLst>
                <a:ext uri="{FF2B5EF4-FFF2-40B4-BE49-F238E27FC236}">
                  <a16:creationId xmlns:a16="http://schemas.microsoft.com/office/drawing/2014/main" id="{B76CC148-63EF-408D-B9B3-56C7678C4E1E}"/>
                </a:ext>
              </a:extLst>
            </p:cNvPr>
            <p:cNvSpPr/>
            <p:nvPr/>
          </p:nvSpPr>
          <p:spPr>
            <a:xfrm>
              <a:off x="1551213" y="1360519"/>
              <a:ext cx="1723832" cy="881743"/>
            </a:xfrm>
            <a:prstGeom prst="snip2SameRect">
              <a:avLst>
                <a:gd name="adj1" fmla="val 23149"/>
                <a:gd name="adj2"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CC7AEC1-71DA-4ED7-8026-7AD7984741D9}"/>
                </a:ext>
              </a:extLst>
            </p:cNvPr>
            <p:cNvSpPr txBox="1"/>
            <p:nvPr/>
          </p:nvSpPr>
          <p:spPr>
            <a:xfrm>
              <a:off x="1551213" y="1414692"/>
              <a:ext cx="1714501" cy="1200329"/>
            </a:xfrm>
            <a:prstGeom prst="rect">
              <a:avLst/>
            </a:prstGeom>
            <a:noFill/>
          </p:spPr>
          <p:txBody>
            <a:bodyPr wrap="square" rtlCol="0">
              <a:spAutoFit/>
            </a:bodyPr>
            <a:lstStyle/>
            <a:p>
              <a:pPr algn="ctr"/>
              <a:r>
                <a:rPr lang="en-US" sz="2400" dirty="0">
                  <a:solidFill>
                    <a:schemeClr val="bg1"/>
                  </a:solidFill>
                </a:rPr>
                <a:t>Multiview Bootstrapping</a:t>
              </a:r>
            </a:p>
          </p:txBody>
        </p:sp>
      </p:grpSp>
      <p:sp>
        <p:nvSpPr>
          <p:cNvPr id="17" name="Snip Diagonal Corner Rectangle 16">
            <a:extLst>
              <a:ext uri="{FF2B5EF4-FFF2-40B4-BE49-F238E27FC236}">
                <a16:creationId xmlns:a16="http://schemas.microsoft.com/office/drawing/2014/main" id="{1967E77D-4D1C-43A3-9189-9D3F45320F80}"/>
              </a:ext>
            </a:extLst>
          </p:cNvPr>
          <p:cNvSpPr/>
          <p:nvPr/>
        </p:nvSpPr>
        <p:spPr>
          <a:xfrm>
            <a:off x="332014" y="3925989"/>
            <a:ext cx="5763986" cy="1265465"/>
          </a:xfrm>
          <a:prstGeom prst="snip2DiagRect">
            <a:avLst/>
          </a:prstGeom>
          <a:solidFill>
            <a:schemeClr val="bg1"/>
          </a:solidFill>
          <a:ln>
            <a:noFill/>
          </a:ln>
          <a:effectLst>
            <a:outerShdw blurRad="254000" dist="88900" sx="101000" sy="101000" algn="ctr"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871811B-0008-49B4-BE61-ACB487D2FBA1}"/>
              </a:ext>
            </a:extLst>
          </p:cNvPr>
          <p:cNvSpPr txBox="1"/>
          <p:nvPr/>
        </p:nvSpPr>
        <p:spPr>
          <a:xfrm>
            <a:off x="665585" y="4089275"/>
            <a:ext cx="5094514" cy="369332"/>
          </a:xfrm>
          <a:prstGeom prst="rect">
            <a:avLst/>
          </a:prstGeom>
          <a:noFill/>
        </p:spPr>
        <p:txBody>
          <a:bodyPr wrap="square" rtlCol="0">
            <a:spAutoFit/>
          </a:bodyPr>
          <a:lstStyle/>
          <a:p>
            <a:r>
              <a:rPr lang="en-US" dirty="0"/>
              <a:t>An effective algorithm is needed</a:t>
            </a:r>
          </a:p>
        </p:txBody>
      </p:sp>
      <p:grpSp>
        <p:nvGrpSpPr>
          <p:cNvPr id="24" name="Group 23">
            <a:extLst>
              <a:ext uri="{FF2B5EF4-FFF2-40B4-BE49-F238E27FC236}">
                <a16:creationId xmlns:a16="http://schemas.microsoft.com/office/drawing/2014/main" id="{FD924FFF-621B-43E9-B71E-691F918C6859}"/>
              </a:ext>
            </a:extLst>
          </p:cNvPr>
          <p:cNvGrpSpPr/>
          <p:nvPr/>
        </p:nvGrpSpPr>
        <p:grpSpPr>
          <a:xfrm>
            <a:off x="6264982" y="1260839"/>
            <a:ext cx="1723832" cy="881743"/>
            <a:chOff x="1551213" y="1360519"/>
            <a:chExt cx="1723832" cy="881743"/>
          </a:xfrm>
        </p:grpSpPr>
        <p:sp>
          <p:nvSpPr>
            <p:cNvPr id="25" name="Snip Same Side Corner Rectangle 7">
              <a:extLst>
                <a:ext uri="{FF2B5EF4-FFF2-40B4-BE49-F238E27FC236}">
                  <a16:creationId xmlns:a16="http://schemas.microsoft.com/office/drawing/2014/main" id="{4D34C50D-D7DB-4BBC-A1F2-0DB74114C41D}"/>
                </a:ext>
              </a:extLst>
            </p:cNvPr>
            <p:cNvSpPr/>
            <p:nvPr/>
          </p:nvSpPr>
          <p:spPr>
            <a:xfrm>
              <a:off x="1551213" y="1360519"/>
              <a:ext cx="1723832" cy="881743"/>
            </a:xfrm>
            <a:prstGeom prst="snip2SameRect">
              <a:avLst>
                <a:gd name="adj1" fmla="val 23149"/>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065FDE8-1783-4DF0-AD18-43C96DA1293F}"/>
                </a:ext>
              </a:extLst>
            </p:cNvPr>
            <p:cNvSpPr txBox="1"/>
            <p:nvPr/>
          </p:nvSpPr>
          <p:spPr>
            <a:xfrm>
              <a:off x="1551213" y="1414692"/>
              <a:ext cx="1714501" cy="461665"/>
            </a:xfrm>
            <a:prstGeom prst="rect">
              <a:avLst/>
            </a:prstGeom>
            <a:noFill/>
          </p:spPr>
          <p:txBody>
            <a:bodyPr wrap="square" rtlCol="0">
              <a:spAutoFit/>
            </a:bodyPr>
            <a:lstStyle/>
            <a:p>
              <a:pPr algn="ctr"/>
              <a:r>
                <a:rPr lang="en-US" sz="2400" dirty="0">
                  <a:solidFill>
                    <a:schemeClr val="bg1"/>
                  </a:solidFill>
                </a:rPr>
                <a:t>Method</a:t>
              </a:r>
            </a:p>
          </p:txBody>
        </p:sp>
      </p:grpSp>
      <p:sp>
        <p:nvSpPr>
          <p:cNvPr id="27" name="Snip Diagonal Corner Rectangle 5">
            <a:extLst>
              <a:ext uri="{FF2B5EF4-FFF2-40B4-BE49-F238E27FC236}">
                <a16:creationId xmlns:a16="http://schemas.microsoft.com/office/drawing/2014/main" id="{4E0188E7-EDF7-41A2-AF15-236CFA5644F7}"/>
              </a:ext>
            </a:extLst>
          </p:cNvPr>
          <p:cNvSpPr/>
          <p:nvPr/>
        </p:nvSpPr>
        <p:spPr>
          <a:xfrm>
            <a:off x="6264982" y="1892405"/>
            <a:ext cx="5763986" cy="1265465"/>
          </a:xfrm>
          <a:prstGeom prst="snip2DiagRect">
            <a:avLst/>
          </a:prstGeom>
          <a:solidFill>
            <a:schemeClr val="bg1"/>
          </a:solidFill>
          <a:ln>
            <a:noFill/>
          </a:ln>
          <a:effectLst>
            <a:outerShdw blurRad="254000" dist="88900" sx="101000" sy="101000" algn="ctr"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ACE1E1A-E828-460A-A720-BFC70F9D6664}"/>
              </a:ext>
            </a:extLst>
          </p:cNvPr>
          <p:cNvSpPr txBox="1"/>
          <p:nvPr/>
        </p:nvSpPr>
        <p:spPr>
          <a:xfrm>
            <a:off x="6598553" y="2055691"/>
            <a:ext cx="5094514" cy="923330"/>
          </a:xfrm>
          <a:prstGeom prst="rect">
            <a:avLst/>
          </a:prstGeom>
          <a:noFill/>
        </p:spPr>
        <p:txBody>
          <a:bodyPr wrap="square" rtlCol="0">
            <a:spAutoFit/>
          </a:bodyPr>
          <a:lstStyle/>
          <a:p>
            <a:r>
              <a:rPr lang="en-US" dirty="0"/>
              <a:t>We have used Multiview Bootstrapping to detect</a:t>
            </a:r>
          </a:p>
          <a:p>
            <a:pPr marL="742950" lvl="1" indent="-285750">
              <a:buFont typeface="Arial" panose="020B0604020202020204" pitchFamily="34" charset="0"/>
              <a:buChar char="•"/>
            </a:pPr>
            <a:r>
              <a:rPr lang="en-US" dirty="0"/>
              <a:t>Hand Pose </a:t>
            </a:r>
          </a:p>
          <a:p>
            <a:pPr marL="742950" lvl="1" indent="-285750">
              <a:buFont typeface="Arial" panose="020B0604020202020204" pitchFamily="34" charset="0"/>
              <a:buChar char="•"/>
            </a:pPr>
            <a:r>
              <a:rPr lang="en-US" dirty="0"/>
              <a:t>Hand finger localization</a:t>
            </a:r>
          </a:p>
        </p:txBody>
      </p:sp>
      <p:grpSp>
        <p:nvGrpSpPr>
          <p:cNvPr id="29" name="Group 28">
            <a:extLst>
              <a:ext uri="{FF2B5EF4-FFF2-40B4-BE49-F238E27FC236}">
                <a16:creationId xmlns:a16="http://schemas.microsoft.com/office/drawing/2014/main" id="{4006B343-0CCD-49B5-839B-199EFD35B31D}"/>
              </a:ext>
            </a:extLst>
          </p:cNvPr>
          <p:cNvGrpSpPr/>
          <p:nvPr/>
        </p:nvGrpSpPr>
        <p:grpSpPr>
          <a:xfrm>
            <a:off x="6264982" y="3294423"/>
            <a:ext cx="3602032" cy="881743"/>
            <a:chOff x="1551213" y="1360519"/>
            <a:chExt cx="1723832" cy="881743"/>
          </a:xfrm>
        </p:grpSpPr>
        <p:sp>
          <p:nvSpPr>
            <p:cNvPr id="30" name="Snip Same Side Corner Rectangle 14">
              <a:extLst>
                <a:ext uri="{FF2B5EF4-FFF2-40B4-BE49-F238E27FC236}">
                  <a16:creationId xmlns:a16="http://schemas.microsoft.com/office/drawing/2014/main" id="{CF18D046-9046-4E8A-88F3-F8BD96601FCA}"/>
                </a:ext>
              </a:extLst>
            </p:cNvPr>
            <p:cNvSpPr/>
            <p:nvPr/>
          </p:nvSpPr>
          <p:spPr>
            <a:xfrm>
              <a:off x="1551213" y="1360519"/>
              <a:ext cx="1723832" cy="881743"/>
            </a:xfrm>
            <a:prstGeom prst="snip2SameRect">
              <a:avLst>
                <a:gd name="adj1" fmla="val 23149"/>
                <a:gd name="adj2"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684C386-BC0B-4223-9010-114C0126A736}"/>
                </a:ext>
              </a:extLst>
            </p:cNvPr>
            <p:cNvSpPr txBox="1"/>
            <p:nvPr/>
          </p:nvSpPr>
          <p:spPr>
            <a:xfrm>
              <a:off x="1551213" y="1414692"/>
              <a:ext cx="1616975" cy="461665"/>
            </a:xfrm>
            <a:prstGeom prst="rect">
              <a:avLst/>
            </a:prstGeom>
            <a:noFill/>
          </p:spPr>
          <p:txBody>
            <a:bodyPr wrap="square" rtlCol="0">
              <a:spAutoFit/>
            </a:bodyPr>
            <a:lstStyle/>
            <a:p>
              <a:r>
                <a:rPr lang="en-US" sz="2400" dirty="0">
                  <a:solidFill>
                    <a:schemeClr val="bg1"/>
                  </a:solidFill>
                </a:rPr>
                <a:t>Reference Paper said that</a:t>
              </a:r>
            </a:p>
          </p:txBody>
        </p:sp>
      </p:grpSp>
      <p:sp>
        <p:nvSpPr>
          <p:cNvPr id="32" name="Snip Diagonal Corner Rectangle 16">
            <a:extLst>
              <a:ext uri="{FF2B5EF4-FFF2-40B4-BE49-F238E27FC236}">
                <a16:creationId xmlns:a16="http://schemas.microsoft.com/office/drawing/2014/main" id="{D18AA270-0328-49C1-80F4-99C3EAEE4EE9}"/>
              </a:ext>
            </a:extLst>
          </p:cNvPr>
          <p:cNvSpPr/>
          <p:nvPr/>
        </p:nvSpPr>
        <p:spPr>
          <a:xfrm>
            <a:off x="6264982" y="3925989"/>
            <a:ext cx="5763986" cy="1265465"/>
          </a:xfrm>
          <a:prstGeom prst="snip2DiagRect">
            <a:avLst/>
          </a:prstGeom>
          <a:solidFill>
            <a:schemeClr val="bg1"/>
          </a:solidFill>
          <a:ln>
            <a:noFill/>
          </a:ln>
          <a:effectLst>
            <a:outerShdw blurRad="254000" dist="88900" sx="101000" sy="101000" algn="ctr"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C046260-0FD9-43D9-9E34-0961F0BA6D95}"/>
              </a:ext>
            </a:extLst>
          </p:cNvPr>
          <p:cNvSpPr txBox="1"/>
          <p:nvPr/>
        </p:nvSpPr>
        <p:spPr>
          <a:xfrm>
            <a:off x="6264982" y="4089275"/>
            <a:ext cx="5094514" cy="646331"/>
          </a:xfrm>
          <a:prstGeom prst="rect">
            <a:avLst/>
          </a:prstGeom>
          <a:noFill/>
        </p:spPr>
        <p:txBody>
          <a:bodyPr wrap="square" rtlCol="0">
            <a:spAutoFit/>
          </a:bodyPr>
          <a:lstStyle/>
          <a:p>
            <a:pPr lvl="1"/>
            <a:r>
              <a:rPr lang="en-US" dirty="0"/>
              <a:t>The method is used to train a hand Key-point detector for single images.</a:t>
            </a:r>
          </a:p>
        </p:txBody>
      </p:sp>
    </p:spTree>
    <p:extLst>
      <p:ext uri="{BB962C8B-B14F-4D97-AF65-F5344CB8AC3E}">
        <p14:creationId xmlns:p14="http://schemas.microsoft.com/office/powerpoint/2010/main" val="211476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0E40416-0B85-4E9F-9E8F-8C51B918A34F}"/>
              </a:ext>
            </a:extLst>
          </p:cNvPr>
          <p:cNvGrpSpPr/>
          <p:nvPr/>
        </p:nvGrpSpPr>
        <p:grpSpPr>
          <a:xfrm>
            <a:off x="0" y="-3810"/>
            <a:ext cx="12192000" cy="451358"/>
            <a:chOff x="0" y="-3810"/>
            <a:chExt cx="12192000" cy="451358"/>
          </a:xfrm>
        </p:grpSpPr>
        <p:sp>
          <p:nvSpPr>
            <p:cNvPr id="2" name="TextBox 1">
              <a:extLst>
                <a:ext uri="{FF2B5EF4-FFF2-40B4-BE49-F238E27FC236}">
                  <a16:creationId xmlns:a16="http://schemas.microsoft.com/office/drawing/2014/main" id="{B4AD8EF9-610A-40D5-B8D1-8C67637A70C3}"/>
                </a:ext>
              </a:extLst>
            </p:cNvPr>
            <p:cNvSpPr txBox="1"/>
            <p:nvPr/>
          </p:nvSpPr>
          <p:spPr>
            <a:xfrm>
              <a:off x="0" y="0"/>
              <a:ext cx="11452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Background and current state of the problem</a:t>
              </a:r>
            </a:p>
          </p:txBody>
        </p:sp>
        <p:cxnSp>
          <p:nvCxnSpPr>
            <p:cNvPr id="4" name="Straight Connector 3">
              <a:extLst>
                <a:ext uri="{FF2B5EF4-FFF2-40B4-BE49-F238E27FC236}">
                  <a16:creationId xmlns:a16="http://schemas.microsoft.com/office/drawing/2014/main" id="{69092C97-224B-4809-806A-65580DAE9757}"/>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B06326E-CFD9-43B7-ADC4-5842B5CCBD42}"/>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5DD1B2F-15A2-4801-A3C2-9F110F94CB6E}"/>
                </a:ext>
              </a:extLst>
            </p:cNvPr>
            <p:cNvSpPr txBox="1"/>
            <p:nvPr/>
          </p:nvSpPr>
          <p:spPr>
            <a:xfrm>
              <a:off x="11890314" y="-381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grpSp>
      <p:graphicFrame>
        <p:nvGraphicFramePr>
          <p:cNvPr id="7" name="Table 7">
            <a:extLst>
              <a:ext uri="{FF2B5EF4-FFF2-40B4-BE49-F238E27FC236}">
                <a16:creationId xmlns:a16="http://schemas.microsoft.com/office/drawing/2014/main" id="{36E0167F-B856-4812-A5DB-A82FDFEB1890}"/>
              </a:ext>
            </a:extLst>
          </p:cNvPr>
          <p:cNvGraphicFramePr>
            <a:graphicFrameLocks noGrp="1"/>
          </p:cNvGraphicFramePr>
          <p:nvPr/>
        </p:nvGraphicFramePr>
        <p:xfrm>
          <a:off x="405219" y="1216974"/>
          <a:ext cx="11370834" cy="3875412"/>
        </p:xfrm>
        <a:graphic>
          <a:graphicData uri="http://schemas.openxmlformats.org/drawingml/2006/table">
            <a:tbl>
              <a:tblPr firstRow="1" bandRow="1">
                <a:tableStyleId>{5940675A-B579-460E-94D1-54222C63F5DA}</a:tableStyleId>
              </a:tblPr>
              <a:tblGrid>
                <a:gridCol w="1895139">
                  <a:extLst>
                    <a:ext uri="{9D8B030D-6E8A-4147-A177-3AD203B41FA5}">
                      <a16:colId xmlns:a16="http://schemas.microsoft.com/office/drawing/2014/main" val="656785826"/>
                    </a:ext>
                  </a:extLst>
                </a:gridCol>
                <a:gridCol w="2292907">
                  <a:extLst>
                    <a:ext uri="{9D8B030D-6E8A-4147-A177-3AD203B41FA5}">
                      <a16:colId xmlns:a16="http://schemas.microsoft.com/office/drawing/2014/main" val="2081951822"/>
                    </a:ext>
                  </a:extLst>
                </a:gridCol>
                <a:gridCol w="2190307">
                  <a:extLst>
                    <a:ext uri="{9D8B030D-6E8A-4147-A177-3AD203B41FA5}">
                      <a16:colId xmlns:a16="http://schemas.microsoft.com/office/drawing/2014/main" val="2825914656"/>
                    </a:ext>
                  </a:extLst>
                </a:gridCol>
                <a:gridCol w="1202203">
                  <a:extLst>
                    <a:ext uri="{9D8B030D-6E8A-4147-A177-3AD203B41FA5}">
                      <a16:colId xmlns:a16="http://schemas.microsoft.com/office/drawing/2014/main" val="369535388"/>
                    </a:ext>
                  </a:extLst>
                </a:gridCol>
                <a:gridCol w="1895139">
                  <a:extLst>
                    <a:ext uri="{9D8B030D-6E8A-4147-A177-3AD203B41FA5}">
                      <a16:colId xmlns:a16="http://schemas.microsoft.com/office/drawing/2014/main" val="4282365046"/>
                    </a:ext>
                  </a:extLst>
                </a:gridCol>
                <a:gridCol w="1895139">
                  <a:extLst>
                    <a:ext uri="{9D8B030D-6E8A-4147-A177-3AD203B41FA5}">
                      <a16:colId xmlns:a16="http://schemas.microsoft.com/office/drawing/2014/main" val="1607946487"/>
                    </a:ext>
                  </a:extLst>
                </a:gridCol>
              </a:tblGrid>
              <a:tr h="651935">
                <a:tc>
                  <a:txBody>
                    <a:bodyPr/>
                    <a:lstStyle/>
                    <a:p>
                      <a:pPr algn="ctr"/>
                      <a:r>
                        <a:rPr lang="en-US" dirty="0"/>
                        <a:t>Authors</a:t>
                      </a:r>
                    </a:p>
                  </a:txBody>
                  <a:tcPr/>
                </a:tc>
                <a:tc>
                  <a:txBody>
                    <a:bodyPr/>
                    <a:lstStyle/>
                    <a:p>
                      <a:pPr algn="ctr"/>
                      <a:r>
                        <a:rPr lang="en-US" dirty="0"/>
                        <a:t>Method </a:t>
                      </a:r>
                    </a:p>
                  </a:txBody>
                  <a:tcPr/>
                </a:tc>
                <a:tc>
                  <a:txBody>
                    <a:bodyPr/>
                    <a:lstStyle/>
                    <a:p>
                      <a:pPr algn="ctr"/>
                      <a:r>
                        <a:rPr lang="en-US" dirty="0"/>
                        <a:t>ML Algorithm</a:t>
                      </a:r>
                    </a:p>
                  </a:txBody>
                  <a:tcPr/>
                </a:tc>
                <a:tc>
                  <a:txBody>
                    <a:bodyPr/>
                    <a:lstStyle/>
                    <a:p>
                      <a:pPr algn="ctr"/>
                      <a:r>
                        <a:rPr lang="en-US" dirty="0"/>
                        <a:t>Accuracy</a:t>
                      </a:r>
                    </a:p>
                  </a:txBody>
                  <a:tcPr/>
                </a:tc>
                <a:tc>
                  <a:txBody>
                    <a:bodyPr/>
                    <a:lstStyle/>
                    <a:p>
                      <a:pPr algn="ctr"/>
                      <a:r>
                        <a:rPr lang="en-US" dirty="0"/>
                        <a:t>Pos</a:t>
                      </a:r>
                    </a:p>
                  </a:txBody>
                  <a:tcPr/>
                </a:tc>
                <a:tc>
                  <a:txBody>
                    <a:bodyPr/>
                    <a:lstStyle/>
                    <a:p>
                      <a:pPr algn="ctr"/>
                      <a:r>
                        <a:rPr lang="en-US" dirty="0"/>
                        <a:t>Cons</a:t>
                      </a:r>
                    </a:p>
                  </a:txBody>
                  <a:tcPr/>
                </a:tc>
                <a:extLst>
                  <a:ext uri="{0D108BD9-81ED-4DB2-BD59-A6C34878D82A}">
                    <a16:rowId xmlns:a16="http://schemas.microsoft.com/office/drawing/2014/main" val="3749485359"/>
                  </a:ext>
                </a:extLst>
              </a:tr>
              <a:tr h="1486117">
                <a:tc>
                  <a:txBody>
                    <a:bodyPr/>
                    <a:lstStyle/>
                    <a:p>
                      <a:r>
                        <a:rPr lang="en-US" dirty="0"/>
                        <a:t>Pramod Kumar P</a:t>
                      </a:r>
                    </a:p>
                    <a:p>
                      <a:r>
                        <a:rPr lang="en-US" dirty="0"/>
                        <a:t>[2010]</a:t>
                      </a:r>
                    </a:p>
                  </a:txBody>
                  <a:tcPr/>
                </a:tc>
                <a:tc>
                  <a:txBody>
                    <a:bodyPr/>
                    <a:lstStyle/>
                    <a:p>
                      <a:pPr marL="285750" indent="-285750">
                        <a:buFont typeface="Arial" panose="020B0604020202020204" pitchFamily="34" charset="0"/>
                        <a:buChar char="•"/>
                      </a:pPr>
                      <a:r>
                        <a:rPr lang="en-US" sz="1800" kern="1200" dirty="0">
                          <a:solidFill>
                            <a:schemeClr val="tx1"/>
                          </a:solidFill>
                          <a:effectLst/>
                          <a:latin typeface="+mn-lt"/>
                          <a:ea typeface="+mn-ea"/>
                          <a:cs typeface="+mn-cs"/>
                        </a:rPr>
                        <a:t>Shape and texture-based features. </a:t>
                      </a:r>
                    </a:p>
                    <a:p>
                      <a:pPr marL="285750" indent="-285750">
                        <a:buFont typeface="Arial" panose="020B0604020202020204" pitchFamily="34" charset="0"/>
                        <a:buChar char="•"/>
                      </a:pPr>
                      <a:r>
                        <a:rPr lang="en-US" sz="1800" kern="1200" dirty="0">
                          <a:solidFill>
                            <a:schemeClr val="tx1"/>
                          </a:solidFill>
                          <a:effectLst/>
                          <a:latin typeface="+mn-lt"/>
                          <a:ea typeface="+mn-ea"/>
                          <a:cs typeface="+mn-cs"/>
                        </a:rPr>
                        <a:t>Biologically inspired features</a:t>
                      </a:r>
                      <a:endParaRPr lang="en-US" dirty="0"/>
                    </a:p>
                    <a:p>
                      <a:endParaRPr lang="en-US" dirty="0"/>
                    </a:p>
                  </a:txBody>
                  <a:tcPr/>
                </a:tc>
                <a:tc>
                  <a:txBody>
                    <a:bodyPr/>
                    <a:lstStyle/>
                    <a:p>
                      <a:r>
                        <a:rPr lang="en-US" dirty="0"/>
                        <a:t>Visual Pattern Recognition, SVM classifier.</a:t>
                      </a:r>
                    </a:p>
                    <a:p>
                      <a:endParaRPr lang="en-US" dirty="0"/>
                    </a:p>
                  </a:txBody>
                  <a:tcPr/>
                </a:tc>
                <a:tc>
                  <a:txBody>
                    <a:bodyPr/>
                    <a:lstStyle/>
                    <a:p>
                      <a:r>
                        <a:rPr lang="en-US" dirty="0"/>
                        <a:t>94.36%</a:t>
                      </a:r>
                    </a:p>
                  </a:txBody>
                  <a:tcPr/>
                </a:tc>
                <a:tc>
                  <a:txBody>
                    <a:bodyPr/>
                    <a:lstStyle/>
                    <a:p>
                      <a:r>
                        <a:rPr lang="en-US" dirty="0"/>
                        <a:t>Handle complex natural background, dynamic gestures</a:t>
                      </a:r>
                    </a:p>
                    <a:p>
                      <a:endParaRPr lang="en-US" dirty="0"/>
                    </a:p>
                  </a:txBody>
                  <a:tcPr/>
                </a:tc>
                <a:tc>
                  <a:txBody>
                    <a:bodyPr/>
                    <a:lstStyle/>
                    <a:p>
                      <a:r>
                        <a:rPr lang="en-US" dirty="0"/>
                        <a:t>Less accuracy with body part</a:t>
                      </a:r>
                    </a:p>
                    <a:p>
                      <a:endParaRPr lang="en-US" dirty="0"/>
                    </a:p>
                  </a:txBody>
                  <a:tcPr/>
                </a:tc>
                <a:extLst>
                  <a:ext uri="{0D108BD9-81ED-4DB2-BD59-A6C34878D82A}">
                    <a16:rowId xmlns:a16="http://schemas.microsoft.com/office/drawing/2014/main" val="631952701"/>
                  </a:ext>
                </a:extLst>
              </a:tr>
              <a:tr h="1486117">
                <a:tc>
                  <a:txBody>
                    <a:bodyPr/>
                    <a:lstStyle/>
                    <a:p>
                      <a:r>
                        <a:rPr lang="en-US" dirty="0"/>
                        <a:t>Zimmermann [2016] </a:t>
                      </a:r>
                    </a:p>
                  </a:txBody>
                  <a:tcPr/>
                </a:tc>
                <a:tc>
                  <a:txBody>
                    <a:bodyPr/>
                    <a:lstStyle/>
                    <a:p>
                      <a:pPr marL="285750" indent="-285750">
                        <a:buFont typeface="Arial" panose="020B0604020202020204" pitchFamily="34" charset="0"/>
                        <a:buChar char="•"/>
                      </a:pPr>
                      <a:r>
                        <a:rPr lang="en-US" sz="1800" kern="1200" dirty="0">
                          <a:solidFill>
                            <a:schemeClr val="tx1"/>
                          </a:solidFill>
                          <a:effectLst/>
                          <a:latin typeface="+mn-lt"/>
                          <a:ea typeface="+mn-ea"/>
                          <a:cs typeface="+mn-cs"/>
                        </a:rPr>
                        <a:t>3D Hand Pose from Single RGB Images</a:t>
                      </a:r>
                      <a:endParaRPr lang="en-US" dirty="0"/>
                    </a:p>
                  </a:txBody>
                  <a:tcPr/>
                </a:tc>
                <a:tc>
                  <a:txBody>
                    <a:bodyPr/>
                    <a:lstStyle/>
                    <a:p>
                      <a:r>
                        <a:rPr lang="en-US" dirty="0"/>
                        <a:t>Deep Neural Networks (DNN), learning based method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64.84%</a:t>
                      </a:r>
                    </a:p>
                  </a:txBody>
                  <a:tcPr/>
                </a:tc>
                <a:tc>
                  <a:txBody>
                    <a:bodyPr/>
                    <a:lstStyle/>
                    <a:p>
                      <a:r>
                        <a:rPr lang="en-US" dirty="0"/>
                        <a:t>Low computational and implementation cost, Lightweight, </a:t>
                      </a:r>
                    </a:p>
                    <a:p>
                      <a:endParaRPr lang="en-US" dirty="0"/>
                    </a:p>
                  </a:txBody>
                  <a:tcPr/>
                </a:tc>
                <a:tc>
                  <a:txBody>
                    <a:bodyPr/>
                    <a:lstStyle/>
                    <a:p>
                      <a:r>
                        <a:rPr lang="en-US" dirty="0"/>
                        <a:t>Key point ambiguity, Fewer details, perspective distortion</a:t>
                      </a:r>
                    </a:p>
                    <a:p>
                      <a:endParaRPr lang="en-US" dirty="0"/>
                    </a:p>
                  </a:txBody>
                  <a:tcPr/>
                </a:tc>
                <a:extLst>
                  <a:ext uri="{0D108BD9-81ED-4DB2-BD59-A6C34878D82A}">
                    <a16:rowId xmlns:a16="http://schemas.microsoft.com/office/drawing/2014/main" val="1162256463"/>
                  </a:ext>
                </a:extLst>
              </a:tr>
            </a:tbl>
          </a:graphicData>
        </a:graphic>
      </p:graphicFrame>
    </p:spTree>
    <p:extLst>
      <p:ext uri="{BB962C8B-B14F-4D97-AF65-F5344CB8AC3E}">
        <p14:creationId xmlns:p14="http://schemas.microsoft.com/office/powerpoint/2010/main" val="261845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0E40416-0B85-4E9F-9E8F-8C51B918A34F}"/>
              </a:ext>
            </a:extLst>
          </p:cNvPr>
          <p:cNvGrpSpPr/>
          <p:nvPr/>
        </p:nvGrpSpPr>
        <p:grpSpPr>
          <a:xfrm>
            <a:off x="0" y="-3810"/>
            <a:ext cx="12192000" cy="451358"/>
            <a:chOff x="0" y="-3810"/>
            <a:chExt cx="12192000" cy="451358"/>
          </a:xfrm>
        </p:grpSpPr>
        <p:sp>
          <p:nvSpPr>
            <p:cNvPr id="2" name="TextBox 1">
              <a:extLst>
                <a:ext uri="{FF2B5EF4-FFF2-40B4-BE49-F238E27FC236}">
                  <a16:creationId xmlns:a16="http://schemas.microsoft.com/office/drawing/2014/main" id="{B4AD8EF9-610A-40D5-B8D1-8C67637A70C3}"/>
                </a:ext>
              </a:extLst>
            </p:cNvPr>
            <p:cNvSpPr txBox="1"/>
            <p:nvPr/>
          </p:nvSpPr>
          <p:spPr>
            <a:xfrm>
              <a:off x="0" y="0"/>
              <a:ext cx="11452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Background and current state of the problem</a:t>
              </a:r>
            </a:p>
          </p:txBody>
        </p:sp>
        <p:cxnSp>
          <p:nvCxnSpPr>
            <p:cNvPr id="4" name="Straight Connector 3">
              <a:extLst>
                <a:ext uri="{FF2B5EF4-FFF2-40B4-BE49-F238E27FC236}">
                  <a16:creationId xmlns:a16="http://schemas.microsoft.com/office/drawing/2014/main" id="{69092C97-224B-4809-806A-65580DAE9757}"/>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B06326E-CFD9-43B7-ADC4-5842B5CCBD42}"/>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5DD1B2F-15A2-4801-A3C2-9F110F94CB6E}"/>
                </a:ext>
              </a:extLst>
            </p:cNvPr>
            <p:cNvSpPr txBox="1"/>
            <p:nvPr/>
          </p:nvSpPr>
          <p:spPr>
            <a:xfrm>
              <a:off x="11890314" y="-381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grpSp>
      <p:graphicFrame>
        <p:nvGraphicFramePr>
          <p:cNvPr id="7" name="Table 7">
            <a:extLst>
              <a:ext uri="{FF2B5EF4-FFF2-40B4-BE49-F238E27FC236}">
                <a16:creationId xmlns:a16="http://schemas.microsoft.com/office/drawing/2014/main" id="{36E0167F-B856-4812-A5DB-A82FDFEB1890}"/>
              </a:ext>
            </a:extLst>
          </p:cNvPr>
          <p:cNvGraphicFramePr>
            <a:graphicFrameLocks noGrp="1"/>
          </p:cNvGraphicFramePr>
          <p:nvPr/>
        </p:nvGraphicFramePr>
        <p:xfrm>
          <a:off x="405219" y="1216974"/>
          <a:ext cx="11370834" cy="2389295"/>
        </p:xfrm>
        <a:graphic>
          <a:graphicData uri="http://schemas.openxmlformats.org/drawingml/2006/table">
            <a:tbl>
              <a:tblPr firstRow="1" bandRow="1">
                <a:tableStyleId>{5940675A-B579-460E-94D1-54222C63F5DA}</a:tableStyleId>
              </a:tblPr>
              <a:tblGrid>
                <a:gridCol w="1895139">
                  <a:extLst>
                    <a:ext uri="{9D8B030D-6E8A-4147-A177-3AD203B41FA5}">
                      <a16:colId xmlns:a16="http://schemas.microsoft.com/office/drawing/2014/main" val="656785826"/>
                    </a:ext>
                  </a:extLst>
                </a:gridCol>
                <a:gridCol w="2292907">
                  <a:extLst>
                    <a:ext uri="{9D8B030D-6E8A-4147-A177-3AD203B41FA5}">
                      <a16:colId xmlns:a16="http://schemas.microsoft.com/office/drawing/2014/main" val="2081951822"/>
                    </a:ext>
                  </a:extLst>
                </a:gridCol>
                <a:gridCol w="2190307">
                  <a:extLst>
                    <a:ext uri="{9D8B030D-6E8A-4147-A177-3AD203B41FA5}">
                      <a16:colId xmlns:a16="http://schemas.microsoft.com/office/drawing/2014/main" val="2825914656"/>
                    </a:ext>
                  </a:extLst>
                </a:gridCol>
                <a:gridCol w="1202203">
                  <a:extLst>
                    <a:ext uri="{9D8B030D-6E8A-4147-A177-3AD203B41FA5}">
                      <a16:colId xmlns:a16="http://schemas.microsoft.com/office/drawing/2014/main" val="369535388"/>
                    </a:ext>
                  </a:extLst>
                </a:gridCol>
                <a:gridCol w="1895139">
                  <a:extLst>
                    <a:ext uri="{9D8B030D-6E8A-4147-A177-3AD203B41FA5}">
                      <a16:colId xmlns:a16="http://schemas.microsoft.com/office/drawing/2014/main" val="4282365046"/>
                    </a:ext>
                  </a:extLst>
                </a:gridCol>
                <a:gridCol w="1895139">
                  <a:extLst>
                    <a:ext uri="{9D8B030D-6E8A-4147-A177-3AD203B41FA5}">
                      <a16:colId xmlns:a16="http://schemas.microsoft.com/office/drawing/2014/main" val="1607946487"/>
                    </a:ext>
                  </a:extLst>
                </a:gridCol>
              </a:tblGrid>
              <a:tr h="651935">
                <a:tc>
                  <a:txBody>
                    <a:bodyPr/>
                    <a:lstStyle/>
                    <a:p>
                      <a:pPr algn="ctr"/>
                      <a:r>
                        <a:rPr lang="en-US" dirty="0"/>
                        <a:t>Authors</a:t>
                      </a:r>
                    </a:p>
                  </a:txBody>
                  <a:tcPr/>
                </a:tc>
                <a:tc>
                  <a:txBody>
                    <a:bodyPr/>
                    <a:lstStyle/>
                    <a:p>
                      <a:pPr algn="ctr"/>
                      <a:r>
                        <a:rPr lang="en-US" dirty="0"/>
                        <a:t>Method </a:t>
                      </a:r>
                    </a:p>
                  </a:txBody>
                  <a:tcPr/>
                </a:tc>
                <a:tc>
                  <a:txBody>
                    <a:bodyPr/>
                    <a:lstStyle/>
                    <a:p>
                      <a:pPr algn="ctr"/>
                      <a:r>
                        <a:rPr lang="en-US" dirty="0"/>
                        <a:t>ML Algorithm</a:t>
                      </a:r>
                    </a:p>
                  </a:txBody>
                  <a:tcPr/>
                </a:tc>
                <a:tc>
                  <a:txBody>
                    <a:bodyPr/>
                    <a:lstStyle/>
                    <a:p>
                      <a:pPr algn="ctr"/>
                      <a:r>
                        <a:rPr lang="en-US" dirty="0"/>
                        <a:t>Accuracy</a:t>
                      </a:r>
                    </a:p>
                  </a:txBody>
                  <a:tcPr/>
                </a:tc>
                <a:tc>
                  <a:txBody>
                    <a:bodyPr/>
                    <a:lstStyle/>
                    <a:p>
                      <a:pPr algn="ctr"/>
                      <a:r>
                        <a:rPr lang="en-US" dirty="0"/>
                        <a:t>Pos</a:t>
                      </a:r>
                    </a:p>
                  </a:txBody>
                  <a:tcPr/>
                </a:tc>
                <a:tc>
                  <a:txBody>
                    <a:bodyPr/>
                    <a:lstStyle/>
                    <a:p>
                      <a:pPr algn="ctr"/>
                      <a:r>
                        <a:rPr lang="en-US" dirty="0"/>
                        <a:t>Cons</a:t>
                      </a:r>
                    </a:p>
                  </a:txBody>
                  <a:tcPr/>
                </a:tc>
                <a:extLst>
                  <a:ext uri="{0D108BD9-81ED-4DB2-BD59-A6C34878D82A}">
                    <a16:rowId xmlns:a16="http://schemas.microsoft.com/office/drawing/2014/main" val="3749485359"/>
                  </a:ext>
                </a:extLst>
              </a:tr>
              <a:tr h="1486117">
                <a:tc>
                  <a:txBody>
                    <a:bodyPr/>
                    <a:lstStyle/>
                    <a:p>
                      <a:r>
                        <a:rPr lang="en-US" dirty="0" err="1"/>
                        <a:t>Gyeongsik</a:t>
                      </a:r>
                      <a:r>
                        <a:rPr lang="en-US" dirty="0"/>
                        <a:t> Moon [2019] </a:t>
                      </a:r>
                    </a:p>
                  </a:txBody>
                  <a:tcPr/>
                </a:tc>
                <a:tc>
                  <a:txBody>
                    <a:bodyPr/>
                    <a:lstStyle/>
                    <a:p>
                      <a:pPr marL="285750" indent="-285750">
                        <a:buFont typeface="Arial" panose="020B0604020202020204" pitchFamily="34" charset="0"/>
                        <a:buChar char="•"/>
                      </a:pPr>
                      <a:r>
                        <a:rPr lang="en-US" dirty="0"/>
                        <a:t>Depth map image </a:t>
                      </a:r>
                    </a:p>
                    <a:p>
                      <a:pPr marL="285750" indent="-285750">
                        <a:buFont typeface="Arial" panose="020B0604020202020204" pitchFamily="34" charset="0"/>
                        <a:buChar char="•"/>
                      </a:pPr>
                      <a:r>
                        <a:rPr lang="en-US" dirty="0"/>
                        <a:t>3D voxel representation</a:t>
                      </a:r>
                    </a:p>
                  </a:txBody>
                  <a:tcPr/>
                </a:tc>
                <a:tc>
                  <a:txBody>
                    <a:bodyPr/>
                    <a:lstStyle/>
                    <a:p>
                      <a:r>
                        <a:rPr lang="en-US" dirty="0"/>
                        <a:t>CNN, </a:t>
                      </a:r>
                    </a:p>
                    <a:p>
                      <a:r>
                        <a:rPr lang="en-US" dirty="0"/>
                        <a:t>Gaussian distribution</a:t>
                      </a:r>
                    </a:p>
                    <a:p>
                      <a:endParaRPr lang="en-US" dirty="0"/>
                    </a:p>
                  </a:txBody>
                  <a:tcPr/>
                </a:tc>
                <a:tc>
                  <a:txBody>
                    <a:bodyPr/>
                    <a:lstStyle/>
                    <a:p>
                      <a:r>
                        <a:rPr lang="en-US" dirty="0"/>
                        <a:t>83.44%</a:t>
                      </a:r>
                    </a:p>
                  </a:txBody>
                  <a:tcPr/>
                </a:tc>
                <a:tc>
                  <a:txBody>
                    <a:bodyPr/>
                    <a:lstStyle/>
                    <a:p>
                      <a:r>
                        <a:rPr lang="en-US" dirty="0"/>
                        <a:t>No perspective distortion.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rgbClr val="000000"/>
                          </a:solidFill>
                          <a:effectLst/>
                          <a:latin typeface="Arial"/>
                          <a:ea typeface="Arial"/>
                          <a:cs typeface="Arial"/>
                          <a:sym typeface="Arial"/>
                        </a:rPr>
                        <a:t>Computational complexity, </a:t>
                      </a:r>
                      <a:r>
                        <a:rPr lang="en-US" sz="1800" kern="1200" dirty="0">
                          <a:solidFill>
                            <a:schemeClr val="tx1"/>
                          </a:solidFill>
                          <a:effectLst/>
                          <a:latin typeface="Arial" panose="020B0604020202020204" pitchFamily="34" charset="0"/>
                          <a:ea typeface="+mn-ea"/>
                          <a:cs typeface="Arial" panose="020B0604020202020204" pitchFamily="34" charset="0"/>
                        </a:rPr>
                        <a:t>High performance hardware needed,</a:t>
                      </a:r>
                    </a:p>
                    <a:p>
                      <a:r>
                        <a:rPr lang="en-US" sz="1800" b="0" i="0" u="none" strike="noStrike" cap="none" dirty="0">
                          <a:solidFill>
                            <a:srgbClr val="000000"/>
                          </a:solidFill>
                          <a:effectLst/>
                          <a:latin typeface="Arial"/>
                          <a:ea typeface="Arial"/>
                          <a:cs typeface="Arial"/>
                          <a:sym typeface="Arial"/>
                        </a:rPr>
                        <a:t>Time-consuming</a:t>
                      </a:r>
                    </a:p>
                  </a:txBody>
                  <a:tcPr/>
                </a:tc>
                <a:extLst>
                  <a:ext uri="{0D108BD9-81ED-4DB2-BD59-A6C34878D82A}">
                    <a16:rowId xmlns:a16="http://schemas.microsoft.com/office/drawing/2014/main" val="631952701"/>
                  </a:ext>
                </a:extLst>
              </a:tr>
            </a:tbl>
          </a:graphicData>
        </a:graphic>
      </p:graphicFrame>
    </p:spTree>
    <p:extLst>
      <p:ext uri="{BB962C8B-B14F-4D97-AF65-F5344CB8AC3E}">
        <p14:creationId xmlns:p14="http://schemas.microsoft.com/office/powerpoint/2010/main" val="254200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78ACD-F269-4529-8873-0973592110F7}"/>
              </a:ext>
            </a:extLst>
          </p:cNvPr>
          <p:cNvGrpSpPr/>
          <p:nvPr/>
        </p:nvGrpSpPr>
        <p:grpSpPr>
          <a:xfrm>
            <a:off x="0" y="-3810"/>
            <a:ext cx="12192000" cy="451358"/>
            <a:chOff x="0" y="-3810"/>
            <a:chExt cx="12192000" cy="451358"/>
          </a:xfrm>
        </p:grpSpPr>
        <p:sp>
          <p:nvSpPr>
            <p:cNvPr id="3" name="TextBox 2">
              <a:extLst>
                <a:ext uri="{FF2B5EF4-FFF2-40B4-BE49-F238E27FC236}">
                  <a16:creationId xmlns:a16="http://schemas.microsoft.com/office/drawing/2014/main" id="{0E06CA0E-55BE-4327-8953-D45EFD9DD613}"/>
                </a:ext>
              </a:extLst>
            </p:cNvPr>
            <p:cNvSpPr txBox="1"/>
            <p:nvPr/>
          </p:nvSpPr>
          <p:spPr>
            <a:xfrm>
              <a:off x="0" y="0"/>
              <a:ext cx="11452859" cy="369332"/>
            </a:xfrm>
            <a:prstGeom prst="rect">
              <a:avLst/>
            </a:prstGeom>
            <a:noFill/>
          </p:spPr>
          <p:txBody>
            <a:bodyPr wrap="square" rtlCol="0">
              <a:spAutoFit/>
            </a:bodyPr>
            <a:lstStyle/>
            <a:p>
              <a:r>
                <a:rPr lang="en-US" dirty="0"/>
                <a:t>⨳ Objective with Specific Aims</a:t>
              </a:r>
            </a:p>
          </p:txBody>
        </p:sp>
        <p:cxnSp>
          <p:nvCxnSpPr>
            <p:cNvPr id="4" name="Straight Connector 3">
              <a:extLst>
                <a:ext uri="{FF2B5EF4-FFF2-40B4-BE49-F238E27FC236}">
                  <a16:creationId xmlns:a16="http://schemas.microsoft.com/office/drawing/2014/main" id="{8795BDC7-3DEB-4111-903F-A081F2B5E142}"/>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F2D1A07-ECAD-49BF-BA37-B8211E3E858E}"/>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9BE982-E213-4E36-BE6E-26C3FCA7965A}"/>
                </a:ext>
              </a:extLst>
            </p:cNvPr>
            <p:cNvSpPr txBox="1"/>
            <p:nvPr/>
          </p:nvSpPr>
          <p:spPr>
            <a:xfrm>
              <a:off x="11890314" y="-3810"/>
              <a:ext cx="301686" cy="369332"/>
            </a:xfrm>
            <a:prstGeom prst="rect">
              <a:avLst/>
            </a:prstGeom>
            <a:noFill/>
          </p:spPr>
          <p:txBody>
            <a:bodyPr wrap="none" rtlCol="0">
              <a:spAutoFit/>
            </a:bodyPr>
            <a:lstStyle/>
            <a:p>
              <a:r>
                <a:rPr lang="en-US" dirty="0"/>
                <a:t>6</a:t>
              </a:r>
            </a:p>
          </p:txBody>
        </p:sp>
      </p:grpSp>
      <p:sp>
        <p:nvSpPr>
          <p:cNvPr id="9" name="Oval 8">
            <a:extLst>
              <a:ext uri="{FF2B5EF4-FFF2-40B4-BE49-F238E27FC236}">
                <a16:creationId xmlns:a16="http://schemas.microsoft.com/office/drawing/2014/main" id="{536D3DA0-7F05-4299-AFE1-130DDCBDA6E4}"/>
              </a:ext>
            </a:extLst>
          </p:cNvPr>
          <p:cNvSpPr/>
          <p:nvPr/>
        </p:nvSpPr>
        <p:spPr>
          <a:xfrm>
            <a:off x="489097" y="1839296"/>
            <a:ext cx="3209579" cy="3209579"/>
          </a:xfrm>
          <a:prstGeom prst="ellipse">
            <a:avLst/>
          </a:prstGeom>
          <a:solidFill>
            <a:srgbClr val="D42428"/>
          </a:solidFill>
          <a:ln>
            <a:noFill/>
          </a:ln>
          <a:effectLst>
            <a:outerShdw blurRad="254000" dist="88900" sx="101000" sy="101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07ADC72-6F66-4F2B-B334-C2EFF302CA6F}"/>
              </a:ext>
            </a:extLst>
          </p:cNvPr>
          <p:cNvSpPr/>
          <p:nvPr/>
        </p:nvSpPr>
        <p:spPr>
          <a:xfrm>
            <a:off x="815668" y="1919234"/>
            <a:ext cx="677636" cy="677636"/>
          </a:xfrm>
          <a:prstGeom prst="ellipse">
            <a:avLst/>
          </a:prstGeom>
          <a:solidFill>
            <a:srgbClr val="F33B3B"/>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019BB5A-7366-494D-B43D-BBCB922716E1}"/>
              </a:ext>
            </a:extLst>
          </p:cNvPr>
          <p:cNvSpPr txBox="1"/>
          <p:nvPr/>
        </p:nvSpPr>
        <p:spPr>
          <a:xfrm>
            <a:off x="978371" y="1976168"/>
            <a:ext cx="335902" cy="523220"/>
          </a:xfrm>
          <a:prstGeom prst="rect">
            <a:avLst/>
          </a:prstGeom>
          <a:noFill/>
        </p:spPr>
        <p:txBody>
          <a:bodyPr wrap="square" rtlCol="0">
            <a:spAutoFit/>
          </a:bodyPr>
          <a:lstStyle/>
          <a:p>
            <a:pPr algn="ctr"/>
            <a:r>
              <a:rPr lang="en-US" sz="2800" b="1" dirty="0">
                <a:solidFill>
                  <a:schemeClr val="bg1">
                    <a:lumMod val="75000"/>
                  </a:schemeClr>
                </a:solidFill>
                <a:latin typeface="Century Gothic" panose="020B0502020202020204" pitchFamily="34" charset="0"/>
              </a:rPr>
              <a:t>1</a:t>
            </a:r>
            <a:endParaRPr lang="en-US" b="1" dirty="0">
              <a:solidFill>
                <a:schemeClr val="bg1">
                  <a:lumMod val="75000"/>
                </a:schemeClr>
              </a:solidFill>
              <a:latin typeface="Century Gothic" panose="020B0502020202020204" pitchFamily="34" charset="0"/>
            </a:endParaRPr>
          </a:p>
        </p:txBody>
      </p:sp>
      <p:sp>
        <p:nvSpPr>
          <p:cNvPr id="12" name="TextBox 11">
            <a:extLst>
              <a:ext uri="{FF2B5EF4-FFF2-40B4-BE49-F238E27FC236}">
                <a16:creationId xmlns:a16="http://schemas.microsoft.com/office/drawing/2014/main" id="{E5484824-6BF1-461E-828B-063AEB8E043C}"/>
              </a:ext>
            </a:extLst>
          </p:cNvPr>
          <p:cNvSpPr txBox="1"/>
          <p:nvPr/>
        </p:nvSpPr>
        <p:spPr>
          <a:xfrm>
            <a:off x="732190" y="2879426"/>
            <a:ext cx="2723392" cy="923330"/>
          </a:xfrm>
          <a:prstGeom prst="rect">
            <a:avLst/>
          </a:prstGeom>
          <a:noFill/>
        </p:spPr>
        <p:txBody>
          <a:bodyPr wrap="square" rtlCol="0">
            <a:spAutoFit/>
          </a:bodyPr>
          <a:lstStyle/>
          <a:p>
            <a:pPr algn="ctr"/>
            <a:r>
              <a:rPr lang="en-US" dirty="0">
                <a:solidFill>
                  <a:schemeClr val="bg1"/>
                </a:solidFill>
              </a:rPr>
              <a:t>Try to implement Multiview Bootstrapping for Hand Pose detection</a:t>
            </a:r>
          </a:p>
        </p:txBody>
      </p:sp>
      <p:sp>
        <p:nvSpPr>
          <p:cNvPr id="14" name="Oval 13">
            <a:extLst>
              <a:ext uri="{FF2B5EF4-FFF2-40B4-BE49-F238E27FC236}">
                <a16:creationId xmlns:a16="http://schemas.microsoft.com/office/drawing/2014/main" id="{02DD15E4-2BB8-4F2A-BC59-96680318318E}"/>
              </a:ext>
            </a:extLst>
          </p:cNvPr>
          <p:cNvSpPr/>
          <p:nvPr/>
        </p:nvSpPr>
        <p:spPr>
          <a:xfrm>
            <a:off x="4540102" y="1839296"/>
            <a:ext cx="3209579" cy="3209579"/>
          </a:xfrm>
          <a:prstGeom prst="ellipse">
            <a:avLst/>
          </a:prstGeom>
          <a:solidFill>
            <a:srgbClr val="D42428"/>
          </a:solidFill>
          <a:ln>
            <a:noFill/>
          </a:ln>
          <a:effectLst>
            <a:outerShdw blurRad="254000" dist="88900" sx="101000" sy="101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E124825-A689-49ED-B658-3759ECB0F5C8}"/>
              </a:ext>
            </a:extLst>
          </p:cNvPr>
          <p:cNvSpPr/>
          <p:nvPr/>
        </p:nvSpPr>
        <p:spPr>
          <a:xfrm>
            <a:off x="4866673" y="1919234"/>
            <a:ext cx="677636" cy="677636"/>
          </a:xfrm>
          <a:prstGeom prst="ellipse">
            <a:avLst/>
          </a:prstGeom>
          <a:solidFill>
            <a:srgbClr val="F33B3B"/>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6859F43-45D9-4C14-A53E-AC608D10D693}"/>
              </a:ext>
            </a:extLst>
          </p:cNvPr>
          <p:cNvSpPr txBox="1"/>
          <p:nvPr/>
        </p:nvSpPr>
        <p:spPr>
          <a:xfrm>
            <a:off x="5029376" y="1976168"/>
            <a:ext cx="335902" cy="523220"/>
          </a:xfrm>
          <a:prstGeom prst="rect">
            <a:avLst/>
          </a:prstGeom>
          <a:noFill/>
        </p:spPr>
        <p:txBody>
          <a:bodyPr wrap="square" rtlCol="0">
            <a:spAutoFit/>
          </a:bodyPr>
          <a:lstStyle/>
          <a:p>
            <a:pPr algn="ctr"/>
            <a:r>
              <a:rPr lang="en-US" sz="2800" b="1" dirty="0">
                <a:solidFill>
                  <a:schemeClr val="bg1">
                    <a:lumMod val="75000"/>
                  </a:schemeClr>
                </a:solidFill>
                <a:latin typeface="Century Gothic" panose="020B0502020202020204" pitchFamily="34" charset="0"/>
              </a:rPr>
              <a:t>2</a:t>
            </a:r>
            <a:endParaRPr lang="en-US" b="1" dirty="0">
              <a:solidFill>
                <a:schemeClr val="bg1">
                  <a:lumMod val="75000"/>
                </a:schemeClr>
              </a:solidFill>
              <a:latin typeface="Century Gothic" panose="020B0502020202020204" pitchFamily="34" charset="0"/>
            </a:endParaRPr>
          </a:p>
        </p:txBody>
      </p:sp>
      <p:sp>
        <p:nvSpPr>
          <p:cNvPr id="17" name="TextBox 16">
            <a:extLst>
              <a:ext uri="{FF2B5EF4-FFF2-40B4-BE49-F238E27FC236}">
                <a16:creationId xmlns:a16="http://schemas.microsoft.com/office/drawing/2014/main" id="{B09A186E-5BD7-4C9A-9596-B70422EFD48B}"/>
              </a:ext>
            </a:extLst>
          </p:cNvPr>
          <p:cNvSpPr txBox="1"/>
          <p:nvPr/>
        </p:nvSpPr>
        <p:spPr>
          <a:xfrm>
            <a:off x="4783195" y="3176541"/>
            <a:ext cx="2723392" cy="646331"/>
          </a:xfrm>
          <a:prstGeom prst="rect">
            <a:avLst/>
          </a:prstGeom>
          <a:noFill/>
        </p:spPr>
        <p:txBody>
          <a:bodyPr wrap="square" rtlCol="0">
            <a:spAutoFit/>
          </a:bodyPr>
          <a:lstStyle/>
          <a:p>
            <a:pPr algn="ctr"/>
            <a:r>
              <a:rPr lang="en-US" dirty="0">
                <a:solidFill>
                  <a:schemeClr val="bg1"/>
                </a:solidFill>
              </a:rPr>
              <a:t>Hands pose detection</a:t>
            </a:r>
          </a:p>
          <a:p>
            <a:pPr algn="ctr"/>
            <a:endParaRPr lang="en-US" dirty="0">
              <a:solidFill>
                <a:schemeClr val="bg1"/>
              </a:solidFill>
            </a:endParaRPr>
          </a:p>
        </p:txBody>
      </p:sp>
      <p:sp>
        <p:nvSpPr>
          <p:cNvPr id="18" name="Oval 17">
            <a:extLst>
              <a:ext uri="{FF2B5EF4-FFF2-40B4-BE49-F238E27FC236}">
                <a16:creationId xmlns:a16="http://schemas.microsoft.com/office/drawing/2014/main" id="{94164396-F688-476A-AE35-02F0C5B2F69A}"/>
              </a:ext>
            </a:extLst>
          </p:cNvPr>
          <p:cNvSpPr/>
          <p:nvPr/>
        </p:nvSpPr>
        <p:spPr>
          <a:xfrm>
            <a:off x="8563588" y="1839296"/>
            <a:ext cx="3209579" cy="3209579"/>
          </a:xfrm>
          <a:prstGeom prst="ellipse">
            <a:avLst/>
          </a:prstGeom>
          <a:solidFill>
            <a:srgbClr val="D42428"/>
          </a:solidFill>
          <a:ln>
            <a:noFill/>
          </a:ln>
          <a:effectLst>
            <a:outerShdw blurRad="254000" dist="88900" sx="101000" sy="101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99D6E47-285A-4954-93EB-F352EDB7FEDF}"/>
              </a:ext>
            </a:extLst>
          </p:cNvPr>
          <p:cNvSpPr/>
          <p:nvPr/>
        </p:nvSpPr>
        <p:spPr>
          <a:xfrm>
            <a:off x="8890159" y="1919234"/>
            <a:ext cx="677636" cy="677636"/>
          </a:xfrm>
          <a:prstGeom prst="ellipse">
            <a:avLst/>
          </a:prstGeom>
          <a:solidFill>
            <a:srgbClr val="F33B3B"/>
          </a:solidFill>
          <a:ln>
            <a:noFill/>
          </a:ln>
          <a:effectLst>
            <a:outerShdw blurRad="177800" dist="127000" dir="2700000" sx="101000" sy="101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4B208E8-BD74-46D8-ABEB-DEDC561F2225}"/>
              </a:ext>
            </a:extLst>
          </p:cNvPr>
          <p:cNvSpPr txBox="1"/>
          <p:nvPr/>
        </p:nvSpPr>
        <p:spPr>
          <a:xfrm>
            <a:off x="9052862" y="1976168"/>
            <a:ext cx="335902" cy="523220"/>
          </a:xfrm>
          <a:prstGeom prst="rect">
            <a:avLst/>
          </a:prstGeom>
          <a:noFill/>
        </p:spPr>
        <p:txBody>
          <a:bodyPr wrap="square" rtlCol="0">
            <a:spAutoFit/>
          </a:bodyPr>
          <a:lstStyle/>
          <a:p>
            <a:pPr algn="ctr"/>
            <a:r>
              <a:rPr lang="en-US" sz="2800" b="1" dirty="0">
                <a:solidFill>
                  <a:schemeClr val="bg1">
                    <a:lumMod val="75000"/>
                  </a:schemeClr>
                </a:solidFill>
                <a:latin typeface="Century Gothic" panose="020B0502020202020204" pitchFamily="34" charset="0"/>
              </a:rPr>
              <a:t>3</a:t>
            </a:r>
            <a:endParaRPr lang="en-US" b="1" dirty="0">
              <a:solidFill>
                <a:schemeClr val="bg1">
                  <a:lumMod val="75000"/>
                </a:schemeClr>
              </a:solidFill>
              <a:latin typeface="Century Gothic" panose="020B0502020202020204" pitchFamily="34" charset="0"/>
            </a:endParaRPr>
          </a:p>
        </p:txBody>
      </p:sp>
      <p:sp>
        <p:nvSpPr>
          <p:cNvPr id="21" name="TextBox 20">
            <a:extLst>
              <a:ext uri="{FF2B5EF4-FFF2-40B4-BE49-F238E27FC236}">
                <a16:creationId xmlns:a16="http://schemas.microsoft.com/office/drawing/2014/main" id="{25E500D4-7969-47AF-81F9-296BADE771FA}"/>
              </a:ext>
            </a:extLst>
          </p:cNvPr>
          <p:cNvSpPr txBox="1"/>
          <p:nvPr/>
        </p:nvSpPr>
        <p:spPr>
          <a:xfrm>
            <a:off x="8806681" y="3156425"/>
            <a:ext cx="2723392" cy="646331"/>
          </a:xfrm>
          <a:prstGeom prst="rect">
            <a:avLst/>
          </a:prstGeom>
          <a:noFill/>
        </p:spPr>
        <p:txBody>
          <a:bodyPr wrap="square" rtlCol="0">
            <a:spAutoFit/>
          </a:bodyPr>
          <a:lstStyle/>
          <a:p>
            <a:pPr algn="ctr"/>
            <a:r>
              <a:rPr lang="en-US" dirty="0">
                <a:solidFill>
                  <a:schemeClr val="bg1"/>
                </a:solidFill>
              </a:rPr>
              <a:t>Find finger localization</a:t>
            </a:r>
          </a:p>
          <a:p>
            <a:pPr algn="ctr"/>
            <a:endParaRPr lang="en-US" dirty="0">
              <a:solidFill>
                <a:schemeClr val="bg1"/>
              </a:solidFill>
            </a:endParaRPr>
          </a:p>
        </p:txBody>
      </p:sp>
    </p:spTree>
    <p:extLst>
      <p:ext uri="{BB962C8B-B14F-4D97-AF65-F5344CB8AC3E}">
        <p14:creationId xmlns:p14="http://schemas.microsoft.com/office/powerpoint/2010/main" val="42625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78ACD-F269-4529-8873-0973592110F7}"/>
              </a:ext>
            </a:extLst>
          </p:cNvPr>
          <p:cNvGrpSpPr/>
          <p:nvPr/>
        </p:nvGrpSpPr>
        <p:grpSpPr>
          <a:xfrm>
            <a:off x="0" y="-3810"/>
            <a:ext cx="12192000" cy="451358"/>
            <a:chOff x="0" y="-3810"/>
            <a:chExt cx="12192000" cy="451358"/>
          </a:xfrm>
        </p:grpSpPr>
        <p:sp>
          <p:nvSpPr>
            <p:cNvPr id="3" name="TextBox 2">
              <a:extLst>
                <a:ext uri="{FF2B5EF4-FFF2-40B4-BE49-F238E27FC236}">
                  <a16:creationId xmlns:a16="http://schemas.microsoft.com/office/drawing/2014/main" id="{0E06CA0E-55BE-4327-8953-D45EFD9DD613}"/>
                </a:ext>
              </a:extLst>
            </p:cNvPr>
            <p:cNvSpPr txBox="1"/>
            <p:nvPr/>
          </p:nvSpPr>
          <p:spPr>
            <a:xfrm>
              <a:off x="0" y="0"/>
              <a:ext cx="11452859" cy="369332"/>
            </a:xfrm>
            <a:prstGeom prst="rect">
              <a:avLst/>
            </a:prstGeom>
            <a:noFill/>
          </p:spPr>
          <p:txBody>
            <a:bodyPr wrap="square" rtlCol="0">
              <a:spAutoFit/>
            </a:bodyPr>
            <a:lstStyle/>
            <a:p>
              <a:r>
                <a:rPr lang="en-US" dirty="0"/>
                <a:t>⨳ Method – Multiview Bootstrapping</a:t>
              </a:r>
            </a:p>
          </p:txBody>
        </p:sp>
        <p:cxnSp>
          <p:nvCxnSpPr>
            <p:cNvPr id="4" name="Straight Connector 3">
              <a:extLst>
                <a:ext uri="{FF2B5EF4-FFF2-40B4-BE49-F238E27FC236}">
                  <a16:creationId xmlns:a16="http://schemas.microsoft.com/office/drawing/2014/main" id="{8795BDC7-3DEB-4111-903F-A081F2B5E142}"/>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F2D1A07-ECAD-49BF-BA37-B8211E3E858E}"/>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9BE982-E213-4E36-BE6E-26C3FCA7965A}"/>
                </a:ext>
              </a:extLst>
            </p:cNvPr>
            <p:cNvSpPr txBox="1"/>
            <p:nvPr/>
          </p:nvSpPr>
          <p:spPr>
            <a:xfrm>
              <a:off x="11890314" y="-3810"/>
              <a:ext cx="301686" cy="369332"/>
            </a:xfrm>
            <a:prstGeom prst="rect">
              <a:avLst/>
            </a:prstGeom>
            <a:noFill/>
          </p:spPr>
          <p:txBody>
            <a:bodyPr wrap="none" rtlCol="0">
              <a:spAutoFit/>
            </a:bodyPr>
            <a:lstStyle/>
            <a:p>
              <a:r>
                <a:rPr lang="en-US" dirty="0"/>
                <a:t>7</a:t>
              </a:r>
            </a:p>
          </p:txBody>
        </p:sp>
      </p:grpSp>
      <p:sp>
        <p:nvSpPr>
          <p:cNvPr id="7" name="TextBox 6">
            <a:extLst>
              <a:ext uri="{FF2B5EF4-FFF2-40B4-BE49-F238E27FC236}">
                <a16:creationId xmlns:a16="http://schemas.microsoft.com/office/drawing/2014/main" id="{C1227476-FD3A-4D84-9C13-503F901A24E2}"/>
              </a:ext>
            </a:extLst>
          </p:cNvPr>
          <p:cNvSpPr txBox="1"/>
          <p:nvPr/>
        </p:nvSpPr>
        <p:spPr>
          <a:xfrm>
            <a:off x="489097" y="738664"/>
            <a:ext cx="7315201" cy="646331"/>
          </a:xfrm>
          <a:prstGeom prst="rect">
            <a:avLst/>
          </a:prstGeom>
          <a:noFill/>
        </p:spPr>
        <p:txBody>
          <a:bodyPr wrap="square" rtlCol="0">
            <a:spAutoFit/>
          </a:bodyPr>
          <a:lstStyle/>
          <a:p>
            <a:r>
              <a:rPr lang="en-US" dirty="0"/>
              <a:t>It is a learning technique which is improved its accuracy by multiple views of the same object. </a:t>
            </a:r>
          </a:p>
        </p:txBody>
      </p:sp>
      <p:sp>
        <p:nvSpPr>
          <p:cNvPr id="9" name="TextBox 8">
            <a:extLst>
              <a:ext uri="{FF2B5EF4-FFF2-40B4-BE49-F238E27FC236}">
                <a16:creationId xmlns:a16="http://schemas.microsoft.com/office/drawing/2014/main" id="{62ACC10D-20E6-4296-95C2-77BB03DFDFCE}"/>
              </a:ext>
            </a:extLst>
          </p:cNvPr>
          <p:cNvSpPr txBox="1"/>
          <p:nvPr/>
        </p:nvSpPr>
        <p:spPr>
          <a:xfrm>
            <a:off x="489097" y="5447241"/>
            <a:ext cx="7315201" cy="369332"/>
          </a:xfrm>
          <a:prstGeom prst="rect">
            <a:avLst/>
          </a:prstGeom>
          <a:noFill/>
        </p:spPr>
        <p:txBody>
          <a:bodyPr wrap="square" rtlCol="0">
            <a:spAutoFit/>
          </a:bodyPr>
          <a:lstStyle/>
          <a:p>
            <a:r>
              <a:rPr lang="en-US" dirty="0"/>
              <a:t>We repeat this process, generating more labeled data in each iteration.</a:t>
            </a:r>
          </a:p>
        </p:txBody>
      </p:sp>
      <p:grpSp>
        <p:nvGrpSpPr>
          <p:cNvPr id="10" name="Group 9">
            <a:extLst>
              <a:ext uri="{FF2B5EF4-FFF2-40B4-BE49-F238E27FC236}">
                <a16:creationId xmlns:a16="http://schemas.microsoft.com/office/drawing/2014/main" id="{2F5DF07F-348D-4192-9CCD-A82E32723E94}"/>
              </a:ext>
            </a:extLst>
          </p:cNvPr>
          <p:cNvGrpSpPr/>
          <p:nvPr/>
        </p:nvGrpSpPr>
        <p:grpSpPr>
          <a:xfrm>
            <a:off x="1504698" y="1657578"/>
            <a:ext cx="1042772" cy="1042772"/>
            <a:chOff x="4739366" y="604159"/>
            <a:chExt cx="1387929" cy="1387929"/>
          </a:xfrm>
          <a:effectLst>
            <a:outerShdw blurRad="228600" dist="63500" sx="101000" sy="101000" algn="l" rotWithShape="0">
              <a:prstClr val="black">
                <a:alpha val="40000"/>
              </a:prstClr>
            </a:outerShdw>
          </a:effectLst>
        </p:grpSpPr>
        <p:sp>
          <p:nvSpPr>
            <p:cNvPr id="11" name="Chord 10">
              <a:extLst>
                <a:ext uri="{FF2B5EF4-FFF2-40B4-BE49-F238E27FC236}">
                  <a16:creationId xmlns:a16="http://schemas.microsoft.com/office/drawing/2014/main" id="{C63AED4B-F552-40A6-BC37-40D4F3D2AE8A}"/>
                </a:ext>
              </a:extLst>
            </p:cNvPr>
            <p:cNvSpPr/>
            <p:nvPr/>
          </p:nvSpPr>
          <p:spPr>
            <a:xfrm rot="6761814">
              <a:off x="4739366" y="604159"/>
              <a:ext cx="1387929" cy="1387929"/>
            </a:xfrm>
            <a:prstGeom prst="chor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908B711-A398-4DD4-8713-DE8109F479B5}"/>
                </a:ext>
              </a:extLst>
            </p:cNvPr>
            <p:cNvSpPr txBox="1"/>
            <p:nvPr/>
          </p:nvSpPr>
          <p:spPr>
            <a:xfrm>
              <a:off x="5306783" y="786178"/>
              <a:ext cx="253093" cy="707886"/>
            </a:xfrm>
            <a:prstGeom prst="rect">
              <a:avLst/>
            </a:prstGeom>
            <a:noFill/>
          </p:spPr>
          <p:txBody>
            <a:bodyPr wrap="square" rtlCol="0">
              <a:spAutoFit/>
            </a:bodyPr>
            <a:lstStyle/>
            <a:p>
              <a:pPr algn="ctr"/>
              <a:r>
                <a:rPr lang="en-US" sz="4000" b="1" dirty="0">
                  <a:solidFill>
                    <a:schemeClr val="bg1"/>
                  </a:solidFill>
                  <a:latin typeface="Century Gothic" panose="020B0502020202020204" pitchFamily="34" charset="0"/>
                </a:rPr>
                <a:t>1</a:t>
              </a:r>
            </a:p>
          </p:txBody>
        </p:sp>
      </p:grpSp>
      <p:sp>
        <p:nvSpPr>
          <p:cNvPr id="13" name="Rounded Rectangle 22">
            <a:extLst>
              <a:ext uri="{FF2B5EF4-FFF2-40B4-BE49-F238E27FC236}">
                <a16:creationId xmlns:a16="http://schemas.microsoft.com/office/drawing/2014/main" id="{ADA6F959-EA39-42B0-9562-C4818F2B10BC}"/>
              </a:ext>
            </a:extLst>
          </p:cNvPr>
          <p:cNvSpPr/>
          <p:nvPr/>
        </p:nvSpPr>
        <p:spPr>
          <a:xfrm>
            <a:off x="621410" y="2394190"/>
            <a:ext cx="2809348" cy="2521054"/>
          </a:xfrm>
          <a:prstGeom prst="roundRect">
            <a:avLst/>
          </a:prstGeom>
          <a:solidFill>
            <a:schemeClr val="bg1">
              <a:lumMod val="75000"/>
            </a:schemeClr>
          </a:solidFill>
          <a:ln>
            <a:noFill/>
          </a:ln>
          <a:effectLst>
            <a:outerShdw blurRad="228600" dist="635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1A23F5-D5CF-4C3C-A808-4F7371595084}"/>
              </a:ext>
            </a:extLst>
          </p:cNvPr>
          <p:cNvSpPr txBox="1"/>
          <p:nvPr/>
        </p:nvSpPr>
        <p:spPr>
          <a:xfrm>
            <a:off x="621415" y="2697708"/>
            <a:ext cx="2809344" cy="1631216"/>
          </a:xfrm>
          <a:prstGeom prst="rect">
            <a:avLst/>
          </a:prstGeom>
          <a:noFill/>
        </p:spPr>
        <p:txBody>
          <a:bodyPr wrap="square" rtlCol="0">
            <a:spAutoFit/>
          </a:bodyPr>
          <a:lstStyle/>
          <a:p>
            <a:pPr algn="ctr"/>
            <a:r>
              <a:rPr lang="en-US" sz="2000" dirty="0">
                <a:solidFill>
                  <a:schemeClr val="bg1"/>
                </a:solidFill>
              </a:rPr>
              <a:t>An initial key-point detector is used to produce noisy labels in multiple views of the hand.</a:t>
            </a:r>
          </a:p>
        </p:txBody>
      </p:sp>
      <p:grpSp>
        <p:nvGrpSpPr>
          <p:cNvPr id="15" name="Group 14">
            <a:extLst>
              <a:ext uri="{FF2B5EF4-FFF2-40B4-BE49-F238E27FC236}">
                <a16:creationId xmlns:a16="http://schemas.microsoft.com/office/drawing/2014/main" id="{BC9D6400-8D08-4161-9AA4-EC8490CBC7F0}"/>
              </a:ext>
            </a:extLst>
          </p:cNvPr>
          <p:cNvGrpSpPr/>
          <p:nvPr/>
        </p:nvGrpSpPr>
        <p:grpSpPr>
          <a:xfrm>
            <a:off x="4853954" y="1657578"/>
            <a:ext cx="1042772" cy="1042772"/>
            <a:chOff x="4739366" y="604159"/>
            <a:chExt cx="1387929" cy="1387929"/>
          </a:xfrm>
          <a:effectLst>
            <a:outerShdw blurRad="228600" dist="63500" sx="101000" sy="101000" algn="l" rotWithShape="0">
              <a:prstClr val="black">
                <a:alpha val="40000"/>
              </a:prstClr>
            </a:outerShdw>
          </a:effectLst>
        </p:grpSpPr>
        <p:sp>
          <p:nvSpPr>
            <p:cNvPr id="16" name="Chord 15">
              <a:extLst>
                <a:ext uri="{FF2B5EF4-FFF2-40B4-BE49-F238E27FC236}">
                  <a16:creationId xmlns:a16="http://schemas.microsoft.com/office/drawing/2014/main" id="{2C5A4F3D-9AE5-42AC-9565-D884F86601F3}"/>
                </a:ext>
              </a:extLst>
            </p:cNvPr>
            <p:cNvSpPr/>
            <p:nvPr/>
          </p:nvSpPr>
          <p:spPr>
            <a:xfrm rot="6761814">
              <a:off x="4739366" y="604159"/>
              <a:ext cx="1387929" cy="1387929"/>
            </a:xfrm>
            <a:prstGeom prst="chor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61A782-0742-4643-940F-7A55525A73D2}"/>
                </a:ext>
              </a:extLst>
            </p:cNvPr>
            <p:cNvSpPr txBox="1"/>
            <p:nvPr/>
          </p:nvSpPr>
          <p:spPr>
            <a:xfrm>
              <a:off x="5306783" y="786179"/>
              <a:ext cx="253094" cy="942196"/>
            </a:xfrm>
            <a:prstGeom prst="rect">
              <a:avLst/>
            </a:prstGeom>
            <a:noFill/>
          </p:spPr>
          <p:txBody>
            <a:bodyPr wrap="square" rtlCol="0">
              <a:spAutoFit/>
            </a:bodyPr>
            <a:lstStyle/>
            <a:p>
              <a:pPr algn="ctr"/>
              <a:r>
                <a:rPr lang="en-US" sz="4000" b="1" dirty="0">
                  <a:solidFill>
                    <a:schemeClr val="bg1"/>
                  </a:solidFill>
                  <a:latin typeface="Century Gothic" panose="020B0502020202020204" pitchFamily="34" charset="0"/>
                </a:rPr>
                <a:t>2</a:t>
              </a:r>
            </a:p>
          </p:txBody>
        </p:sp>
      </p:grpSp>
      <p:sp>
        <p:nvSpPr>
          <p:cNvPr id="18" name="Rounded Rectangle 22">
            <a:extLst>
              <a:ext uri="{FF2B5EF4-FFF2-40B4-BE49-F238E27FC236}">
                <a16:creationId xmlns:a16="http://schemas.microsoft.com/office/drawing/2014/main" id="{6DB18E1A-3AF5-405C-9F53-E249C1848256}"/>
              </a:ext>
            </a:extLst>
          </p:cNvPr>
          <p:cNvSpPr/>
          <p:nvPr/>
        </p:nvSpPr>
        <p:spPr>
          <a:xfrm>
            <a:off x="3970666" y="2394190"/>
            <a:ext cx="2809348" cy="2521054"/>
          </a:xfrm>
          <a:prstGeom prst="roundRect">
            <a:avLst/>
          </a:prstGeom>
          <a:solidFill>
            <a:schemeClr val="bg1">
              <a:lumMod val="75000"/>
            </a:schemeClr>
          </a:solidFill>
          <a:ln>
            <a:noFill/>
          </a:ln>
          <a:effectLst>
            <a:outerShdw blurRad="228600" dist="635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667E723-487A-4485-A818-F25807D53159}"/>
              </a:ext>
            </a:extLst>
          </p:cNvPr>
          <p:cNvSpPr txBox="1"/>
          <p:nvPr/>
        </p:nvSpPr>
        <p:spPr>
          <a:xfrm>
            <a:off x="3970671" y="2697708"/>
            <a:ext cx="2809344" cy="1631216"/>
          </a:xfrm>
          <a:prstGeom prst="rect">
            <a:avLst/>
          </a:prstGeom>
          <a:noFill/>
        </p:spPr>
        <p:txBody>
          <a:bodyPr wrap="square" rtlCol="0">
            <a:spAutoFit/>
          </a:bodyPr>
          <a:lstStyle/>
          <a:p>
            <a:pPr algn="ctr"/>
            <a:r>
              <a:rPr lang="en-US" sz="2000" dirty="0">
                <a:solidFill>
                  <a:schemeClr val="bg1"/>
                </a:solidFill>
              </a:rPr>
              <a:t>The noisy detections are then triangulated in 3D using Multiview geometry or marked as outliers.</a:t>
            </a:r>
          </a:p>
        </p:txBody>
      </p:sp>
      <p:grpSp>
        <p:nvGrpSpPr>
          <p:cNvPr id="20" name="Group 19">
            <a:extLst>
              <a:ext uri="{FF2B5EF4-FFF2-40B4-BE49-F238E27FC236}">
                <a16:creationId xmlns:a16="http://schemas.microsoft.com/office/drawing/2014/main" id="{E895FA19-1436-4555-847E-CA5CFE9CB45D}"/>
              </a:ext>
            </a:extLst>
          </p:cNvPr>
          <p:cNvGrpSpPr/>
          <p:nvPr/>
        </p:nvGrpSpPr>
        <p:grpSpPr>
          <a:xfrm>
            <a:off x="8203209" y="1654936"/>
            <a:ext cx="1042772" cy="1042772"/>
            <a:chOff x="4739366" y="604159"/>
            <a:chExt cx="1387929" cy="1387929"/>
          </a:xfrm>
          <a:effectLst>
            <a:outerShdw blurRad="228600" dist="63500" sx="101000" sy="101000" algn="l" rotWithShape="0">
              <a:prstClr val="black">
                <a:alpha val="40000"/>
              </a:prstClr>
            </a:outerShdw>
          </a:effectLst>
        </p:grpSpPr>
        <p:sp>
          <p:nvSpPr>
            <p:cNvPr id="21" name="Chord 20">
              <a:extLst>
                <a:ext uri="{FF2B5EF4-FFF2-40B4-BE49-F238E27FC236}">
                  <a16:creationId xmlns:a16="http://schemas.microsoft.com/office/drawing/2014/main" id="{834A828F-2E6E-41F4-97CC-1116096FCF99}"/>
                </a:ext>
              </a:extLst>
            </p:cNvPr>
            <p:cNvSpPr/>
            <p:nvPr/>
          </p:nvSpPr>
          <p:spPr>
            <a:xfrm rot="6761814">
              <a:off x="4739366" y="604159"/>
              <a:ext cx="1387929" cy="1387929"/>
            </a:xfrm>
            <a:prstGeom prst="chor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9F9C20B-D0F5-41B4-86BF-DD8AD6FE63FA}"/>
                </a:ext>
              </a:extLst>
            </p:cNvPr>
            <p:cNvSpPr txBox="1"/>
            <p:nvPr/>
          </p:nvSpPr>
          <p:spPr>
            <a:xfrm>
              <a:off x="5306783" y="786179"/>
              <a:ext cx="253094" cy="942196"/>
            </a:xfrm>
            <a:prstGeom prst="rect">
              <a:avLst/>
            </a:prstGeom>
            <a:noFill/>
          </p:spPr>
          <p:txBody>
            <a:bodyPr wrap="square" rtlCol="0">
              <a:spAutoFit/>
            </a:bodyPr>
            <a:lstStyle/>
            <a:p>
              <a:pPr algn="ctr"/>
              <a:r>
                <a:rPr lang="en-US" sz="4000" b="1" dirty="0">
                  <a:solidFill>
                    <a:schemeClr val="bg1"/>
                  </a:solidFill>
                  <a:latin typeface="Century Gothic" panose="020B0502020202020204" pitchFamily="34" charset="0"/>
                </a:rPr>
                <a:t>3</a:t>
              </a:r>
            </a:p>
          </p:txBody>
        </p:sp>
      </p:grpSp>
      <p:sp>
        <p:nvSpPr>
          <p:cNvPr id="23" name="Rounded Rectangle 22">
            <a:extLst>
              <a:ext uri="{FF2B5EF4-FFF2-40B4-BE49-F238E27FC236}">
                <a16:creationId xmlns:a16="http://schemas.microsoft.com/office/drawing/2014/main" id="{AF3AFEA9-D453-4FAC-8A21-5E68F354A844}"/>
              </a:ext>
            </a:extLst>
          </p:cNvPr>
          <p:cNvSpPr/>
          <p:nvPr/>
        </p:nvSpPr>
        <p:spPr>
          <a:xfrm>
            <a:off x="7319921" y="2391548"/>
            <a:ext cx="2809348" cy="2521054"/>
          </a:xfrm>
          <a:prstGeom prst="roundRect">
            <a:avLst/>
          </a:prstGeom>
          <a:solidFill>
            <a:schemeClr val="bg1">
              <a:lumMod val="75000"/>
            </a:schemeClr>
          </a:solidFill>
          <a:ln>
            <a:noFill/>
          </a:ln>
          <a:effectLst>
            <a:outerShdw blurRad="228600" dist="635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1369359-A73D-4D6D-9B66-0FAEE0AA9138}"/>
              </a:ext>
            </a:extLst>
          </p:cNvPr>
          <p:cNvSpPr txBox="1"/>
          <p:nvPr/>
        </p:nvSpPr>
        <p:spPr>
          <a:xfrm>
            <a:off x="7319926" y="2695066"/>
            <a:ext cx="2809344" cy="1631216"/>
          </a:xfrm>
          <a:prstGeom prst="rect">
            <a:avLst/>
          </a:prstGeom>
          <a:noFill/>
        </p:spPr>
        <p:txBody>
          <a:bodyPr wrap="square" rtlCol="0">
            <a:spAutoFit/>
          </a:bodyPr>
          <a:lstStyle/>
          <a:p>
            <a:pPr algn="ctr"/>
            <a:r>
              <a:rPr lang="en-US" sz="2000" dirty="0">
                <a:solidFill>
                  <a:schemeClr val="bg1"/>
                </a:solidFill>
              </a:rPr>
              <a:t>Finally, the reprojected triangulations are used as new labeled training data to improve the detector.</a:t>
            </a:r>
          </a:p>
        </p:txBody>
      </p:sp>
    </p:spTree>
    <p:extLst>
      <p:ext uri="{BB962C8B-B14F-4D97-AF65-F5344CB8AC3E}">
        <p14:creationId xmlns:p14="http://schemas.microsoft.com/office/powerpoint/2010/main" val="401042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78ACD-F269-4529-8873-0973592110F7}"/>
              </a:ext>
            </a:extLst>
          </p:cNvPr>
          <p:cNvGrpSpPr/>
          <p:nvPr/>
        </p:nvGrpSpPr>
        <p:grpSpPr>
          <a:xfrm>
            <a:off x="0" y="-3810"/>
            <a:ext cx="12309018" cy="451358"/>
            <a:chOff x="0" y="-3810"/>
            <a:chExt cx="12309018" cy="451358"/>
          </a:xfrm>
        </p:grpSpPr>
        <p:sp>
          <p:nvSpPr>
            <p:cNvPr id="3" name="TextBox 2">
              <a:extLst>
                <a:ext uri="{FF2B5EF4-FFF2-40B4-BE49-F238E27FC236}">
                  <a16:creationId xmlns:a16="http://schemas.microsoft.com/office/drawing/2014/main" id="{0E06CA0E-55BE-4327-8953-D45EFD9DD613}"/>
                </a:ext>
              </a:extLst>
            </p:cNvPr>
            <p:cNvSpPr txBox="1"/>
            <p:nvPr/>
          </p:nvSpPr>
          <p:spPr>
            <a:xfrm>
              <a:off x="0" y="0"/>
              <a:ext cx="11452859" cy="369332"/>
            </a:xfrm>
            <a:prstGeom prst="rect">
              <a:avLst/>
            </a:prstGeom>
            <a:noFill/>
          </p:spPr>
          <p:txBody>
            <a:bodyPr wrap="square" rtlCol="0">
              <a:spAutoFit/>
            </a:bodyPr>
            <a:lstStyle/>
            <a:p>
              <a:r>
                <a:rPr lang="en-US" dirty="0"/>
                <a:t>⨳ Outline of Methodology Design</a:t>
              </a:r>
            </a:p>
          </p:txBody>
        </p:sp>
        <p:cxnSp>
          <p:nvCxnSpPr>
            <p:cNvPr id="4" name="Straight Connector 3">
              <a:extLst>
                <a:ext uri="{FF2B5EF4-FFF2-40B4-BE49-F238E27FC236}">
                  <a16:creationId xmlns:a16="http://schemas.microsoft.com/office/drawing/2014/main" id="{8795BDC7-3DEB-4111-903F-A081F2B5E142}"/>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F2D1A07-ECAD-49BF-BA37-B8211E3E858E}"/>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9BE982-E213-4E36-BE6E-26C3FCA7965A}"/>
                </a:ext>
              </a:extLst>
            </p:cNvPr>
            <p:cNvSpPr txBox="1"/>
            <p:nvPr/>
          </p:nvSpPr>
          <p:spPr>
            <a:xfrm>
              <a:off x="11791507" y="-3810"/>
              <a:ext cx="517511" cy="369332"/>
            </a:xfrm>
            <a:prstGeom prst="rect">
              <a:avLst/>
            </a:prstGeom>
            <a:noFill/>
          </p:spPr>
          <p:txBody>
            <a:bodyPr wrap="square" rtlCol="0">
              <a:spAutoFit/>
            </a:bodyPr>
            <a:lstStyle/>
            <a:p>
              <a:r>
                <a:rPr lang="en-US" dirty="0"/>
                <a:t>10</a:t>
              </a:r>
            </a:p>
          </p:txBody>
        </p:sp>
      </p:grpSp>
      <p:sp>
        <p:nvSpPr>
          <p:cNvPr id="10" name="Rectangle: Rounded Corners 9">
            <a:extLst>
              <a:ext uri="{FF2B5EF4-FFF2-40B4-BE49-F238E27FC236}">
                <a16:creationId xmlns:a16="http://schemas.microsoft.com/office/drawing/2014/main" id="{DD3E3B0A-76B9-4DCB-B37B-D3552ED276E5}"/>
              </a:ext>
            </a:extLst>
          </p:cNvPr>
          <p:cNvSpPr/>
          <p:nvPr/>
        </p:nvSpPr>
        <p:spPr>
          <a:xfrm>
            <a:off x="5194091" y="823600"/>
            <a:ext cx="1072298" cy="415514"/>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a:t>
            </a:r>
          </a:p>
        </p:txBody>
      </p:sp>
      <p:sp>
        <p:nvSpPr>
          <p:cNvPr id="11" name="Flowchart: Data 10">
            <a:extLst>
              <a:ext uri="{FF2B5EF4-FFF2-40B4-BE49-F238E27FC236}">
                <a16:creationId xmlns:a16="http://schemas.microsoft.com/office/drawing/2014/main" id="{CC4C7D70-0F87-481E-8F3E-C2759C9E93FF}"/>
              </a:ext>
            </a:extLst>
          </p:cNvPr>
          <p:cNvSpPr/>
          <p:nvPr/>
        </p:nvSpPr>
        <p:spPr>
          <a:xfrm>
            <a:off x="876979" y="1239114"/>
            <a:ext cx="2110703" cy="5328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Unlabeled images</a:t>
            </a:r>
          </a:p>
        </p:txBody>
      </p:sp>
      <p:sp>
        <p:nvSpPr>
          <p:cNvPr id="12" name="Rectangle 11">
            <a:extLst>
              <a:ext uri="{FF2B5EF4-FFF2-40B4-BE49-F238E27FC236}">
                <a16:creationId xmlns:a16="http://schemas.microsoft.com/office/drawing/2014/main" id="{C19B8F9C-F225-4E04-8D3D-85DE8D9995C9}"/>
              </a:ext>
            </a:extLst>
          </p:cNvPr>
          <p:cNvSpPr/>
          <p:nvPr/>
        </p:nvSpPr>
        <p:spPr>
          <a:xfrm>
            <a:off x="876980" y="2020933"/>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Key-point Detector</a:t>
            </a:r>
          </a:p>
        </p:txBody>
      </p:sp>
      <p:sp>
        <p:nvSpPr>
          <p:cNvPr id="13" name="Rectangle 12">
            <a:extLst>
              <a:ext uri="{FF2B5EF4-FFF2-40B4-BE49-F238E27FC236}">
                <a16:creationId xmlns:a16="http://schemas.microsoft.com/office/drawing/2014/main" id="{404A177C-B150-4CF0-B971-AA5E253564F1}"/>
              </a:ext>
            </a:extLst>
          </p:cNvPr>
          <p:cNvSpPr/>
          <p:nvPr/>
        </p:nvSpPr>
        <p:spPr>
          <a:xfrm>
            <a:off x="876980" y="2802752"/>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Labeled training data</a:t>
            </a:r>
          </a:p>
        </p:txBody>
      </p:sp>
      <p:sp>
        <p:nvSpPr>
          <p:cNvPr id="14" name="Rectangle 13">
            <a:extLst>
              <a:ext uri="{FF2B5EF4-FFF2-40B4-BE49-F238E27FC236}">
                <a16:creationId xmlns:a16="http://schemas.microsoft.com/office/drawing/2014/main" id="{3F382957-F375-4A98-9B89-2806BB300645}"/>
              </a:ext>
            </a:extLst>
          </p:cNvPr>
          <p:cNvSpPr/>
          <p:nvPr/>
        </p:nvSpPr>
        <p:spPr>
          <a:xfrm>
            <a:off x="876980" y="3584571"/>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iteration </a:t>
            </a:r>
            <a:r>
              <a:rPr lang="en-US" sz="1600" dirty="0" err="1"/>
              <a:t>i</a:t>
            </a:r>
            <a:r>
              <a:rPr lang="en-US" sz="1600" dirty="0"/>
              <a:t> </a:t>
            </a:r>
          </a:p>
          <a:p>
            <a:pPr algn="ctr"/>
            <a:r>
              <a:rPr lang="en-US" sz="1600" dirty="0"/>
              <a:t>in 0 to K</a:t>
            </a:r>
          </a:p>
        </p:txBody>
      </p:sp>
      <p:sp>
        <p:nvSpPr>
          <p:cNvPr id="15" name="Flowchart: Decision 14">
            <a:extLst>
              <a:ext uri="{FF2B5EF4-FFF2-40B4-BE49-F238E27FC236}">
                <a16:creationId xmlns:a16="http://schemas.microsoft.com/office/drawing/2014/main" id="{1AE5EDF8-B6A4-407F-94D1-9CC0DEDE34D8}"/>
              </a:ext>
            </a:extLst>
          </p:cNvPr>
          <p:cNvSpPr/>
          <p:nvPr/>
        </p:nvSpPr>
        <p:spPr>
          <a:xfrm>
            <a:off x="1341137" y="4366390"/>
            <a:ext cx="1182386" cy="79219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a:t>
            </a:r>
            <a:r>
              <a:rPr lang="en-US" sz="1600" dirty="0"/>
              <a:t> &lt; K</a:t>
            </a:r>
          </a:p>
        </p:txBody>
      </p:sp>
      <p:sp>
        <p:nvSpPr>
          <p:cNvPr id="16" name="Rectangle 15">
            <a:extLst>
              <a:ext uri="{FF2B5EF4-FFF2-40B4-BE49-F238E27FC236}">
                <a16:creationId xmlns:a16="http://schemas.microsoft.com/office/drawing/2014/main" id="{20F8A46C-2511-4BE8-9C14-21414A8FF017}"/>
              </a:ext>
            </a:extLst>
          </p:cNvPr>
          <p:cNvSpPr/>
          <p:nvPr/>
        </p:nvSpPr>
        <p:spPr>
          <a:xfrm>
            <a:off x="5333572" y="4496069"/>
            <a:ext cx="785714"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a:t>
            </a:r>
            <a:r>
              <a:rPr lang="en-US" sz="1600" dirty="0"/>
              <a:t> = </a:t>
            </a:r>
            <a:r>
              <a:rPr lang="en-US" sz="1600" dirty="0" err="1"/>
              <a:t>i</a:t>
            </a:r>
            <a:r>
              <a:rPr lang="en-US" sz="1600" dirty="0"/>
              <a:t> + 1</a:t>
            </a:r>
          </a:p>
        </p:txBody>
      </p:sp>
      <p:sp>
        <p:nvSpPr>
          <p:cNvPr id="17" name="Rectangle 16">
            <a:extLst>
              <a:ext uri="{FF2B5EF4-FFF2-40B4-BE49-F238E27FC236}">
                <a16:creationId xmlns:a16="http://schemas.microsoft.com/office/drawing/2014/main" id="{50072658-D665-4941-95C9-2E57DCB97283}"/>
              </a:ext>
            </a:extLst>
          </p:cNvPr>
          <p:cNvSpPr/>
          <p:nvPr/>
        </p:nvSpPr>
        <p:spPr>
          <a:xfrm>
            <a:off x="4671078" y="3456550"/>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Triangulate key-points from weak detections</a:t>
            </a:r>
          </a:p>
        </p:txBody>
      </p:sp>
      <p:sp>
        <p:nvSpPr>
          <p:cNvPr id="19" name="Rectangle 18">
            <a:extLst>
              <a:ext uri="{FF2B5EF4-FFF2-40B4-BE49-F238E27FC236}">
                <a16:creationId xmlns:a16="http://schemas.microsoft.com/office/drawing/2014/main" id="{DF2F2430-D095-4041-BD5D-10D8BF9C858F}"/>
              </a:ext>
            </a:extLst>
          </p:cNvPr>
          <p:cNvSpPr/>
          <p:nvPr/>
        </p:nvSpPr>
        <p:spPr>
          <a:xfrm>
            <a:off x="8472798" y="1239114"/>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every frame</a:t>
            </a:r>
          </a:p>
        </p:txBody>
      </p:sp>
      <p:sp>
        <p:nvSpPr>
          <p:cNvPr id="20" name="Flowchart: Decision 19">
            <a:extLst>
              <a:ext uri="{FF2B5EF4-FFF2-40B4-BE49-F238E27FC236}">
                <a16:creationId xmlns:a16="http://schemas.microsoft.com/office/drawing/2014/main" id="{9EDB81D3-88DF-4291-8354-CFEAF917E9F0}"/>
              </a:ext>
            </a:extLst>
          </p:cNvPr>
          <p:cNvSpPr/>
          <p:nvPr/>
        </p:nvSpPr>
        <p:spPr>
          <a:xfrm>
            <a:off x="8715305" y="2020933"/>
            <a:ext cx="1630478" cy="79219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Frame?</a:t>
            </a:r>
          </a:p>
        </p:txBody>
      </p:sp>
      <p:sp>
        <p:nvSpPr>
          <p:cNvPr id="21" name="Rectangle 20">
            <a:extLst>
              <a:ext uri="{FF2B5EF4-FFF2-40B4-BE49-F238E27FC236}">
                <a16:creationId xmlns:a16="http://schemas.microsoft.com/office/drawing/2014/main" id="{00D8AAAF-09A4-4C3B-AE50-66F7A8FBC001}"/>
              </a:ext>
            </a:extLst>
          </p:cNvPr>
          <p:cNvSpPr/>
          <p:nvPr/>
        </p:nvSpPr>
        <p:spPr>
          <a:xfrm>
            <a:off x="8472798" y="3062110"/>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Run detector on all views</a:t>
            </a:r>
          </a:p>
        </p:txBody>
      </p:sp>
      <p:sp>
        <p:nvSpPr>
          <p:cNvPr id="22" name="Rectangle 21">
            <a:extLst>
              <a:ext uri="{FF2B5EF4-FFF2-40B4-BE49-F238E27FC236}">
                <a16:creationId xmlns:a16="http://schemas.microsoft.com/office/drawing/2014/main" id="{554153FF-27C1-4A54-89FC-114AB23219AC}"/>
              </a:ext>
            </a:extLst>
          </p:cNvPr>
          <p:cNvSpPr/>
          <p:nvPr/>
        </p:nvSpPr>
        <p:spPr>
          <a:xfrm>
            <a:off x="8472798" y="3843929"/>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Robustly triangulate key-points</a:t>
            </a:r>
          </a:p>
        </p:txBody>
      </p:sp>
      <p:sp>
        <p:nvSpPr>
          <p:cNvPr id="23" name="Rectangle 22">
            <a:extLst>
              <a:ext uri="{FF2B5EF4-FFF2-40B4-BE49-F238E27FC236}">
                <a16:creationId xmlns:a16="http://schemas.microsoft.com/office/drawing/2014/main" id="{48B74D95-AF06-47DC-8907-40609ED80702}"/>
              </a:ext>
            </a:extLst>
          </p:cNvPr>
          <p:cNvSpPr/>
          <p:nvPr/>
        </p:nvSpPr>
        <p:spPr>
          <a:xfrm>
            <a:off x="8472798" y="4762489"/>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Score and sort triangulated frames</a:t>
            </a:r>
          </a:p>
        </p:txBody>
      </p:sp>
      <p:sp>
        <p:nvSpPr>
          <p:cNvPr id="24" name="Rectangle 23">
            <a:extLst>
              <a:ext uri="{FF2B5EF4-FFF2-40B4-BE49-F238E27FC236}">
                <a16:creationId xmlns:a16="http://schemas.microsoft.com/office/drawing/2014/main" id="{429010BD-ADE7-416C-86F0-279349B853A1}"/>
              </a:ext>
            </a:extLst>
          </p:cNvPr>
          <p:cNvSpPr/>
          <p:nvPr/>
        </p:nvSpPr>
        <p:spPr>
          <a:xfrm>
            <a:off x="8472798" y="5544308"/>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Retrain with N-best reprojections</a:t>
            </a:r>
          </a:p>
        </p:txBody>
      </p:sp>
      <p:cxnSp>
        <p:nvCxnSpPr>
          <p:cNvPr id="26" name="Connector: Elbow 25">
            <a:extLst>
              <a:ext uri="{FF2B5EF4-FFF2-40B4-BE49-F238E27FC236}">
                <a16:creationId xmlns:a16="http://schemas.microsoft.com/office/drawing/2014/main" id="{E5D14FB8-6B61-4D04-A133-B5A0300FC4C5}"/>
              </a:ext>
            </a:extLst>
          </p:cNvPr>
          <p:cNvCxnSpPr>
            <a:stCxn id="10" idx="2"/>
            <a:endCxn id="11" idx="5"/>
          </p:cNvCxnSpPr>
          <p:nvPr/>
        </p:nvCxnSpPr>
        <p:spPr>
          <a:xfrm rot="5400000">
            <a:off x="4120216" y="-104490"/>
            <a:ext cx="266420" cy="295362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E93E246-BEE7-41EA-B4A2-AAB85E25B3CA}"/>
              </a:ext>
            </a:extLst>
          </p:cNvPr>
          <p:cNvSpPr/>
          <p:nvPr/>
        </p:nvSpPr>
        <p:spPr>
          <a:xfrm>
            <a:off x="876979" y="5567240"/>
            <a:ext cx="2110702" cy="53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Improved detector and training set</a:t>
            </a:r>
          </a:p>
        </p:txBody>
      </p:sp>
      <p:sp>
        <p:nvSpPr>
          <p:cNvPr id="29" name="Rectangle: Rounded Corners 28">
            <a:extLst>
              <a:ext uri="{FF2B5EF4-FFF2-40B4-BE49-F238E27FC236}">
                <a16:creationId xmlns:a16="http://schemas.microsoft.com/office/drawing/2014/main" id="{2B5C4257-C7ED-4C97-995A-B7C270A3B38A}"/>
              </a:ext>
            </a:extLst>
          </p:cNvPr>
          <p:cNvSpPr/>
          <p:nvPr/>
        </p:nvSpPr>
        <p:spPr>
          <a:xfrm>
            <a:off x="5194091" y="6215052"/>
            <a:ext cx="1072298" cy="415514"/>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a:t>
            </a:r>
          </a:p>
        </p:txBody>
      </p:sp>
      <p:cxnSp>
        <p:nvCxnSpPr>
          <p:cNvPr id="32" name="Straight Arrow Connector 31">
            <a:extLst>
              <a:ext uri="{FF2B5EF4-FFF2-40B4-BE49-F238E27FC236}">
                <a16:creationId xmlns:a16="http://schemas.microsoft.com/office/drawing/2014/main" id="{82B9F035-33BD-4B4B-B7ED-E732EA6FB7BB}"/>
              </a:ext>
            </a:extLst>
          </p:cNvPr>
          <p:cNvCxnSpPr>
            <a:stCxn id="11" idx="4"/>
            <a:endCxn id="12" idx="0"/>
          </p:cNvCxnSpPr>
          <p:nvPr/>
        </p:nvCxnSpPr>
        <p:spPr>
          <a:xfrm>
            <a:off x="1932331" y="1771954"/>
            <a:ext cx="0" cy="248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41B6F8-62CB-44E0-87D2-55DBD8658D0A}"/>
              </a:ext>
            </a:extLst>
          </p:cNvPr>
          <p:cNvCxnSpPr>
            <a:stCxn id="12" idx="2"/>
            <a:endCxn id="13" idx="0"/>
          </p:cNvCxnSpPr>
          <p:nvPr/>
        </p:nvCxnSpPr>
        <p:spPr>
          <a:xfrm>
            <a:off x="1932331" y="2553773"/>
            <a:ext cx="0" cy="248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9ECFA40-E83B-428C-AC23-9D4764FB65CC}"/>
              </a:ext>
            </a:extLst>
          </p:cNvPr>
          <p:cNvCxnSpPr>
            <a:stCxn id="13" idx="2"/>
            <a:endCxn id="14" idx="0"/>
          </p:cNvCxnSpPr>
          <p:nvPr/>
        </p:nvCxnSpPr>
        <p:spPr>
          <a:xfrm>
            <a:off x="1932331" y="3335592"/>
            <a:ext cx="0" cy="248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4C66287-708D-48DB-8026-6D0B407282F8}"/>
              </a:ext>
            </a:extLst>
          </p:cNvPr>
          <p:cNvCxnSpPr>
            <a:stCxn id="14" idx="2"/>
            <a:endCxn id="15" idx="0"/>
          </p:cNvCxnSpPr>
          <p:nvPr/>
        </p:nvCxnSpPr>
        <p:spPr>
          <a:xfrm flipH="1">
            <a:off x="1932330" y="4117411"/>
            <a:ext cx="1" cy="248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9401503-A696-4429-A38E-C3642F363AD7}"/>
              </a:ext>
            </a:extLst>
          </p:cNvPr>
          <p:cNvCxnSpPr>
            <a:stCxn id="15" idx="3"/>
            <a:endCxn id="17" idx="1"/>
          </p:cNvCxnSpPr>
          <p:nvPr/>
        </p:nvCxnSpPr>
        <p:spPr>
          <a:xfrm flipV="1">
            <a:off x="2523523" y="3722970"/>
            <a:ext cx="2147555" cy="103951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B79D7305-3D94-4BC7-AC83-99EAD5C60D53}"/>
              </a:ext>
            </a:extLst>
          </p:cNvPr>
          <p:cNvCxnSpPr>
            <a:stCxn id="17" idx="3"/>
            <a:endCxn id="19" idx="1"/>
          </p:cNvCxnSpPr>
          <p:nvPr/>
        </p:nvCxnSpPr>
        <p:spPr>
          <a:xfrm flipV="1">
            <a:off x="6781780" y="1505534"/>
            <a:ext cx="1691018" cy="221743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96D330F-B607-443B-80DF-9EF395D9BCA7}"/>
              </a:ext>
            </a:extLst>
          </p:cNvPr>
          <p:cNvCxnSpPr>
            <a:stCxn id="19" idx="2"/>
            <a:endCxn id="20" idx="0"/>
          </p:cNvCxnSpPr>
          <p:nvPr/>
        </p:nvCxnSpPr>
        <p:spPr>
          <a:xfrm>
            <a:off x="9528149" y="1771954"/>
            <a:ext cx="2395" cy="248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8B5D983-C472-4AAC-8D9E-0259DF1A8520}"/>
              </a:ext>
            </a:extLst>
          </p:cNvPr>
          <p:cNvCxnSpPr>
            <a:stCxn id="20" idx="2"/>
            <a:endCxn id="21" idx="0"/>
          </p:cNvCxnSpPr>
          <p:nvPr/>
        </p:nvCxnSpPr>
        <p:spPr>
          <a:xfrm flipH="1">
            <a:off x="9528149" y="2813131"/>
            <a:ext cx="2395" cy="248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A10B60A-E545-4B31-871F-6CFF71881DDD}"/>
              </a:ext>
            </a:extLst>
          </p:cNvPr>
          <p:cNvCxnSpPr>
            <a:stCxn id="21" idx="2"/>
            <a:endCxn id="22" idx="0"/>
          </p:cNvCxnSpPr>
          <p:nvPr/>
        </p:nvCxnSpPr>
        <p:spPr>
          <a:xfrm>
            <a:off x="9528149" y="3594950"/>
            <a:ext cx="0" cy="248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30C0B35-F4F4-4112-A6E2-9811C4A8F083}"/>
              </a:ext>
            </a:extLst>
          </p:cNvPr>
          <p:cNvCxnSpPr>
            <a:stCxn id="20" idx="1"/>
            <a:endCxn id="23" idx="1"/>
          </p:cNvCxnSpPr>
          <p:nvPr/>
        </p:nvCxnSpPr>
        <p:spPr>
          <a:xfrm rot="10800000" flipV="1">
            <a:off x="8472799" y="2417031"/>
            <a:ext cx="242507" cy="2611877"/>
          </a:xfrm>
          <a:prstGeom prst="bentConnector3">
            <a:avLst>
              <a:gd name="adj1" fmla="val 19426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0863779-C9BF-4524-9F66-7B9571DD748A}"/>
              </a:ext>
            </a:extLst>
          </p:cNvPr>
          <p:cNvCxnSpPr>
            <a:stCxn id="23" idx="2"/>
            <a:endCxn id="24" idx="0"/>
          </p:cNvCxnSpPr>
          <p:nvPr/>
        </p:nvCxnSpPr>
        <p:spPr>
          <a:xfrm>
            <a:off x="9528149" y="5295329"/>
            <a:ext cx="0" cy="248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952B121-28F1-4050-A3BD-4B6A1433D215}"/>
              </a:ext>
            </a:extLst>
          </p:cNvPr>
          <p:cNvCxnSpPr>
            <a:stCxn id="24" idx="1"/>
            <a:endCxn id="16" idx="3"/>
          </p:cNvCxnSpPr>
          <p:nvPr/>
        </p:nvCxnSpPr>
        <p:spPr>
          <a:xfrm rot="10800000">
            <a:off x="6119286" y="4762490"/>
            <a:ext cx="2353512" cy="104823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528D716-FF10-417F-B2C6-7AF31E5DB126}"/>
              </a:ext>
            </a:extLst>
          </p:cNvPr>
          <p:cNvCxnSpPr>
            <a:cxnSpLocks/>
            <a:stCxn id="16" idx="1"/>
            <a:endCxn id="15" idx="2"/>
          </p:cNvCxnSpPr>
          <p:nvPr/>
        </p:nvCxnSpPr>
        <p:spPr>
          <a:xfrm rot="10800000" flipV="1">
            <a:off x="1932330" y="4762488"/>
            <a:ext cx="3401242" cy="396099"/>
          </a:xfrm>
          <a:prstGeom prst="bentConnector4">
            <a:avLst>
              <a:gd name="adj1" fmla="val 41309"/>
              <a:gd name="adj2" fmla="val 16430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0CF8502D-C722-439E-8D95-726E8D5A5AFF}"/>
              </a:ext>
            </a:extLst>
          </p:cNvPr>
          <p:cNvCxnSpPr>
            <a:stCxn id="15" idx="1"/>
            <a:endCxn id="27" idx="1"/>
          </p:cNvCxnSpPr>
          <p:nvPr/>
        </p:nvCxnSpPr>
        <p:spPr>
          <a:xfrm rot="10800000" flipV="1">
            <a:off x="876979" y="4762488"/>
            <a:ext cx="464158" cy="1071171"/>
          </a:xfrm>
          <a:prstGeom prst="bentConnector3">
            <a:avLst>
              <a:gd name="adj1" fmla="val 14925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B77172-A9AD-4B55-A44A-6AB71F643044}"/>
              </a:ext>
            </a:extLst>
          </p:cNvPr>
          <p:cNvCxnSpPr>
            <a:cxnSpLocks/>
            <a:stCxn id="27" idx="2"/>
            <a:endCxn id="29" idx="1"/>
          </p:cNvCxnSpPr>
          <p:nvPr/>
        </p:nvCxnSpPr>
        <p:spPr>
          <a:xfrm rot="16200000" flipH="1">
            <a:off x="3401846" y="4630563"/>
            <a:ext cx="322729" cy="32617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136B2D7-FCE8-4D7C-8CD2-5985AE3B235C}"/>
              </a:ext>
            </a:extLst>
          </p:cNvPr>
          <p:cNvCxnSpPr>
            <a:stCxn id="22" idx="3"/>
            <a:endCxn id="20" idx="3"/>
          </p:cNvCxnSpPr>
          <p:nvPr/>
        </p:nvCxnSpPr>
        <p:spPr>
          <a:xfrm flipH="1" flipV="1">
            <a:off x="10345783" y="2417032"/>
            <a:ext cx="237717" cy="1693317"/>
          </a:xfrm>
          <a:prstGeom prst="bentConnector3">
            <a:avLst>
              <a:gd name="adj1" fmla="val -96165"/>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7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78ACD-F269-4529-8873-0973592110F7}"/>
              </a:ext>
            </a:extLst>
          </p:cNvPr>
          <p:cNvGrpSpPr/>
          <p:nvPr/>
        </p:nvGrpSpPr>
        <p:grpSpPr>
          <a:xfrm>
            <a:off x="0" y="-3810"/>
            <a:ext cx="12309018" cy="451358"/>
            <a:chOff x="0" y="-3810"/>
            <a:chExt cx="12309018" cy="451358"/>
          </a:xfrm>
        </p:grpSpPr>
        <p:sp>
          <p:nvSpPr>
            <p:cNvPr id="3" name="TextBox 2">
              <a:extLst>
                <a:ext uri="{FF2B5EF4-FFF2-40B4-BE49-F238E27FC236}">
                  <a16:creationId xmlns:a16="http://schemas.microsoft.com/office/drawing/2014/main" id="{0E06CA0E-55BE-4327-8953-D45EFD9DD613}"/>
                </a:ext>
              </a:extLst>
            </p:cNvPr>
            <p:cNvSpPr txBox="1"/>
            <p:nvPr/>
          </p:nvSpPr>
          <p:spPr>
            <a:xfrm>
              <a:off x="0" y="0"/>
              <a:ext cx="11452859" cy="369332"/>
            </a:xfrm>
            <a:prstGeom prst="rect">
              <a:avLst/>
            </a:prstGeom>
            <a:noFill/>
          </p:spPr>
          <p:txBody>
            <a:bodyPr wrap="square" rtlCol="0">
              <a:spAutoFit/>
            </a:bodyPr>
            <a:lstStyle/>
            <a:p>
              <a:r>
                <a:rPr lang="en-US" dirty="0"/>
                <a:t>⨳ Model and Dataset</a:t>
              </a:r>
            </a:p>
          </p:txBody>
        </p:sp>
        <p:cxnSp>
          <p:nvCxnSpPr>
            <p:cNvPr id="4" name="Straight Connector 3">
              <a:extLst>
                <a:ext uri="{FF2B5EF4-FFF2-40B4-BE49-F238E27FC236}">
                  <a16:creationId xmlns:a16="http://schemas.microsoft.com/office/drawing/2014/main" id="{8795BDC7-3DEB-4111-903F-A081F2B5E142}"/>
                </a:ext>
              </a:extLst>
            </p:cNvPr>
            <p:cNvCxnSpPr/>
            <p:nvPr/>
          </p:nvCxnSpPr>
          <p:spPr>
            <a:xfrm>
              <a:off x="0" y="369332"/>
              <a:ext cx="1137083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5" name="Oval 4">
              <a:extLst>
                <a:ext uri="{FF2B5EF4-FFF2-40B4-BE49-F238E27FC236}">
                  <a16:creationId xmlns:a16="http://schemas.microsoft.com/office/drawing/2014/main" id="{4F2D1A07-ECAD-49BF-BA37-B8211E3E858E}"/>
                </a:ext>
              </a:extLst>
            </p:cNvPr>
            <p:cNvSpPr/>
            <p:nvPr/>
          </p:nvSpPr>
          <p:spPr>
            <a:xfrm>
              <a:off x="11288807" y="283496"/>
              <a:ext cx="164052" cy="1640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9BE982-E213-4E36-BE6E-26C3FCA7965A}"/>
                </a:ext>
              </a:extLst>
            </p:cNvPr>
            <p:cNvSpPr txBox="1"/>
            <p:nvPr/>
          </p:nvSpPr>
          <p:spPr>
            <a:xfrm>
              <a:off x="11802140" y="-3810"/>
              <a:ext cx="506878" cy="369332"/>
            </a:xfrm>
            <a:prstGeom prst="rect">
              <a:avLst/>
            </a:prstGeom>
            <a:noFill/>
          </p:spPr>
          <p:txBody>
            <a:bodyPr wrap="square" rtlCol="0">
              <a:spAutoFit/>
            </a:bodyPr>
            <a:lstStyle/>
            <a:p>
              <a:r>
                <a:rPr lang="en-US" dirty="0"/>
                <a:t>11</a:t>
              </a:r>
            </a:p>
          </p:txBody>
        </p:sp>
      </p:grpSp>
      <p:sp>
        <p:nvSpPr>
          <p:cNvPr id="7" name="TextBox 6">
            <a:extLst>
              <a:ext uri="{FF2B5EF4-FFF2-40B4-BE49-F238E27FC236}">
                <a16:creationId xmlns:a16="http://schemas.microsoft.com/office/drawing/2014/main" id="{C1227476-FD3A-4D84-9C13-503F901A24E2}"/>
              </a:ext>
            </a:extLst>
          </p:cNvPr>
          <p:cNvSpPr txBox="1"/>
          <p:nvPr/>
        </p:nvSpPr>
        <p:spPr>
          <a:xfrm>
            <a:off x="489097" y="738664"/>
            <a:ext cx="7315201" cy="369332"/>
          </a:xfrm>
          <a:prstGeom prst="rect">
            <a:avLst/>
          </a:prstGeom>
          <a:noFill/>
        </p:spPr>
        <p:txBody>
          <a:bodyPr wrap="square" rtlCol="0">
            <a:spAutoFit/>
          </a:bodyPr>
          <a:lstStyle/>
          <a:p>
            <a:r>
              <a:rPr lang="en-US" dirty="0"/>
              <a:t>We have used CMU Panoptic Studio dataset. Features of this dataset</a:t>
            </a:r>
          </a:p>
        </p:txBody>
      </p:sp>
      <p:sp>
        <p:nvSpPr>
          <p:cNvPr id="8" name="TextBox 7">
            <a:extLst>
              <a:ext uri="{FF2B5EF4-FFF2-40B4-BE49-F238E27FC236}">
                <a16:creationId xmlns:a16="http://schemas.microsoft.com/office/drawing/2014/main" id="{7D29296E-1698-40A1-9E4D-4177524CB61B}"/>
              </a:ext>
            </a:extLst>
          </p:cNvPr>
          <p:cNvSpPr txBox="1"/>
          <p:nvPr/>
        </p:nvSpPr>
        <p:spPr>
          <a:xfrm>
            <a:off x="999460" y="1206783"/>
            <a:ext cx="6804838"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480 VGA camera, 640 x 480 resolution, 25 fps</a:t>
            </a:r>
          </a:p>
          <a:p>
            <a:pPr marL="285750" indent="-285750">
              <a:buFont typeface="Wingdings" panose="05000000000000000000" pitchFamily="2" charset="2"/>
              <a:buChar char="v"/>
            </a:pPr>
            <a:r>
              <a:rPr lang="en-US" dirty="0"/>
              <a:t>31 HD cameras, 1920 x 1080 resolution, 30 fps</a:t>
            </a:r>
          </a:p>
          <a:p>
            <a:pPr marL="285750" indent="-285750">
              <a:buFont typeface="Wingdings" panose="05000000000000000000" pitchFamily="2" charset="2"/>
              <a:buChar char="v"/>
            </a:pPr>
            <a:r>
              <a:rPr lang="en-US" dirty="0"/>
              <a:t>10 RGB-D sensors</a:t>
            </a:r>
          </a:p>
          <a:p>
            <a:pPr marL="285750" indent="-285750">
              <a:buFont typeface="Wingdings" panose="05000000000000000000" pitchFamily="2" charset="2"/>
              <a:buChar char="v"/>
            </a:pPr>
            <a:r>
              <a:rPr lang="en-US" dirty="0"/>
              <a:t>5 DLP Projectors. synchronized with HD cameras</a:t>
            </a:r>
          </a:p>
        </p:txBody>
      </p:sp>
      <p:grpSp>
        <p:nvGrpSpPr>
          <p:cNvPr id="25" name="Group 24">
            <a:extLst>
              <a:ext uri="{FF2B5EF4-FFF2-40B4-BE49-F238E27FC236}">
                <a16:creationId xmlns:a16="http://schemas.microsoft.com/office/drawing/2014/main" id="{40EF0B41-36A8-4D46-A7AE-1AF06A954541}"/>
              </a:ext>
            </a:extLst>
          </p:cNvPr>
          <p:cNvGrpSpPr/>
          <p:nvPr/>
        </p:nvGrpSpPr>
        <p:grpSpPr>
          <a:xfrm>
            <a:off x="2122537" y="2955044"/>
            <a:ext cx="1042772" cy="1042772"/>
            <a:chOff x="4739366" y="604159"/>
            <a:chExt cx="1387929" cy="1387929"/>
          </a:xfrm>
          <a:effectLst>
            <a:outerShdw blurRad="228600" dist="63500" sx="101000" sy="101000" algn="l" rotWithShape="0">
              <a:prstClr val="black">
                <a:alpha val="40000"/>
              </a:prstClr>
            </a:outerShdw>
          </a:effectLst>
        </p:grpSpPr>
        <p:sp>
          <p:nvSpPr>
            <p:cNvPr id="26" name="Chord 25">
              <a:extLst>
                <a:ext uri="{FF2B5EF4-FFF2-40B4-BE49-F238E27FC236}">
                  <a16:creationId xmlns:a16="http://schemas.microsoft.com/office/drawing/2014/main" id="{35905EB8-29B4-494E-80A5-B30F4F17329F}"/>
                </a:ext>
              </a:extLst>
            </p:cNvPr>
            <p:cNvSpPr/>
            <p:nvPr/>
          </p:nvSpPr>
          <p:spPr>
            <a:xfrm rot="6761814">
              <a:off x="4739366" y="604159"/>
              <a:ext cx="1387929" cy="1387929"/>
            </a:xfrm>
            <a:prstGeom prst="chor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8A7A2C6-07E2-4C7E-AAA5-6C5CF883BFBE}"/>
                </a:ext>
              </a:extLst>
            </p:cNvPr>
            <p:cNvSpPr txBox="1"/>
            <p:nvPr/>
          </p:nvSpPr>
          <p:spPr>
            <a:xfrm>
              <a:off x="5306783" y="786178"/>
              <a:ext cx="253093" cy="707886"/>
            </a:xfrm>
            <a:prstGeom prst="rect">
              <a:avLst/>
            </a:prstGeom>
            <a:noFill/>
          </p:spPr>
          <p:txBody>
            <a:bodyPr wrap="square" rtlCol="0">
              <a:spAutoFit/>
            </a:bodyPr>
            <a:lstStyle/>
            <a:p>
              <a:pPr algn="ctr"/>
              <a:r>
                <a:rPr lang="en-US" sz="4000" b="1" dirty="0">
                  <a:solidFill>
                    <a:schemeClr val="bg1"/>
                  </a:solidFill>
                  <a:latin typeface="Century Gothic" panose="020B0502020202020204" pitchFamily="34" charset="0"/>
                </a:rPr>
                <a:t>1</a:t>
              </a:r>
            </a:p>
          </p:txBody>
        </p:sp>
      </p:grpSp>
      <p:sp>
        <p:nvSpPr>
          <p:cNvPr id="28" name="Rounded Rectangle 22">
            <a:extLst>
              <a:ext uri="{FF2B5EF4-FFF2-40B4-BE49-F238E27FC236}">
                <a16:creationId xmlns:a16="http://schemas.microsoft.com/office/drawing/2014/main" id="{EC374546-6CC3-432F-9A54-2A9C98B2F46F}"/>
              </a:ext>
            </a:extLst>
          </p:cNvPr>
          <p:cNvSpPr/>
          <p:nvPr/>
        </p:nvSpPr>
        <p:spPr>
          <a:xfrm>
            <a:off x="1239249" y="3691656"/>
            <a:ext cx="2809348" cy="2521054"/>
          </a:xfrm>
          <a:prstGeom prst="roundRect">
            <a:avLst/>
          </a:prstGeom>
          <a:solidFill>
            <a:schemeClr val="bg1">
              <a:lumMod val="75000"/>
            </a:schemeClr>
          </a:solidFill>
          <a:ln>
            <a:noFill/>
          </a:ln>
          <a:effectLst>
            <a:outerShdw blurRad="228600" dist="635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D63F57F-13BE-47A6-B001-431BCF405430}"/>
              </a:ext>
            </a:extLst>
          </p:cNvPr>
          <p:cNvSpPr txBox="1"/>
          <p:nvPr/>
        </p:nvSpPr>
        <p:spPr>
          <a:xfrm>
            <a:off x="1239254" y="3995174"/>
            <a:ext cx="2809344" cy="1015663"/>
          </a:xfrm>
          <a:prstGeom prst="rect">
            <a:avLst/>
          </a:prstGeom>
          <a:noFill/>
        </p:spPr>
        <p:txBody>
          <a:bodyPr wrap="square" rtlCol="0">
            <a:spAutoFit/>
          </a:bodyPr>
          <a:lstStyle/>
          <a:p>
            <a:pPr algn="ctr"/>
            <a:r>
              <a:rPr lang="en-US" sz="2000" dirty="0">
                <a:solidFill>
                  <a:schemeClr val="bg1"/>
                </a:solidFill>
              </a:rPr>
              <a:t>CMU dataset was trained using deep neural network.</a:t>
            </a:r>
          </a:p>
        </p:txBody>
      </p:sp>
      <p:grpSp>
        <p:nvGrpSpPr>
          <p:cNvPr id="30" name="Group 29">
            <a:extLst>
              <a:ext uri="{FF2B5EF4-FFF2-40B4-BE49-F238E27FC236}">
                <a16:creationId xmlns:a16="http://schemas.microsoft.com/office/drawing/2014/main" id="{6D8A6AFE-AEB1-4D9F-8440-23046A59F6BF}"/>
              </a:ext>
            </a:extLst>
          </p:cNvPr>
          <p:cNvGrpSpPr/>
          <p:nvPr/>
        </p:nvGrpSpPr>
        <p:grpSpPr>
          <a:xfrm>
            <a:off x="5471793" y="2955044"/>
            <a:ext cx="1042772" cy="1042772"/>
            <a:chOff x="4739366" y="604159"/>
            <a:chExt cx="1387929" cy="1387929"/>
          </a:xfrm>
          <a:effectLst>
            <a:outerShdw blurRad="228600" dist="63500" sx="101000" sy="101000" algn="l" rotWithShape="0">
              <a:prstClr val="black">
                <a:alpha val="40000"/>
              </a:prstClr>
            </a:outerShdw>
          </a:effectLst>
        </p:grpSpPr>
        <p:sp>
          <p:nvSpPr>
            <p:cNvPr id="31" name="Chord 30">
              <a:extLst>
                <a:ext uri="{FF2B5EF4-FFF2-40B4-BE49-F238E27FC236}">
                  <a16:creationId xmlns:a16="http://schemas.microsoft.com/office/drawing/2014/main" id="{C2A3900C-B75B-4B10-8EE0-C6F8EE3908C5}"/>
                </a:ext>
              </a:extLst>
            </p:cNvPr>
            <p:cNvSpPr/>
            <p:nvPr/>
          </p:nvSpPr>
          <p:spPr>
            <a:xfrm rot="6761814">
              <a:off x="4739366" y="604159"/>
              <a:ext cx="1387929" cy="1387929"/>
            </a:xfrm>
            <a:prstGeom prst="chor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4625150-6E49-4A2A-82AB-33468BD6E330}"/>
                </a:ext>
              </a:extLst>
            </p:cNvPr>
            <p:cNvSpPr txBox="1"/>
            <p:nvPr/>
          </p:nvSpPr>
          <p:spPr>
            <a:xfrm>
              <a:off x="5306783" y="786179"/>
              <a:ext cx="253094" cy="942196"/>
            </a:xfrm>
            <a:prstGeom prst="rect">
              <a:avLst/>
            </a:prstGeom>
            <a:noFill/>
          </p:spPr>
          <p:txBody>
            <a:bodyPr wrap="square" rtlCol="0">
              <a:spAutoFit/>
            </a:bodyPr>
            <a:lstStyle/>
            <a:p>
              <a:pPr algn="ctr"/>
              <a:r>
                <a:rPr lang="en-US" sz="4000" b="1" dirty="0">
                  <a:solidFill>
                    <a:schemeClr val="bg1"/>
                  </a:solidFill>
                  <a:latin typeface="Century Gothic" panose="020B0502020202020204" pitchFamily="34" charset="0"/>
                </a:rPr>
                <a:t>2</a:t>
              </a:r>
            </a:p>
          </p:txBody>
        </p:sp>
      </p:grpSp>
      <p:sp>
        <p:nvSpPr>
          <p:cNvPr id="33" name="Rounded Rectangle 22">
            <a:extLst>
              <a:ext uri="{FF2B5EF4-FFF2-40B4-BE49-F238E27FC236}">
                <a16:creationId xmlns:a16="http://schemas.microsoft.com/office/drawing/2014/main" id="{B64AFB1F-5C12-4C90-81E3-B3D36D78A17F}"/>
              </a:ext>
            </a:extLst>
          </p:cNvPr>
          <p:cNvSpPr/>
          <p:nvPr/>
        </p:nvSpPr>
        <p:spPr>
          <a:xfrm>
            <a:off x="4588505" y="3691656"/>
            <a:ext cx="2809348" cy="2521054"/>
          </a:xfrm>
          <a:prstGeom prst="roundRect">
            <a:avLst/>
          </a:prstGeom>
          <a:solidFill>
            <a:schemeClr val="bg1">
              <a:lumMod val="75000"/>
            </a:schemeClr>
          </a:solidFill>
          <a:ln>
            <a:noFill/>
          </a:ln>
          <a:effectLst>
            <a:outerShdw blurRad="228600" dist="635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B57D51E-D169-42C9-A0CF-072BCA35A5DC}"/>
              </a:ext>
            </a:extLst>
          </p:cNvPr>
          <p:cNvSpPr txBox="1"/>
          <p:nvPr/>
        </p:nvSpPr>
        <p:spPr>
          <a:xfrm>
            <a:off x="4588510" y="3995174"/>
            <a:ext cx="2809344" cy="1015663"/>
          </a:xfrm>
          <a:prstGeom prst="rect">
            <a:avLst/>
          </a:prstGeom>
          <a:noFill/>
        </p:spPr>
        <p:txBody>
          <a:bodyPr wrap="square" rtlCol="0">
            <a:spAutoFit/>
          </a:bodyPr>
          <a:lstStyle/>
          <a:p>
            <a:pPr algn="ctr"/>
            <a:r>
              <a:rPr lang="en-US" sz="2000" dirty="0">
                <a:solidFill>
                  <a:schemeClr val="bg1"/>
                </a:solidFill>
              </a:rPr>
              <a:t>The structure of the neural network is stored as a .prototxt file</a:t>
            </a:r>
          </a:p>
        </p:txBody>
      </p:sp>
      <p:grpSp>
        <p:nvGrpSpPr>
          <p:cNvPr id="35" name="Group 34">
            <a:extLst>
              <a:ext uri="{FF2B5EF4-FFF2-40B4-BE49-F238E27FC236}">
                <a16:creationId xmlns:a16="http://schemas.microsoft.com/office/drawing/2014/main" id="{D44FBBEA-9073-43B4-82EF-19B9D6AB987B}"/>
              </a:ext>
            </a:extLst>
          </p:cNvPr>
          <p:cNvGrpSpPr/>
          <p:nvPr/>
        </p:nvGrpSpPr>
        <p:grpSpPr>
          <a:xfrm>
            <a:off x="8821048" y="2952402"/>
            <a:ext cx="1042772" cy="1042772"/>
            <a:chOff x="4739366" y="604159"/>
            <a:chExt cx="1387929" cy="1387929"/>
          </a:xfrm>
          <a:effectLst>
            <a:outerShdw blurRad="228600" dist="63500" sx="101000" sy="101000" algn="l" rotWithShape="0">
              <a:prstClr val="black">
                <a:alpha val="40000"/>
              </a:prstClr>
            </a:outerShdw>
          </a:effectLst>
        </p:grpSpPr>
        <p:sp>
          <p:nvSpPr>
            <p:cNvPr id="36" name="Chord 35">
              <a:extLst>
                <a:ext uri="{FF2B5EF4-FFF2-40B4-BE49-F238E27FC236}">
                  <a16:creationId xmlns:a16="http://schemas.microsoft.com/office/drawing/2014/main" id="{AFC337FE-13EB-481B-AA21-9EBB7A0A273C}"/>
                </a:ext>
              </a:extLst>
            </p:cNvPr>
            <p:cNvSpPr/>
            <p:nvPr/>
          </p:nvSpPr>
          <p:spPr>
            <a:xfrm rot="6761814">
              <a:off x="4739366" y="604159"/>
              <a:ext cx="1387929" cy="1387929"/>
            </a:xfrm>
            <a:prstGeom prst="chor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D2C2914-07C2-480B-9CB6-59F709F01DFA}"/>
                </a:ext>
              </a:extLst>
            </p:cNvPr>
            <p:cNvSpPr txBox="1"/>
            <p:nvPr/>
          </p:nvSpPr>
          <p:spPr>
            <a:xfrm>
              <a:off x="5306783" y="786179"/>
              <a:ext cx="253094" cy="942196"/>
            </a:xfrm>
            <a:prstGeom prst="rect">
              <a:avLst/>
            </a:prstGeom>
            <a:noFill/>
          </p:spPr>
          <p:txBody>
            <a:bodyPr wrap="square" rtlCol="0">
              <a:spAutoFit/>
            </a:bodyPr>
            <a:lstStyle/>
            <a:p>
              <a:pPr algn="ctr"/>
              <a:r>
                <a:rPr lang="en-US" sz="4000" b="1" dirty="0">
                  <a:solidFill>
                    <a:schemeClr val="bg1"/>
                  </a:solidFill>
                  <a:latin typeface="Century Gothic" panose="020B0502020202020204" pitchFamily="34" charset="0"/>
                </a:rPr>
                <a:t>3</a:t>
              </a:r>
            </a:p>
          </p:txBody>
        </p:sp>
      </p:grpSp>
      <p:sp>
        <p:nvSpPr>
          <p:cNvPr id="38" name="Rounded Rectangle 22">
            <a:extLst>
              <a:ext uri="{FF2B5EF4-FFF2-40B4-BE49-F238E27FC236}">
                <a16:creationId xmlns:a16="http://schemas.microsoft.com/office/drawing/2014/main" id="{37ECABAA-DFD1-474C-BD8D-BAF7FAC2CBA9}"/>
              </a:ext>
            </a:extLst>
          </p:cNvPr>
          <p:cNvSpPr/>
          <p:nvPr/>
        </p:nvSpPr>
        <p:spPr>
          <a:xfrm>
            <a:off x="7937760" y="3689014"/>
            <a:ext cx="2809348" cy="2521054"/>
          </a:xfrm>
          <a:prstGeom prst="roundRect">
            <a:avLst/>
          </a:prstGeom>
          <a:solidFill>
            <a:schemeClr val="bg1">
              <a:lumMod val="75000"/>
            </a:schemeClr>
          </a:solidFill>
          <a:ln>
            <a:noFill/>
          </a:ln>
          <a:effectLst>
            <a:outerShdw blurRad="228600" dist="635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7E38410-C67E-41FB-B6EA-A8A4DF38CC44}"/>
              </a:ext>
            </a:extLst>
          </p:cNvPr>
          <p:cNvSpPr txBox="1"/>
          <p:nvPr/>
        </p:nvSpPr>
        <p:spPr>
          <a:xfrm>
            <a:off x="7937765" y="3992532"/>
            <a:ext cx="2809344" cy="1323439"/>
          </a:xfrm>
          <a:prstGeom prst="rect">
            <a:avLst/>
          </a:prstGeom>
          <a:noFill/>
        </p:spPr>
        <p:txBody>
          <a:bodyPr wrap="square" rtlCol="0">
            <a:spAutoFit/>
          </a:bodyPr>
          <a:lstStyle/>
          <a:p>
            <a:pPr algn="ctr"/>
            <a:r>
              <a:rPr lang="en-US" sz="2000" dirty="0">
                <a:solidFill>
                  <a:schemeClr val="bg1"/>
                </a:solidFill>
              </a:rPr>
              <a:t>Weight of the layers of the neural network are store as a .caffemodel file</a:t>
            </a:r>
          </a:p>
        </p:txBody>
      </p:sp>
    </p:spTree>
    <p:extLst>
      <p:ext uri="{BB962C8B-B14F-4D97-AF65-F5344CB8AC3E}">
        <p14:creationId xmlns:p14="http://schemas.microsoft.com/office/powerpoint/2010/main" val="127991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877</Words>
  <Application>Microsoft Office PowerPoint</Application>
  <PresentationFormat>Widescreen</PresentationFormat>
  <Paragraphs>202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 Piash</dc:creator>
  <cp:lastModifiedBy>Megh Piash</cp:lastModifiedBy>
  <cp:revision>78</cp:revision>
  <dcterms:created xsi:type="dcterms:W3CDTF">2021-02-21T10:01:34Z</dcterms:created>
  <dcterms:modified xsi:type="dcterms:W3CDTF">2021-02-22T07:35:30Z</dcterms:modified>
</cp:coreProperties>
</file>