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67" r:id="rId3"/>
  </p:sldMasterIdLst>
  <p:notesMasterIdLst>
    <p:notesMasterId r:id="rId26"/>
  </p:notesMasterIdLst>
  <p:sldIdLst>
    <p:sldId id="454" r:id="rId4"/>
    <p:sldId id="414" r:id="rId5"/>
    <p:sldId id="456" r:id="rId6"/>
    <p:sldId id="481" r:id="rId7"/>
    <p:sldId id="499" r:id="rId8"/>
    <p:sldId id="457" r:id="rId9"/>
    <p:sldId id="459" r:id="rId10"/>
    <p:sldId id="482" r:id="rId11"/>
    <p:sldId id="464" r:id="rId12"/>
    <p:sldId id="469" r:id="rId13"/>
    <p:sldId id="471" r:id="rId14"/>
    <p:sldId id="473" r:id="rId15"/>
    <p:sldId id="472" r:id="rId16"/>
    <p:sldId id="502" r:id="rId17"/>
    <p:sldId id="507" r:id="rId18"/>
    <p:sldId id="504" r:id="rId19"/>
    <p:sldId id="505" r:id="rId20"/>
    <p:sldId id="509" r:id="rId21"/>
    <p:sldId id="508" r:id="rId22"/>
    <p:sldId id="496" r:id="rId23"/>
    <p:sldId id="498" r:id="rId24"/>
    <p:sldId id="479" r:id="rId25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5A1CB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5332" autoAdjust="0"/>
  </p:normalViewPr>
  <p:slideViewPr>
    <p:cSldViewPr>
      <p:cViewPr varScale="1">
        <p:scale>
          <a:sx n="56" d="100"/>
          <a:sy n="56" d="100"/>
        </p:scale>
        <p:origin x="2218" y="48"/>
      </p:cViewPr>
      <p:guideLst>
        <p:guide orient="horz" pos="21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9" y="4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300A4A58-6E0E-4F19-97B3-98D4D029C3B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1782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B37073A8-D621-4478-A3B5-907D75C6EA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8BECD4-0795-4E45-92D0-CA04EBBD90E5}" type="datetime1">
              <a:rPr lang="zh-CN" altLang="en-US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37892" name="幻灯片图像占位符 3">
            <a:extLst>
              <a:ext uri="{FF2B5EF4-FFF2-40B4-BE49-F238E27FC236}">
                <a16:creationId xmlns:a16="http://schemas.microsoft.com/office/drawing/2014/main" id="{792B2133-AA99-4991-8816-9E55C9BB6B1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>
            <a:extLst>
              <a:ext uri="{FF2B5EF4-FFF2-40B4-BE49-F238E27FC236}">
                <a16:creationId xmlns:a16="http://schemas.microsoft.com/office/drawing/2014/main" id="{B9544317-7109-476F-B729-124421026D90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73100" y="4686300"/>
            <a:ext cx="53879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30000"/>
              </a:spcBef>
              <a:defRPr/>
            </a:pPr>
            <a:r>
              <a:rPr lang="zh-CN" sz="1200"/>
              <a:t>单击此处编辑母版文本样式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sz="1200"/>
              <a:t>第二级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sz="1200"/>
              <a:t>第三级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sz="1200"/>
              <a:t>第四级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sz="1200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279A132B-2FA7-43B0-A9EF-9BC5BD11AD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F3C49BD9-4F03-4A65-807B-88214316F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F85A53D-CFB0-4AC1-A982-92C55C498E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各位评委老师们好，我是空间信息与数字技术的学生李昊江，我的论文题目是《多源异构数据库离线同步 研究与实现》，在熊庆文老师的悉心指导下完成的。下面我将这篇论文的研究意义，研究思路，实现过程、重点难点和存在的不足向各位老师做一个简单的陈述，恳请各位老师多加指导。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9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实现平台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6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8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树形配置文件结构，通过“</a:t>
            </a:r>
            <a:r>
              <a:rPr lang="en-US" altLang="zh-CN" dirty="0"/>
              <a:t>.</a:t>
            </a:r>
            <a:r>
              <a:rPr lang="zh-CN" altLang="en-US" dirty="0"/>
              <a:t>”调用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6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支持上诉列映射模式</a:t>
            </a:r>
            <a:endParaRPr lang="en-US" altLang="zh-CN" dirty="0"/>
          </a:p>
          <a:p>
            <a:r>
              <a:rPr lang="zh-CN" altLang="en-US" dirty="0"/>
              <a:t>下图为列映射的设计依据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3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插件入口定义与实例化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7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线程安全的数据缓存池</a:t>
            </a:r>
            <a:endParaRPr lang="en-US" altLang="zh-CN" dirty="0"/>
          </a:p>
          <a:p>
            <a:r>
              <a:rPr lang="zh-CN" altLang="en-US" dirty="0"/>
              <a:t>实现了平衡生产者和消费者的缓存同时实现了限流目标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8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GDST</a:t>
            </a:r>
            <a:r>
              <a:rPr lang="zh-CN" altLang="en-US" dirty="0"/>
              <a:t>标准化数据的定义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81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该数据库连接池三级结构减少了由网络环境波动带来的时间损失，增加了数据库连接的稳定性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1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多次实验验证了</a:t>
            </a:r>
            <a:r>
              <a:rPr lang="en-US" altLang="zh-CN" dirty="0"/>
              <a:t>GDST</a:t>
            </a:r>
            <a:r>
              <a:rPr lang="zh-CN" altLang="en-US" dirty="0"/>
              <a:t>思路上的可行性，多次同步过程无写入失败数，同时写入速度同样能够满足限速条件和机器性能的极限占用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29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目前支持的数据库仅有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mongo </a:t>
            </a:r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zh-CN" altLang="en-US" dirty="0"/>
              <a:t>系统对异常的处理还不够完善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支持的数据类型只有常见的数据类型，一些特殊数据库中的特殊数据类型的支持不够好</a:t>
            </a:r>
            <a:endParaRPr lang="en-US" altLang="zh-CN" dirty="0"/>
          </a:p>
          <a:p>
            <a:r>
              <a:rPr lang="zh-CN" altLang="en-US" dirty="0"/>
              <a:t>目前作业调度是简单的</a:t>
            </a:r>
            <a:r>
              <a:rPr lang="en-US" altLang="zh-CN" dirty="0"/>
              <a:t>RW</a:t>
            </a:r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，未考虑到</a:t>
            </a:r>
            <a:r>
              <a:rPr lang="en-US" altLang="zh-CN" dirty="0"/>
              <a:t>RW</a:t>
            </a:r>
            <a:r>
              <a:rPr lang="zh-CN" altLang="en-US"/>
              <a:t>线程各种效率问题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0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6121A73D-82D7-4EC2-8F2D-B394571CFD3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99077-8FC3-4301-933E-09C7E6B4FE89}"/>
              </a:ext>
            </a:extLst>
          </p:cNvPr>
          <p:cNvSpPr>
            <a:spLocks noGrp="1"/>
          </p:cNvSpPr>
          <p:nvPr>
            <p:ph type="dt" sz="half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40963" name="文本占位符 3">
            <a:extLst>
              <a:ext uri="{FF2B5EF4-FFF2-40B4-BE49-F238E27FC236}">
                <a16:creationId xmlns:a16="http://schemas.microsoft.com/office/drawing/2014/main" id="{B599B954-B8CA-4EF3-90C6-F7BE78452B1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50875" y="4241800"/>
            <a:ext cx="5200650" cy="3471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企业的发展过程中，为了对不同业务的特点进行适应，多数据库并存是难以避免的。而企业发展过程中，在大数据发展的环境下，对数据集统一处理分析的需求更是日益增长，所以多源异构数据库的离线同步方案的研究是具有极大实践意义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该方案存在安全性、文件</a:t>
            </a:r>
            <a:r>
              <a:rPr lang="en-US" altLang="zh-CN" dirty="0"/>
              <a:t>IO</a:t>
            </a:r>
            <a:r>
              <a:rPr lang="zh-CN" altLang="en-US" dirty="0"/>
              <a:t>瓶颈等问题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7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该方案占用大量网络带宽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5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该方案需要大量编码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2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中心化减少编码，</a:t>
            </a:r>
            <a:r>
              <a:rPr lang="en-US" altLang="zh-CN" dirty="0"/>
              <a:t>proto buffer</a:t>
            </a:r>
            <a:r>
              <a:rPr lang="zh-CN" altLang="en-US" dirty="0"/>
              <a:t>提高安全性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1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拓扑结构和数据库组合模式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5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作业读取，切分、分配调度</a:t>
            </a:r>
            <a:endParaRPr lang="en-US" altLang="zh-CN" dirty="0"/>
          </a:p>
          <a:p>
            <a:r>
              <a:rPr lang="zh-CN" altLang="en-US" dirty="0"/>
              <a:t>数据缓存、限流</a:t>
            </a:r>
            <a:endParaRPr lang="en-US" altLang="zh-CN" dirty="0"/>
          </a:p>
          <a:p>
            <a:r>
              <a:rPr lang="en-US" altLang="zh-CN" dirty="0"/>
              <a:t>GDST</a:t>
            </a:r>
            <a:r>
              <a:rPr lang="zh-CN" altLang="en-US" dirty="0"/>
              <a:t>运行状态报告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6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源数据 </a:t>
            </a:r>
            <a:r>
              <a:rPr lang="en-US" altLang="zh-CN" dirty="0"/>
              <a:t>-&gt;  </a:t>
            </a:r>
            <a:r>
              <a:rPr lang="zh-CN" altLang="en-US" dirty="0"/>
              <a:t>标准化 </a:t>
            </a:r>
            <a:r>
              <a:rPr lang="en-US" altLang="zh-CN" dirty="0"/>
              <a:t>-&gt; </a:t>
            </a:r>
            <a:r>
              <a:rPr lang="zh-CN" altLang="en-US" dirty="0"/>
              <a:t>目标数据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8BECD4-0795-4E45-92D0-CA04EBBD90E5}" type="datetime1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DCA3-7628-4200-90A3-93AAF8D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0A2F-2EB2-46B9-9F62-DBE977099253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B31B4-A24B-4D72-AB5E-4DB24DD5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6B3DF-7C63-4660-9346-3E4837B2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02709-B642-45DA-9D30-AFFD9614EEC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9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49F51-DB4F-4238-896E-E32488FE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9BA0F-24A0-4716-86A8-5007BEC01996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0AFE-FE43-4BC3-B5A3-B58CAEC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4276-5A7E-492A-998C-EC690FE9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493A3-D36D-464A-AB44-D554571099B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7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B0CEF-0A1F-4A15-B3EE-FCB44E5F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1D82-132B-4A54-B7A8-E758C6211E12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C4619-D639-42D0-B717-ABE5E581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67703-0C34-4FC2-A1BF-0026193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5A5D2-2923-481A-A187-0C68F34C729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3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55AE5-CE70-4A93-8EF3-5AE115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0A2F-2EB2-46B9-9F62-DBE977099253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02A9B-0142-4556-9799-84313282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56F3A-E9E3-448E-8121-C92885B8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716A-1462-4C8B-9CD4-F42CB64ADA0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7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08743-1E16-49EC-BAC1-D0FCB67D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F0A7-6C3C-4B42-ADD0-388BC213CB8D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D7E29-EC4B-4A13-BE78-5716E306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51009-31F5-4371-AD05-6D22C4D9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9DB7-34EC-4F92-949A-A3AB04C6EB5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4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70B71-54A2-4B1B-A379-FE8C1FD3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B1538-82F0-492A-B248-280E874D5401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9D0A-9698-4A47-8A0B-E066A41D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7DCF-93B3-4BF6-B4AE-D0DE21A5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1641F-FA8A-4018-A6A6-930B0689D92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6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97ED2-9556-4A39-BCC2-76EA04D6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BAE30-D711-445B-B2C7-3A31F6E2DAC8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CF43A-FAAE-4CE8-8734-A9F0F60C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3980A-785B-43AD-BAD7-752252A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E0F2-3781-487B-A50A-DC6CF50727C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5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80F18-2B1E-453C-B650-23F7B09C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A5B77-77CD-4178-B4C4-E20B26F21FBC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C5A8A-875D-4299-B4EB-5A2D53D4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E76AD3-932B-4B53-BD7E-8E046EC5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E5AAF-2F98-409D-870B-3A5F9E7A9FB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3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612904-43D7-40AE-9186-08D9BAEE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0D4F8-E44B-4139-B3F8-5FF88BE03A69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1EC5D-176B-4E30-8CE8-FE6A55F8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3731E-D490-4291-BE5B-53E2C6C9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5692C-9E1B-402A-89D4-55F867501C2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46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3B8AD-8407-44D7-971D-1C4B8427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78918-F73F-4619-81E9-192FBF393A82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8D3922-18AD-4E0C-9367-E729D720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78C13-A39D-472B-BA1F-79A14867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A8931-D7C9-46CB-8C2F-851459E57A0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54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0D162-BE5B-411F-8A07-8F11FE9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3F9-DE31-47D0-BD2D-171981B0095F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9CE6F-1F23-4B30-8B56-994AC89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CA3FA-3038-47BC-9BB3-29A1D0A6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5E0A-DF02-4BAE-9A5B-A22FF59A663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36803-D85B-4B0E-B88A-698AE83F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F0A7-6C3C-4B42-ADD0-388BC213CB8D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F90D2-207F-4197-BD3A-AFDEF88D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D4879-FC38-436B-B494-23ED6648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7B2E-EF94-44FE-A6E6-608F409A32E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14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C2DB4-6C06-4DD5-B643-C9AA1D95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D70CC-5C26-4EA2-BAD6-023013C9080A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8684E-2481-498D-9D20-61F35D7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1BC0A-4392-475D-ABFC-CD31A3D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05680-9518-4ED7-B703-5B43F996A5E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10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F8FA3-CC86-4B40-BFE5-7F51E527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9BA0F-24A0-4716-86A8-5007BEC01996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C0EE9-8459-455D-B820-2F8F2AE6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62B42-674E-45A3-943B-A79DDB0A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58B97-DFF4-4DCC-B8E3-5E22D6E965A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89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44B34-7C7F-4FF8-86C3-7D509CC0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1D82-132B-4A54-B7A8-E758C6211E12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47DFC-C31C-422B-80F6-477C59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66532-7E4A-4DFE-9620-B1E56002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3A7AC-9A27-4F1D-8C79-4029C5632BD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30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F457A-580B-41D4-AF79-B445CDC2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0A2F-2EB2-46B9-9F62-DBE977099253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EBBDB-7F5F-4BBA-884C-E44C040F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85A7F-39A3-4546-862B-6E6079D0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7060A-BA98-4D6F-B711-63AED151ECA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22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2269-46E7-456A-9990-31135A5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F0A7-6C3C-4B42-ADD0-388BC213CB8D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76B08-14DA-4D92-A1F9-73053FE6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D997B-3625-474B-ADCF-18030FF6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E6A56-C61C-4873-87C9-702446BDA9C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1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58057-36D3-4405-AB98-24971A62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B1538-82F0-492A-B248-280E874D5401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EE801-C5DB-48F3-9C63-9FFF8056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96AA4-AEAB-41F5-A5FF-305B2F27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BEF3-8F1D-405F-8789-D4540FE00DF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12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A1FCD-C1C6-496D-863C-76EF4667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BAE30-D711-445B-B2C7-3A31F6E2DAC8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2EA93-964C-437C-8E24-3D3113B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7E88B-3D25-487C-B7C7-D590CBF0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5214-5301-4CD9-9609-766275DC818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11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6D72-DF0F-469D-A743-89DFB89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A5B77-77CD-4178-B4C4-E20B26F21FBC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9DC35-A3B4-4752-B5E9-F53016B0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37BE1-A139-4111-8BE0-6C6218A8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04C5-706D-4C15-9B52-832C3544B0C6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78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F2FAC-13CD-4387-BFEE-A155C9B4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0D4F8-E44B-4139-B3F8-5FF88BE03A69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A43C9-BEFE-4CBC-ADDD-DFF8742D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01A056-08C4-4659-9061-9F4FB003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F2FA-716E-4673-B0FE-F4033785F23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80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6851B-C220-4FBC-958A-68CE2EDB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78918-F73F-4619-81E9-192FBF393A82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9B645-CEDC-4FAD-A790-7A939C8D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FF0FE-A29F-4665-91D8-4B895F93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078B4-B9FA-41F4-A2CB-2955955BA0D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B000B-2EED-42A9-923C-3E5279AE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B1538-82F0-492A-B248-280E874D5401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20E42-DB6B-4A84-9F79-AE8328C4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15F0-D855-4769-9C5F-42FC730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92F4-DD74-4990-981B-B1CEEB760EC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28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4247E-9505-4A52-B99F-65CDF245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3F9-DE31-47D0-BD2D-171981B0095F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83CA-F285-4F17-BF16-E3F93D4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A4A8D-E0B0-4E07-BD46-58708910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D03CE-777E-44D1-A05F-B04E08D1D7D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8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81CB8-9DD8-4934-88FB-D738881F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D70CC-5C26-4EA2-BAD6-023013C9080A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63EB4-5EB4-4F26-9C99-90F5B105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AC91E-68D5-47E7-A2DD-DE799D0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F3474-605E-46CB-9CD0-2D3569C997C6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94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24466-BEB8-4A26-B684-7722D8BA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9BA0F-24A0-4716-86A8-5007BEC01996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18038-1155-44F2-B411-53F77626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542A8-E511-49EE-BD64-99CA9854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11DA9-570D-42D3-A0AE-E8849E71A49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531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C180A-920B-40C0-AC35-86202419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1D82-132B-4A54-B7A8-E758C6211E12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9C39C-CD8A-4503-BCC1-C057F165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2275B-7075-4EBF-8F37-955C82A4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1E5BE-7E48-4518-A1CB-A0B29B4CA30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1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6B609-80A7-4B01-BE34-F2C1217D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BAE30-D711-445B-B2C7-3A31F6E2DAC8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A1859-C922-42B7-9962-B4240F10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07E5E-BF94-4D32-8D3D-FEFADEA2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0131B-6966-4E3A-87EE-E55C1A54515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0441F-EA4B-4F68-8F12-D88C64BF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A5B77-77CD-4178-B4C4-E20B26F21FBC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52B3C5-A47D-4C20-9E54-DAAA5102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0E4805-4A4A-41E2-A915-D32C5FE6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F84D3-8C1F-4461-A5D7-79781865DEE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80D631-8677-4AF2-94BD-ED0C1259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0D4F8-E44B-4139-B3F8-5FF88BE03A69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06B1A0-0FC8-4D4F-ACC1-F647CFA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8EB53A-6A2B-4E7C-BFEF-C35FCCB4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206AA-B421-4CCF-B2DA-FE9823EE2BF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6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9C32C-920F-4765-8F17-B879A731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78918-F73F-4619-81E9-192FBF393A82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F67D2D-A5B5-4A05-98F5-F48F3EF7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F849E-8D28-4DA7-9424-BD1E1C8A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13C0C-44D4-4B51-9742-AD7FE8E7C9D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80B20-4998-46AE-852D-25169E76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3F9-DE31-47D0-BD2D-171981B0095F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E87C4-8987-4D91-8496-F26DCEF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BA580-CC4F-4223-8550-C87280B7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B820-23AE-4FB0-9BF0-2FF460FDD01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38B4A-AE64-492F-94D0-6C527DD6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D70CC-5C26-4EA2-BAD6-023013C9080A}" type="datetime1">
              <a:rPr lang="zh-CN" altLang="en-US"/>
              <a:pPr>
                <a:defRPr/>
              </a:pPr>
              <a:t>2019/5/27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56059-00EE-48A7-80AE-51C127AC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88E8A-65EB-4689-9940-27992F7B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60A5C-7051-4ED2-B277-EDDC5EB459E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4FCC5D1-CA47-4CD4-8CB5-F37D7C9BF8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7F1D0A0-8E14-4CAD-981C-271C5C7019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6FF684D8-7529-425A-938C-6C07FECC88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81E387-2297-4A5B-B6A6-D0446EBBD097}" type="datetime1">
              <a:rPr lang="zh-CN" altLang="en-US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04E7CE1B-29E8-420E-A935-73C5E245BF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47F5420-63E4-46A6-8477-B4286CBB8B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588A453-78A0-4DAA-A0DB-6B400484E9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7E72825-EBFB-4CAF-BF89-5005A18274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C660120-0A00-4322-8D3F-3C894FB64B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B0788C77-760C-4B90-AF53-63FB947E8A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81E387-2297-4A5B-B6A6-D0446EBBD097}" type="datetime1">
              <a:rPr lang="zh-CN" altLang="en-US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7C572427-A97A-4589-B172-0B8A1E10FE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AB039D14-B1C2-48CE-898A-F2C306DC4E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C5F0E1-F99E-43D0-81FA-E4A2405AE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F14DED93-789F-41AC-A63E-9AAD4499F8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1DB863CA-6593-4A39-BAA3-E41AA4257A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3EB248E-AA15-42B4-83BB-85FD1BFCE7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81E387-2297-4A5B-B6A6-D0446EBBD097}" type="datetime1">
              <a:rPr lang="zh-CN" altLang="en-US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BBD35F6-9DC4-4084-856F-DCBE9F842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A096C71-8532-403F-9FF5-3D4DA33C4B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DD3BEF-8FC2-4C43-A6A1-B4DB245B52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>
            <a:extLst>
              <a:ext uri="{FF2B5EF4-FFF2-40B4-BE49-F238E27FC236}">
                <a16:creationId xmlns:a16="http://schemas.microsoft.com/office/drawing/2014/main" id="{8CDA00BE-506F-4B96-B256-1BBA2AB7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9144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矩形 4">
            <a:extLst>
              <a:ext uri="{FF2B5EF4-FFF2-40B4-BE49-F238E27FC236}">
                <a16:creationId xmlns:a16="http://schemas.microsoft.com/office/drawing/2014/main" id="{BA698431-DACF-471A-8520-F5EC0B38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620688"/>
            <a:ext cx="78486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ym typeface="Calibri" panose="020F0502020204030204" pitchFamily="34" charset="0"/>
              </a:rPr>
              <a:t>多源异构数据库离线同步研究与实现</a:t>
            </a:r>
          </a:p>
        </p:txBody>
      </p:sp>
      <p:sp>
        <p:nvSpPr>
          <p:cNvPr id="38915" name="文本框 4">
            <a:extLst>
              <a:ext uri="{FF2B5EF4-FFF2-40B4-BE49-F238E27FC236}">
                <a16:creationId xmlns:a16="http://schemas.microsoft.com/office/drawing/2014/main" id="{3F80A87A-5387-4717-A3E2-68BE78342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996952"/>
            <a:ext cx="540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ym typeface="Calibri" panose="020F0502020204030204" pitchFamily="34" charset="0"/>
              </a:rPr>
              <a:t>院（系）名称	：	遥感信息工程学院</a:t>
            </a:r>
          </a:p>
          <a:p>
            <a:r>
              <a:rPr lang="zh-CN" altLang="en-US" sz="2000" b="1" dirty="0">
                <a:sym typeface="Calibri" panose="020F0502020204030204" pitchFamily="34" charset="0"/>
              </a:rPr>
              <a:t>专业名称	：	空间信息与数字技术</a:t>
            </a:r>
          </a:p>
          <a:p>
            <a:r>
              <a:rPr lang="zh-CN" altLang="en-US" sz="2000" b="1" dirty="0">
                <a:sym typeface="Calibri" panose="020F0502020204030204" pitchFamily="34" charset="0"/>
              </a:rPr>
              <a:t>学生姓名	：	李昊江</a:t>
            </a:r>
          </a:p>
          <a:p>
            <a:r>
              <a:rPr lang="zh-CN" altLang="en-US" sz="2000" b="1" dirty="0">
                <a:sym typeface="Calibri" panose="020F0502020204030204" pitchFamily="34" charset="0"/>
              </a:rPr>
              <a:t>指导老师	：	熊庆文教授</a:t>
            </a:r>
          </a:p>
          <a:p>
            <a:endParaRPr lang="zh-CN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直接连接符 4">
            <a:extLst>
              <a:ext uri="{FF2B5EF4-FFF2-40B4-BE49-F238E27FC236}">
                <a16:creationId xmlns:a16="http://schemas.microsoft.com/office/drawing/2014/main" id="{7A4FF3F0-BA2B-49E4-A61A-90D38B83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4" name="直接连接符 22">
            <a:extLst>
              <a:ext uri="{FF2B5EF4-FFF2-40B4-BE49-F238E27FC236}">
                <a16:creationId xmlns:a16="http://schemas.microsoft.com/office/drawing/2014/main" id="{4CB63115-E77A-4576-AEDD-F023BCC9A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直接连接符 34">
            <a:extLst>
              <a:ext uri="{FF2B5EF4-FFF2-40B4-BE49-F238E27FC236}">
                <a16:creationId xmlns:a16="http://schemas.microsoft.com/office/drawing/2014/main" id="{84ED6A33-8254-4EB5-8AFD-1844473B6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89E9F1C0-6A55-4DA9-9B45-D9EEEC9A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标题 1">
            <a:extLst>
              <a:ext uri="{FF2B5EF4-FFF2-40B4-BE49-F238E27FC236}">
                <a16:creationId xmlns:a16="http://schemas.microsoft.com/office/drawing/2014/main" id="{E1C86642-7C5F-4BC1-A717-1FF42CA21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实现平台</a:t>
            </a:r>
          </a:p>
        </p:txBody>
      </p:sp>
      <p:sp>
        <p:nvSpPr>
          <p:cNvPr id="49158" name="内容占位符 2">
            <a:extLst>
              <a:ext uri="{FF2B5EF4-FFF2-40B4-BE49-F238E27FC236}">
                <a16:creationId xmlns:a16="http://schemas.microsoft.com/office/drawing/2014/main" id="{A87E3E0A-2B1C-4EFB-A372-DAA7067D9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357313"/>
            <a:ext cx="8229600" cy="4525962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zh-CN" dirty="0"/>
              <a:t>平台核心基于</a:t>
            </a:r>
            <a:r>
              <a:rPr lang="en-US" altLang="zh-CN" dirty="0"/>
              <a:t>Java SE Development Kit 8</a:t>
            </a:r>
            <a:r>
              <a:rPr lang="zh-CN" altLang="zh-CN" dirty="0"/>
              <a:t>实现，采用配置文件协同二进制代码运行。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Web</a:t>
            </a:r>
            <a:r>
              <a:rPr lang="zh-CN" altLang="zh-CN" dirty="0"/>
              <a:t>服务由</a:t>
            </a:r>
            <a:r>
              <a:rPr lang="en-US" altLang="zh-CN" dirty="0"/>
              <a:t>Spring Boot 2.0 </a:t>
            </a:r>
            <a:r>
              <a:rPr lang="zh-CN" altLang="zh-CN" dirty="0"/>
              <a:t>提供。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">
            <a:extLst>
              <a:ext uri="{FF2B5EF4-FFF2-40B4-BE49-F238E27FC236}">
                <a16:creationId xmlns:a16="http://schemas.microsoft.com/office/drawing/2014/main" id="{4704793E-4842-4EED-9242-DDD7B918E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GDST Core</a:t>
            </a:r>
            <a:r>
              <a:rPr lang="zh-CN" altLang="en-US" dirty="0"/>
              <a:t>执行逻辑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E58D9A3-203D-4188-A7F0-F6CD7CD06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309" y="1843003"/>
            <a:ext cx="8915794" cy="3524335"/>
          </a:xfrm>
          <a:prstGeom prst="rect">
            <a:avLst/>
          </a:prstGeom>
        </p:spPr>
      </p:pic>
      <p:sp>
        <p:nvSpPr>
          <p:cNvPr id="50180" name="直接连接符 4">
            <a:extLst>
              <a:ext uri="{FF2B5EF4-FFF2-40B4-BE49-F238E27FC236}">
                <a16:creationId xmlns:a16="http://schemas.microsoft.com/office/drawing/2014/main" id="{2960B49D-A123-45D9-80C4-056B1E5D4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1" name="直接连接符 22">
            <a:extLst>
              <a:ext uri="{FF2B5EF4-FFF2-40B4-BE49-F238E27FC236}">
                <a16:creationId xmlns:a16="http://schemas.microsoft.com/office/drawing/2014/main" id="{ECA3D26F-F671-45F1-8860-9228C7FB8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2" name="直接连接符 34">
            <a:extLst>
              <a:ext uri="{FF2B5EF4-FFF2-40B4-BE49-F238E27FC236}">
                <a16:creationId xmlns:a16="http://schemas.microsoft.com/office/drawing/2014/main" id="{84AF445A-8778-462D-8B1F-2EAB6F664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0183" name="Picture 1">
            <a:extLst>
              <a:ext uri="{FF2B5EF4-FFF2-40B4-BE49-F238E27FC236}">
                <a16:creationId xmlns:a16="http://schemas.microsoft.com/office/drawing/2014/main" id="{678265E5-26F5-4A5F-9DE7-04D1A312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>
            <a:extLst>
              <a:ext uri="{FF2B5EF4-FFF2-40B4-BE49-F238E27FC236}">
                <a16:creationId xmlns:a16="http://schemas.microsoft.com/office/drawing/2014/main" id="{69462C8A-17E2-4AA3-B53D-A27D8DE1B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解析配置文件</a:t>
            </a:r>
          </a:p>
        </p:txBody>
      </p:sp>
      <p:sp>
        <p:nvSpPr>
          <p:cNvPr id="51204" name="直接连接符 4">
            <a:extLst>
              <a:ext uri="{FF2B5EF4-FFF2-40B4-BE49-F238E27FC236}">
                <a16:creationId xmlns:a16="http://schemas.microsoft.com/office/drawing/2014/main" id="{D949D55F-D1EF-48B9-A0FE-4808ACC8E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直接连接符 22">
            <a:extLst>
              <a:ext uri="{FF2B5EF4-FFF2-40B4-BE49-F238E27FC236}">
                <a16:creationId xmlns:a16="http://schemas.microsoft.com/office/drawing/2014/main" id="{1B732C52-ACB2-475B-92AB-BBF7697EA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直接连接符 34">
            <a:extLst>
              <a:ext uri="{FF2B5EF4-FFF2-40B4-BE49-F238E27FC236}">
                <a16:creationId xmlns:a16="http://schemas.microsoft.com/office/drawing/2014/main" id="{A103314F-76CC-4BB2-93F0-4E72EA334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07" name="Picture 1">
            <a:extLst>
              <a:ext uri="{FF2B5EF4-FFF2-40B4-BE49-F238E27FC236}">
                <a16:creationId xmlns:a16="http://schemas.microsoft.com/office/drawing/2014/main" id="{C9197EB0-36D5-4328-B066-EAA84B72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FA7069-2AFE-451C-9B36-02E4186F2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93613"/>
            <a:ext cx="5917512" cy="41565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34E313-ECB2-449E-9177-90D3886EBD2C}"/>
              </a:ext>
            </a:extLst>
          </p:cNvPr>
          <p:cNvSpPr txBox="1"/>
          <p:nvPr/>
        </p:nvSpPr>
        <p:spPr>
          <a:xfrm>
            <a:off x="863588" y="1340768"/>
            <a:ext cx="745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Configuration</a:t>
            </a:r>
            <a:r>
              <a:rPr lang="zh-CN" altLang="en-US" dirty="0"/>
              <a:t>树状结构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root.job.connection.url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列映射</a:t>
            </a:r>
          </a:p>
        </p:txBody>
      </p:sp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28A9D965-DEF2-4EB8-B669-654F9A4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925"/>
            <a:ext cx="8229600" cy="4906963"/>
          </a:xfrm>
        </p:spPr>
        <p:txBody>
          <a:bodyPr/>
          <a:lstStyle/>
          <a:p>
            <a:r>
              <a:rPr lang="en-US" altLang="zh-CN" sz="2800" noProof="1"/>
              <a:t>Java native</a:t>
            </a:r>
            <a:r>
              <a:rPr lang="zh-CN" altLang="en-US" sz="2800" noProof="1"/>
              <a:t>支持</a:t>
            </a:r>
            <a:endParaRPr lang="en-US" altLang="zh-CN" sz="2800" noProof="1"/>
          </a:p>
          <a:p>
            <a:pPr marL="0" indent="0">
              <a:buNone/>
            </a:pPr>
            <a:r>
              <a:rPr lang="en-US" altLang="zh-CN" sz="2400" noProof="1"/>
              <a:t>String</a:t>
            </a:r>
            <a:r>
              <a:rPr lang="zh-CN" altLang="en-US" sz="2400" noProof="1"/>
              <a:t>、</a:t>
            </a:r>
            <a:r>
              <a:rPr lang="en-US" altLang="zh-CN" sz="2400" noProof="1"/>
              <a:t>Integer</a:t>
            </a:r>
            <a:r>
              <a:rPr lang="zh-CN" altLang="en-US" sz="2400" noProof="1"/>
              <a:t>、</a:t>
            </a:r>
            <a:r>
              <a:rPr lang="en-US" altLang="zh-CN" sz="2400" noProof="1"/>
              <a:t>Double</a:t>
            </a:r>
            <a:r>
              <a:rPr lang="zh-CN" altLang="en-US" sz="2400" noProof="1"/>
              <a:t>、</a:t>
            </a:r>
            <a:r>
              <a:rPr lang="en-US" altLang="zh-CN" sz="2400" noProof="1"/>
              <a:t>Float</a:t>
            </a:r>
            <a:r>
              <a:rPr lang="zh-CN" altLang="en-US" sz="2400" noProof="1"/>
              <a:t>、</a:t>
            </a:r>
            <a:r>
              <a:rPr lang="en-US" altLang="zh-CN" sz="2400" noProof="1"/>
              <a:t>Long</a:t>
            </a:r>
            <a:r>
              <a:rPr lang="zh-CN" altLang="en-US" sz="2400" noProof="1"/>
              <a:t>、</a:t>
            </a:r>
            <a:r>
              <a:rPr lang="en-US" altLang="zh-CN" sz="2400" noProof="1"/>
              <a:t>Date</a:t>
            </a:r>
            <a:r>
              <a:rPr lang="zh-CN" altLang="en-US" sz="2400" noProof="1"/>
              <a:t>、</a:t>
            </a:r>
            <a:r>
              <a:rPr lang="en-US" altLang="zh-CN" sz="2400" noProof="1"/>
              <a:t>Boolean</a:t>
            </a:r>
            <a:r>
              <a:rPr lang="zh-CN" altLang="en-US" sz="2400" noProof="1"/>
              <a:t>、</a:t>
            </a:r>
            <a:r>
              <a:rPr lang="en-US" altLang="zh-CN" sz="2400" noProof="1"/>
              <a:t>Bytes</a:t>
            </a:r>
            <a:endParaRPr lang="en-US" altLang="zh-CN" sz="2800" noProof="1"/>
          </a:p>
          <a:p>
            <a:r>
              <a:rPr lang="zh-CN" altLang="en-US" sz="2800" noProof="1"/>
              <a:t>中心思想</a:t>
            </a:r>
            <a:endParaRPr lang="en-US" altLang="zh-CN" sz="2800" noProof="1"/>
          </a:p>
          <a:p>
            <a:pPr marL="0" indent="0">
              <a:buNone/>
            </a:pPr>
            <a:r>
              <a:rPr lang="zh-CN" altLang="en-US" sz="2400" noProof="1"/>
              <a:t>通过</a:t>
            </a:r>
            <a:r>
              <a:rPr lang="en-US" altLang="zh-CN" sz="2400" noProof="1"/>
              <a:t>Java,JDBC and datavase types</a:t>
            </a:r>
            <a:r>
              <a:rPr lang="zh-CN" altLang="en-US" sz="2400" noProof="1"/>
              <a:t>定义</a:t>
            </a:r>
            <a:r>
              <a:rPr lang="en-US" altLang="zh-CN" sz="2400" noProof="1"/>
              <a:t>,</a:t>
            </a:r>
            <a:r>
              <a:rPr lang="zh-CN" altLang="en-US" sz="2400" noProof="1"/>
              <a:t>将读取到的记录映射到标准化的</a:t>
            </a:r>
            <a:r>
              <a:rPr lang="en-US" altLang="zh-CN" sz="2400" noProof="1"/>
              <a:t>Record</a:t>
            </a:r>
            <a:r>
              <a:rPr lang="zh-CN" altLang="en-US" sz="2400" noProof="1"/>
              <a:t>格式。</a:t>
            </a:r>
            <a:endParaRPr lang="en-US" altLang="zh-CN" sz="2400" noProof="1"/>
          </a:p>
          <a:p>
            <a:pPr marL="0" indent="0">
              <a:buNone/>
            </a:pPr>
            <a:r>
              <a:rPr lang="zh-CN" altLang="en-US" sz="2400" noProof="1"/>
              <a:t>例如</a:t>
            </a:r>
            <a:r>
              <a:rPr lang="en-US" altLang="zh-CN" sz="2400" noProof="1"/>
              <a:t>MySQL</a:t>
            </a:r>
            <a:r>
              <a:rPr lang="zh-CN" altLang="en-US" sz="2400" noProof="1"/>
              <a:t>中</a:t>
            </a:r>
            <a:r>
              <a:rPr lang="en-US" altLang="zh-CN" sz="2400" noProof="1"/>
              <a:t>char</a:t>
            </a:r>
            <a:r>
              <a:rPr lang="zh-CN" altLang="en-US" sz="2400" noProof="1"/>
              <a:t>、</a:t>
            </a:r>
            <a:r>
              <a:rPr lang="en-US" altLang="zh-CN" sz="2400" noProof="1"/>
              <a:t>varchar</a:t>
            </a:r>
            <a:r>
              <a:rPr lang="zh-CN" altLang="en-US" sz="2400" noProof="1"/>
              <a:t>、</a:t>
            </a:r>
            <a:r>
              <a:rPr lang="en-US" altLang="zh-CN" sz="2400" noProof="1"/>
              <a:t>text</a:t>
            </a:r>
            <a:r>
              <a:rPr lang="zh-CN" altLang="en-US" sz="2400" noProof="1"/>
              <a:t>等映射为</a:t>
            </a:r>
            <a:r>
              <a:rPr lang="en-US" altLang="zh-CN" sz="2400" noProof="1"/>
              <a:t>String</a:t>
            </a:r>
          </a:p>
          <a:p>
            <a:endParaRPr lang="zh-CN" sz="2800" noProof="1"/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23220C8-2278-4732-A011-B4297E046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653606"/>
            <a:ext cx="8208963" cy="13020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插件类加载</a:t>
            </a:r>
          </a:p>
        </p:txBody>
      </p:sp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28A9D965-DEF2-4EB8-B669-654F9A4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925"/>
            <a:ext cx="8229600" cy="4906963"/>
          </a:xfrm>
        </p:spPr>
        <p:txBody>
          <a:bodyPr/>
          <a:lstStyle/>
          <a:p>
            <a:r>
              <a:rPr lang="zh-CN" altLang="en-US" sz="2800" noProof="1"/>
              <a:t>插件类入口</a:t>
            </a:r>
            <a:endParaRPr lang="en-US" altLang="zh-CN" sz="2800" noProof="1"/>
          </a:p>
          <a:p>
            <a:pPr marL="0" indent="0">
              <a:buNone/>
            </a:pPr>
            <a:r>
              <a:rPr lang="zh-CN" altLang="en-US" sz="2400" noProof="1"/>
              <a:t>插件类入口定义在配置文件中，</a:t>
            </a:r>
            <a:r>
              <a:rPr lang="en-US" altLang="zh-CN" sz="2400" noProof="1"/>
              <a:t>key</a:t>
            </a:r>
            <a:r>
              <a:rPr lang="zh-CN" altLang="en-US" sz="2400" noProof="1"/>
              <a:t>定义为</a:t>
            </a:r>
            <a:r>
              <a:rPr lang="en-US" altLang="zh-CN" sz="2400" noProof="1"/>
              <a:t>root.plugin.reader(writer).entry</a:t>
            </a:r>
            <a:r>
              <a:rPr lang="zh-CN" altLang="en-US" sz="2400" noProof="1"/>
              <a:t>。</a:t>
            </a:r>
            <a:endParaRPr lang="en-US" altLang="zh-CN" sz="2400" noProof="1"/>
          </a:p>
          <a:p>
            <a:pPr marL="0" indent="0">
              <a:buNone/>
            </a:pPr>
            <a:endParaRPr lang="en-US" altLang="zh-CN" sz="2800" noProof="1"/>
          </a:p>
          <a:p>
            <a:pPr marL="0" indent="0">
              <a:buNone/>
            </a:pPr>
            <a:endParaRPr lang="en-US" altLang="zh-CN" sz="2800" noProof="1"/>
          </a:p>
          <a:p>
            <a:r>
              <a:rPr lang="zh-CN" altLang="en-US" sz="2800" noProof="1"/>
              <a:t>实例化方式</a:t>
            </a:r>
            <a:endParaRPr lang="en-US" altLang="zh-CN" sz="2800" noProof="1"/>
          </a:p>
          <a:p>
            <a:pPr marL="0" indent="0">
              <a:buNone/>
            </a:pPr>
            <a:r>
              <a:rPr lang="zh-CN" altLang="en-US" sz="2400" noProof="1"/>
              <a:t>通过插件类入口定义，使用</a:t>
            </a:r>
            <a:r>
              <a:rPr lang="en-US" altLang="zh-CN" sz="2400" noProof="1"/>
              <a:t>java</a:t>
            </a:r>
            <a:r>
              <a:rPr lang="zh-CN" altLang="en-US" sz="2400" noProof="1"/>
              <a:t>反射得到插件类实例。</a:t>
            </a:r>
            <a:endParaRPr lang="en-US" altLang="zh-CN" sz="2400" noProof="1"/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08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数据缓存池</a:t>
            </a:r>
          </a:p>
        </p:txBody>
      </p:sp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28A9D965-DEF2-4EB8-B669-654F9A4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925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noProof="1"/>
              <a:t>作为</a:t>
            </a:r>
            <a:r>
              <a:rPr lang="en-US" altLang="zh-CN" sz="2400" noProof="1"/>
              <a:t>GDST</a:t>
            </a:r>
            <a:r>
              <a:rPr lang="zh-CN" altLang="en-US" sz="2400" noProof="1"/>
              <a:t>数据流的承载部分，该部分实现了限流、流量统计，缓存功能。</a:t>
            </a:r>
            <a:endParaRPr lang="en-US" altLang="zh-CN" sz="2400" noProof="1"/>
          </a:p>
          <a:p>
            <a:pPr marL="0" indent="0">
              <a:buNone/>
            </a:pPr>
            <a:r>
              <a:rPr lang="en-US" altLang="zh-CN" sz="2400" noProof="1"/>
              <a:t>GDST</a:t>
            </a:r>
            <a:r>
              <a:rPr lang="zh-CN" altLang="en-US" sz="2400" noProof="1"/>
              <a:t>的</a:t>
            </a:r>
            <a:r>
              <a:rPr lang="en-US" altLang="zh-CN" sz="2400" noProof="1"/>
              <a:t>Record</a:t>
            </a:r>
            <a:r>
              <a:rPr lang="zh-CN" altLang="en-US" sz="2400" noProof="1"/>
              <a:t>默认实现为</a:t>
            </a:r>
            <a:r>
              <a:rPr lang="en-US" altLang="zh-CN" sz="2400" noProof="1"/>
              <a:t>MemoryRecord</a:t>
            </a:r>
            <a:r>
              <a:rPr lang="zh-CN" altLang="en-US" sz="2400" noProof="1"/>
              <a:t>，缓存队列实现为</a:t>
            </a:r>
            <a:r>
              <a:rPr lang="en-US" altLang="zh-CN" sz="2400" noProof="1"/>
              <a:t>ArrayBlockingQueue;</a:t>
            </a:r>
          </a:p>
          <a:p>
            <a:pPr marL="0" indent="0">
              <a:buNone/>
            </a:pPr>
            <a:endParaRPr lang="en-US" altLang="zh-CN" sz="2400" noProof="1"/>
          </a:p>
          <a:p>
            <a:pPr marL="0" indent="0">
              <a:buNone/>
            </a:pPr>
            <a:endParaRPr lang="en-US" altLang="zh-CN" sz="2400" noProof="1"/>
          </a:p>
          <a:p>
            <a:pPr marL="0" indent="0">
              <a:buNone/>
            </a:pPr>
            <a:endParaRPr lang="en-US" altLang="zh-CN" sz="2400" noProof="1"/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9A2571-4358-4EF5-BAD4-1142F5A51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5" y="3034925"/>
            <a:ext cx="825396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标准化数据格式</a:t>
            </a:r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3B5CB5B-8143-422C-A8F0-3F5A2236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3006"/>
              </p:ext>
            </p:extLst>
          </p:nvPr>
        </p:nvGraphicFramePr>
        <p:xfrm>
          <a:off x="165177" y="1906770"/>
          <a:ext cx="37680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040">
                  <a:extLst>
                    <a:ext uri="{9D8B030D-6E8A-4147-A177-3AD203B41FA5}">
                      <a16:colId xmlns:a16="http://schemas.microsoft.com/office/drawing/2014/main" val="1077887938"/>
                    </a:ext>
                  </a:extLst>
                </a:gridCol>
                <a:gridCol w="1884040">
                  <a:extLst>
                    <a:ext uri="{9D8B030D-6E8A-4147-A177-3AD203B41FA5}">
                      <a16:colId xmlns:a16="http://schemas.microsoft.com/office/drawing/2014/main" val="3314294595"/>
                    </a:ext>
                  </a:extLst>
                </a:gridCol>
              </a:tblGrid>
              <a:tr h="305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</a:rPr>
                        <a:t>数据名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</a:rPr>
                        <a:t>数据类型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36752"/>
                  </a:ext>
                </a:extLst>
              </a:tr>
              <a:tr h="305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type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Type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67736"/>
                  </a:ext>
                </a:extLst>
              </a:tr>
              <a:tr h="305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size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Long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50342"/>
                  </a:ext>
                </a:extLst>
              </a:tr>
              <a:tr h="305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data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Object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834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C899368-EA83-4597-9231-8A1065550285}"/>
              </a:ext>
            </a:extLst>
          </p:cNvPr>
          <p:cNvSpPr txBox="1"/>
          <p:nvPr/>
        </p:nvSpPr>
        <p:spPr>
          <a:xfrm>
            <a:off x="613516" y="1512662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Column</a:t>
            </a:r>
            <a:r>
              <a:rPr lang="zh-CN" altLang="en-US" dirty="0"/>
              <a:t>基类定义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D977DC-02C5-4706-A074-73EB091C085F}"/>
              </a:ext>
            </a:extLst>
          </p:cNvPr>
          <p:cNvSpPr txBox="1"/>
          <p:nvPr/>
        </p:nvSpPr>
        <p:spPr>
          <a:xfrm>
            <a:off x="627059" y="3618534"/>
            <a:ext cx="2844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enum</a:t>
            </a:r>
            <a:r>
              <a:rPr lang="en-US" altLang="zh-CN" sz="1400" dirty="0"/>
              <a:t> Type{    </a:t>
            </a:r>
            <a:endParaRPr lang="zh-CN" altLang="en-US" sz="1400" dirty="0"/>
          </a:p>
          <a:p>
            <a:r>
              <a:rPr lang="en-US" altLang="zh-CN" sz="1400" dirty="0"/>
              <a:t>        NULL,FLOAT, INT, LONG, </a:t>
            </a:r>
          </a:p>
          <a:p>
            <a:r>
              <a:rPr lang="en-US" altLang="zh-CN" sz="1400" dirty="0"/>
              <a:t>        DOUBLE, STRING, BOOL, </a:t>
            </a:r>
          </a:p>
          <a:p>
            <a:r>
              <a:rPr lang="en-US" altLang="zh-CN" sz="1400" dirty="0"/>
              <a:t>        DATE, BYTES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1DC16B-AADD-4840-8AB1-9F53EEC9D71B}"/>
              </a:ext>
            </a:extLst>
          </p:cNvPr>
          <p:cNvSpPr txBox="1"/>
          <p:nvPr/>
        </p:nvSpPr>
        <p:spPr>
          <a:xfrm>
            <a:off x="4860032" y="1512662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Record</a:t>
            </a:r>
            <a:r>
              <a:rPr lang="zh-CN" altLang="en-US" dirty="0"/>
              <a:t>接口定义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90AE384-7689-45AF-9803-9FC4B856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53137"/>
              </p:ext>
            </p:extLst>
          </p:nvPr>
        </p:nvGraphicFramePr>
        <p:xfrm>
          <a:off x="4031940" y="1881994"/>
          <a:ext cx="4824538" cy="310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107788793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3314294595"/>
                    </a:ext>
                  </a:extLst>
                </a:gridCol>
              </a:tblGrid>
              <a:tr h="36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</a:rPr>
                        <a:t>方法签名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</a:rPr>
                        <a:t>返回值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36752"/>
                  </a:ext>
                </a:extLst>
              </a:tr>
              <a:tr h="63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addColumn</a:t>
                      </a:r>
                      <a:r>
                        <a:rPr lang="en-US" altLang="zh-CN" b="0" dirty="0"/>
                        <a:t>(Column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void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67736"/>
                  </a:ext>
                </a:extLst>
              </a:tr>
              <a:tr h="36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setColumn</a:t>
                      </a:r>
                      <a:r>
                        <a:rPr lang="en-US" altLang="zh-CN" b="0" dirty="0"/>
                        <a:t>(int index, final Column column);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void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50342"/>
                  </a:ext>
                </a:extLst>
              </a:tr>
              <a:tr h="36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getColumn</a:t>
                      </a:r>
                      <a:r>
                        <a:rPr lang="en-US" altLang="zh-CN" b="0" dirty="0"/>
                        <a:t>(int index);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Column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8346"/>
                  </a:ext>
                </a:extLst>
              </a:tr>
              <a:tr h="36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toString</a:t>
                      </a:r>
                      <a:r>
                        <a:rPr lang="en-US" altLang="zh-CN" b="0" dirty="0"/>
                        <a:t>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String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79901"/>
                  </a:ext>
                </a:extLst>
              </a:tr>
              <a:tr h="36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getColumnNumber</a:t>
                      </a:r>
                      <a:r>
                        <a:rPr lang="en-US" altLang="zh-CN" b="0" dirty="0"/>
                        <a:t>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Integer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88329"/>
                  </a:ext>
                </a:extLst>
              </a:tr>
              <a:tr h="36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size()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long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5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2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D7684B5A-0311-4AA6-8B7C-245E0E3D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668" y="836408"/>
            <a:ext cx="6163995" cy="6155399"/>
          </a:xfrm>
          <a:prstGeom prst="rect">
            <a:avLst/>
          </a:prstGeom>
        </p:spPr>
      </p:pic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数据库连接管理</a:t>
            </a:r>
            <a:r>
              <a:rPr lang="en-US" altLang="zh-CN" dirty="0"/>
              <a:t>——</a:t>
            </a:r>
            <a:r>
              <a:rPr lang="zh-CN" altLang="en-US" dirty="0"/>
              <a:t>三级结构</a:t>
            </a:r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91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27AA2E5-E792-42B7-8D7C-C39A5A68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13" y="1197918"/>
            <a:ext cx="8064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zh-CN" altLang="zh-CN" sz="2800" b="1" dirty="0"/>
              <a:t>源数据库</a:t>
            </a:r>
          </a:p>
          <a:p>
            <a:pPr lvl="0"/>
            <a:r>
              <a:rPr lang="en-US" altLang="zh-CN" dirty="0"/>
              <a:t>MySQL 5.6</a:t>
            </a:r>
            <a:endParaRPr lang="zh-CN" altLang="zh-CN" dirty="0"/>
          </a:p>
          <a:p>
            <a:pPr lvl="0"/>
            <a:r>
              <a:rPr lang="en-US" altLang="zh-CN" dirty="0"/>
              <a:t>Linux version 3.10.0-693.21.1.el7.x86_64</a:t>
            </a:r>
            <a:endParaRPr lang="zh-CN" altLang="zh-CN" dirty="0"/>
          </a:p>
          <a:p>
            <a:pPr lvl="0"/>
            <a:r>
              <a:rPr lang="zh-CN" altLang="zh-CN" dirty="0"/>
              <a:t>阿里云 </a:t>
            </a:r>
            <a:r>
              <a:rPr lang="en-US" altLang="zh-CN" dirty="0"/>
              <a:t>1 vCPU@1GHZ 4 </a:t>
            </a:r>
            <a:r>
              <a:rPr lang="en-US" altLang="zh-CN" dirty="0" err="1"/>
              <a:t>GiB</a:t>
            </a:r>
            <a:r>
              <a:rPr lang="en-US" altLang="zh-CN" dirty="0"/>
              <a:t> (I/O</a:t>
            </a:r>
            <a:r>
              <a:rPr lang="zh-CN" altLang="zh-CN" dirty="0"/>
              <a:t>优化</a:t>
            </a:r>
            <a:r>
              <a:rPr lang="en-US" altLang="zh-CN" dirty="0"/>
              <a:t>) 1Mbps</a:t>
            </a:r>
            <a:endParaRPr lang="zh-CN" altLang="zh-CN" dirty="0"/>
          </a:p>
          <a:p>
            <a:pPr lvl="2"/>
            <a:r>
              <a:rPr lang="zh-CN" altLang="zh-CN" sz="2800" b="1" dirty="0"/>
              <a:t>目标数据库</a:t>
            </a:r>
          </a:p>
          <a:p>
            <a:pPr lvl="0"/>
            <a:r>
              <a:rPr lang="en-US" altLang="zh-CN" dirty="0"/>
              <a:t>Oracle Database 12c Release 2</a:t>
            </a:r>
            <a:r>
              <a:rPr lang="zh-CN" altLang="zh-CN" dirty="0"/>
              <a:t>； </a:t>
            </a:r>
            <a:r>
              <a:rPr lang="en-US" altLang="zh-CN" dirty="0"/>
              <a:t>(12.2.0.1.0) - Standard Edition 2 and Enterprise Edition</a:t>
            </a:r>
            <a:endParaRPr lang="zh-CN" altLang="zh-CN" dirty="0"/>
          </a:p>
          <a:p>
            <a:pPr lvl="0"/>
            <a:r>
              <a:rPr lang="en-US" altLang="zh-CN" dirty="0"/>
              <a:t>Windows 10 (1809)</a:t>
            </a:r>
            <a:endParaRPr lang="zh-CN" altLang="zh-CN" dirty="0"/>
          </a:p>
          <a:p>
            <a:pPr lvl="0"/>
            <a:r>
              <a:rPr lang="en-US" altLang="zh-CN" dirty="0"/>
              <a:t>4 CPU@2.6GHZ 16Gib 50Mbps</a:t>
            </a:r>
            <a:endParaRPr lang="zh-CN" altLang="zh-CN" dirty="0"/>
          </a:p>
          <a:p>
            <a:pPr lvl="2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GDST</a:t>
            </a:r>
            <a:r>
              <a:rPr lang="zh-CN" altLang="zh-CN" sz="2800" b="1" dirty="0"/>
              <a:t>运行平台</a:t>
            </a:r>
          </a:p>
          <a:p>
            <a:r>
              <a:rPr lang="en-US" altLang="zh-CN" dirty="0"/>
              <a:t>Windows 10 (1809)</a:t>
            </a:r>
            <a:r>
              <a:rPr lang="zh-CN" altLang="zh-CN" dirty="0"/>
              <a:t>、</a:t>
            </a:r>
            <a:r>
              <a:rPr lang="en-US" altLang="zh-CN" dirty="0"/>
              <a:t>Intel core i7-6700hq @ 2.6GHZ(4</a:t>
            </a:r>
            <a:r>
              <a:rPr lang="zh-CN" altLang="zh-CN" dirty="0"/>
              <a:t>核心</a:t>
            </a:r>
            <a:r>
              <a:rPr lang="en-US" altLang="zh-CN" dirty="0"/>
              <a:t>8</a:t>
            </a:r>
            <a:r>
              <a:rPr lang="zh-CN" altLang="zh-CN" dirty="0"/>
              <a:t>线程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RAM 16GB</a:t>
            </a:r>
            <a:r>
              <a:rPr lang="zh-CN" altLang="zh-CN" dirty="0"/>
              <a:t>、带宽</a:t>
            </a:r>
            <a:r>
              <a:rPr lang="en-US" altLang="zh-CN" dirty="0"/>
              <a:t>50Mbps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30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5967BF5A-9CE4-4B84-BB35-A7A9CC7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2228" name="直接连接符 4">
            <a:extLst>
              <a:ext uri="{FF2B5EF4-FFF2-40B4-BE49-F238E27FC236}">
                <a16:creationId xmlns:a16="http://schemas.microsoft.com/office/drawing/2014/main" id="{443921B7-9921-467E-A198-FEAEF7D4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直接连接符 22">
            <a:extLst>
              <a:ext uri="{FF2B5EF4-FFF2-40B4-BE49-F238E27FC236}">
                <a16:creationId xmlns:a16="http://schemas.microsoft.com/office/drawing/2014/main" id="{8545FAC2-435E-4948-98BF-0D72F09D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直接连接符 34">
            <a:extLst>
              <a:ext uri="{FF2B5EF4-FFF2-40B4-BE49-F238E27FC236}">
                <a16:creationId xmlns:a16="http://schemas.microsoft.com/office/drawing/2014/main" id="{7AEA78C0-4FA5-401D-B1F5-6868743E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2231" name="Picture 1">
            <a:extLst>
              <a:ext uri="{FF2B5EF4-FFF2-40B4-BE49-F238E27FC236}">
                <a16:creationId xmlns:a16="http://schemas.microsoft.com/office/drawing/2014/main" id="{ED18821B-ADE8-4240-BE3D-9C3300F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3ADAED-81D4-49C5-9053-E361D1CA4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05330"/>
              </p:ext>
            </p:extLst>
          </p:nvPr>
        </p:nvGraphicFramePr>
        <p:xfrm>
          <a:off x="1874361" y="4770822"/>
          <a:ext cx="5393690" cy="799783"/>
        </p:xfrm>
        <a:graphic>
          <a:graphicData uri="http://schemas.openxmlformats.org/drawingml/2006/table">
            <a:tbl>
              <a:tblPr firstRow="1" firstCol="1" bandRow="1"/>
              <a:tblGrid>
                <a:gridCol w="1078230">
                  <a:extLst>
                    <a:ext uri="{9D8B030D-6E8A-4147-A177-3AD203B41FA5}">
                      <a16:colId xmlns:a16="http://schemas.microsoft.com/office/drawing/2014/main" val="3028566037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721635188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4144603235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474388274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86710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平均流量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记录写入速度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记录读出总数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读写失败数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9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1,012s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164.93KB/s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9,879rec/s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10,000,000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6705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4E2F8C-0062-4363-A332-DC15F4A7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0103"/>
              </p:ext>
            </p:extLst>
          </p:nvPr>
        </p:nvGraphicFramePr>
        <p:xfrm>
          <a:off x="1874361" y="1716727"/>
          <a:ext cx="5393690" cy="799783"/>
        </p:xfrm>
        <a:graphic>
          <a:graphicData uri="http://schemas.openxmlformats.org/drawingml/2006/table">
            <a:tbl>
              <a:tblPr firstRow="1" firstCol="1" bandRow="1"/>
              <a:tblGrid>
                <a:gridCol w="1078230">
                  <a:extLst>
                    <a:ext uri="{9D8B030D-6E8A-4147-A177-3AD203B41FA5}">
                      <a16:colId xmlns:a16="http://schemas.microsoft.com/office/drawing/2014/main" val="205969097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822805006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667732159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455946728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697127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平均流量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记录写入速度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记录读出总数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读写失败数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494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250B/s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11rec/s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62924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327AA2E5-E792-42B7-8D7C-C39A5A68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43" y="1616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371E20-6854-460C-A23B-D64ACECC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57315"/>
              </p:ext>
            </p:extLst>
          </p:nvPr>
        </p:nvGraphicFramePr>
        <p:xfrm>
          <a:off x="1874361" y="3234775"/>
          <a:ext cx="5393690" cy="799783"/>
        </p:xfrm>
        <a:graphic>
          <a:graphicData uri="http://schemas.openxmlformats.org/drawingml/2006/table">
            <a:tbl>
              <a:tblPr firstRow="1" firstCol="1" bandRow="1"/>
              <a:tblGrid>
                <a:gridCol w="1078230">
                  <a:extLst>
                    <a:ext uri="{9D8B030D-6E8A-4147-A177-3AD203B41FA5}">
                      <a16:colId xmlns:a16="http://schemas.microsoft.com/office/drawing/2014/main" val="299857878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179575992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0078704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053389769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4146893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平均流量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记录写入速度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记录读出总数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读写失败数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0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87.35KB/s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5,032rec/s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1,000,000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26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直接连接符 4">
            <a:extLst>
              <a:ext uri="{FF2B5EF4-FFF2-40B4-BE49-F238E27FC236}">
                <a16:creationId xmlns:a16="http://schemas.microsoft.com/office/drawing/2014/main" id="{2120ACBD-C9D8-41C3-B2E2-70C504410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8" name="直接连接符 22">
            <a:extLst>
              <a:ext uri="{FF2B5EF4-FFF2-40B4-BE49-F238E27FC236}">
                <a16:creationId xmlns:a16="http://schemas.microsoft.com/office/drawing/2014/main" id="{9E49F47F-7EE0-4DFC-A86D-55292E182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直接连接符 34">
            <a:extLst>
              <a:ext uri="{FF2B5EF4-FFF2-40B4-BE49-F238E27FC236}">
                <a16:creationId xmlns:a16="http://schemas.microsoft.com/office/drawing/2014/main" id="{FB20B205-A562-45FB-BB7C-F670CF290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EF52CA74-100B-4D0F-8EAB-6AD52710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标题 1">
            <a:extLst>
              <a:ext uri="{FF2B5EF4-FFF2-40B4-BE49-F238E27FC236}">
                <a16:creationId xmlns:a16="http://schemas.microsoft.com/office/drawing/2014/main" id="{FCF4E138-395E-4E95-9666-12B84F747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441F8-8BAD-48A0-A53D-9523720B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dirty="0"/>
              <a:t>软件系统日益复杂，单一数据库往往无法满足业务需求。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dirty="0"/>
              <a:t>业界对数据库多机备份的需求。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dirty="0"/>
              <a:t>对数据集成统一分析的需求。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>
            <a:extLst>
              <a:ext uri="{FF2B5EF4-FFF2-40B4-BE49-F238E27FC236}">
                <a16:creationId xmlns:a16="http://schemas.microsoft.com/office/drawing/2014/main" id="{92689FF0-8D21-4C4E-B1FF-E0A8D0090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C8423D9E-43AB-4262-A6F7-70146274B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根据</a:t>
            </a:r>
            <a:r>
              <a:rPr lang="en-US" altLang="zh-CN" sz="2800" dirty="0"/>
              <a:t>GDST</a:t>
            </a:r>
            <a:r>
              <a:rPr lang="zh-CN" altLang="en-US" sz="2800" dirty="0"/>
              <a:t>的设计目标，使用 插件化 、中心化 的方式， 将数据库同步工作中无需重复设计的部分抽象出来，形成中心节点，将不同数据库的读写，数据转换操作置于插件中去，从而减少了多源异构数据库中重复设计的工作，提高了同步效率，减少了开发工作。</a:t>
            </a:r>
            <a:endParaRPr lang="zh-CN" altLang="en-US" dirty="0"/>
          </a:p>
        </p:txBody>
      </p:sp>
      <p:sp>
        <p:nvSpPr>
          <p:cNvPr id="57348" name="直接连接符 4">
            <a:extLst>
              <a:ext uri="{FF2B5EF4-FFF2-40B4-BE49-F238E27FC236}">
                <a16:creationId xmlns:a16="http://schemas.microsoft.com/office/drawing/2014/main" id="{2276CC9F-0A53-43AD-9157-00BC16C52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9" name="直接连接符 22">
            <a:extLst>
              <a:ext uri="{FF2B5EF4-FFF2-40B4-BE49-F238E27FC236}">
                <a16:creationId xmlns:a16="http://schemas.microsoft.com/office/drawing/2014/main" id="{0F5594ED-885F-45F4-AD81-E1EAD3468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直接连接符 34">
            <a:extLst>
              <a:ext uri="{FF2B5EF4-FFF2-40B4-BE49-F238E27FC236}">
                <a16:creationId xmlns:a16="http://schemas.microsoft.com/office/drawing/2014/main" id="{15DA81C9-885C-4A09-AECA-8173685BA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7351" name="Picture 1">
            <a:extLst>
              <a:ext uri="{FF2B5EF4-FFF2-40B4-BE49-F238E27FC236}">
                <a16:creationId xmlns:a16="http://schemas.microsoft.com/office/drawing/2014/main" id="{17B2D7E1-AD01-4342-91AE-FD89FF13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>
            <a:extLst>
              <a:ext uri="{FF2B5EF4-FFF2-40B4-BE49-F238E27FC236}">
                <a16:creationId xmlns:a16="http://schemas.microsoft.com/office/drawing/2014/main" id="{A480C6CF-B7FC-41DF-894E-B08515D4B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展望</a:t>
            </a:r>
          </a:p>
        </p:txBody>
      </p:sp>
      <p:sp>
        <p:nvSpPr>
          <p:cNvPr id="58370" name="内容占位符 2">
            <a:extLst>
              <a:ext uri="{FF2B5EF4-FFF2-40B4-BE49-F238E27FC236}">
                <a16:creationId xmlns:a16="http://schemas.microsoft.com/office/drawing/2014/main" id="{E0215FFB-902D-4BA9-8E24-0F517658E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58372" name="直接连接符 4">
            <a:extLst>
              <a:ext uri="{FF2B5EF4-FFF2-40B4-BE49-F238E27FC236}">
                <a16:creationId xmlns:a16="http://schemas.microsoft.com/office/drawing/2014/main" id="{4F021138-08FA-4809-AFD9-49CC245B8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3" name="直接连接符 22">
            <a:extLst>
              <a:ext uri="{FF2B5EF4-FFF2-40B4-BE49-F238E27FC236}">
                <a16:creationId xmlns:a16="http://schemas.microsoft.com/office/drawing/2014/main" id="{D9148A74-803D-4B54-9BE3-1754DCE67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直接连接符 34">
            <a:extLst>
              <a:ext uri="{FF2B5EF4-FFF2-40B4-BE49-F238E27FC236}">
                <a16:creationId xmlns:a16="http://schemas.microsoft.com/office/drawing/2014/main" id="{09035BEF-C775-48CE-9948-D0F002642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75" name="Picture 1">
            <a:extLst>
              <a:ext uri="{FF2B5EF4-FFF2-40B4-BE49-F238E27FC236}">
                <a16:creationId xmlns:a16="http://schemas.microsoft.com/office/drawing/2014/main" id="{29441352-9270-4C10-A2DD-97C9DBDF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内容占位符 2">
            <a:extLst>
              <a:ext uri="{FF2B5EF4-FFF2-40B4-BE49-F238E27FC236}">
                <a16:creationId xmlns:a16="http://schemas.microsoft.com/office/drawing/2014/main" id="{D19EF843-20AD-4214-A9CB-52E71810472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6725" y="1404939"/>
            <a:ext cx="8208963" cy="459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增加新的数据库支持</a:t>
            </a:r>
            <a:endParaRPr lang="en-US" altLang="zh-CN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增强系统对错误的处理能力</a:t>
            </a:r>
            <a:endParaRPr lang="en-US" altLang="zh-CN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indent="0" eaLnBrk="0" hangingPunct="0">
              <a:spcBef>
                <a:spcPct val="20000"/>
              </a:spcBef>
            </a:pPr>
            <a:endParaRPr lang="en-US" altLang="zh-CN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提高系统</a:t>
            </a:r>
            <a:r>
              <a:rPr lang="en-US" altLang="zh-CN" sz="2800" dirty="0">
                <a:latin typeface="Calibri" panose="020F0502020204030204" pitchFamily="34" charset="0"/>
                <a:sym typeface="Calibri" panose="020F0502020204030204" pitchFamily="34" charset="0"/>
              </a:rPr>
              <a:t>Record</a:t>
            </a:r>
            <a:r>
              <a:rPr lang="zh-CN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的兼容性</a:t>
            </a:r>
            <a:endParaRPr lang="en-US" altLang="zh-CN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进一步改进作业调度算法</a:t>
            </a:r>
            <a:endParaRPr lang="en-US" altLang="zh-CN" sz="28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>
            <a:extLst>
              <a:ext uri="{FF2B5EF4-FFF2-40B4-BE49-F238E27FC236}">
                <a16:creationId xmlns:a16="http://schemas.microsoft.com/office/drawing/2014/main" id="{68E9571C-5324-4AC8-80FD-947ECCD3A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4" name="内容占位符 2">
            <a:extLst>
              <a:ext uri="{FF2B5EF4-FFF2-40B4-BE49-F238E27FC236}">
                <a16:creationId xmlns:a16="http://schemas.microsoft.com/office/drawing/2014/main" id="{FF546273-9204-4062-97AF-9342C2013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8288" y="2924175"/>
            <a:ext cx="3970337" cy="14700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7200" dirty="0"/>
              <a:t>谢 谢！</a:t>
            </a:r>
          </a:p>
        </p:txBody>
      </p:sp>
      <p:sp>
        <p:nvSpPr>
          <p:cNvPr id="59396" name="直接连接符 4">
            <a:extLst>
              <a:ext uri="{FF2B5EF4-FFF2-40B4-BE49-F238E27FC236}">
                <a16:creationId xmlns:a16="http://schemas.microsoft.com/office/drawing/2014/main" id="{AB9B21C0-C6B8-4826-8219-3FD9E3923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直接连接符 22">
            <a:extLst>
              <a:ext uri="{FF2B5EF4-FFF2-40B4-BE49-F238E27FC236}">
                <a16:creationId xmlns:a16="http://schemas.microsoft.com/office/drawing/2014/main" id="{520DBE91-E78F-4681-9633-930B3464D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直接连接符 34">
            <a:extLst>
              <a:ext uri="{FF2B5EF4-FFF2-40B4-BE49-F238E27FC236}">
                <a16:creationId xmlns:a16="http://schemas.microsoft.com/office/drawing/2014/main" id="{05F72E95-D0FB-4A16-9985-451D16E8A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9" name="Picture 1">
            <a:extLst>
              <a:ext uri="{FF2B5EF4-FFF2-40B4-BE49-F238E27FC236}">
                <a16:creationId xmlns:a16="http://schemas.microsoft.com/office/drawing/2014/main" id="{76B3A09A-FCE2-4238-8376-0F96C2A3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直接连接符 4">
            <a:extLst>
              <a:ext uri="{FF2B5EF4-FFF2-40B4-BE49-F238E27FC236}">
                <a16:creationId xmlns:a16="http://schemas.microsoft.com/office/drawing/2014/main" id="{63E4B2F4-D5F7-43CB-8971-343DBF37D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" name="直接连接符 22">
            <a:extLst>
              <a:ext uri="{FF2B5EF4-FFF2-40B4-BE49-F238E27FC236}">
                <a16:creationId xmlns:a16="http://schemas.microsoft.com/office/drawing/2014/main" id="{F01B46CB-A59D-4785-9705-C89111704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直接连接符 34">
            <a:extLst>
              <a:ext uri="{FF2B5EF4-FFF2-40B4-BE49-F238E27FC236}">
                <a16:creationId xmlns:a16="http://schemas.microsoft.com/office/drawing/2014/main" id="{2FFE1236-40B9-4F98-B022-8CB71DB4A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D19D1B0B-05A9-4C86-A47B-78C7E379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标题 1">
            <a:extLst>
              <a:ext uri="{FF2B5EF4-FFF2-40B4-BE49-F238E27FC236}">
                <a16:creationId xmlns:a16="http://schemas.microsoft.com/office/drawing/2014/main" id="{6F43299F-4B92-4875-A1CB-68F28D791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41990" name="内容占位符 2">
            <a:extLst>
              <a:ext uri="{FF2B5EF4-FFF2-40B4-BE49-F238E27FC236}">
                <a16:creationId xmlns:a16="http://schemas.microsoft.com/office/drawing/2014/main" id="{037EAA82-D5F9-43BA-B39C-D81EE0DBD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基于快照文件进行增量同步方案</a:t>
            </a:r>
            <a:endParaRPr lang="en-US" altLang="zh-CN" sz="28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482232-F5A4-4998-AA55-A9B3321EA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148587"/>
            <a:ext cx="6695967" cy="3584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直接连接符 4">
            <a:extLst>
              <a:ext uri="{FF2B5EF4-FFF2-40B4-BE49-F238E27FC236}">
                <a16:creationId xmlns:a16="http://schemas.microsoft.com/office/drawing/2014/main" id="{BF9ACFB3-896B-4ACC-A0F2-62084F390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" name="直接连接符 22">
            <a:extLst>
              <a:ext uri="{FF2B5EF4-FFF2-40B4-BE49-F238E27FC236}">
                <a16:creationId xmlns:a16="http://schemas.microsoft.com/office/drawing/2014/main" id="{18D061DB-CB23-4E30-ACEB-95DC6264C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直接连接符 34">
            <a:extLst>
              <a:ext uri="{FF2B5EF4-FFF2-40B4-BE49-F238E27FC236}">
                <a16:creationId xmlns:a16="http://schemas.microsoft.com/office/drawing/2014/main" id="{4570B425-210D-4175-B7C6-F05ADA78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012" name="Picture 1">
            <a:extLst>
              <a:ext uri="{FF2B5EF4-FFF2-40B4-BE49-F238E27FC236}">
                <a16:creationId xmlns:a16="http://schemas.microsoft.com/office/drawing/2014/main" id="{908BB2EB-3680-43D8-A4FF-DAE818D9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标题 1">
            <a:extLst>
              <a:ext uri="{FF2B5EF4-FFF2-40B4-BE49-F238E27FC236}">
                <a16:creationId xmlns:a16="http://schemas.microsoft.com/office/drawing/2014/main" id="{A84B2BC9-E0F4-42DC-AE20-58EEDF1A4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43014" name="内容占位符 1">
            <a:extLst>
              <a:ext uri="{FF2B5EF4-FFF2-40B4-BE49-F238E27FC236}">
                <a16:creationId xmlns:a16="http://schemas.microsoft.com/office/drawing/2014/main" id="{C97DD4E3-0589-4B2A-973C-8CFE9AD3E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基于触发器的实时同步方案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B6EBBB-E58C-474A-9E37-FD4E8CC0A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20" y="2642941"/>
            <a:ext cx="6628571" cy="2920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直接连接符 4">
            <a:extLst>
              <a:ext uri="{FF2B5EF4-FFF2-40B4-BE49-F238E27FC236}">
                <a16:creationId xmlns:a16="http://schemas.microsoft.com/office/drawing/2014/main" id="{63E4B2F4-D5F7-43CB-8971-343DBF37D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" name="直接连接符 22">
            <a:extLst>
              <a:ext uri="{FF2B5EF4-FFF2-40B4-BE49-F238E27FC236}">
                <a16:creationId xmlns:a16="http://schemas.microsoft.com/office/drawing/2014/main" id="{F01B46CB-A59D-4785-9705-C89111704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直接连接符 34">
            <a:extLst>
              <a:ext uri="{FF2B5EF4-FFF2-40B4-BE49-F238E27FC236}">
                <a16:creationId xmlns:a16="http://schemas.microsoft.com/office/drawing/2014/main" id="{2FFE1236-40B9-4F98-B022-8CB71DB4A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D19D1B0B-05A9-4C86-A47B-78C7E379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标题 1">
            <a:extLst>
              <a:ext uri="{FF2B5EF4-FFF2-40B4-BE49-F238E27FC236}">
                <a16:creationId xmlns:a16="http://schemas.microsoft.com/office/drawing/2014/main" id="{6F43299F-4B92-4875-A1CB-68F28D791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41990" name="内容占位符 2">
            <a:extLst>
              <a:ext uri="{FF2B5EF4-FFF2-40B4-BE49-F238E27FC236}">
                <a16:creationId xmlns:a16="http://schemas.microsoft.com/office/drawing/2014/main" id="{037EAA82-D5F9-43BA-B39C-D81EE0DBD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特异数据库组合同步方案</a:t>
            </a:r>
            <a:endParaRPr lang="en-US" altLang="zh-CN" sz="28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D9A6B-6541-4D14-935B-79555FEBF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64" y="2135054"/>
            <a:ext cx="4796895" cy="45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直接连接符 4">
            <a:extLst>
              <a:ext uri="{FF2B5EF4-FFF2-40B4-BE49-F238E27FC236}">
                <a16:creationId xmlns:a16="http://schemas.microsoft.com/office/drawing/2014/main" id="{F2D1871D-733A-4DAA-A446-D8502B4A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4" name="直接连接符 22">
            <a:extLst>
              <a:ext uri="{FF2B5EF4-FFF2-40B4-BE49-F238E27FC236}">
                <a16:creationId xmlns:a16="http://schemas.microsoft.com/office/drawing/2014/main" id="{61038B18-9EA6-40E7-B8EA-8430403E5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直接连接符 34">
            <a:extLst>
              <a:ext uri="{FF2B5EF4-FFF2-40B4-BE49-F238E27FC236}">
                <a16:creationId xmlns:a16="http://schemas.microsoft.com/office/drawing/2014/main" id="{8B6269B9-6D5A-4477-A7AE-80E5D20C6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45E22615-B960-403A-880F-2CE2FFBA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标题 1">
            <a:extLst>
              <a:ext uri="{FF2B5EF4-FFF2-40B4-BE49-F238E27FC236}">
                <a16:creationId xmlns:a16="http://schemas.microsoft.com/office/drawing/2014/main" id="{59F82EC3-89D4-45A4-B955-76415C2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论文主要内容</a:t>
            </a:r>
          </a:p>
        </p:txBody>
      </p:sp>
      <p:sp>
        <p:nvSpPr>
          <p:cNvPr id="44038" name="内容占位符 2">
            <a:extLst>
              <a:ext uri="{FF2B5EF4-FFF2-40B4-BE49-F238E27FC236}">
                <a16:creationId xmlns:a16="http://schemas.microsoft.com/office/drawing/2014/main" id="{C7D1611A-85F4-41BF-8C45-8D3EB9B0A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提出了一个中心化的满足可扩展性的异构数据库同步架构。</a:t>
            </a: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/>
              <a:t>提出了</a:t>
            </a:r>
            <a:r>
              <a:rPr lang="zh-CN" altLang="en-US" sz="2800" dirty="0"/>
              <a:t>一个全量同步基于内存的数据缓存方案，增量同步基于</a:t>
            </a:r>
            <a:r>
              <a:rPr lang="en-US" altLang="zh-CN" sz="2800" dirty="0"/>
              <a:t>Proto buffer</a:t>
            </a:r>
            <a:r>
              <a:rPr lang="zh-CN" altLang="en-US" sz="2800" dirty="0"/>
              <a:t>的安全压缩快照解决方案。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针对常见数据库</a:t>
            </a:r>
            <a:r>
              <a:rPr lang="en-US" altLang="zh-CN" sz="2800" dirty="0"/>
              <a:t>MySQL</a:t>
            </a:r>
            <a:r>
              <a:rPr lang="zh-CN" altLang="en-US" sz="2800" dirty="0"/>
              <a:t>、</a:t>
            </a:r>
            <a:r>
              <a:rPr lang="en-US" altLang="zh-CN" sz="2800" dirty="0"/>
              <a:t>Oracle</a:t>
            </a:r>
            <a:r>
              <a:rPr lang="zh-CN" altLang="en-US" sz="2800" dirty="0"/>
              <a:t>及</a:t>
            </a:r>
            <a:r>
              <a:rPr lang="en-US" altLang="zh-CN" sz="2800" dirty="0"/>
              <a:t>Mongo DB</a:t>
            </a:r>
            <a:r>
              <a:rPr lang="zh-CN" altLang="en-US" sz="2800" dirty="0"/>
              <a:t>提出了具体实现方案</a:t>
            </a:r>
            <a:r>
              <a:rPr lang="en-US" altLang="zh-CN" sz="2800" dirty="0"/>
              <a:t>GDST-General Data Synchronize Tool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直接连接符 4">
            <a:extLst>
              <a:ext uri="{FF2B5EF4-FFF2-40B4-BE49-F238E27FC236}">
                <a16:creationId xmlns:a16="http://schemas.microsoft.com/office/drawing/2014/main" id="{5FFCA472-1678-48BE-B272-C884BFA10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2" name="直接连接符 22">
            <a:extLst>
              <a:ext uri="{FF2B5EF4-FFF2-40B4-BE49-F238E27FC236}">
                <a16:creationId xmlns:a16="http://schemas.microsoft.com/office/drawing/2014/main" id="{BA09961A-3999-498A-9DA7-62CB14F8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直接连接符 34">
            <a:extLst>
              <a:ext uri="{FF2B5EF4-FFF2-40B4-BE49-F238E27FC236}">
                <a16:creationId xmlns:a16="http://schemas.microsoft.com/office/drawing/2014/main" id="{3435EA12-E59F-47C5-9B5C-101B9DBC7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CE516198-CA45-43E8-B39D-9BF3CAE5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标题 1">
            <a:extLst>
              <a:ext uri="{FF2B5EF4-FFF2-40B4-BE49-F238E27FC236}">
                <a16:creationId xmlns:a16="http://schemas.microsoft.com/office/drawing/2014/main" id="{A1582073-3418-4E53-806A-2AC03540F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16" y="2191128"/>
            <a:ext cx="3990090" cy="886104"/>
          </a:xfrm>
        </p:spPr>
        <p:txBody>
          <a:bodyPr/>
          <a:lstStyle/>
          <a:p>
            <a:r>
              <a:rPr lang="zh-CN" altLang="en-US" dirty="0"/>
              <a:t>拓扑结构与</a:t>
            </a:r>
            <a:br>
              <a:rPr lang="en-US" altLang="zh-CN" dirty="0"/>
            </a:br>
            <a:r>
              <a:rPr lang="zh-CN" altLang="en-US" dirty="0"/>
              <a:t>组合模式</a:t>
            </a:r>
          </a:p>
        </p:txBody>
      </p:sp>
      <p:pic>
        <p:nvPicPr>
          <p:cNvPr id="8" name="内容占位符 1">
            <a:extLst>
              <a:ext uri="{FF2B5EF4-FFF2-40B4-BE49-F238E27FC236}">
                <a16:creationId xmlns:a16="http://schemas.microsoft.com/office/drawing/2014/main" id="{A6BFAD45-6B28-4170-8387-29421E81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20853" y="293575"/>
            <a:ext cx="4834868" cy="409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54DBE5-A672-43C8-862A-EAB31BC0A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1" y="3955920"/>
            <a:ext cx="4968354" cy="1921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直接连接符 4">
            <a:extLst>
              <a:ext uri="{FF2B5EF4-FFF2-40B4-BE49-F238E27FC236}">
                <a16:creationId xmlns:a16="http://schemas.microsoft.com/office/drawing/2014/main" id="{777A58EE-112A-4C72-8584-3198FB8F1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6" name="直接连接符 22">
            <a:extLst>
              <a:ext uri="{FF2B5EF4-FFF2-40B4-BE49-F238E27FC236}">
                <a16:creationId xmlns:a16="http://schemas.microsoft.com/office/drawing/2014/main" id="{19561DE3-4A74-41CD-A055-A4C91F68B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直接连接符 34">
            <a:extLst>
              <a:ext uri="{FF2B5EF4-FFF2-40B4-BE49-F238E27FC236}">
                <a16:creationId xmlns:a16="http://schemas.microsoft.com/office/drawing/2014/main" id="{CA21DC84-74BF-4635-B4D2-30E5F16A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7108" name="Picture 1">
            <a:extLst>
              <a:ext uri="{FF2B5EF4-FFF2-40B4-BE49-F238E27FC236}">
                <a16:creationId xmlns:a16="http://schemas.microsoft.com/office/drawing/2014/main" id="{116CDB3A-5064-49CA-A531-0E39EA780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标题 1">
            <a:extLst>
              <a:ext uri="{FF2B5EF4-FFF2-40B4-BE49-F238E27FC236}">
                <a16:creationId xmlns:a16="http://schemas.microsoft.com/office/drawing/2014/main" id="{4B8DD762-A5F7-49EB-950A-A1DE234C8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GDST Core</a:t>
            </a:r>
            <a:r>
              <a:rPr lang="zh-CN" altLang="en-US" dirty="0"/>
              <a:t>职责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CFE821-A89F-49DC-A73D-015DF6B8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作业管理及调度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数据管理与缓存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日志管理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直接连接符 4">
            <a:extLst>
              <a:ext uri="{FF2B5EF4-FFF2-40B4-BE49-F238E27FC236}">
                <a16:creationId xmlns:a16="http://schemas.microsoft.com/office/drawing/2014/main" id="{6A7DAAE7-DCC1-451C-BCF2-A2CD523BC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260350"/>
            <a:ext cx="8208963" cy="0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0" name="直接连接符 22">
            <a:extLst>
              <a:ext uri="{FF2B5EF4-FFF2-40B4-BE49-F238E27FC236}">
                <a16:creationId xmlns:a16="http://schemas.microsoft.com/office/drawing/2014/main" id="{C4DA1DED-2D6B-4B1C-9197-EF784DD4E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0350"/>
            <a:ext cx="0" cy="720725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直接连接符 34">
            <a:extLst>
              <a:ext uri="{FF2B5EF4-FFF2-40B4-BE49-F238E27FC236}">
                <a16:creationId xmlns:a16="http://schemas.microsoft.com/office/drawing/2014/main" id="{1C813E79-6FF7-4E8D-AC5C-548E4A3BA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524625"/>
            <a:ext cx="8137525" cy="1588"/>
          </a:xfrm>
          <a:prstGeom prst="line">
            <a:avLst/>
          </a:prstGeom>
          <a:noFill/>
          <a:ln w="28575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C045C626-1DC4-4812-B9ED-73CC853A3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6435725"/>
            <a:ext cx="17573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标题 1">
            <a:extLst>
              <a:ext uri="{FF2B5EF4-FFF2-40B4-BE49-F238E27FC236}">
                <a16:creationId xmlns:a16="http://schemas.microsoft.com/office/drawing/2014/main" id="{3E307556-E3B8-4C53-A8FF-0DA9742FE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GDST Plugin(</a:t>
            </a:r>
            <a:r>
              <a:rPr lang="zh-CN" altLang="en-US" dirty="0"/>
              <a:t>读写</a:t>
            </a:r>
            <a:r>
              <a:rPr lang="en-US" altLang="zh-CN" dirty="0"/>
              <a:t>)</a:t>
            </a:r>
            <a:r>
              <a:rPr lang="zh-CN" altLang="en-US" dirty="0"/>
              <a:t>职责</a:t>
            </a:r>
            <a:endParaRPr lang="zh-CN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4D1BF5-1129-49B6-A2DA-E81376F9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9444"/>
            <a:ext cx="8229600" cy="4476719"/>
          </a:xfrm>
        </p:spPr>
        <p:txBody>
          <a:bodyPr/>
          <a:lstStyle/>
          <a:p>
            <a:r>
              <a:rPr lang="zh-CN" altLang="en-US" dirty="0"/>
              <a:t>源数据读取并标准化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数据库连接的获取与销毁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将标准化的数据写入目标数据库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Pages>0</Pages>
  <Words>1057</Words>
  <Characters>0</Characters>
  <Application>Microsoft Office PowerPoint</Application>
  <DocSecurity>0</DocSecurity>
  <PresentationFormat>全屏显示(4:3)</PresentationFormat>
  <Lines>0</Lines>
  <Paragraphs>200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研究背景</vt:lpstr>
      <vt:lpstr>研究现状</vt:lpstr>
      <vt:lpstr>研究现状</vt:lpstr>
      <vt:lpstr>研究现状</vt:lpstr>
      <vt:lpstr>论文主要内容</vt:lpstr>
      <vt:lpstr>拓扑结构与 组合模式</vt:lpstr>
      <vt:lpstr>GDST Core职责</vt:lpstr>
      <vt:lpstr>GDST Plugin(读写)职责</vt:lpstr>
      <vt:lpstr>实现平台</vt:lpstr>
      <vt:lpstr>GDST Core执行逻辑</vt:lpstr>
      <vt:lpstr>解析配置文件</vt:lpstr>
      <vt:lpstr>列映射</vt:lpstr>
      <vt:lpstr>插件类加载</vt:lpstr>
      <vt:lpstr>数据缓存池</vt:lpstr>
      <vt:lpstr>标准化数据格式</vt:lpstr>
      <vt:lpstr>数据库连接管理——三级结构</vt:lpstr>
      <vt:lpstr>实验环境</vt:lpstr>
      <vt:lpstr>实验结果</vt:lpstr>
      <vt:lpstr>总结</vt:lpstr>
      <vt:lpstr>展望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</dc:creator>
  <cp:keywords/>
  <dc:description/>
  <cp:lastModifiedBy>Johnson Lee</cp:lastModifiedBy>
  <cp:revision>1341</cp:revision>
  <dcterms:created xsi:type="dcterms:W3CDTF">2012-12-23T08:10:16Z</dcterms:created>
  <dcterms:modified xsi:type="dcterms:W3CDTF">2019-05-27T15:39:49Z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