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48F"/>
    <a:srgbClr val="86146F"/>
    <a:srgbClr val="3A0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F17D-5EC2-11A1-98BE-19D14FF3D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CA7A64-B6B2-D940-5345-CCE4CFC8D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5E37B6-76A9-CD6B-D09C-801ABD44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0683C-EA8E-A08D-F0C9-CD17F2A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94183-5942-D282-477E-6A6A80C0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4FDD9-4E34-77FB-9BC1-3FF6B34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2630D2-D873-AF3C-F37A-AA969760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E8932-17C5-58DA-D1EA-BF491729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E7512-E838-A33E-AD08-8034B4F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63A1C-B010-2327-0708-373DE7CC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68BD4D-235F-529C-9FDA-667BC6A5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2DA61-4630-75EA-E040-78B04902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64DF3-F592-5CF9-2A2D-4D76D6D3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924D0-CEB6-FC10-4992-BBA26A54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DA139-09E7-0A46-A5ED-B9B29E0F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794DA-D601-3FC4-2DEB-47CA1673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A0E1D-9A8C-1ADE-63C4-20D076F2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CD40F-AC80-D9EA-4441-E7D9FFC6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FE2D0-0741-5001-7237-6A86A5D5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0D3CA-2A7F-C400-B8A3-6EECFB90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97119-6EB3-C2E1-5976-C78C6CC1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4D6E80-8C03-76B0-E7E2-7E549178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C0278-90CF-8186-EAF9-1CB49961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B87C5-B19C-D78A-6E8F-FA13BB8B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F6876-A29A-6FD7-C546-92FC7EEF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98108-27F1-8250-AF54-2240F17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7A02D-4E11-BADB-9684-0455A537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C8A5A-239D-87CA-4507-140CD2BA4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6C1D8E-F2CE-E7EC-F01E-921658FB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3BCA66-1D67-AFDC-D084-220B442B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E67E3-C405-C9B9-98F7-2BBF940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AEA8A-E5C2-BFB8-A1F5-8E8AA4DF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710A9-BEA1-B80B-0BDD-F1364A7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E535A-ABDC-0E0C-9B8F-080BEDD2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4229B4-BB78-ACD0-D935-41D5D74FA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63753E-7422-3EF5-92A7-805DB6FA8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498D65-28AA-A78C-3E3E-F65C0403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8C3DDE-E0C9-F800-4FB3-3B791122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7B6545-E2C6-713F-D763-F7410F64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2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A4B24-4558-44A6-CD7A-28CBDD1B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67F9C4-4F23-6248-7F7C-2FED878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DD0296-C930-0305-47B2-9CAC36C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647E00-141F-DCC9-BA97-EA2147A7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8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4BCFFB-3EAB-A210-5988-D431C667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90FBD2-C213-9674-5FC6-CD9EC82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AC0788-2149-F2B5-AAE6-E4159B9B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7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E1EE6-4B13-B98F-DFCF-03689A7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436E-D89B-AD02-11B4-9975A3B5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1A385E-1A5C-1FC5-0BD5-D03367D0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3740FE-D931-D173-C5A6-02EAC0B8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B4-DDDF-0265-A470-C7BA848D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FEFE0-997C-12FE-5049-6C1F98E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E26AE-B6B5-D4E4-51E0-60DB3CA0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C13AE6-719E-274C-0E78-54030FA52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214A0E-C395-953A-CC7D-E1D5AC41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81F72-62D0-9E88-9034-E4D925E7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AF1B3E-DBC1-A776-28DA-E58D8979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F5A16-7BE9-2481-8F8C-DAD3B97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069E-E29E-1615-3CE8-9AD97DB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7AF3A-C529-4C3A-D1F8-70FF7341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C250C-052A-DE97-DD97-69C9DFDB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49D05-B368-4703-BC32-C3B8DBF5D8E5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10FBB-C479-3A28-F2FB-E109E6C19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EFE1E-99C5-E90B-CFFE-7E5FC6744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715D-5BF6-4912-A838-410563E01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E8BF4E2-9A25-9E52-85B4-4E2B37B1354A}"/>
              </a:ext>
            </a:extLst>
          </p:cNvPr>
          <p:cNvSpPr/>
          <p:nvPr/>
        </p:nvSpPr>
        <p:spPr>
          <a:xfrm>
            <a:off x="0" y="0"/>
            <a:ext cx="13820774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B5AEADD-0F08-AB8B-FB45-62F7EC0E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3" b="22293"/>
          <a:stretch/>
        </p:blipFill>
        <p:spPr>
          <a:xfrm>
            <a:off x="6405123" y="0"/>
            <a:ext cx="663184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66026-25AA-4B0D-1B66-E275C77B6EE1}"/>
              </a:ext>
            </a:extLst>
          </p:cNvPr>
          <p:cNvSpPr txBox="1"/>
          <p:nvPr/>
        </p:nvSpPr>
        <p:spPr>
          <a:xfrm>
            <a:off x="478698" y="666750"/>
            <a:ext cx="6293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Курсовой проект</a:t>
            </a:r>
          </a:p>
          <a:p>
            <a:r>
              <a:rPr lang="ru-RU" sz="2800" dirty="0">
                <a:solidFill>
                  <a:schemeClr val="bg1"/>
                </a:solidFill>
              </a:rPr>
              <a:t>«Разработка приложения «</a:t>
            </a:r>
            <a:r>
              <a:rPr lang="en-US" sz="2800" dirty="0">
                <a:solidFill>
                  <a:schemeClr val="bg1"/>
                </a:solidFill>
              </a:rPr>
              <a:t>Ballz</a:t>
            </a:r>
            <a:r>
              <a:rPr lang="ru-RU" sz="28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061-AB8C-56EE-BE37-0E8C8C62D96D}"/>
              </a:ext>
            </a:extLst>
          </p:cNvPr>
          <p:cNvSpPr txBox="1"/>
          <p:nvPr/>
        </p:nvSpPr>
        <p:spPr>
          <a:xfrm>
            <a:off x="478698" y="4990921"/>
            <a:ext cx="3240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Выполнил: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Студент гр. АУБП-22-2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Писковский И. В.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891860F-C55D-866F-6901-B0528A5D15B0}"/>
              </a:ext>
            </a:extLst>
          </p:cNvPr>
          <p:cNvSpPr/>
          <p:nvPr/>
        </p:nvSpPr>
        <p:spPr>
          <a:xfrm>
            <a:off x="6349197" y="-285750"/>
            <a:ext cx="111852" cy="790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0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88732D-29E2-573C-AB8E-9BF00DD742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740CC-39A4-9A40-D251-442D3355C5C5}"/>
              </a:ext>
            </a:extLst>
          </p:cNvPr>
          <p:cNvSpPr txBox="1"/>
          <p:nvPr/>
        </p:nvSpPr>
        <p:spPr>
          <a:xfrm>
            <a:off x="303997" y="1666220"/>
            <a:ext cx="5741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Разработать алгоритм игры «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Ballz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», в которой игроку предстоит стрелять шариками по блокам и уничтожать их</a:t>
            </a:r>
          </a:p>
        </p:txBody>
      </p:sp>
      <p:pic>
        <p:nvPicPr>
          <p:cNvPr id="9" name="Рисунок 8" descr="Изображение выглядит как Красочность, прямоугольный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A42CA42F-2275-C69D-AB41-5FCD1321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23" y="0"/>
            <a:ext cx="706755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EF582-2031-26A4-1965-5D31A091BF15}"/>
              </a:ext>
            </a:extLst>
          </p:cNvPr>
          <p:cNvSpPr/>
          <p:nvPr/>
        </p:nvSpPr>
        <p:spPr>
          <a:xfrm>
            <a:off x="6349197" y="-285750"/>
            <a:ext cx="111852" cy="790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33967-E453-EB33-562A-4A79E78C7F06}"/>
              </a:ext>
            </a:extLst>
          </p:cNvPr>
          <p:cNvSpPr txBox="1"/>
          <p:nvPr/>
        </p:nvSpPr>
        <p:spPr>
          <a:xfrm>
            <a:off x="303997" y="3429000"/>
            <a:ext cx="609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Количество шаров увеличивается с каждым уровнем,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блоки опускаются вниз, что делает геймплей сложнее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D94F5-F2DD-8D0B-D827-EB6CEDF39A66}"/>
              </a:ext>
            </a:extLst>
          </p:cNvPr>
          <p:cNvSpPr txBox="1"/>
          <p:nvPr/>
        </p:nvSpPr>
        <p:spPr>
          <a:xfrm>
            <a:off x="253197" y="5283200"/>
            <a:ext cx="579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Дополнительно можно реализовать различные бонусы, с помощью которых уровни будет проходить легче.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39CB8-551A-8E90-F69F-E4962A7FE1CA}"/>
              </a:ext>
            </a:extLst>
          </p:cNvPr>
          <p:cNvSpPr txBox="1"/>
          <p:nvPr/>
        </p:nvSpPr>
        <p:spPr>
          <a:xfrm>
            <a:off x="330200" y="488950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Формулировка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4530776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DD08E7-C2D5-FA4A-3139-BDA79FFE2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AF6B4-DF90-DDBB-92FA-DEAFDAE6E25C}"/>
              </a:ext>
            </a:extLst>
          </p:cNvPr>
          <p:cNvSpPr txBox="1"/>
          <p:nvPr/>
        </p:nvSpPr>
        <p:spPr>
          <a:xfrm>
            <a:off x="330200" y="488950"/>
            <a:ext cx="4716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Алгоритм решения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FB5530-90B9-6D5E-B1FD-4A619831C3E4}"/>
              </a:ext>
            </a:extLst>
          </p:cNvPr>
          <p:cNvSpPr/>
          <p:nvPr/>
        </p:nvSpPr>
        <p:spPr>
          <a:xfrm>
            <a:off x="527050" y="14986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Составление четкой логики работы игры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E7A08-DCED-5D05-3498-DACE1C89C746}"/>
              </a:ext>
            </a:extLst>
          </p:cNvPr>
          <p:cNvSpPr/>
          <p:nvPr/>
        </p:nvSpPr>
        <p:spPr>
          <a:xfrm>
            <a:off x="3949700" y="14986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Написание интерфейса меню и обработка элементов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64955C-422C-625E-6E6B-F95501E9181F}"/>
              </a:ext>
            </a:extLst>
          </p:cNvPr>
          <p:cNvSpPr/>
          <p:nvPr/>
        </p:nvSpPr>
        <p:spPr>
          <a:xfrm>
            <a:off x="7372350" y="14986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логики на базе описания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62152F-1E22-5AE7-E8F4-0BBEAB947291}"/>
              </a:ext>
            </a:extLst>
          </p:cNvPr>
          <p:cNvSpPr/>
          <p:nvPr/>
        </p:nvSpPr>
        <p:spPr>
          <a:xfrm>
            <a:off x="7372350" y="42418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графической составляющей игры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4BD299-A948-4443-BEF8-06473A75616A}"/>
              </a:ext>
            </a:extLst>
          </p:cNvPr>
          <p:cNvSpPr/>
          <p:nvPr/>
        </p:nvSpPr>
        <p:spPr>
          <a:xfrm>
            <a:off x="3949700" y="42418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24A9C40-5824-DB54-6A7B-105AFB8A5E18}"/>
              </a:ext>
            </a:extLst>
          </p:cNvPr>
          <p:cNvSpPr/>
          <p:nvPr/>
        </p:nvSpPr>
        <p:spPr>
          <a:xfrm>
            <a:off x="527050" y="4241800"/>
            <a:ext cx="2895600" cy="1117600"/>
          </a:xfrm>
          <a:prstGeom prst="rect">
            <a:avLst/>
          </a:prstGeom>
          <a:solidFill>
            <a:srgbClr val="9D5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Успех! (: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2A1403F-8453-F975-B757-2DA5173B3835}"/>
              </a:ext>
            </a:extLst>
          </p:cNvPr>
          <p:cNvCxnSpPr>
            <a:stCxn id="6" idx="3"/>
          </p:cNvCxnSpPr>
          <p:nvPr/>
        </p:nvCxnSpPr>
        <p:spPr>
          <a:xfrm>
            <a:off x="3422650" y="2057400"/>
            <a:ext cx="52705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4CFFAD-40CC-6E20-64A6-EAF42A68E6AF}"/>
              </a:ext>
            </a:extLst>
          </p:cNvPr>
          <p:cNvCxnSpPr/>
          <p:nvPr/>
        </p:nvCxnSpPr>
        <p:spPr>
          <a:xfrm>
            <a:off x="6845300" y="2063750"/>
            <a:ext cx="52705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B98887B9-DFFD-512D-15E9-349FBA824173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10267950" y="2057400"/>
            <a:ext cx="12700" cy="2743200"/>
          </a:xfrm>
          <a:prstGeom prst="bentConnector3">
            <a:avLst>
              <a:gd name="adj1" fmla="val 65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CF9ACF2-AD4A-BFB0-1B4A-7E7A0540BA98}"/>
              </a:ext>
            </a:extLst>
          </p:cNvPr>
          <p:cNvCxnSpPr>
            <a:stCxn id="10" idx="1"/>
          </p:cNvCxnSpPr>
          <p:nvPr/>
        </p:nvCxnSpPr>
        <p:spPr>
          <a:xfrm flipH="1">
            <a:off x="6845300" y="4800600"/>
            <a:ext cx="5270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5082CF-AB8D-852C-7D62-E015773EA7B2}"/>
              </a:ext>
            </a:extLst>
          </p:cNvPr>
          <p:cNvCxnSpPr/>
          <p:nvPr/>
        </p:nvCxnSpPr>
        <p:spPr>
          <a:xfrm flipH="1">
            <a:off x="3422650" y="4800600"/>
            <a:ext cx="5270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66242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686A7F-3862-530F-CA80-3CB8E7B039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D0C10-C869-56CD-CDCC-D517382108BB}"/>
              </a:ext>
            </a:extLst>
          </p:cNvPr>
          <p:cNvSpPr txBox="1"/>
          <p:nvPr/>
        </p:nvSpPr>
        <p:spPr>
          <a:xfrm>
            <a:off x="330200" y="488950"/>
            <a:ext cx="339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Тестовые примеры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0C2A6-F719-9A80-0B16-AFB5AFADE21C}"/>
              </a:ext>
            </a:extLst>
          </p:cNvPr>
          <p:cNvSpPr txBox="1"/>
          <p:nvPr/>
        </p:nvSpPr>
        <p:spPr>
          <a:xfrm>
            <a:off x="4445000" y="565894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Правильная обработка угла выстрела (90 градусов)</a:t>
            </a:r>
          </a:p>
        </p:txBody>
      </p:sp>
      <p:pic>
        <p:nvPicPr>
          <p:cNvPr id="8" name="Рисунок 7" descr="Изображение выглядит как снимок экрана, текст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26810DC-E7F3-10D3-D051-B6D0B8C6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41" y="1276350"/>
            <a:ext cx="3713924" cy="46609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текст, Мультимедийное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A79845B-EFEB-0926-B4C7-497D63592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35" y="1276350"/>
            <a:ext cx="371392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BC8F2B-C360-BBD4-BAC0-300327EDC4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4F33C-0553-13C7-C49A-57BE5310517E}"/>
              </a:ext>
            </a:extLst>
          </p:cNvPr>
          <p:cNvSpPr txBox="1"/>
          <p:nvPr/>
        </p:nvSpPr>
        <p:spPr>
          <a:xfrm>
            <a:off x="330200" y="488950"/>
            <a:ext cx="339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Тестовые примеры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EF12A-2DCF-47FA-1B16-B23228A67D73}"/>
              </a:ext>
            </a:extLst>
          </p:cNvPr>
          <p:cNvSpPr txBox="1"/>
          <p:nvPr/>
        </p:nvSpPr>
        <p:spPr>
          <a:xfrm>
            <a:off x="4445000" y="565894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Правильная обработка угла выстрела (45 градусов)</a:t>
            </a:r>
          </a:p>
        </p:txBody>
      </p:sp>
      <p:pic>
        <p:nvPicPr>
          <p:cNvPr id="8" name="Рисунок 7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D123D1-7EA5-E5B0-52C4-3DB6700F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41" y="1276350"/>
            <a:ext cx="3713924" cy="466090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текст, луна&#10;&#10;Автоматически созданное описание">
            <a:extLst>
              <a:ext uri="{FF2B5EF4-FFF2-40B4-BE49-F238E27FC236}">
                <a16:creationId xmlns:a16="http://schemas.microsoft.com/office/drawing/2014/main" id="{1149CFE5-14BD-5F45-CFBD-9613E7C3C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35" y="1276350"/>
            <a:ext cx="371392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199CE0-F5E5-1363-027D-3F996F0664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D409-3A56-8179-D82F-DA1C4CB565D9}"/>
              </a:ext>
            </a:extLst>
          </p:cNvPr>
          <p:cNvSpPr txBox="1"/>
          <p:nvPr/>
        </p:nvSpPr>
        <p:spPr>
          <a:xfrm>
            <a:off x="330200" y="488950"/>
            <a:ext cx="339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Тестовые примеры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D12CF-1954-84FC-6D63-5A4D33E6ED27}"/>
              </a:ext>
            </a:extLst>
          </p:cNvPr>
          <p:cNvSpPr txBox="1"/>
          <p:nvPr/>
        </p:nvSpPr>
        <p:spPr>
          <a:xfrm>
            <a:off x="4445000" y="565894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Уменьшение здоровья блоков от столкновений</a:t>
            </a:r>
          </a:p>
        </p:txBody>
      </p:sp>
      <p:pic>
        <p:nvPicPr>
          <p:cNvPr id="10" name="Рисунок 9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A582ECF-C97D-4659-41B0-04B9A577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42" y="1276350"/>
            <a:ext cx="3713924" cy="46609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2F6634-9D74-8159-384A-19D070F6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34" y="1276350"/>
            <a:ext cx="371392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793AAA-88B6-538A-D63E-A2B527A9A9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DF67D-85DD-FDBC-E444-C9E7DB5488BD}"/>
              </a:ext>
            </a:extLst>
          </p:cNvPr>
          <p:cNvSpPr txBox="1"/>
          <p:nvPr/>
        </p:nvSpPr>
        <p:spPr>
          <a:xfrm>
            <a:off x="330200" y="48895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Средства реализации</a:t>
            </a:r>
          </a:p>
        </p:txBody>
      </p:sp>
      <p:pic>
        <p:nvPicPr>
          <p:cNvPr id="7" name="Рисунок 6" descr="Изображение выглядит как Графика, снимок экрана, символ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AE805F91-6DBF-B7FB-2525-A026CD48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4248150"/>
            <a:ext cx="2120900" cy="21209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Шрифт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271A38-9D30-8F28-A7C2-52EA32FBF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950"/>
            <a:ext cx="2533650" cy="25336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офейная чашка, Графика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6933FA-77C6-F14C-6BDB-B42F6A5B7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1358900"/>
            <a:ext cx="2400300" cy="240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024B71-D666-7F33-9A0C-57ED6118DA0B}"/>
              </a:ext>
            </a:extLst>
          </p:cNvPr>
          <p:cNvSpPr txBox="1"/>
          <p:nvPr/>
        </p:nvSpPr>
        <p:spPr>
          <a:xfrm>
            <a:off x="285750" y="1358900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качестве языка был выбран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Он обладает огромной совместимостью с огромным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количеством устройств и обеспечивает высокую 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безопасность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AF780-1050-9B2F-BED6-FEB3AA1AB711}"/>
              </a:ext>
            </a:extLst>
          </p:cNvPr>
          <p:cNvSpPr txBox="1"/>
          <p:nvPr/>
        </p:nvSpPr>
        <p:spPr>
          <a:xfrm>
            <a:off x="330200" y="3182958"/>
            <a:ext cx="5654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Для написания графического интерфейса задействован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JavaFX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Эта библиотека позволяет очень легко и удобно создавать графический 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2C899-EDBE-63DD-E9DF-337244AEE654}"/>
              </a:ext>
            </a:extLst>
          </p:cNvPr>
          <p:cNvSpPr txBox="1"/>
          <p:nvPr/>
        </p:nvSpPr>
        <p:spPr>
          <a:xfrm>
            <a:off x="330200" y="5007016"/>
            <a:ext cx="57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Для написания кода использовался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VS Code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Хоть и позиционируется как редактор кода, но может использоваться как мощная 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611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46AE133-3DC6-1A88-F900-CA38CF25DC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F0B0-ED9C-E910-5F6E-4AD4BB7A6DA9}"/>
              </a:ext>
            </a:extLst>
          </p:cNvPr>
          <p:cNvSpPr txBox="1"/>
          <p:nvPr/>
        </p:nvSpPr>
        <p:spPr>
          <a:xfrm>
            <a:off x="330200" y="48895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Диаграмма классов</a:t>
            </a:r>
          </a:p>
        </p:txBody>
      </p:sp>
      <p:pic>
        <p:nvPicPr>
          <p:cNvPr id="11" name="Рисунок 10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F6511BD2-6B78-A10C-5EA0-6D53105E6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85" y="1258893"/>
            <a:ext cx="8387230" cy="51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DBC289-9DB6-7B21-AA75-139A7861E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09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EF099-2B31-CF1F-C4AD-5566C5DED3E2}"/>
              </a:ext>
            </a:extLst>
          </p:cNvPr>
          <p:cNvSpPr txBox="1"/>
          <p:nvPr/>
        </p:nvSpPr>
        <p:spPr>
          <a:xfrm>
            <a:off x="330200" y="48895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</a:rPr>
              <a:t>Интерфейс приложения</a:t>
            </a:r>
          </a:p>
        </p:txBody>
      </p:sp>
      <p:pic>
        <p:nvPicPr>
          <p:cNvPr id="9" name="Рисунок 8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2F541879-F745-61BC-40C1-2A158DAC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8" y="1276350"/>
            <a:ext cx="3713924" cy="46609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текст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7FC4B71-9711-A3EF-15D9-40EFF95D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98" y="1276350"/>
            <a:ext cx="371392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2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182</Words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2024-05-29T15:36:47Z</dcterms:created>
  <dcterms:modified xsi:type="dcterms:W3CDTF">2024-05-29T17:12:06Z</dcterms:modified>
</cp:coreProperties>
</file>