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33"/>
  </p:notesMasterIdLst>
  <p:handoutMasterIdLst>
    <p:handoutMasterId r:id="rId34"/>
  </p:handoutMasterIdLst>
  <p:sldIdLst>
    <p:sldId id="332" r:id="rId2"/>
    <p:sldId id="257" r:id="rId3"/>
    <p:sldId id="258" r:id="rId4"/>
    <p:sldId id="259" r:id="rId5"/>
    <p:sldId id="262" r:id="rId6"/>
    <p:sldId id="263" r:id="rId7"/>
    <p:sldId id="264" r:id="rId8"/>
    <p:sldId id="265" r:id="rId9"/>
    <p:sldId id="266" r:id="rId10"/>
    <p:sldId id="261" r:id="rId11"/>
    <p:sldId id="267" r:id="rId12"/>
    <p:sldId id="271" r:id="rId13"/>
    <p:sldId id="272" r:id="rId14"/>
    <p:sldId id="273" r:id="rId15"/>
    <p:sldId id="274" r:id="rId16"/>
    <p:sldId id="275" r:id="rId17"/>
    <p:sldId id="268" r:id="rId18"/>
    <p:sldId id="269" r:id="rId19"/>
    <p:sldId id="270" r:id="rId20"/>
    <p:sldId id="276" r:id="rId21"/>
    <p:sldId id="277" r:id="rId22"/>
    <p:sldId id="278" r:id="rId23"/>
    <p:sldId id="279" r:id="rId24"/>
    <p:sldId id="280" r:id="rId25"/>
    <p:sldId id="281" r:id="rId26"/>
    <p:sldId id="282" r:id="rId27"/>
    <p:sldId id="283" r:id="rId28"/>
    <p:sldId id="284" r:id="rId29"/>
    <p:sldId id="285" r:id="rId30"/>
    <p:sldId id="333"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86"/>
    <p:restoredTop sz="79427"/>
  </p:normalViewPr>
  <p:slideViewPr>
    <p:cSldViewPr snapToGrid="0" snapToObjects="1">
      <p:cViewPr varScale="1">
        <p:scale>
          <a:sx n="102" d="100"/>
          <a:sy n="102" d="100"/>
        </p:scale>
        <p:origin x="1000" y="19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27F17BA-058B-F848-B184-4EC87368E4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571070D-2CAB-F24F-9EA8-F2F9B0CC6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6B0541-0E19-3140-A75D-83F0091FD087}" type="datetimeFigureOut">
              <a:rPr lang="en-US" smtClean="0"/>
              <a:t>2/2/19</a:t>
            </a:fld>
            <a:endParaRPr lang="en-US"/>
          </a:p>
        </p:txBody>
      </p:sp>
      <p:sp>
        <p:nvSpPr>
          <p:cNvPr id="4" name="Footer Placeholder 3">
            <a:extLst>
              <a:ext uri="{FF2B5EF4-FFF2-40B4-BE49-F238E27FC236}">
                <a16:creationId xmlns:a16="http://schemas.microsoft.com/office/drawing/2014/main" id="{38684A8B-F9AA-BE4C-AED6-C472EDCC972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F488501-5C1D-424B-9FA0-018D42C28D2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CAB201-4CB2-A14C-A362-013C9301991E}" type="slidenum">
              <a:rPr lang="en-US" smtClean="0"/>
              <a:t>‹#›</a:t>
            </a:fld>
            <a:endParaRPr lang="en-US"/>
          </a:p>
        </p:txBody>
      </p:sp>
      <p:pic>
        <p:nvPicPr>
          <p:cNvPr id="7" name="Picture 6">
            <a:extLst>
              <a:ext uri="{FF2B5EF4-FFF2-40B4-BE49-F238E27FC236}">
                <a16:creationId xmlns:a16="http://schemas.microsoft.com/office/drawing/2014/main" id="{5A13915B-38F1-BD42-9395-3BB3E674A240}"/>
              </a:ext>
            </a:extLst>
          </p:cNvPr>
          <p:cNvPicPr>
            <a:picLocks noChangeAspect="1"/>
          </p:cNvPicPr>
          <p:nvPr/>
        </p:nvPicPr>
        <p:blipFill>
          <a:blip r:embed="rId2"/>
          <a:stretch>
            <a:fillRect/>
          </a:stretch>
        </p:blipFill>
        <p:spPr>
          <a:xfrm>
            <a:off x="2322989" y="8685213"/>
            <a:ext cx="2210435" cy="439831"/>
          </a:xfrm>
          <a:prstGeom prst="rect">
            <a:avLst/>
          </a:prstGeom>
        </p:spPr>
      </p:pic>
    </p:spTree>
    <p:extLst>
      <p:ext uri="{BB962C8B-B14F-4D97-AF65-F5344CB8AC3E}">
        <p14:creationId xmlns:p14="http://schemas.microsoft.com/office/powerpoint/2010/main" val="6287215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6759A-F17A-D54D-8D7A-CB146702B30D}" type="datetimeFigureOut">
              <a:rPr lang="en-US" smtClean="0"/>
              <a:t>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9E7691-A93E-264A-93A6-CD1131F7356E}" type="slidenum">
              <a:rPr lang="en-US" smtClean="0"/>
              <a:t>‹#›</a:t>
            </a:fld>
            <a:endParaRPr lang="en-US"/>
          </a:p>
        </p:txBody>
      </p:sp>
    </p:spTree>
    <p:extLst>
      <p:ext uri="{BB962C8B-B14F-4D97-AF65-F5344CB8AC3E}">
        <p14:creationId xmlns:p14="http://schemas.microsoft.com/office/powerpoint/2010/main" val="37855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kernel’s job is to talk to the hardware and software and to manage the system’s resources.  It makes sure, among other things, that tasks are performed and there is enough memory available for everything to run.</a:t>
            </a:r>
          </a:p>
        </p:txBody>
      </p:sp>
      <p:sp>
        <p:nvSpPr>
          <p:cNvPr id="4" name="Slide Number Placeholder 3"/>
          <p:cNvSpPr>
            <a:spLocks noGrp="1"/>
          </p:cNvSpPr>
          <p:nvPr>
            <p:ph type="sldNum" sz="quarter" idx="5"/>
          </p:nvPr>
        </p:nvSpPr>
        <p:spPr/>
        <p:txBody>
          <a:bodyPr/>
          <a:lstStyle/>
          <a:p>
            <a:fld id="{777EDBFA-0700-2344-83A5-E4572012EF23}" type="slidenum">
              <a:rPr lang="en-US" smtClean="0"/>
              <a:t>10</a:t>
            </a:fld>
            <a:endParaRPr lang="en-US"/>
          </a:p>
        </p:txBody>
      </p:sp>
    </p:spTree>
    <p:extLst>
      <p:ext uri="{BB962C8B-B14F-4D97-AF65-F5344CB8AC3E}">
        <p14:creationId xmlns:p14="http://schemas.microsoft.com/office/powerpoint/2010/main" val="203596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Like </a:t>
            </a:r>
            <a:r>
              <a:rPr lang="en-US" sz="1200" b="0" i="0" kern="1200" dirty="0" err="1">
                <a:solidFill>
                  <a:schemeClr val="tx1"/>
                </a:solidFill>
                <a:effectLst/>
                <a:latin typeface="+mn-lt"/>
                <a:ea typeface="+mn-ea"/>
                <a:cs typeface="+mn-cs"/>
              </a:rPr>
              <a:t>ps</a:t>
            </a:r>
            <a:r>
              <a:rPr lang="en-US" sz="1200" b="0" i="0" kern="1200" dirty="0">
                <a:solidFill>
                  <a:schemeClr val="tx1"/>
                </a:solidFill>
                <a:effectLst/>
                <a:latin typeface="+mn-lt"/>
                <a:ea typeface="+mn-ea"/>
                <a:cs typeface="+mn-cs"/>
              </a:rPr>
              <a:t>, top is a program that lists information about processes in the system. Instead of printing a list to the terminal, though, it provides a real-time view of the processes with memory and CPU usages shown.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invoked with no arguments, it will print out some process information about '</a:t>
            </a:r>
            <a:r>
              <a:rPr lang="en-US" sz="1200" b="0" i="0" kern="1200" dirty="0" err="1">
                <a:solidFill>
                  <a:schemeClr val="tx1"/>
                </a:solidFill>
                <a:effectLst/>
                <a:latin typeface="+mn-lt"/>
                <a:ea typeface="+mn-ea"/>
                <a:cs typeface="+mn-cs"/>
              </a:rPr>
              <a:t>ps</a:t>
            </a:r>
            <a:r>
              <a:rPr lang="en-US" sz="1200" b="0" i="0" kern="1200" dirty="0">
                <a:solidFill>
                  <a:schemeClr val="tx1"/>
                </a:solidFill>
                <a:effectLst/>
                <a:latin typeface="+mn-lt"/>
                <a:ea typeface="+mn-ea"/>
                <a:cs typeface="+mn-cs"/>
              </a:rPr>
              <a:t>' and the shell that '</a:t>
            </a:r>
            <a:r>
              <a:rPr lang="en-US" sz="1200" b="0" i="0" kern="1200" dirty="0" err="1">
                <a:solidFill>
                  <a:schemeClr val="tx1"/>
                </a:solidFill>
                <a:effectLst/>
                <a:latin typeface="+mn-lt"/>
                <a:ea typeface="+mn-ea"/>
                <a:cs typeface="+mn-cs"/>
              </a:rPr>
              <a:t>ps</a:t>
            </a:r>
            <a:r>
              <a:rPr lang="en-US" sz="1200" b="0" i="0" kern="1200" dirty="0">
                <a:solidFill>
                  <a:schemeClr val="tx1"/>
                </a:solidFill>
                <a:effectLst/>
                <a:latin typeface="+mn-lt"/>
                <a:ea typeface="+mn-ea"/>
                <a:cs typeface="+mn-cs"/>
              </a:rPr>
              <a:t>' ran from.</a:t>
            </a:r>
            <a:endParaRPr lang="en-US" dirty="0"/>
          </a:p>
        </p:txBody>
      </p:sp>
      <p:sp>
        <p:nvSpPr>
          <p:cNvPr id="4" name="Slide Number Placeholder 3"/>
          <p:cNvSpPr>
            <a:spLocks noGrp="1"/>
          </p:cNvSpPr>
          <p:nvPr>
            <p:ph type="sldNum" sz="quarter" idx="5"/>
          </p:nvPr>
        </p:nvSpPr>
        <p:spPr/>
        <p:txBody>
          <a:bodyPr/>
          <a:lstStyle/>
          <a:p>
            <a:fld id="{777EDBFA-0700-2344-83A5-E4572012EF23}" type="slidenum">
              <a:rPr lang="en-US" smtClean="0"/>
              <a:t>15</a:t>
            </a:fld>
            <a:endParaRPr lang="en-US"/>
          </a:p>
        </p:txBody>
      </p:sp>
    </p:spTree>
    <p:extLst>
      <p:ext uri="{BB962C8B-B14F-4D97-AF65-F5344CB8AC3E}">
        <p14:creationId xmlns:p14="http://schemas.microsoft.com/office/powerpoint/2010/main" val="3681132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 is faster</a:t>
            </a:r>
          </a:p>
          <a:p>
            <a:endParaRPr lang="en-US" dirty="0"/>
          </a:p>
          <a:p>
            <a:r>
              <a:rPr lang="en-US" dirty="0"/>
              <a:t>Tee:  </a:t>
            </a:r>
            <a:r>
              <a:rPr lang="en-US" sz="1200" b="0" i="0" kern="1200" dirty="0">
                <a:solidFill>
                  <a:schemeClr val="tx1"/>
                </a:solidFill>
                <a:effectLst/>
                <a:latin typeface="+mn-lt"/>
                <a:ea typeface="+mn-ea"/>
                <a:cs typeface="+mn-cs"/>
              </a:rPr>
              <a:t>There are times when you want to manually track output of a command and also simultaneously make sure the output is being written to a file so that you can refer to it later.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Find:  </a:t>
            </a:r>
            <a:r>
              <a:rPr lang="en-US" dirty="0"/>
              <a:t>find ~ -name '*jpg'</a:t>
            </a:r>
            <a:br>
              <a:rPr lang="en-US" dirty="0"/>
            </a:br>
            <a:r>
              <a:rPr lang="en-US" sz="1200" b="0" i="0" kern="1200" dirty="0">
                <a:solidFill>
                  <a:schemeClr val="tx1"/>
                </a:solidFill>
                <a:effectLst/>
                <a:latin typeface="+mn-lt"/>
                <a:ea typeface="+mn-ea"/>
                <a:cs typeface="+mn-cs"/>
              </a:rPr>
              <a:t>find all the JPEG files in your home directory</a:t>
            </a:r>
            <a:endParaRPr lang="en-US" dirty="0"/>
          </a:p>
        </p:txBody>
      </p:sp>
      <p:sp>
        <p:nvSpPr>
          <p:cNvPr id="4" name="Slide Number Placeholder 3"/>
          <p:cNvSpPr>
            <a:spLocks noGrp="1"/>
          </p:cNvSpPr>
          <p:nvPr>
            <p:ph type="sldNum" sz="quarter" idx="5"/>
          </p:nvPr>
        </p:nvSpPr>
        <p:spPr/>
        <p:txBody>
          <a:bodyPr/>
          <a:lstStyle/>
          <a:p>
            <a:fld id="{777EDBFA-0700-2344-83A5-E4572012EF23}" type="slidenum">
              <a:rPr lang="en-US" smtClean="0"/>
              <a:t>16</a:t>
            </a:fld>
            <a:endParaRPr lang="en-US"/>
          </a:p>
        </p:txBody>
      </p:sp>
    </p:spTree>
    <p:extLst>
      <p:ext uri="{BB962C8B-B14F-4D97-AF65-F5344CB8AC3E}">
        <p14:creationId xmlns:p14="http://schemas.microsoft.com/office/powerpoint/2010/main" val="3127359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When you login (type username and password) via console, either sitting at the machine, or remotely via </a:t>
            </a:r>
            <a:r>
              <a:rPr lang="en-US" sz="1200" b="0" i="0" kern="1200" dirty="0" err="1">
                <a:solidFill>
                  <a:schemeClr val="tx1"/>
                </a:solidFill>
                <a:effectLst/>
                <a:latin typeface="+mn-lt"/>
                <a:ea typeface="+mn-ea"/>
                <a:cs typeface="+mn-cs"/>
              </a:rPr>
              <a:t>ssh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bash_profile</a:t>
            </a:r>
            <a:r>
              <a:rPr lang="en-US" sz="1200" b="0" i="0" kern="1200" dirty="0">
                <a:solidFill>
                  <a:schemeClr val="tx1"/>
                </a:solidFill>
                <a:effectLst/>
                <a:latin typeface="+mn-lt"/>
                <a:ea typeface="+mn-ea"/>
                <a:cs typeface="+mn-cs"/>
              </a:rPr>
              <a:t> is executed to configure your shell before the initial command prompt.</a:t>
            </a:r>
          </a:p>
          <a:p>
            <a:pPr fontAlgn="base"/>
            <a:r>
              <a:rPr lang="en-US" sz="1200" b="0" i="0" kern="1200" dirty="0">
                <a:solidFill>
                  <a:schemeClr val="tx1"/>
                </a:solidFill>
                <a:effectLst/>
                <a:latin typeface="+mn-lt"/>
                <a:ea typeface="+mn-ea"/>
                <a:cs typeface="+mn-cs"/>
              </a:rPr>
              <a:t>But, if you’ve already logged into your machine and open a new terminal window (</a:t>
            </a:r>
            <a:r>
              <a:rPr lang="en-US" sz="1200" b="0" i="0" kern="1200" dirty="0" err="1">
                <a:solidFill>
                  <a:schemeClr val="tx1"/>
                </a:solidFill>
                <a:effectLst/>
                <a:latin typeface="+mn-lt"/>
                <a:ea typeface="+mn-ea"/>
                <a:cs typeface="+mn-cs"/>
              </a:rPr>
              <a:t>xterm</a:t>
            </a:r>
            <a:r>
              <a:rPr lang="en-US" sz="1200" b="0" i="0" kern="1200" dirty="0">
                <a:solidFill>
                  <a:schemeClr val="tx1"/>
                </a:solidFill>
                <a:effectLst/>
                <a:latin typeface="+mn-lt"/>
                <a:ea typeface="+mn-ea"/>
                <a:cs typeface="+mn-cs"/>
              </a:rPr>
              <a:t>) then .</a:t>
            </a:r>
            <a:r>
              <a:rPr lang="en-US" sz="1200" b="0" i="0" kern="1200" dirty="0" err="1">
                <a:solidFill>
                  <a:schemeClr val="tx1"/>
                </a:solidFill>
                <a:effectLst/>
                <a:latin typeface="+mn-lt"/>
                <a:ea typeface="+mn-ea"/>
                <a:cs typeface="+mn-cs"/>
              </a:rPr>
              <a:t>bashrc</a:t>
            </a:r>
            <a:r>
              <a:rPr lang="en-US" sz="1200" b="0" i="0" kern="1200" dirty="0">
                <a:solidFill>
                  <a:schemeClr val="tx1"/>
                </a:solidFill>
                <a:effectLst/>
                <a:latin typeface="+mn-lt"/>
                <a:ea typeface="+mn-ea"/>
                <a:cs typeface="+mn-cs"/>
              </a:rPr>
              <a:t> is executed before the window command prompt. .</a:t>
            </a:r>
            <a:r>
              <a:rPr lang="en-US" sz="1200" b="0" i="0" kern="1200" dirty="0" err="1">
                <a:solidFill>
                  <a:schemeClr val="tx1"/>
                </a:solidFill>
                <a:effectLst/>
                <a:latin typeface="+mn-lt"/>
                <a:ea typeface="+mn-ea"/>
                <a:cs typeface="+mn-cs"/>
              </a:rPr>
              <a:t>bashrc</a:t>
            </a:r>
            <a:r>
              <a:rPr lang="en-US" sz="1200" b="0" i="0" kern="1200" dirty="0">
                <a:solidFill>
                  <a:schemeClr val="tx1"/>
                </a:solidFill>
                <a:effectLst/>
                <a:latin typeface="+mn-lt"/>
                <a:ea typeface="+mn-ea"/>
                <a:cs typeface="+mn-cs"/>
              </a:rPr>
              <a:t> is also run when you start a new bash instance by typing /bin/bash in a terminal.</a:t>
            </a:r>
          </a:p>
          <a:p>
            <a:endParaRPr lang="en-US" dirty="0"/>
          </a:p>
        </p:txBody>
      </p:sp>
      <p:sp>
        <p:nvSpPr>
          <p:cNvPr id="4" name="Slide Number Placeholder 3"/>
          <p:cNvSpPr>
            <a:spLocks noGrp="1"/>
          </p:cNvSpPr>
          <p:nvPr>
            <p:ph type="sldNum" sz="quarter" idx="5"/>
          </p:nvPr>
        </p:nvSpPr>
        <p:spPr/>
        <p:txBody>
          <a:bodyPr/>
          <a:lstStyle/>
          <a:p>
            <a:fld id="{777EDBFA-0700-2344-83A5-E4572012EF23}" type="slidenum">
              <a:rPr lang="en-US" smtClean="0"/>
              <a:t>17</a:t>
            </a:fld>
            <a:endParaRPr lang="en-US"/>
          </a:p>
        </p:txBody>
      </p:sp>
    </p:spTree>
    <p:extLst>
      <p:ext uri="{BB962C8B-B14F-4D97-AF65-F5344CB8AC3E}">
        <p14:creationId xmlns:p14="http://schemas.microsoft.com/office/powerpoint/2010/main" val="827771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export PATH="$PATH:/path/to/</a:t>
            </a:r>
            <a:r>
              <a:rPr lang="en-US" sz="1200" kern="1200" dirty="0" err="1">
                <a:solidFill>
                  <a:schemeClr val="tx1"/>
                </a:solidFill>
                <a:effectLst/>
                <a:latin typeface="+mn-lt"/>
                <a:ea typeface="+mn-ea"/>
                <a:cs typeface="+mn-cs"/>
              </a:rPr>
              <a:t>dir</a:t>
            </a:r>
            <a:r>
              <a:rPr lang="en-US" sz="1200" kern="1200" dirty="0">
                <a:solidFill>
                  <a:schemeClr val="tx1"/>
                </a:solidFill>
                <a:effectLst/>
                <a:latin typeface="+mn-lt"/>
                <a:ea typeface="+mn-ea"/>
                <a:cs typeface="+mn-cs"/>
              </a:rPr>
              <a:t>"</a:t>
            </a:r>
            <a:br>
              <a:rPr lang="en-US" dirty="0"/>
            </a:br>
            <a:endParaRPr lang="en-US" dirty="0"/>
          </a:p>
        </p:txBody>
      </p:sp>
      <p:sp>
        <p:nvSpPr>
          <p:cNvPr id="4" name="Slide Number Placeholder 3"/>
          <p:cNvSpPr>
            <a:spLocks noGrp="1"/>
          </p:cNvSpPr>
          <p:nvPr>
            <p:ph type="sldNum" sz="quarter" idx="5"/>
          </p:nvPr>
        </p:nvSpPr>
        <p:spPr/>
        <p:txBody>
          <a:bodyPr/>
          <a:lstStyle/>
          <a:p>
            <a:fld id="{F59E7691-A93E-264A-93A6-CD1131F7356E}" type="slidenum">
              <a:rPr lang="en-US" smtClean="0"/>
              <a:t>19</a:t>
            </a:fld>
            <a:endParaRPr lang="en-US"/>
          </a:p>
        </p:txBody>
      </p:sp>
    </p:spTree>
    <p:extLst>
      <p:ext uri="{BB962C8B-B14F-4D97-AF65-F5344CB8AC3E}">
        <p14:creationId xmlns:p14="http://schemas.microsoft.com/office/powerpoint/2010/main" val="549253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job has already started:  Start command, Ctrl Z, </a:t>
            </a:r>
            <a:r>
              <a:rPr lang="en-US" dirty="0" err="1"/>
              <a:t>bg</a:t>
            </a:r>
            <a:r>
              <a:rPr lang="en-US" dirty="0"/>
              <a:t>, jobs, kill</a:t>
            </a:r>
          </a:p>
          <a:p>
            <a:r>
              <a:rPr lang="en-US" dirty="0"/>
              <a:t>When starting a job:  Sleep 30 &amp;</a:t>
            </a:r>
          </a:p>
          <a:p>
            <a:endParaRPr lang="en-US" dirty="0"/>
          </a:p>
          <a:p>
            <a:r>
              <a:rPr lang="en-US" dirty="0"/>
              <a:t>Ctrl-C – stops job</a:t>
            </a:r>
          </a:p>
        </p:txBody>
      </p:sp>
      <p:sp>
        <p:nvSpPr>
          <p:cNvPr id="4" name="Slide Number Placeholder 3"/>
          <p:cNvSpPr>
            <a:spLocks noGrp="1"/>
          </p:cNvSpPr>
          <p:nvPr>
            <p:ph type="sldNum" sz="quarter" idx="5"/>
          </p:nvPr>
        </p:nvSpPr>
        <p:spPr/>
        <p:txBody>
          <a:bodyPr/>
          <a:lstStyle/>
          <a:p>
            <a:fld id="{F59E7691-A93E-264A-93A6-CD1131F7356E}" type="slidenum">
              <a:rPr lang="en-US" smtClean="0"/>
              <a:t>28</a:t>
            </a:fld>
            <a:endParaRPr lang="en-US"/>
          </a:p>
        </p:txBody>
      </p:sp>
    </p:spTree>
    <p:extLst>
      <p:ext uri="{BB962C8B-B14F-4D97-AF65-F5344CB8AC3E}">
        <p14:creationId xmlns:p14="http://schemas.microsoft.com/office/powerpoint/2010/main" val="3805850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3D61FD-1A96-7543-A90D-28944ABAEC63}" type="datetime1">
              <a:rPr lang="en-US" smtClean="0"/>
              <a:t>2/2/19</a:t>
            </a:fld>
            <a:endParaRPr lang="en-US"/>
          </a:p>
        </p:txBody>
      </p:sp>
      <p:sp>
        <p:nvSpPr>
          <p:cNvPr id="5" name="Footer Placeholder 4"/>
          <p:cNvSpPr>
            <a:spLocks noGrp="1"/>
          </p:cNvSpPr>
          <p:nvPr>
            <p:ph type="ftr" sz="quarter" idx="11"/>
          </p:nvPr>
        </p:nvSpPr>
        <p:spPr>
          <a:xfrm>
            <a:off x="4122303" y="6356350"/>
            <a:ext cx="4114800" cy="365125"/>
          </a:xfrm>
          <a:prstGeom prst="rect">
            <a:avLst/>
          </a:prstGeom>
        </p:spPr>
        <p:txBody>
          <a:bodyPr/>
          <a:lstStyle>
            <a:lvl1pPr>
              <a:defRPr/>
            </a:lvl1pPr>
          </a:lstStyle>
          <a:p>
            <a:r>
              <a:rPr lang="en-US" dirty="0"/>
              <a:t>Fundamentals of HPC – Introduction to Linux</a:t>
            </a:r>
          </a:p>
        </p:txBody>
      </p:sp>
      <p:sp>
        <p:nvSpPr>
          <p:cNvPr id="6" name="Slide Number Placeholder 5"/>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pPr/>
              <a:t>‹#›</a:t>
            </a:fld>
            <a:endParaRPr lang="en-US"/>
          </a:p>
        </p:txBody>
      </p:sp>
    </p:spTree>
    <p:extLst>
      <p:ext uri="{BB962C8B-B14F-4D97-AF65-F5344CB8AC3E}">
        <p14:creationId xmlns:p14="http://schemas.microsoft.com/office/powerpoint/2010/main" val="169360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DF0FE6-1762-4949-BB2D-2D5C831926CF}" type="datetime1">
              <a:rPr lang="en-US" smtClean="0"/>
              <a:t>2/2/19</a:t>
            </a:fld>
            <a:endParaRPr lang="en-US"/>
          </a:p>
        </p:txBody>
      </p:sp>
      <p:sp>
        <p:nvSpPr>
          <p:cNvPr id="5" name="Footer Placeholder 4"/>
          <p:cNvSpPr>
            <a:spLocks noGrp="1"/>
          </p:cNvSpPr>
          <p:nvPr>
            <p:ph type="ftr" sz="quarter" idx="11"/>
          </p:nvPr>
        </p:nvSpPr>
        <p:spPr>
          <a:xfrm>
            <a:off x="4122303" y="6356350"/>
            <a:ext cx="4114800" cy="365125"/>
          </a:xfrm>
          <a:prstGeom prst="rect">
            <a:avLst/>
          </a:prstGeom>
        </p:spPr>
        <p:txBody>
          <a:bodyPr/>
          <a:lstStyle>
            <a:lvl1pPr>
              <a:defRPr/>
            </a:lvl1pPr>
          </a:lstStyle>
          <a:p>
            <a:r>
              <a:rPr lang="en-US" dirty="0"/>
              <a:t>Fundamentals of HPC – Introduction to Linux</a:t>
            </a:r>
          </a:p>
        </p:txBody>
      </p:sp>
      <p:sp>
        <p:nvSpPr>
          <p:cNvPr id="6" name="Slide Number Placeholder 5"/>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899747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8FC6F-8CE3-134F-B6DB-044BC5D9CA83}" type="datetime1">
              <a:rPr lang="en-US" smtClean="0"/>
              <a:t>2/2/19</a:t>
            </a:fld>
            <a:endParaRPr lang="en-US"/>
          </a:p>
        </p:txBody>
      </p:sp>
      <p:sp>
        <p:nvSpPr>
          <p:cNvPr id="5" name="Footer Placeholder 4"/>
          <p:cNvSpPr>
            <a:spLocks noGrp="1"/>
          </p:cNvSpPr>
          <p:nvPr>
            <p:ph type="ftr" sz="quarter" idx="11"/>
          </p:nvPr>
        </p:nvSpPr>
        <p:spPr>
          <a:xfrm>
            <a:off x="4122303" y="6356350"/>
            <a:ext cx="4114800" cy="365125"/>
          </a:xfrm>
          <a:prstGeom prst="rect">
            <a:avLst/>
          </a:prstGeom>
        </p:spPr>
        <p:txBody>
          <a:bodyPr/>
          <a:lstStyle>
            <a:lvl1pPr>
              <a:defRPr/>
            </a:lvl1pPr>
          </a:lstStyle>
          <a:p>
            <a:r>
              <a:rPr lang="en-US" dirty="0"/>
              <a:t>Fundamentals of HPC – Introduction to Linux</a:t>
            </a:r>
          </a:p>
        </p:txBody>
      </p:sp>
      <p:sp>
        <p:nvSpPr>
          <p:cNvPr id="6" name="Slide Number Placeholder 5"/>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272696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333EA5-0BE6-734A-8EE9-F2779EE65BFA}" type="datetime1">
              <a:rPr lang="en-US" smtClean="0"/>
              <a:t>2/2/19</a:t>
            </a:fld>
            <a:endParaRPr lang="en-US"/>
          </a:p>
        </p:txBody>
      </p:sp>
      <p:sp>
        <p:nvSpPr>
          <p:cNvPr id="5" name="Footer Placeholder 4"/>
          <p:cNvSpPr>
            <a:spLocks noGrp="1"/>
          </p:cNvSpPr>
          <p:nvPr>
            <p:ph type="ftr" sz="quarter" idx="11"/>
          </p:nvPr>
        </p:nvSpPr>
        <p:spPr>
          <a:xfrm>
            <a:off x="4122303" y="6356350"/>
            <a:ext cx="4114800" cy="365125"/>
          </a:xfrm>
          <a:prstGeom prst="rect">
            <a:avLst/>
          </a:prstGeom>
        </p:spPr>
        <p:txBody>
          <a:bodyPr/>
          <a:lstStyle/>
          <a:p>
            <a:r>
              <a:rPr lang="en-US" dirty="0"/>
              <a:t>Fundamentals of HPC – Introduction to Linux</a:t>
            </a:r>
          </a:p>
        </p:txBody>
      </p:sp>
      <p:sp>
        <p:nvSpPr>
          <p:cNvPr id="6" name="Slide Number Placeholder 5"/>
          <p:cNvSpPr>
            <a:spLocks noGrp="1"/>
          </p:cNvSpPr>
          <p:nvPr>
            <p:ph type="sldNum" sz="quarter" idx="12"/>
          </p:nvPr>
        </p:nvSpPr>
        <p:spPr>
          <a:xfrm>
            <a:off x="8416636" y="6356350"/>
            <a:ext cx="876884"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68536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25236"/>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17B75C-4814-8B44-A330-0919643D0015}" type="datetime1">
              <a:rPr lang="en-US" smtClean="0"/>
              <a:t>2/2/19</a:t>
            </a:fld>
            <a:endParaRPr lang="en-US"/>
          </a:p>
        </p:txBody>
      </p:sp>
      <p:sp>
        <p:nvSpPr>
          <p:cNvPr id="5" name="Footer Placeholder 4"/>
          <p:cNvSpPr>
            <a:spLocks noGrp="1"/>
          </p:cNvSpPr>
          <p:nvPr>
            <p:ph type="ftr" sz="quarter" idx="11"/>
          </p:nvPr>
        </p:nvSpPr>
        <p:spPr>
          <a:xfrm>
            <a:off x="4122303" y="6356350"/>
            <a:ext cx="4114800" cy="365125"/>
          </a:xfrm>
          <a:prstGeom prst="rect">
            <a:avLst/>
          </a:prstGeom>
        </p:spPr>
        <p:txBody>
          <a:bodyPr/>
          <a:lstStyle>
            <a:lvl1pPr>
              <a:defRPr/>
            </a:lvl1pPr>
          </a:lstStyle>
          <a:p>
            <a:r>
              <a:rPr lang="en-US" dirty="0"/>
              <a:t>Fundamentals of HPC – Introduction to Linux</a:t>
            </a:r>
          </a:p>
        </p:txBody>
      </p:sp>
      <p:sp>
        <p:nvSpPr>
          <p:cNvPr id="6" name="Slide Number Placeholder 5"/>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611074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0792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0792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79FB3D-49A1-F447-93F2-EB9D83958DB2}" type="datetime1">
              <a:rPr lang="en-US" smtClean="0"/>
              <a:t>2/2/19</a:t>
            </a:fld>
            <a:endParaRPr lang="en-US"/>
          </a:p>
        </p:txBody>
      </p:sp>
      <p:sp>
        <p:nvSpPr>
          <p:cNvPr id="6" name="Footer Placeholder 5"/>
          <p:cNvSpPr>
            <a:spLocks noGrp="1"/>
          </p:cNvSpPr>
          <p:nvPr>
            <p:ph type="ftr" sz="quarter" idx="11"/>
          </p:nvPr>
        </p:nvSpPr>
        <p:spPr>
          <a:xfrm>
            <a:off x="4122303" y="6356350"/>
            <a:ext cx="4114800" cy="365125"/>
          </a:xfrm>
          <a:prstGeom prst="rect">
            <a:avLst/>
          </a:prstGeom>
        </p:spPr>
        <p:txBody>
          <a:bodyPr/>
          <a:lstStyle>
            <a:lvl1pPr>
              <a:defRPr/>
            </a:lvl1pPr>
          </a:lstStyle>
          <a:p>
            <a:r>
              <a:rPr lang="en-US" dirty="0"/>
              <a:t>Fundamentals of HPC – Introduction to Linux</a:t>
            </a:r>
          </a:p>
        </p:txBody>
      </p:sp>
      <p:sp>
        <p:nvSpPr>
          <p:cNvPr id="7" name="Slide Number Placeholder 6"/>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061447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430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430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E7F755-C445-E447-A02F-BD8DA65EC444}" type="datetime1">
              <a:rPr lang="en-US" smtClean="0"/>
              <a:t>2/2/19</a:t>
            </a:fld>
            <a:endParaRPr lang="en-US"/>
          </a:p>
        </p:txBody>
      </p:sp>
      <p:sp>
        <p:nvSpPr>
          <p:cNvPr id="8" name="Footer Placeholder 7"/>
          <p:cNvSpPr>
            <a:spLocks noGrp="1"/>
          </p:cNvSpPr>
          <p:nvPr>
            <p:ph type="ftr" sz="quarter" idx="11"/>
          </p:nvPr>
        </p:nvSpPr>
        <p:spPr>
          <a:xfrm>
            <a:off x="4122303" y="6356350"/>
            <a:ext cx="4114800" cy="365125"/>
          </a:xfrm>
          <a:prstGeom prst="rect">
            <a:avLst/>
          </a:prstGeom>
        </p:spPr>
        <p:txBody>
          <a:bodyPr/>
          <a:lstStyle>
            <a:lvl1pPr>
              <a:defRPr/>
            </a:lvl1pPr>
          </a:lstStyle>
          <a:p>
            <a:r>
              <a:rPr lang="en-US" dirty="0"/>
              <a:t>Fundamentals of HPC – Introduction to Linux</a:t>
            </a:r>
          </a:p>
        </p:txBody>
      </p:sp>
      <p:sp>
        <p:nvSpPr>
          <p:cNvPr id="9" name="Slide Number Placeholder 8"/>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60285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E80013-7D1E-4849-9185-E85D1CBD3E30}" type="datetime1">
              <a:rPr lang="en-US" smtClean="0"/>
              <a:t>2/2/19</a:t>
            </a:fld>
            <a:endParaRPr lang="en-US"/>
          </a:p>
        </p:txBody>
      </p:sp>
      <p:sp>
        <p:nvSpPr>
          <p:cNvPr id="4" name="Footer Placeholder 3"/>
          <p:cNvSpPr>
            <a:spLocks noGrp="1"/>
          </p:cNvSpPr>
          <p:nvPr>
            <p:ph type="ftr" sz="quarter" idx="11"/>
          </p:nvPr>
        </p:nvSpPr>
        <p:spPr>
          <a:xfrm>
            <a:off x="4122303" y="6356350"/>
            <a:ext cx="4114800" cy="365125"/>
          </a:xfrm>
          <a:prstGeom prst="rect">
            <a:avLst/>
          </a:prstGeom>
        </p:spPr>
        <p:txBody>
          <a:bodyPr/>
          <a:lstStyle>
            <a:lvl1pPr>
              <a:defRPr/>
            </a:lvl1pPr>
          </a:lstStyle>
          <a:p>
            <a:r>
              <a:rPr lang="en-US" dirty="0"/>
              <a:t>Fundamentals of HPC – Introduction to Linux</a:t>
            </a:r>
          </a:p>
        </p:txBody>
      </p:sp>
      <p:sp>
        <p:nvSpPr>
          <p:cNvPr id="5" name="Slide Number Placeholder 4"/>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356894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E4752-6E67-7043-A011-B05ED9C8DBF7}" type="datetime1">
              <a:rPr lang="en-US" smtClean="0"/>
              <a:t>2/2/19</a:t>
            </a:fld>
            <a:endParaRPr lang="en-US"/>
          </a:p>
        </p:txBody>
      </p:sp>
      <p:sp>
        <p:nvSpPr>
          <p:cNvPr id="3" name="Footer Placeholder 2"/>
          <p:cNvSpPr>
            <a:spLocks noGrp="1"/>
          </p:cNvSpPr>
          <p:nvPr>
            <p:ph type="ftr" sz="quarter" idx="11"/>
          </p:nvPr>
        </p:nvSpPr>
        <p:spPr>
          <a:xfrm>
            <a:off x="4122303" y="6356350"/>
            <a:ext cx="4114800" cy="365125"/>
          </a:xfrm>
          <a:prstGeom prst="rect">
            <a:avLst/>
          </a:prstGeom>
        </p:spPr>
        <p:txBody>
          <a:bodyPr/>
          <a:lstStyle>
            <a:lvl1pPr>
              <a:defRPr/>
            </a:lvl1pPr>
          </a:lstStyle>
          <a:p>
            <a:r>
              <a:rPr lang="en-US" dirty="0"/>
              <a:t>Fundamentals of HPC – Introduction to Linux</a:t>
            </a:r>
          </a:p>
        </p:txBody>
      </p:sp>
      <p:sp>
        <p:nvSpPr>
          <p:cNvPr id="4" name="Slide Number Placeholder 3"/>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40855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2A5764-1CB5-5E41-88A4-7459B33ED3BA}" type="datetime1">
              <a:rPr lang="en-US" smtClean="0"/>
              <a:t>2/2/19</a:t>
            </a:fld>
            <a:endParaRPr lang="en-US"/>
          </a:p>
        </p:txBody>
      </p:sp>
      <p:sp>
        <p:nvSpPr>
          <p:cNvPr id="6" name="Footer Placeholder 5"/>
          <p:cNvSpPr>
            <a:spLocks noGrp="1"/>
          </p:cNvSpPr>
          <p:nvPr>
            <p:ph type="ftr" sz="quarter" idx="11"/>
          </p:nvPr>
        </p:nvSpPr>
        <p:spPr>
          <a:xfrm>
            <a:off x="4122303" y="6356350"/>
            <a:ext cx="4114800" cy="365125"/>
          </a:xfrm>
          <a:prstGeom prst="rect">
            <a:avLst/>
          </a:prstGeom>
        </p:spPr>
        <p:txBody>
          <a:bodyPr/>
          <a:lstStyle>
            <a:lvl1pPr>
              <a:defRPr/>
            </a:lvl1pPr>
          </a:lstStyle>
          <a:p>
            <a:r>
              <a:rPr lang="en-US" dirty="0"/>
              <a:t>Fundamentals of HPC – Introduction to Linux</a:t>
            </a:r>
          </a:p>
        </p:txBody>
      </p:sp>
      <p:sp>
        <p:nvSpPr>
          <p:cNvPr id="7" name="Slide Number Placeholder 6"/>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104077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0C5C89-DC31-A348-AFC7-D72606A30C35}" type="datetime1">
              <a:rPr lang="en-US" smtClean="0"/>
              <a:t>2/2/19</a:t>
            </a:fld>
            <a:endParaRPr lang="en-US"/>
          </a:p>
        </p:txBody>
      </p:sp>
      <p:sp>
        <p:nvSpPr>
          <p:cNvPr id="6" name="Footer Placeholder 5"/>
          <p:cNvSpPr>
            <a:spLocks noGrp="1"/>
          </p:cNvSpPr>
          <p:nvPr>
            <p:ph type="ftr" sz="quarter" idx="11"/>
          </p:nvPr>
        </p:nvSpPr>
        <p:spPr>
          <a:xfrm>
            <a:off x="4122303" y="6356350"/>
            <a:ext cx="4114800" cy="365125"/>
          </a:xfrm>
          <a:prstGeom prst="rect">
            <a:avLst/>
          </a:prstGeom>
        </p:spPr>
        <p:txBody>
          <a:bodyPr/>
          <a:lstStyle>
            <a:lvl1pPr>
              <a:defRPr/>
            </a:lvl1pPr>
          </a:lstStyle>
          <a:p>
            <a:r>
              <a:rPr lang="en-US" dirty="0"/>
              <a:t>Fundamentals of HPC – Introduction to Linux</a:t>
            </a:r>
          </a:p>
        </p:txBody>
      </p:sp>
      <p:sp>
        <p:nvSpPr>
          <p:cNvPr id="7" name="Slide Number Placeholder 6"/>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97561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16312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31387" y="6356349"/>
            <a:ext cx="81741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8569F-4E19-FB49-8657-8CB9F4F98059}" type="datetime1">
              <a:rPr lang="en-US" smtClean="0"/>
              <a:t>2/2/19</a:t>
            </a:fld>
            <a:endParaRPr lang="en-US" dirty="0"/>
          </a:p>
        </p:txBody>
      </p:sp>
      <p:sp>
        <p:nvSpPr>
          <p:cNvPr id="6" name="Slide Number Placeholder 5"/>
          <p:cNvSpPr>
            <a:spLocks noGrp="1"/>
          </p:cNvSpPr>
          <p:nvPr>
            <p:ph type="sldNum" sz="quarter" idx="4"/>
          </p:nvPr>
        </p:nvSpPr>
        <p:spPr>
          <a:xfrm>
            <a:off x="8447809" y="6356350"/>
            <a:ext cx="84571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21DBF-325B-3546-BAAF-4F6E3B3181FF}" type="slidenum">
              <a:rPr lang="en-US" smtClean="0"/>
              <a:pPr/>
              <a:t>‹#›</a:t>
            </a:fld>
            <a:endParaRPr lang="en-US"/>
          </a:p>
        </p:txBody>
      </p:sp>
      <p:pic>
        <p:nvPicPr>
          <p:cNvPr id="10" name="Picture 9" descr="Untitled.png" title="Be Boulder."/>
          <p:cNvPicPr>
            <a:picLocks noChangeAspect="1"/>
          </p:cNvPicPr>
          <p:nvPr userDrawn="1"/>
        </p:nvPicPr>
        <p:blipFill rotWithShape="1">
          <a:blip r:embed="rId13">
            <a:extLst>
              <a:ext uri="{28A0092B-C50C-407E-A947-70E740481C1C}">
                <a14:useLocalDpi xmlns:a14="http://schemas.microsoft.com/office/drawing/2010/main" val="0"/>
              </a:ext>
            </a:extLst>
          </a:blip>
          <a:srcRect b="47289"/>
          <a:stretch/>
        </p:blipFill>
        <p:spPr>
          <a:xfrm>
            <a:off x="9293520" y="6188959"/>
            <a:ext cx="2517480" cy="443402"/>
          </a:xfrm>
          <a:prstGeom prst="rect">
            <a:avLst/>
          </a:prstGeom>
        </p:spPr>
      </p:pic>
      <p:cxnSp>
        <p:nvCxnSpPr>
          <p:cNvPr id="11" name="Straight Connector 10"/>
          <p:cNvCxnSpPr/>
          <p:nvPr userDrawn="1"/>
        </p:nvCxnSpPr>
        <p:spPr>
          <a:xfrm flipV="1">
            <a:off x="457200" y="6081713"/>
            <a:ext cx="11277600" cy="14287"/>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59A83AEC-E08D-C149-BA3E-08E40DD1B496}"/>
              </a:ext>
            </a:extLst>
          </p:cNvPr>
          <p:cNvPicPr>
            <a:picLocks noChangeAspect="1"/>
          </p:cNvPicPr>
          <p:nvPr userDrawn="1"/>
        </p:nvPicPr>
        <p:blipFill>
          <a:blip r:embed="rId14"/>
          <a:stretch>
            <a:fillRect/>
          </a:stretch>
        </p:blipFill>
        <p:spPr>
          <a:xfrm>
            <a:off x="494348" y="6188959"/>
            <a:ext cx="2210435" cy="439831"/>
          </a:xfrm>
          <a:prstGeom prst="rect">
            <a:avLst/>
          </a:prstGeom>
        </p:spPr>
      </p:pic>
      <p:sp>
        <p:nvSpPr>
          <p:cNvPr id="7" name="Footer Placeholder 6">
            <a:extLst>
              <a:ext uri="{FF2B5EF4-FFF2-40B4-BE49-F238E27FC236}">
                <a16:creationId xmlns:a16="http://schemas.microsoft.com/office/drawing/2014/main" id="{F9FE4665-CEB4-2F44-9E86-130FA087B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Fundamentals of HPC – Introduction to Linux</a:t>
            </a:r>
          </a:p>
        </p:txBody>
      </p:sp>
    </p:spTree>
    <p:extLst>
      <p:ext uri="{BB962C8B-B14F-4D97-AF65-F5344CB8AC3E}">
        <p14:creationId xmlns:p14="http://schemas.microsoft.com/office/powerpoint/2010/main" val="9421723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colorado.edu/rc" TargetMode="External"/><Relationship Id="rId2" Type="http://schemas.openxmlformats.org/officeDocument/2006/relationships/hyperlink" Target="mailto:daniel.trahan@colorado.edu" TargetMode="External"/><Relationship Id="rId1" Type="http://schemas.openxmlformats.org/officeDocument/2006/relationships/slideLayout" Target="../slideLayouts/slideLayout2.xml"/><Relationship Id="rId5" Type="http://schemas.openxmlformats.org/officeDocument/2006/relationships/hyperlink" Target="https://github.com/ResearchComputing/Fundamentals_HPC_Spring_2019" TargetMode="External"/><Relationship Id="rId4" Type="http://schemas.openxmlformats.org/officeDocument/2006/relationships/hyperlink" Target="http://rc"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ResearchComputing/Fundamentals_HPC_Spring_2019" TargetMode="External"/><Relationship Id="rId2" Type="http://schemas.openxmlformats.org/officeDocument/2006/relationships/hyperlink" Target="http://tinyurl.com/curc-survey18" TargetMode="External"/><Relationship Id="rId1" Type="http://schemas.openxmlformats.org/officeDocument/2006/relationships/slideLayout" Target="../slideLayouts/slideLayout2.xml"/><Relationship Id="rId4" Type="http://schemas.openxmlformats.org/officeDocument/2006/relationships/hyperlink" Target="http://www.ee.surrey.ac.uk/Teaching/Unix/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username@tutorial-login.rc.colorado.ed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Linux</a:t>
            </a:r>
          </a:p>
        </p:txBody>
      </p:sp>
      <p:sp>
        <p:nvSpPr>
          <p:cNvPr id="3" name="Content Placeholder 2"/>
          <p:cNvSpPr>
            <a:spLocks noGrp="1"/>
          </p:cNvSpPr>
          <p:nvPr>
            <p:ph idx="1"/>
          </p:nvPr>
        </p:nvSpPr>
        <p:spPr/>
        <p:txBody>
          <a:bodyPr/>
          <a:lstStyle/>
          <a:p>
            <a:pPr marL="0" indent="0" algn="ctr">
              <a:buNone/>
            </a:pPr>
            <a:r>
              <a:rPr lang="en-US" dirty="0"/>
              <a:t>Shelley Knuth</a:t>
            </a:r>
          </a:p>
          <a:p>
            <a:pPr marL="0" indent="0" algn="ctr">
              <a:buNone/>
            </a:pPr>
            <a:r>
              <a:rPr lang="en-US" dirty="0">
                <a:hlinkClick r:id="rId2"/>
              </a:rPr>
              <a:t>rc-help@colorado.edu</a:t>
            </a:r>
          </a:p>
          <a:p>
            <a:pPr marL="0" indent="0" algn="ctr">
              <a:buNone/>
            </a:pPr>
            <a:endParaRPr lang="en-US" dirty="0"/>
          </a:p>
          <a:p>
            <a:pPr marL="0" indent="0" algn="ctr">
              <a:buNone/>
            </a:pPr>
            <a:r>
              <a:rPr lang="en-US" dirty="0">
                <a:hlinkClick r:id="rId3"/>
              </a:rPr>
              <a:t>www.colorado.edu</a:t>
            </a:r>
            <a:r>
              <a:rPr lang="en-US" dirty="0">
                <a:hlinkClick r:id="rId4"/>
              </a:rPr>
              <a:t>/rc</a:t>
            </a:r>
            <a:endParaRPr lang="en-US" dirty="0"/>
          </a:p>
          <a:p>
            <a:pPr marL="0" indent="0" algn="ctr">
              <a:buNone/>
            </a:pPr>
            <a:endParaRPr lang="en-US" dirty="0"/>
          </a:p>
          <a:p>
            <a:pPr marL="0" indent="0" algn="ctr">
              <a:buNone/>
            </a:pPr>
            <a:r>
              <a:rPr lang="en-US" dirty="0"/>
              <a:t>Slides available for download from:</a:t>
            </a:r>
          </a:p>
          <a:p>
            <a:pPr marL="0" indent="0" algn="ctr">
              <a:buNone/>
            </a:pPr>
            <a:r>
              <a:rPr lang="en-US" dirty="0">
                <a:hlinkClick r:id="rId5"/>
              </a:rPr>
              <a:t>https://github.com/ResearchComputing/Fundamentals_HPC_Spring_2019</a:t>
            </a:r>
            <a:r>
              <a:rPr lang="en-US" dirty="0"/>
              <a:t> </a:t>
            </a:r>
          </a:p>
          <a:p>
            <a:endParaRPr lang="en-US" dirty="0"/>
          </a:p>
        </p:txBody>
      </p:sp>
      <p:sp>
        <p:nvSpPr>
          <p:cNvPr id="10" name="Date Placeholder 9">
            <a:extLst>
              <a:ext uri="{FF2B5EF4-FFF2-40B4-BE49-F238E27FC236}">
                <a16:creationId xmlns:a16="http://schemas.microsoft.com/office/drawing/2014/main" id="{E6769622-C62D-1143-ACB0-8EA543109767}"/>
              </a:ext>
            </a:extLst>
          </p:cNvPr>
          <p:cNvSpPr>
            <a:spLocks noGrp="1"/>
          </p:cNvSpPr>
          <p:nvPr>
            <p:ph type="dt" sz="half" idx="10"/>
          </p:nvPr>
        </p:nvSpPr>
        <p:spPr/>
        <p:txBody>
          <a:bodyPr/>
          <a:lstStyle/>
          <a:p>
            <a:fld id="{2BF558D2-7DC2-DA46-B95E-0CA86F7869E6}" type="datetime1">
              <a:rPr lang="en-US" smtClean="0"/>
              <a:t>2/2/19</a:t>
            </a:fld>
            <a:endParaRPr lang="en-US"/>
          </a:p>
        </p:txBody>
      </p:sp>
      <p:sp>
        <p:nvSpPr>
          <p:cNvPr id="11" name="Footer Placeholder 10">
            <a:extLst>
              <a:ext uri="{FF2B5EF4-FFF2-40B4-BE49-F238E27FC236}">
                <a16:creationId xmlns:a16="http://schemas.microsoft.com/office/drawing/2014/main" id="{F182571A-6C25-7D44-AB12-E7712238AD40}"/>
              </a:ext>
            </a:extLst>
          </p:cNvPr>
          <p:cNvSpPr>
            <a:spLocks noGrp="1"/>
          </p:cNvSpPr>
          <p:nvPr>
            <p:ph type="ftr" sz="quarter" idx="11"/>
          </p:nvPr>
        </p:nvSpPr>
        <p:spPr/>
        <p:txBody>
          <a:bodyPr/>
          <a:lstStyle/>
          <a:p>
            <a:r>
              <a:rPr lang="en-US"/>
              <a:t>Fundamentals of HPC – Introduction to Linux</a:t>
            </a:r>
          </a:p>
        </p:txBody>
      </p:sp>
      <p:sp>
        <p:nvSpPr>
          <p:cNvPr id="12" name="Slide Number Placeholder 11">
            <a:extLst>
              <a:ext uri="{FF2B5EF4-FFF2-40B4-BE49-F238E27FC236}">
                <a16:creationId xmlns:a16="http://schemas.microsoft.com/office/drawing/2014/main" id="{4A1D69B3-1783-5C46-93DF-3301FC43229F}"/>
              </a:ext>
            </a:extLst>
          </p:cNvPr>
          <p:cNvSpPr>
            <a:spLocks noGrp="1"/>
          </p:cNvSpPr>
          <p:nvPr>
            <p:ph type="sldNum" sz="quarter" idx="12"/>
          </p:nvPr>
        </p:nvSpPr>
        <p:spPr/>
        <p:txBody>
          <a:bodyPr/>
          <a:lstStyle/>
          <a:p>
            <a:fld id="{DD321DBF-325B-3546-BAAF-4F6E3B3181FF}" type="slidenum">
              <a:rPr lang="en-US" smtClean="0"/>
              <a:t>1</a:t>
            </a:fld>
            <a:endParaRPr lang="en-US"/>
          </a:p>
        </p:txBody>
      </p:sp>
    </p:spTree>
    <p:extLst>
      <p:ext uri="{BB962C8B-B14F-4D97-AF65-F5344CB8AC3E}">
        <p14:creationId xmlns:p14="http://schemas.microsoft.com/office/powerpoint/2010/main" val="154485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2618441" y="1703294"/>
            <a:ext cx="7242734" cy="4198471"/>
          </a:xfrm>
          <a:prstGeom prst="rect">
            <a:avLst/>
          </a:prstGeom>
          <a:blipFill>
            <a:blip r:embed="rId3" cstate="print"/>
            <a:stretch>
              <a:fillRect/>
            </a:stretch>
          </a:blipFill>
        </p:spPr>
        <p:txBody>
          <a:bodyPr wrap="square" lIns="0" tIns="0" rIns="0" bIns="0" rtlCol="0"/>
          <a:lstStyle/>
          <a:p>
            <a:endParaRPr sz="1588"/>
          </a:p>
        </p:txBody>
      </p:sp>
      <p:sp>
        <p:nvSpPr>
          <p:cNvPr id="6" name="object 6"/>
          <p:cNvSpPr/>
          <p:nvPr/>
        </p:nvSpPr>
        <p:spPr>
          <a:xfrm>
            <a:off x="2658596" y="1731309"/>
            <a:ext cx="7160559" cy="4118162"/>
          </a:xfrm>
          <a:custGeom>
            <a:avLst/>
            <a:gdLst/>
            <a:ahLst/>
            <a:cxnLst/>
            <a:rect l="l" t="t" r="r" b="b"/>
            <a:pathLst>
              <a:path w="8115300" h="4667250">
                <a:moveTo>
                  <a:pt x="7972483" y="0"/>
                </a:moveTo>
                <a:lnTo>
                  <a:pt x="142816" y="0"/>
                </a:lnTo>
                <a:lnTo>
                  <a:pt x="97675" y="7280"/>
                </a:lnTo>
                <a:lnTo>
                  <a:pt x="58470" y="27555"/>
                </a:lnTo>
                <a:lnTo>
                  <a:pt x="27555" y="58470"/>
                </a:lnTo>
                <a:lnTo>
                  <a:pt x="7280" y="97675"/>
                </a:lnTo>
                <a:lnTo>
                  <a:pt x="0" y="142816"/>
                </a:lnTo>
                <a:lnTo>
                  <a:pt x="0" y="4524433"/>
                </a:lnTo>
                <a:lnTo>
                  <a:pt x="7280" y="4569574"/>
                </a:lnTo>
                <a:lnTo>
                  <a:pt x="27555" y="4608779"/>
                </a:lnTo>
                <a:lnTo>
                  <a:pt x="58470" y="4639694"/>
                </a:lnTo>
                <a:lnTo>
                  <a:pt x="97675" y="4659969"/>
                </a:lnTo>
                <a:lnTo>
                  <a:pt x="142816" y="4667250"/>
                </a:lnTo>
                <a:lnTo>
                  <a:pt x="7972483" y="4667250"/>
                </a:lnTo>
                <a:lnTo>
                  <a:pt x="8017624" y="4659969"/>
                </a:lnTo>
                <a:lnTo>
                  <a:pt x="8056828" y="4639694"/>
                </a:lnTo>
                <a:lnTo>
                  <a:pt x="8087744" y="4608779"/>
                </a:lnTo>
                <a:lnTo>
                  <a:pt x="8108018" y="4569574"/>
                </a:lnTo>
                <a:lnTo>
                  <a:pt x="8115299" y="4524433"/>
                </a:lnTo>
                <a:lnTo>
                  <a:pt x="8115299" y="142816"/>
                </a:lnTo>
                <a:lnTo>
                  <a:pt x="8108018" y="97675"/>
                </a:lnTo>
                <a:lnTo>
                  <a:pt x="8087744" y="58470"/>
                </a:lnTo>
                <a:lnTo>
                  <a:pt x="8056828" y="27555"/>
                </a:lnTo>
                <a:lnTo>
                  <a:pt x="8017624" y="7280"/>
                </a:lnTo>
                <a:lnTo>
                  <a:pt x="7972483" y="0"/>
                </a:lnTo>
                <a:close/>
              </a:path>
            </a:pathLst>
          </a:custGeom>
          <a:solidFill>
            <a:srgbClr val="A9A57C"/>
          </a:solidFill>
        </p:spPr>
        <p:txBody>
          <a:bodyPr wrap="square" lIns="0" tIns="0" rIns="0" bIns="0" rtlCol="0"/>
          <a:lstStyle/>
          <a:p>
            <a:endParaRPr sz="1588"/>
          </a:p>
        </p:txBody>
      </p:sp>
      <p:sp>
        <p:nvSpPr>
          <p:cNvPr id="7" name="object 7"/>
          <p:cNvSpPr txBox="1"/>
          <p:nvPr/>
        </p:nvSpPr>
        <p:spPr>
          <a:xfrm>
            <a:off x="3175817" y="1905080"/>
            <a:ext cx="2410385" cy="445922"/>
          </a:xfrm>
          <a:prstGeom prst="rect">
            <a:avLst/>
          </a:prstGeom>
        </p:spPr>
        <p:txBody>
          <a:bodyPr vert="horz" wrap="square" lIns="0" tIns="11206" rIns="0" bIns="0" rtlCol="0">
            <a:spAutoFit/>
          </a:bodyPr>
          <a:lstStyle/>
          <a:p>
            <a:pPr marL="11206">
              <a:spcBef>
                <a:spcPts val="88"/>
              </a:spcBef>
            </a:pPr>
            <a:r>
              <a:rPr sz="2824" spc="-79" dirty="0">
                <a:solidFill>
                  <a:srgbClr val="E6E6E6"/>
                </a:solidFill>
                <a:latin typeface="Arial"/>
                <a:cs typeface="Arial"/>
              </a:rPr>
              <a:t>shell: </a:t>
            </a:r>
            <a:r>
              <a:rPr sz="2824" spc="-35" dirty="0">
                <a:solidFill>
                  <a:srgbClr val="E6E6E6"/>
                </a:solidFill>
                <a:latin typeface="Arial"/>
                <a:cs typeface="Arial"/>
              </a:rPr>
              <a:t>bash,</a:t>
            </a:r>
            <a:r>
              <a:rPr sz="2824" spc="26" dirty="0">
                <a:solidFill>
                  <a:srgbClr val="E6E6E6"/>
                </a:solidFill>
                <a:latin typeface="Arial"/>
                <a:cs typeface="Arial"/>
              </a:rPr>
              <a:t> </a:t>
            </a:r>
            <a:r>
              <a:rPr sz="2824" spc="-22" dirty="0">
                <a:solidFill>
                  <a:srgbClr val="E6E6E6"/>
                </a:solidFill>
                <a:latin typeface="Arial"/>
                <a:cs typeface="Arial"/>
              </a:rPr>
              <a:t>csh</a:t>
            </a:r>
            <a:endParaRPr sz="2824">
              <a:latin typeface="Arial"/>
              <a:cs typeface="Arial"/>
            </a:endParaRPr>
          </a:p>
        </p:txBody>
      </p:sp>
      <p:sp>
        <p:nvSpPr>
          <p:cNvPr id="8" name="object 8"/>
          <p:cNvSpPr/>
          <p:nvPr/>
        </p:nvSpPr>
        <p:spPr>
          <a:xfrm>
            <a:off x="3231028" y="2543736"/>
            <a:ext cx="5905500" cy="2928469"/>
          </a:xfrm>
          <a:prstGeom prst="rect">
            <a:avLst/>
          </a:prstGeom>
          <a:blipFill>
            <a:blip r:embed="rId4" cstate="print"/>
            <a:stretch>
              <a:fillRect/>
            </a:stretch>
          </a:blipFill>
        </p:spPr>
        <p:txBody>
          <a:bodyPr wrap="square" lIns="0" tIns="0" rIns="0" bIns="0" rtlCol="0"/>
          <a:lstStyle/>
          <a:p>
            <a:endParaRPr sz="1588"/>
          </a:p>
        </p:txBody>
      </p:sp>
      <p:sp>
        <p:nvSpPr>
          <p:cNvPr id="9" name="object 9"/>
          <p:cNvSpPr/>
          <p:nvPr/>
        </p:nvSpPr>
        <p:spPr>
          <a:xfrm>
            <a:off x="3272118" y="2571750"/>
            <a:ext cx="5824257" cy="2849096"/>
          </a:xfrm>
          <a:custGeom>
            <a:avLst/>
            <a:gdLst/>
            <a:ahLst/>
            <a:cxnLst/>
            <a:rect l="l" t="t" r="r" b="b"/>
            <a:pathLst>
              <a:path w="6600825" h="3228975">
                <a:moveTo>
                  <a:pt x="6458074" y="0"/>
                </a:moveTo>
                <a:lnTo>
                  <a:pt x="142750" y="0"/>
                </a:lnTo>
                <a:lnTo>
                  <a:pt x="97630" y="7277"/>
                </a:lnTo>
                <a:lnTo>
                  <a:pt x="58443" y="27542"/>
                </a:lnTo>
                <a:lnTo>
                  <a:pt x="27542" y="58444"/>
                </a:lnTo>
                <a:lnTo>
                  <a:pt x="7277" y="97630"/>
                </a:lnTo>
                <a:lnTo>
                  <a:pt x="0" y="142751"/>
                </a:lnTo>
                <a:lnTo>
                  <a:pt x="0" y="3086224"/>
                </a:lnTo>
                <a:lnTo>
                  <a:pt x="7277" y="3131344"/>
                </a:lnTo>
                <a:lnTo>
                  <a:pt x="27542" y="3170531"/>
                </a:lnTo>
                <a:lnTo>
                  <a:pt x="58443" y="3201432"/>
                </a:lnTo>
                <a:lnTo>
                  <a:pt x="97630" y="3221697"/>
                </a:lnTo>
                <a:lnTo>
                  <a:pt x="142750" y="3228975"/>
                </a:lnTo>
                <a:lnTo>
                  <a:pt x="6458074" y="3228975"/>
                </a:lnTo>
                <a:lnTo>
                  <a:pt x="6503194" y="3221697"/>
                </a:lnTo>
                <a:lnTo>
                  <a:pt x="6542381" y="3201432"/>
                </a:lnTo>
                <a:lnTo>
                  <a:pt x="6573282" y="3170531"/>
                </a:lnTo>
                <a:lnTo>
                  <a:pt x="6593547" y="3131344"/>
                </a:lnTo>
                <a:lnTo>
                  <a:pt x="6600825" y="3086224"/>
                </a:lnTo>
                <a:lnTo>
                  <a:pt x="6600825" y="142751"/>
                </a:lnTo>
                <a:lnTo>
                  <a:pt x="6593547" y="97630"/>
                </a:lnTo>
                <a:lnTo>
                  <a:pt x="6573282" y="58444"/>
                </a:lnTo>
                <a:lnTo>
                  <a:pt x="6542381" y="27542"/>
                </a:lnTo>
                <a:lnTo>
                  <a:pt x="6503194" y="7277"/>
                </a:lnTo>
                <a:lnTo>
                  <a:pt x="6458074" y="0"/>
                </a:lnTo>
                <a:close/>
              </a:path>
            </a:pathLst>
          </a:custGeom>
          <a:solidFill>
            <a:srgbClr val="D9EACA"/>
          </a:solidFill>
        </p:spPr>
        <p:txBody>
          <a:bodyPr wrap="square" lIns="0" tIns="0" rIns="0" bIns="0" rtlCol="0"/>
          <a:lstStyle/>
          <a:p>
            <a:endParaRPr sz="1588"/>
          </a:p>
        </p:txBody>
      </p:sp>
      <p:sp>
        <p:nvSpPr>
          <p:cNvPr id="10" name="object 10"/>
          <p:cNvSpPr txBox="1"/>
          <p:nvPr/>
        </p:nvSpPr>
        <p:spPr>
          <a:xfrm>
            <a:off x="3885146" y="2664680"/>
            <a:ext cx="1502709" cy="445922"/>
          </a:xfrm>
          <a:prstGeom prst="rect">
            <a:avLst/>
          </a:prstGeom>
        </p:spPr>
        <p:txBody>
          <a:bodyPr vert="horz" wrap="square" lIns="0" tIns="11206" rIns="0" bIns="0" rtlCol="0">
            <a:spAutoFit/>
          </a:bodyPr>
          <a:lstStyle/>
          <a:p>
            <a:pPr marL="11206">
              <a:spcBef>
                <a:spcPts val="88"/>
              </a:spcBef>
            </a:pPr>
            <a:r>
              <a:rPr sz="2824" spc="-4" dirty="0">
                <a:solidFill>
                  <a:srgbClr val="4D4D4D"/>
                </a:solidFill>
                <a:latin typeface="Arial"/>
                <a:cs typeface="Arial"/>
              </a:rPr>
              <a:t>p</a:t>
            </a:r>
            <a:r>
              <a:rPr sz="2824" spc="-53" dirty="0">
                <a:solidFill>
                  <a:srgbClr val="4D4D4D"/>
                </a:solidFill>
                <a:latin typeface="Arial"/>
                <a:cs typeface="Arial"/>
              </a:rPr>
              <a:t>r</a:t>
            </a:r>
            <a:r>
              <a:rPr sz="2824" spc="-13" dirty="0">
                <a:solidFill>
                  <a:srgbClr val="4D4D4D"/>
                </a:solidFill>
                <a:latin typeface="Arial"/>
                <a:cs typeface="Arial"/>
              </a:rPr>
              <a:t>og</a:t>
            </a:r>
            <a:r>
              <a:rPr sz="2824" spc="-53" dirty="0">
                <a:solidFill>
                  <a:srgbClr val="4D4D4D"/>
                </a:solidFill>
                <a:latin typeface="Arial"/>
                <a:cs typeface="Arial"/>
              </a:rPr>
              <a:t>r</a:t>
            </a:r>
            <a:r>
              <a:rPr sz="2824" spc="-106" dirty="0">
                <a:solidFill>
                  <a:srgbClr val="4D4D4D"/>
                </a:solidFill>
                <a:latin typeface="Arial"/>
                <a:cs typeface="Arial"/>
              </a:rPr>
              <a:t>a</a:t>
            </a:r>
            <a:r>
              <a:rPr sz="2824" spc="-9" dirty="0">
                <a:solidFill>
                  <a:srgbClr val="4D4D4D"/>
                </a:solidFill>
                <a:latin typeface="Arial"/>
                <a:cs typeface="Arial"/>
              </a:rPr>
              <a:t>m</a:t>
            </a:r>
            <a:r>
              <a:rPr sz="2824" spc="-57" dirty="0">
                <a:solidFill>
                  <a:srgbClr val="4D4D4D"/>
                </a:solidFill>
                <a:latin typeface="Arial"/>
                <a:cs typeface="Arial"/>
              </a:rPr>
              <a:t>s</a:t>
            </a:r>
            <a:endParaRPr sz="2824">
              <a:latin typeface="Arial"/>
              <a:cs typeface="Arial"/>
            </a:endParaRPr>
          </a:p>
        </p:txBody>
      </p:sp>
      <p:sp>
        <p:nvSpPr>
          <p:cNvPr id="11" name="object 11"/>
          <p:cNvSpPr txBox="1"/>
          <p:nvPr/>
        </p:nvSpPr>
        <p:spPr>
          <a:xfrm>
            <a:off x="6865747" y="2664879"/>
            <a:ext cx="1761004" cy="445922"/>
          </a:xfrm>
          <a:prstGeom prst="rect">
            <a:avLst/>
          </a:prstGeom>
        </p:spPr>
        <p:txBody>
          <a:bodyPr vert="horz" wrap="square" lIns="0" tIns="11206" rIns="0" bIns="0" rtlCol="0">
            <a:spAutoFit/>
          </a:bodyPr>
          <a:lstStyle/>
          <a:p>
            <a:pPr marL="11206">
              <a:spcBef>
                <a:spcPts val="88"/>
              </a:spcBef>
            </a:pPr>
            <a:r>
              <a:rPr sz="2824" spc="49" dirty="0">
                <a:solidFill>
                  <a:srgbClr val="4D4D4D"/>
                </a:solidFill>
                <a:latin typeface="Arial"/>
                <a:cs typeface="Arial"/>
              </a:rPr>
              <a:t>c</a:t>
            </a:r>
            <a:r>
              <a:rPr sz="2824" spc="-13" dirty="0">
                <a:solidFill>
                  <a:srgbClr val="4D4D4D"/>
                </a:solidFill>
                <a:latin typeface="Arial"/>
                <a:cs typeface="Arial"/>
              </a:rPr>
              <a:t>o</a:t>
            </a:r>
            <a:r>
              <a:rPr sz="2824" spc="-9" dirty="0">
                <a:solidFill>
                  <a:srgbClr val="4D4D4D"/>
                </a:solidFill>
                <a:latin typeface="Arial"/>
                <a:cs typeface="Arial"/>
              </a:rPr>
              <a:t>mm</a:t>
            </a:r>
            <a:r>
              <a:rPr sz="2824" spc="-106" dirty="0">
                <a:solidFill>
                  <a:srgbClr val="4D4D4D"/>
                </a:solidFill>
                <a:latin typeface="Arial"/>
                <a:cs typeface="Arial"/>
              </a:rPr>
              <a:t>a</a:t>
            </a:r>
            <a:r>
              <a:rPr sz="2824" spc="-62" dirty="0">
                <a:solidFill>
                  <a:srgbClr val="4D4D4D"/>
                </a:solidFill>
                <a:latin typeface="Arial"/>
                <a:cs typeface="Arial"/>
              </a:rPr>
              <a:t>n</a:t>
            </a:r>
            <a:r>
              <a:rPr sz="2824" spc="-4" dirty="0">
                <a:solidFill>
                  <a:srgbClr val="4D4D4D"/>
                </a:solidFill>
                <a:latin typeface="Arial"/>
                <a:cs typeface="Arial"/>
              </a:rPr>
              <a:t>ds</a:t>
            </a:r>
            <a:endParaRPr sz="2824">
              <a:latin typeface="Arial"/>
              <a:cs typeface="Arial"/>
            </a:endParaRPr>
          </a:p>
        </p:txBody>
      </p:sp>
      <p:sp>
        <p:nvSpPr>
          <p:cNvPr id="12" name="object 12"/>
          <p:cNvSpPr/>
          <p:nvPr/>
        </p:nvSpPr>
        <p:spPr>
          <a:xfrm>
            <a:off x="4064001" y="3204883"/>
            <a:ext cx="4769971" cy="2076822"/>
          </a:xfrm>
          <a:prstGeom prst="rect">
            <a:avLst/>
          </a:prstGeom>
          <a:blipFill>
            <a:blip r:embed="rId5" cstate="print"/>
            <a:stretch>
              <a:fillRect/>
            </a:stretch>
          </a:blipFill>
        </p:spPr>
        <p:txBody>
          <a:bodyPr wrap="square" lIns="0" tIns="0" rIns="0" bIns="0" rtlCol="0"/>
          <a:lstStyle/>
          <a:p>
            <a:endParaRPr sz="1588"/>
          </a:p>
        </p:txBody>
      </p:sp>
      <p:sp>
        <p:nvSpPr>
          <p:cNvPr id="13" name="object 13"/>
          <p:cNvSpPr/>
          <p:nvPr/>
        </p:nvSpPr>
        <p:spPr>
          <a:xfrm>
            <a:off x="4104154" y="3235699"/>
            <a:ext cx="4689662" cy="1991846"/>
          </a:xfrm>
          <a:custGeom>
            <a:avLst/>
            <a:gdLst/>
            <a:ahLst/>
            <a:cxnLst/>
            <a:rect l="l" t="t" r="r" b="b"/>
            <a:pathLst>
              <a:path w="5314950" h="2257425">
                <a:moveTo>
                  <a:pt x="5172078" y="0"/>
                </a:moveTo>
                <a:lnTo>
                  <a:pt x="142871" y="0"/>
                </a:lnTo>
                <a:lnTo>
                  <a:pt x="97713" y="7283"/>
                </a:lnTo>
                <a:lnTo>
                  <a:pt x="58493" y="27565"/>
                </a:lnTo>
                <a:lnTo>
                  <a:pt x="27565" y="58492"/>
                </a:lnTo>
                <a:lnTo>
                  <a:pt x="7283" y="97712"/>
                </a:lnTo>
                <a:lnTo>
                  <a:pt x="0" y="142871"/>
                </a:lnTo>
                <a:lnTo>
                  <a:pt x="0" y="2114553"/>
                </a:lnTo>
                <a:lnTo>
                  <a:pt x="7283" y="2159711"/>
                </a:lnTo>
                <a:lnTo>
                  <a:pt x="27565" y="2198931"/>
                </a:lnTo>
                <a:lnTo>
                  <a:pt x="58493" y="2229859"/>
                </a:lnTo>
                <a:lnTo>
                  <a:pt x="97713" y="2250141"/>
                </a:lnTo>
                <a:lnTo>
                  <a:pt x="142871" y="2257425"/>
                </a:lnTo>
                <a:lnTo>
                  <a:pt x="5172078" y="2257425"/>
                </a:lnTo>
                <a:lnTo>
                  <a:pt x="5217237" y="2250141"/>
                </a:lnTo>
                <a:lnTo>
                  <a:pt x="5256457" y="2229859"/>
                </a:lnTo>
                <a:lnTo>
                  <a:pt x="5287384" y="2198931"/>
                </a:lnTo>
                <a:lnTo>
                  <a:pt x="5307666" y="2159711"/>
                </a:lnTo>
                <a:lnTo>
                  <a:pt x="5314950" y="2114553"/>
                </a:lnTo>
                <a:lnTo>
                  <a:pt x="5314950" y="142871"/>
                </a:lnTo>
                <a:lnTo>
                  <a:pt x="5307666" y="97712"/>
                </a:lnTo>
                <a:lnTo>
                  <a:pt x="5287384" y="58492"/>
                </a:lnTo>
                <a:lnTo>
                  <a:pt x="5256457" y="27565"/>
                </a:lnTo>
                <a:lnTo>
                  <a:pt x="5217237" y="7283"/>
                </a:lnTo>
                <a:lnTo>
                  <a:pt x="5172078" y="0"/>
                </a:lnTo>
                <a:close/>
              </a:path>
            </a:pathLst>
          </a:custGeom>
          <a:solidFill>
            <a:srgbClr val="C0EDFE"/>
          </a:solidFill>
        </p:spPr>
        <p:txBody>
          <a:bodyPr wrap="square" lIns="0" tIns="0" rIns="0" bIns="0" rtlCol="0"/>
          <a:lstStyle/>
          <a:p>
            <a:endParaRPr sz="1588"/>
          </a:p>
        </p:txBody>
      </p:sp>
      <p:sp>
        <p:nvSpPr>
          <p:cNvPr id="14" name="object 14"/>
          <p:cNvSpPr/>
          <p:nvPr/>
        </p:nvSpPr>
        <p:spPr>
          <a:xfrm>
            <a:off x="4515971" y="4037853"/>
            <a:ext cx="3443940" cy="922617"/>
          </a:xfrm>
          <a:prstGeom prst="rect">
            <a:avLst/>
          </a:prstGeom>
          <a:blipFill>
            <a:blip r:embed="rId6" cstate="print"/>
            <a:stretch>
              <a:fillRect/>
            </a:stretch>
          </a:blipFill>
        </p:spPr>
        <p:txBody>
          <a:bodyPr wrap="square" lIns="0" tIns="0" rIns="0" bIns="0" rtlCol="0"/>
          <a:lstStyle/>
          <a:p>
            <a:endParaRPr sz="1588"/>
          </a:p>
        </p:txBody>
      </p:sp>
      <p:sp>
        <p:nvSpPr>
          <p:cNvPr id="15" name="object 15"/>
          <p:cNvSpPr/>
          <p:nvPr/>
        </p:nvSpPr>
        <p:spPr>
          <a:xfrm>
            <a:off x="4557993" y="4067735"/>
            <a:ext cx="3361765" cy="840441"/>
          </a:xfrm>
          <a:custGeom>
            <a:avLst/>
            <a:gdLst/>
            <a:ahLst/>
            <a:cxnLst/>
            <a:rect l="l" t="t" r="r" b="b"/>
            <a:pathLst>
              <a:path w="3810000" h="952500">
                <a:moveTo>
                  <a:pt x="3667125" y="0"/>
                </a:moveTo>
                <a:lnTo>
                  <a:pt x="142875" y="0"/>
                </a:lnTo>
                <a:lnTo>
                  <a:pt x="97715" y="7283"/>
                </a:lnTo>
                <a:lnTo>
                  <a:pt x="58494" y="27566"/>
                </a:lnTo>
                <a:lnTo>
                  <a:pt x="27566" y="58494"/>
                </a:lnTo>
                <a:lnTo>
                  <a:pt x="7283" y="97715"/>
                </a:lnTo>
                <a:lnTo>
                  <a:pt x="0" y="142875"/>
                </a:lnTo>
                <a:lnTo>
                  <a:pt x="0" y="809625"/>
                </a:lnTo>
                <a:lnTo>
                  <a:pt x="7283" y="854784"/>
                </a:lnTo>
                <a:lnTo>
                  <a:pt x="27566" y="894005"/>
                </a:lnTo>
                <a:lnTo>
                  <a:pt x="58494" y="924933"/>
                </a:lnTo>
                <a:lnTo>
                  <a:pt x="97715" y="945216"/>
                </a:lnTo>
                <a:lnTo>
                  <a:pt x="142875" y="952500"/>
                </a:lnTo>
                <a:lnTo>
                  <a:pt x="3667125" y="952500"/>
                </a:lnTo>
                <a:lnTo>
                  <a:pt x="3712284" y="945216"/>
                </a:lnTo>
                <a:lnTo>
                  <a:pt x="3751505" y="924933"/>
                </a:lnTo>
                <a:lnTo>
                  <a:pt x="3782433" y="894005"/>
                </a:lnTo>
                <a:lnTo>
                  <a:pt x="3802716" y="854784"/>
                </a:lnTo>
                <a:lnTo>
                  <a:pt x="3810000" y="809625"/>
                </a:lnTo>
                <a:lnTo>
                  <a:pt x="3810000" y="142875"/>
                </a:lnTo>
                <a:lnTo>
                  <a:pt x="3802716" y="97715"/>
                </a:lnTo>
                <a:lnTo>
                  <a:pt x="3782433" y="58494"/>
                </a:lnTo>
                <a:lnTo>
                  <a:pt x="3751505" y="27566"/>
                </a:lnTo>
                <a:lnTo>
                  <a:pt x="3712284" y="7283"/>
                </a:lnTo>
                <a:lnTo>
                  <a:pt x="3667125" y="0"/>
                </a:lnTo>
                <a:close/>
              </a:path>
            </a:pathLst>
          </a:custGeom>
          <a:solidFill>
            <a:srgbClr val="C2E5A6"/>
          </a:solidFill>
        </p:spPr>
        <p:txBody>
          <a:bodyPr wrap="square" lIns="0" tIns="0" rIns="0" bIns="0" rtlCol="0"/>
          <a:lstStyle/>
          <a:p>
            <a:endParaRPr sz="1588"/>
          </a:p>
        </p:txBody>
      </p:sp>
      <p:sp>
        <p:nvSpPr>
          <p:cNvPr id="16" name="object 16"/>
          <p:cNvSpPr txBox="1"/>
          <p:nvPr/>
        </p:nvSpPr>
        <p:spPr>
          <a:xfrm>
            <a:off x="4664448" y="3470302"/>
            <a:ext cx="3111874" cy="1265248"/>
          </a:xfrm>
          <a:prstGeom prst="rect">
            <a:avLst/>
          </a:prstGeom>
        </p:spPr>
        <p:txBody>
          <a:bodyPr vert="horz" wrap="square" lIns="0" tIns="11206" rIns="0" bIns="0" rtlCol="0">
            <a:spAutoFit/>
          </a:bodyPr>
          <a:lstStyle/>
          <a:p>
            <a:pPr marL="287446">
              <a:spcBef>
                <a:spcPts val="88"/>
              </a:spcBef>
            </a:pPr>
            <a:r>
              <a:rPr sz="2824" spc="-71" dirty="0">
                <a:solidFill>
                  <a:srgbClr val="4D4D4D"/>
                </a:solidFill>
                <a:latin typeface="Arial"/>
                <a:cs typeface="Arial"/>
              </a:rPr>
              <a:t>Linux</a:t>
            </a:r>
            <a:r>
              <a:rPr sz="2824" spc="-18" dirty="0">
                <a:solidFill>
                  <a:srgbClr val="4D4D4D"/>
                </a:solidFill>
                <a:latin typeface="Arial"/>
                <a:cs typeface="Arial"/>
              </a:rPr>
              <a:t> </a:t>
            </a:r>
            <a:r>
              <a:rPr sz="2824" spc="-66" dirty="0">
                <a:solidFill>
                  <a:srgbClr val="4D4D4D"/>
                </a:solidFill>
                <a:latin typeface="Arial"/>
                <a:cs typeface="Arial"/>
              </a:rPr>
              <a:t>kernel</a:t>
            </a:r>
            <a:endParaRPr sz="2824">
              <a:latin typeface="Arial"/>
              <a:cs typeface="Arial"/>
            </a:endParaRPr>
          </a:p>
          <a:p>
            <a:pPr marL="11206">
              <a:spcBef>
                <a:spcPts val="2964"/>
              </a:spcBef>
            </a:pPr>
            <a:r>
              <a:rPr sz="2824" spc="-26" dirty="0">
                <a:solidFill>
                  <a:srgbClr val="4D4D4D"/>
                </a:solidFill>
                <a:latin typeface="Arial"/>
                <a:cs typeface="Arial"/>
              </a:rPr>
              <a:t>Computer</a:t>
            </a:r>
            <a:r>
              <a:rPr sz="2824" spc="-35" dirty="0">
                <a:solidFill>
                  <a:srgbClr val="4D4D4D"/>
                </a:solidFill>
                <a:latin typeface="Arial"/>
                <a:cs typeface="Arial"/>
              </a:rPr>
              <a:t> </a:t>
            </a:r>
            <a:r>
              <a:rPr sz="2824" spc="-62" dirty="0">
                <a:solidFill>
                  <a:srgbClr val="4D4D4D"/>
                </a:solidFill>
                <a:latin typeface="Arial"/>
                <a:cs typeface="Arial"/>
              </a:rPr>
              <a:t>hardware</a:t>
            </a:r>
            <a:endParaRPr sz="2824">
              <a:latin typeface="Arial"/>
              <a:cs typeface="Arial"/>
            </a:endParaRPr>
          </a:p>
        </p:txBody>
      </p:sp>
      <p:sp>
        <p:nvSpPr>
          <p:cNvPr id="17" name="object 17"/>
          <p:cNvSpPr txBox="1">
            <a:spLocks noGrp="1"/>
          </p:cNvSpPr>
          <p:nvPr>
            <p:ph type="title"/>
          </p:nvPr>
        </p:nvSpPr>
        <p:spPr/>
        <p:txBody>
          <a:bodyPr/>
          <a:lstStyle/>
          <a:p>
            <a:r>
              <a:rPr lang="en-US" spc="-101" dirty="0"/>
              <a:t>Shells</a:t>
            </a:r>
            <a:endParaRPr lang="en-US" dirty="0"/>
          </a:p>
        </p:txBody>
      </p:sp>
      <p:sp>
        <p:nvSpPr>
          <p:cNvPr id="24" name="Content Placeholder 23">
            <a:extLst>
              <a:ext uri="{FF2B5EF4-FFF2-40B4-BE49-F238E27FC236}">
                <a16:creationId xmlns:a16="http://schemas.microsoft.com/office/drawing/2014/main" id="{358A751F-71DB-4146-A21C-1F667188DA30}"/>
              </a:ext>
            </a:extLst>
          </p:cNvPr>
          <p:cNvSpPr>
            <a:spLocks noGrp="1"/>
          </p:cNvSpPr>
          <p:nvPr>
            <p:ph idx="1"/>
          </p:nvPr>
        </p:nvSpPr>
        <p:spPr>
          <a:xfrm>
            <a:off x="5455227" y="1151169"/>
            <a:ext cx="1281545" cy="562982"/>
          </a:xfrm>
        </p:spPr>
        <p:txBody>
          <a:bodyPr/>
          <a:lstStyle/>
          <a:p>
            <a:pPr marL="0" indent="0">
              <a:buNone/>
            </a:pPr>
            <a:r>
              <a:rPr lang="en-US" dirty="0"/>
              <a:t>users</a:t>
            </a:r>
          </a:p>
        </p:txBody>
      </p:sp>
      <p:sp>
        <p:nvSpPr>
          <p:cNvPr id="21" name="object 21"/>
          <p:cNvSpPr txBox="1">
            <a:spLocks noGrp="1"/>
          </p:cNvSpPr>
          <p:nvPr>
            <p:ph type="dt" sz="half" idx="10"/>
          </p:nvPr>
        </p:nvSpPr>
        <p:spPr/>
        <p:txBody>
          <a:bodyPr/>
          <a:lstStyle/>
          <a:p>
            <a:fld id="{17B947E4-E807-7F43-8E9F-BAE53075AE67}" type="datetime1">
              <a:rPr lang="en-US" smtClean="0"/>
              <a:t>2/2/19</a:t>
            </a:fld>
            <a:endParaRPr lang="en-US" dirty="0"/>
          </a:p>
        </p:txBody>
      </p:sp>
      <p:sp>
        <p:nvSpPr>
          <p:cNvPr id="19" name="object 19"/>
          <p:cNvSpPr txBox="1">
            <a:spLocks noGrp="1"/>
          </p:cNvSpPr>
          <p:nvPr>
            <p:ph type="ftr" sz="quarter" idx="11"/>
          </p:nvPr>
        </p:nvSpPr>
        <p:spPr/>
        <p:txBody>
          <a:bodyPr/>
          <a:lstStyle/>
          <a:p>
            <a:r>
              <a:rPr lang="en-US"/>
              <a:t>Fundamentals of HPC – Introduction to Linux</a:t>
            </a:r>
            <a:endParaRPr lang="en-US" dirty="0"/>
          </a:p>
        </p:txBody>
      </p:sp>
      <p:sp>
        <p:nvSpPr>
          <p:cNvPr id="20" name="object 20"/>
          <p:cNvSpPr txBox="1">
            <a:spLocks noGrp="1"/>
          </p:cNvSpPr>
          <p:nvPr>
            <p:ph type="sldNum" sz="quarter" idx="12"/>
          </p:nvPr>
        </p:nvSpPr>
        <p:spPr/>
        <p:txBody>
          <a:bodyPr/>
          <a:lstStyle/>
          <a:p>
            <a:fld id="{81D60167-4931-47E6-BA6A-407CBD079E47}" type="slidenum">
              <a:rPr lang="en-US" smtClean="0"/>
              <a:pPr/>
              <a:t>10</a:t>
            </a:fld>
            <a:endParaRPr lang="en-US" dirty="0"/>
          </a:p>
        </p:txBody>
      </p:sp>
    </p:spTree>
    <p:extLst>
      <p:ext uri="{BB962C8B-B14F-4D97-AF65-F5344CB8AC3E}">
        <p14:creationId xmlns:p14="http://schemas.microsoft.com/office/powerpoint/2010/main" val="2374692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Shell features</a:t>
            </a:r>
            <a:endParaRPr lang="en-US" dirty="0"/>
          </a:p>
        </p:txBody>
      </p:sp>
      <p:sp>
        <p:nvSpPr>
          <p:cNvPr id="11" name="Content Placeholder 10">
            <a:extLst>
              <a:ext uri="{FF2B5EF4-FFF2-40B4-BE49-F238E27FC236}">
                <a16:creationId xmlns:a16="http://schemas.microsoft.com/office/drawing/2014/main" id="{2721CFB5-0E58-9646-AF06-DF8D6AADCB6D}"/>
              </a:ext>
            </a:extLst>
          </p:cNvPr>
          <p:cNvSpPr>
            <a:spLocks noGrp="1"/>
          </p:cNvSpPr>
          <p:nvPr>
            <p:ph idx="1"/>
          </p:nvPr>
        </p:nvSpPr>
        <p:spPr/>
        <p:txBody>
          <a:bodyPr/>
          <a:lstStyle/>
          <a:p>
            <a:r>
              <a:rPr lang="en-US" dirty="0"/>
              <a:t>Tab completion</a:t>
            </a:r>
          </a:p>
          <a:p>
            <a:endParaRPr lang="en-US" dirty="0"/>
          </a:p>
          <a:p>
            <a:r>
              <a:rPr lang="en-US" dirty="0"/>
              <a:t>History and command-line editing</a:t>
            </a:r>
          </a:p>
          <a:p>
            <a:endParaRPr lang="en-US" dirty="0"/>
          </a:p>
          <a:p>
            <a:r>
              <a:rPr lang="en-US" dirty="0"/>
              <a:t>Scripting and programming</a:t>
            </a:r>
          </a:p>
          <a:p>
            <a:endParaRPr lang="en-US" dirty="0"/>
          </a:p>
          <a:p>
            <a:r>
              <a:rPr lang="en-US" dirty="0"/>
              <a:t>Built-in utilities</a:t>
            </a:r>
          </a:p>
          <a:p>
            <a:endParaRPr lang="en-US" dirty="0"/>
          </a:p>
        </p:txBody>
      </p:sp>
      <p:sp>
        <p:nvSpPr>
          <p:cNvPr id="10" name="object 10"/>
          <p:cNvSpPr txBox="1">
            <a:spLocks noGrp="1"/>
          </p:cNvSpPr>
          <p:nvPr>
            <p:ph type="dt" sz="half" idx="10"/>
          </p:nvPr>
        </p:nvSpPr>
        <p:spPr/>
        <p:txBody>
          <a:bodyPr/>
          <a:lstStyle/>
          <a:p>
            <a:fld id="{E3460CCA-EC14-C54B-8499-979FD379A155}" type="datetime1">
              <a:rPr lang="en-US" smtClean="0"/>
              <a:pPr/>
              <a:t>2/2/19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13" name="Slide Number Placeholder 12">
            <a:extLst>
              <a:ext uri="{FF2B5EF4-FFF2-40B4-BE49-F238E27FC236}">
                <a16:creationId xmlns:a16="http://schemas.microsoft.com/office/drawing/2014/main" id="{3C14C73F-ED5E-4E4C-8FEE-CD5ADD98AB1C}"/>
              </a:ext>
            </a:extLst>
          </p:cNvPr>
          <p:cNvSpPr>
            <a:spLocks noGrp="1"/>
          </p:cNvSpPr>
          <p:nvPr>
            <p:ph type="sldNum" sz="quarter" idx="12"/>
          </p:nvPr>
        </p:nvSpPr>
        <p:spPr/>
        <p:txBody>
          <a:bodyPr/>
          <a:lstStyle/>
          <a:p>
            <a:fld id="{DD321DBF-325B-3546-BAAF-4F6E3B3181FF}" type="slidenum">
              <a:rPr lang="en-US" smtClean="0"/>
              <a:pPr/>
              <a:t>11</a:t>
            </a:fld>
            <a:endParaRPr lang="en-US"/>
          </a:p>
        </p:txBody>
      </p:sp>
    </p:spTree>
    <p:extLst>
      <p:ext uri="{BB962C8B-B14F-4D97-AF65-F5344CB8AC3E}">
        <p14:creationId xmlns:p14="http://schemas.microsoft.com/office/powerpoint/2010/main" val="2037516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Anatomy of a Linux command</a:t>
            </a:r>
            <a:endParaRPr lang="en-US" dirty="0"/>
          </a:p>
        </p:txBody>
      </p:sp>
      <p:sp>
        <p:nvSpPr>
          <p:cNvPr id="6" name="object 6"/>
          <p:cNvSpPr txBox="1">
            <a:spLocks noGrp="1"/>
          </p:cNvSpPr>
          <p:nvPr>
            <p:ph idx="1"/>
          </p:nvPr>
        </p:nvSpPr>
        <p:spPr/>
        <p:txBody>
          <a:bodyPr/>
          <a:lstStyle/>
          <a:p>
            <a:r>
              <a:rPr lang="en-US" dirty="0"/>
              <a:t>command [flags] [flag arguments] [target(s)]</a:t>
            </a:r>
          </a:p>
          <a:p>
            <a:r>
              <a:rPr lang="en-US" dirty="0"/>
              <a:t>tar -c -f </a:t>
            </a:r>
            <a:r>
              <a:rPr lang="en-US" dirty="0" err="1"/>
              <a:t>archive.tar</a:t>
            </a:r>
            <a:r>
              <a:rPr lang="en-US" dirty="0"/>
              <a:t> </a:t>
            </a:r>
            <a:r>
              <a:rPr lang="en-US" dirty="0" err="1"/>
              <a:t>mydir</a:t>
            </a:r>
            <a:endParaRPr lang="en-US" dirty="0"/>
          </a:p>
          <a:p>
            <a:r>
              <a:rPr lang="en-US" dirty="0"/>
              <a:t>Flags may not mean the same thing when used with different commands</a:t>
            </a:r>
          </a:p>
          <a:p>
            <a:r>
              <a:rPr lang="en-US" dirty="0"/>
              <a:t>The same command may have different flags in different kinds of Unix </a:t>
            </a:r>
          </a:p>
          <a:p>
            <a:r>
              <a:rPr lang="en-US" dirty="0"/>
              <a:t>Case is important!</a:t>
            </a:r>
          </a:p>
          <a:p>
            <a:r>
              <a:rPr lang="en-US" dirty="0"/>
              <a:t>Order of flags may be important</a:t>
            </a:r>
          </a:p>
        </p:txBody>
      </p:sp>
      <p:sp>
        <p:nvSpPr>
          <p:cNvPr id="10" name="object 10"/>
          <p:cNvSpPr txBox="1">
            <a:spLocks noGrp="1"/>
          </p:cNvSpPr>
          <p:nvPr>
            <p:ph type="dt" sz="half" idx="10"/>
          </p:nvPr>
        </p:nvSpPr>
        <p:spPr/>
        <p:txBody>
          <a:bodyPr/>
          <a:lstStyle/>
          <a:p>
            <a:fld id="{30AD592A-26E4-034D-9DA0-925C62301745}" type="datetime1">
              <a:rPr lang="en-US" smtClean="0"/>
              <a:pPr/>
              <a:t>2/2/19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13" name="Slide Number Placeholder 12">
            <a:extLst>
              <a:ext uri="{FF2B5EF4-FFF2-40B4-BE49-F238E27FC236}">
                <a16:creationId xmlns:a16="http://schemas.microsoft.com/office/drawing/2014/main" id="{9070172B-C9B0-4B45-9392-6D78046697D5}"/>
              </a:ext>
            </a:extLst>
          </p:cNvPr>
          <p:cNvSpPr>
            <a:spLocks noGrp="1"/>
          </p:cNvSpPr>
          <p:nvPr>
            <p:ph type="sldNum" sz="quarter" idx="12"/>
          </p:nvPr>
        </p:nvSpPr>
        <p:spPr/>
        <p:txBody>
          <a:bodyPr/>
          <a:lstStyle/>
          <a:p>
            <a:fld id="{DD321DBF-325B-3546-BAAF-4F6E3B3181FF}" type="slidenum">
              <a:rPr lang="en-US" smtClean="0"/>
              <a:pPr/>
              <a:t>12</a:t>
            </a:fld>
            <a:endParaRPr lang="en-US"/>
          </a:p>
        </p:txBody>
      </p:sp>
    </p:spTree>
    <p:extLst>
      <p:ext uri="{BB962C8B-B14F-4D97-AF65-F5344CB8AC3E}">
        <p14:creationId xmlns:p14="http://schemas.microsoft.com/office/powerpoint/2010/main" val="1825986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4341311" y="2148704"/>
            <a:ext cx="2250701" cy="1399705"/>
          </a:xfrm>
          <a:prstGeom prst="rect">
            <a:avLst/>
          </a:prstGeom>
        </p:spPr>
        <p:txBody>
          <a:bodyPr vert="horz" wrap="square" lIns="0" tIns="14568" rIns="0" bIns="0" rtlCol="0">
            <a:spAutoFit/>
          </a:bodyPr>
          <a:lstStyle/>
          <a:p>
            <a:pPr marL="11206" algn="ctr">
              <a:spcBef>
                <a:spcPts val="115"/>
              </a:spcBef>
            </a:pPr>
            <a:r>
              <a:rPr sz="9000" spc="190" dirty="0">
                <a:solidFill>
                  <a:srgbClr val="2F2B20"/>
                </a:solidFill>
                <a:latin typeface="Arial"/>
                <a:cs typeface="Arial"/>
              </a:rPr>
              <a:t>m</a:t>
            </a:r>
            <a:r>
              <a:rPr sz="9000" spc="-88" dirty="0">
                <a:solidFill>
                  <a:srgbClr val="2F2B20"/>
                </a:solidFill>
                <a:latin typeface="Arial"/>
                <a:cs typeface="Arial"/>
              </a:rPr>
              <a:t>an</a:t>
            </a:r>
            <a:endParaRPr sz="9000" dirty="0">
              <a:latin typeface="Arial"/>
              <a:cs typeface="Arial"/>
            </a:endParaRPr>
          </a:p>
        </p:txBody>
      </p:sp>
      <p:sp>
        <p:nvSpPr>
          <p:cNvPr id="13" name="object 13"/>
          <p:cNvSpPr txBox="1">
            <a:spLocks noGrp="1"/>
          </p:cNvSpPr>
          <p:nvPr>
            <p:ph type="dt" sz="half" idx="10"/>
          </p:nvPr>
        </p:nvSpPr>
        <p:spPr/>
        <p:txBody>
          <a:bodyPr/>
          <a:lstStyle/>
          <a:p>
            <a:fld id="{E61997CD-D013-5446-9CC6-3C49AD27EB1B}" type="datetime1">
              <a:rPr lang="en-US" smtClean="0"/>
              <a:t>2/2/19</a:t>
            </a:fld>
            <a:endParaRPr lang="en-US" dirty="0"/>
          </a:p>
        </p:txBody>
      </p:sp>
      <p:sp>
        <p:nvSpPr>
          <p:cNvPr id="12" name="object 12"/>
          <p:cNvSpPr txBox="1">
            <a:spLocks noGrp="1"/>
          </p:cNvSpPr>
          <p:nvPr>
            <p:ph type="ftr" sz="quarter" idx="11"/>
          </p:nvPr>
        </p:nvSpPr>
        <p:spPr/>
        <p:txBody>
          <a:bodyPr/>
          <a:lstStyle/>
          <a:p>
            <a:r>
              <a:rPr lang="en-US"/>
              <a:t>Fundamentals of HPC – Introduction to Linux</a:t>
            </a:r>
            <a:endParaRPr lang="en-US" dirty="0"/>
          </a:p>
        </p:txBody>
      </p:sp>
      <p:sp>
        <p:nvSpPr>
          <p:cNvPr id="9" name="object 9"/>
          <p:cNvSpPr txBox="1"/>
          <p:nvPr/>
        </p:nvSpPr>
        <p:spPr>
          <a:xfrm>
            <a:off x="623455" y="4798279"/>
            <a:ext cx="2431676" cy="803531"/>
          </a:xfrm>
          <a:prstGeom prst="rect">
            <a:avLst/>
          </a:prstGeom>
        </p:spPr>
        <p:txBody>
          <a:bodyPr vert="horz" wrap="square" lIns="0" tIns="10646" rIns="0" bIns="0" rtlCol="0">
            <a:spAutoFit/>
          </a:bodyPr>
          <a:lstStyle/>
          <a:p>
            <a:pPr marL="11206" marR="4483">
              <a:lnSpc>
                <a:spcPct val="119800"/>
              </a:lnSpc>
              <a:spcBef>
                <a:spcPts val="84"/>
              </a:spcBef>
            </a:pPr>
            <a:r>
              <a:rPr sz="2250" dirty="0">
                <a:solidFill>
                  <a:srgbClr val="2F2B20"/>
                </a:solidFill>
                <a:latin typeface="Arial"/>
                <a:cs typeface="Arial"/>
              </a:rPr>
              <a:t>man </a:t>
            </a:r>
            <a:r>
              <a:rPr sz="2250" spc="31" dirty="0">
                <a:solidFill>
                  <a:srgbClr val="2F2B20"/>
                </a:solidFill>
                <a:latin typeface="Arial"/>
                <a:cs typeface="Arial"/>
              </a:rPr>
              <a:t>&lt;command&gt;  </a:t>
            </a:r>
            <a:r>
              <a:rPr sz="2250" dirty="0">
                <a:solidFill>
                  <a:srgbClr val="2F2B20"/>
                </a:solidFill>
                <a:latin typeface="Arial"/>
                <a:cs typeface="Arial"/>
              </a:rPr>
              <a:t>man </a:t>
            </a:r>
            <a:r>
              <a:rPr sz="2250" spc="88" dirty="0">
                <a:solidFill>
                  <a:srgbClr val="2F2B20"/>
                </a:solidFill>
                <a:latin typeface="Arial"/>
                <a:cs typeface="Arial"/>
              </a:rPr>
              <a:t>-k</a:t>
            </a:r>
            <a:r>
              <a:rPr sz="2250" spc="-71" dirty="0">
                <a:solidFill>
                  <a:srgbClr val="2F2B20"/>
                </a:solidFill>
                <a:latin typeface="Arial"/>
                <a:cs typeface="Arial"/>
              </a:rPr>
              <a:t> </a:t>
            </a:r>
            <a:r>
              <a:rPr sz="2250" spc="22" dirty="0">
                <a:solidFill>
                  <a:srgbClr val="2F2B20"/>
                </a:solidFill>
                <a:latin typeface="Arial"/>
                <a:cs typeface="Arial"/>
              </a:rPr>
              <a:t>&lt;keyword&gt;</a:t>
            </a:r>
            <a:endParaRPr sz="2250" dirty="0">
              <a:latin typeface="Arial"/>
              <a:cs typeface="Arial"/>
            </a:endParaRPr>
          </a:p>
        </p:txBody>
      </p:sp>
      <p:sp>
        <p:nvSpPr>
          <p:cNvPr id="2" name="object 5">
            <a:extLst>
              <a:ext uri="{FF2B5EF4-FFF2-40B4-BE49-F238E27FC236}">
                <a16:creationId xmlns:a16="http://schemas.microsoft.com/office/drawing/2014/main" id="{51A6CC35-734B-4EFE-939C-DFCA9A698620}"/>
              </a:ext>
            </a:extLst>
          </p:cNvPr>
          <p:cNvSpPr txBox="1">
            <a:spLocks/>
          </p:cNvSpPr>
          <p:nvPr/>
        </p:nvSpPr>
        <p:spPr>
          <a:xfrm>
            <a:off x="623455" y="402509"/>
            <a:ext cx="10920845" cy="663161"/>
          </a:xfrm>
          <a:prstGeom prst="rect">
            <a:avLst/>
          </a:prstGeom>
        </p:spPr>
        <p:txBody>
          <a:bodyPr vert="horz" wrap="square" lIns="0" tIns="11206" rIns="0" bIns="0" rtlCol="0" anchor="t">
            <a:spAutoFit/>
          </a:bodyPr>
          <a:lstStyle>
            <a:lvl1pPr algn="l" defTabSz="1005840" rtl="0" eaLnBrk="1" latinLnBrk="0" hangingPunct="1">
              <a:lnSpc>
                <a:spcPct val="90000"/>
              </a:lnSpc>
              <a:spcBef>
                <a:spcPct val="0"/>
              </a:spcBef>
              <a:buNone/>
              <a:defRPr sz="4800" kern="1200">
                <a:solidFill>
                  <a:schemeClr val="tx1"/>
                </a:solidFill>
                <a:latin typeface="+mj-lt"/>
                <a:ea typeface="+mj-ea"/>
                <a:cs typeface="+mj-cs"/>
              </a:defRPr>
            </a:lvl1pPr>
          </a:lstStyle>
          <a:p>
            <a:pPr marL="11206">
              <a:lnSpc>
                <a:spcPct val="100000"/>
              </a:lnSpc>
              <a:spcBef>
                <a:spcPts val="88"/>
              </a:spcBef>
            </a:pPr>
            <a:r>
              <a:rPr lang="en-US" sz="4236" spc="-13" dirty="0">
                <a:cs typeface="Calibri Light"/>
              </a:rPr>
              <a:t>The most important Linux command:</a:t>
            </a:r>
            <a:endParaRPr lang="en-US" sz="4236" spc="-13" dirty="0"/>
          </a:p>
        </p:txBody>
      </p:sp>
      <p:sp>
        <p:nvSpPr>
          <p:cNvPr id="22" name="Slide Number Placeholder 21">
            <a:extLst>
              <a:ext uri="{FF2B5EF4-FFF2-40B4-BE49-F238E27FC236}">
                <a16:creationId xmlns:a16="http://schemas.microsoft.com/office/drawing/2014/main" id="{F9D27BF3-8150-8149-BC70-F754851C6A73}"/>
              </a:ext>
            </a:extLst>
          </p:cNvPr>
          <p:cNvSpPr>
            <a:spLocks noGrp="1"/>
          </p:cNvSpPr>
          <p:nvPr>
            <p:ph type="sldNum" sz="quarter" idx="12"/>
          </p:nvPr>
        </p:nvSpPr>
        <p:spPr>
          <a:xfrm>
            <a:off x="8425005" y="6356348"/>
            <a:ext cx="682920" cy="365125"/>
          </a:xfrm>
        </p:spPr>
        <p:txBody>
          <a:bodyPr/>
          <a:lstStyle/>
          <a:p>
            <a:fld id="{DD321DBF-325B-3546-BAAF-4F6E3B3181FF}" type="slidenum">
              <a:rPr lang="en-US" smtClean="0"/>
              <a:t>13</a:t>
            </a:fld>
            <a:endParaRPr lang="en-US" dirty="0"/>
          </a:p>
        </p:txBody>
      </p:sp>
    </p:spTree>
    <p:extLst>
      <p:ext uri="{BB962C8B-B14F-4D97-AF65-F5344CB8AC3E}">
        <p14:creationId xmlns:p14="http://schemas.microsoft.com/office/powerpoint/2010/main" val="429217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75989" y="365125"/>
            <a:ext cx="11498893" cy="1325563"/>
          </a:xfrm>
        </p:spPr>
        <p:txBody>
          <a:bodyPr>
            <a:normAutofit/>
          </a:bodyPr>
          <a:lstStyle/>
          <a:p>
            <a:r>
              <a:rPr lang="en-US"/>
              <a:t>File and directory related commands</a:t>
            </a:r>
            <a:endParaRPr lang="en-US" dirty="0"/>
          </a:p>
        </p:txBody>
      </p:sp>
      <p:sp>
        <p:nvSpPr>
          <p:cNvPr id="11" name="Content Placeholder 10">
            <a:extLst>
              <a:ext uri="{FF2B5EF4-FFF2-40B4-BE49-F238E27FC236}">
                <a16:creationId xmlns:a16="http://schemas.microsoft.com/office/drawing/2014/main" id="{417BB6F5-83F6-3649-A0F9-EE9717BFE49D}"/>
              </a:ext>
            </a:extLst>
          </p:cNvPr>
          <p:cNvSpPr>
            <a:spLocks noGrp="1"/>
          </p:cNvSpPr>
          <p:nvPr>
            <p:ph idx="1"/>
          </p:nvPr>
        </p:nvSpPr>
        <p:spPr>
          <a:xfrm>
            <a:off x="475989" y="1825625"/>
            <a:ext cx="11411211" cy="4163129"/>
          </a:xfrm>
        </p:spPr>
        <p:txBody>
          <a:bodyPr>
            <a:normAutofit fontScale="77500" lnSpcReduction="20000"/>
          </a:bodyPr>
          <a:lstStyle/>
          <a:p>
            <a:pPr marL="11206">
              <a:lnSpc>
                <a:spcPct val="110000"/>
              </a:lnSpc>
              <a:spcBef>
                <a:spcPts val="115"/>
              </a:spcBef>
            </a:pPr>
            <a:r>
              <a:rPr lang="en-US" b="1" spc="44" dirty="0">
                <a:solidFill>
                  <a:srgbClr val="2F2B20"/>
                </a:solidFill>
                <a:cs typeface="Arial"/>
              </a:rPr>
              <a:t>pwd </a:t>
            </a:r>
            <a:r>
              <a:rPr lang="en-US" spc="-101" dirty="0">
                <a:solidFill>
                  <a:srgbClr val="2F2B20"/>
                </a:solidFill>
                <a:cs typeface="Arial"/>
              </a:rPr>
              <a:t>– </a:t>
            </a:r>
            <a:r>
              <a:rPr lang="en-US" spc="31" dirty="0">
                <a:solidFill>
                  <a:srgbClr val="2F2B20"/>
                </a:solidFill>
                <a:cs typeface="Arial"/>
              </a:rPr>
              <a:t>prints </a:t>
            </a:r>
            <a:r>
              <a:rPr lang="en-US" spc="13" dirty="0">
                <a:solidFill>
                  <a:srgbClr val="2F2B20"/>
                </a:solidFill>
                <a:cs typeface="Arial"/>
              </a:rPr>
              <a:t>full </a:t>
            </a:r>
            <a:r>
              <a:rPr lang="en-US" spc="35" dirty="0">
                <a:solidFill>
                  <a:srgbClr val="2F2B20"/>
                </a:solidFill>
                <a:cs typeface="Arial"/>
              </a:rPr>
              <a:t>path </a:t>
            </a:r>
            <a:r>
              <a:rPr lang="en-US" spc="66" dirty="0">
                <a:solidFill>
                  <a:srgbClr val="2F2B20"/>
                </a:solidFill>
                <a:cs typeface="Arial"/>
              </a:rPr>
              <a:t>to </a:t>
            </a:r>
            <a:r>
              <a:rPr lang="en-US" spc="22" dirty="0">
                <a:solidFill>
                  <a:srgbClr val="2F2B20"/>
                </a:solidFill>
                <a:cs typeface="Arial"/>
              </a:rPr>
              <a:t>current</a:t>
            </a:r>
            <a:r>
              <a:rPr lang="en-US" spc="-4" dirty="0">
                <a:solidFill>
                  <a:srgbClr val="2F2B20"/>
                </a:solidFill>
                <a:cs typeface="Arial"/>
              </a:rPr>
              <a:t> </a:t>
            </a:r>
            <a:r>
              <a:rPr lang="en-US" spc="26" dirty="0">
                <a:solidFill>
                  <a:srgbClr val="2F2B20"/>
                </a:solidFill>
                <a:cs typeface="Arial"/>
              </a:rPr>
              <a:t>directory</a:t>
            </a:r>
            <a:endParaRPr lang="en-US" dirty="0">
              <a:cs typeface="Arial"/>
            </a:endParaRPr>
          </a:p>
          <a:p>
            <a:pPr marL="11206">
              <a:lnSpc>
                <a:spcPct val="110000"/>
              </a:lnSpc>
              <a:spcBef>
                <a:spcPts val="35"/>
              </a:spcBef>
            </a:pPr>
            <a:r>
              <a:rPr lang="en-US" b="1" spc="31" dirty="0">
                <a:solidFill>
                  <a:srgbClr val="2F2B20"/>
                </a:solidFill>
                <a:cs typeface="Arial"/>
              </a:rPr>
              <a:t>cd </a:t>
            </a:r>
            <a:r>
              <a:rPr lang="en-US" spc="-101" dirty="0">
                <a:solidFill>
                  <a:srgbClr val="2F2B20"/>
                </a:solidFill>
                <a:cs typeface="Arial"/>
              </a:rPr>
              <a:t>– </a:t>
            </a:r>
            <a:r>
              <a:rPr lang="en-US" spc="22" dirty="0">
                <a:solidFill>
                  <a:srgbClr val="2F2B20"/>
                </a:solidFill>
                <a:cs typeface="Arial"/>
              </a:rPr>
              <a:t>changes </a:t>
            </a:r>
            <a:r>
              <a:rPr lang="en-US" spc="26" dirty="0">
                <a:solidFill>
                  <a:srgbClr val="2F2B20"/>
                </a:solidFill>
                <a:cs typeface="Arial"/>
              </a:rPr>
              <a:t>directory; can </a:t>
            </a:r>
            <a:r>
              <a:rPr lang="en-US" dirty="0">
                <a:solidFill>
                  <a:srgbClr val="2F2B20"/>
                </a:solidFill>
                <a:cs typeface="Arial"/>
              </a:rPr>
              <a:t>use </a:t>
            </a:r>
            <a:r>
              <a:rPr lang="en-US" spc="13" dirty="0">
                <a:solidFill>
                  <a:srgbClr val="2F2B20"/>
                </a:solidFill>
                <a:cs typeface="Arial"/>
              </a:rPr>
              <a:t>full </a:t>
            </a:r>
            <a:r>
              <a:rPr lang="en-US" spc="26" dirty="0">
                <a:solidFill>
                  <a:srgbClr val="2F2B20"/>
                </a:solidFill>
                <a:cs typeface="Arial"/>
              </a:rPr>
              <a:t>or </a:t>
            </a:r>
            <a:r>
              <a:rPr lang="en-US" dirty="0">
                <a:solidFill>
                  <a:srgbClr val="2F2B20"/>
                </a:solidFill>
                <a:cs typeface="Arial"/>
              </a:rPr>
              <a:t>relative </a:t>
            </a:r>
            <a:r>
              <a:rPr lang="en-US" spc="35" dirty="0">
                <a:solidFill>
                  <a:srgbClr val="2F2B20"/>
                </a:solidFill>
                <a:cs typeface="Arial"/>
              </a:rPr>
              <a:t>path </a:t>
            </a:r>
            <a:r>
              <a:rPr lang="en-US" spc="-4" dirty="0">
                <a:solidFill>
                  <a:srgbClr val="2F2B20"/>
                </a:solidFill>
                <a:cs typeface="Arial"/>
              </a:rPr>
              <a:t>as</a:t>
            </a:r>
            <a:r>
              <a:rPr lang="en-US" spc="124" dirty="0">
                <a:solidFill>
                  <a:srgbClr val="2F2B20"/>
                </a:solidFill>
                <a:cs typeface="Arial"/>
              </a:rPr>
              <a:t> </a:t>
            </a:r>
            <a:r>
              <a:rPr lang="en-US" spc="22" dirty="0">
                <a:solidFill>
                  <a:srgbClr val="2F2B20"/>
                </a:solidFill>
                <a:cs typeface="Arial"/>
              </a:rPr>
              <a:t>target</a:t>
            </a:r>
            <a:endParaRPr lang="en-US" dirty="0">
              <a:cs typeface="Arial"/>
            </a:endParaRPr>
          </a:p>
          <a:p>
            <a:pPr marL="11206">
              <a:lnSpc>
                <a:spcPct val="110000"/>
              </a:lnSpc>
              <a:spcBef>
                <a:spcPts val="66"/>
              </a:spcBef>
            </a:pPr>
            <a:r>
              <a:rPr lang="en-US" b="1" spc="22" dirty="0" err="1">
                <a:solidFill>
                  <a:srgbClr val="2F2B20"/>
                </a:solidFill>
                <a:cs typeface="Arial"/>
              </a:rPr>
              <a:t>mkdir</a:t>
            </a:r>
            <a:r>
              <a:rPr lang="en-US" b="1" spc="22" dirty="0">
                <a:solidFill>
                  <a:srgbClr val="2F2B20"/>
                </a:solidFill>
                <a:cs typeface="Arial"/>
              </a:rPr>
              <a:t> </a:t>
            </a:r>
            <a:r>
              <a:rPr lang="en-US" spc="-101" dirty="0">
                <a:solidFill>
                  <a:srgbClr val="2F2B20"/>
                </a:solidFill>
                <a:cs typeface="Arial"/>
              </a:rPr>
              <a:t>– </a:t>
            </a:r>
            <a:r>
              <a:rPr lang="en-US" spc="9" dirty="0">
                <a:solidFill>
                  <a:srgbClr val="2F2B20"/>
                </a:solidFill>
                <a:cs typeface="Arial"/>
              </a:rPr>
              <a:t>creates </a:t>
            </a:r>
            <a:r>
              <a:rPr lang="en-US" spc="-26" dirty="0">
                <a:solidFill>
                  <a:srgbClr val="2F2B20"/>
                </a:solidFill>
                <a:cs typeface="Arial"/>
              </a:rPr>
              <a:t>a </a:t>
            </a:r>
            <a:r>
              <a:rPr lang="en-US" spc="31" dirty="0">
                <a:solidFill>
                  <a:srgbClr val="2F2B20"/>
                </a:solidFill>
                <a:cs typeface="Arial"/>
              </a:rPr>
              <a:t>subdirectory </a:t>
            </a:r>
            <a:r>
              <a:rPr lang="en-US" spc="4" dirty="0">
                <a:solidFill>
                  <a:srgbClr val="2F2B20"/>
                </a:solidFill>
                <a:cs typeface="Arial"/>
              </a:rPr>
              <a:t>in </a:t>
            </a:r>
            <a:r>
              <a:rPr lang="en-US" spc="22" dirty="0">
                <a:solidFill>
                  <a:srgbClr val="2F2B20"/>
                </a:solidFill>
                <a:cs typeface="Arial"/>
              </a:rPr>
              <a:t>the current</a:t>
            </a:r>
            <a:r>
              <a:rPr lang="en-US" spc="163" dirty="0">
                <a:solidFill>
                  <a:srgbClr val="2F2B20"/>
                </a:solidFill>
                <a:cs typeface="Arial"/>
              </a:rPr>
              <a:t> </a:t>
            </a:r>
            <a:r>
              <a:rPr lang="en-US" spc="26" dirty="0">
                <a:solidFill>
                  <a:srgbClr val="2F2B20"/>
                </a:solidFill>
                <a:cs typeface="Arial"/>
              </a:rPr>
              <a:t>directory</a:t>
            </a:r>
            <a:endParaRPr lang="en-US" dirty="0">
              <a:cs typeface="Arial"/>
            </a:endParaRPr>
          </a:p>
          <a:p>
            <a:pPr marL="11206">
              <a:lnSpc>
                <a:spcPct val="110000"/>
              </a:lnSpc>
              <a:spcBef>
                <a:spcPts val="35"/>
              </a:spcBef>
            </a:pPr>
            <a:r>
              <a:rPr lang="en-US" b="1" spc="4" dirty="0" err="1">
                <a:solidFill>
                  <a:srgbClr val="2F2B20"/>
                </a:solidFill>
                <a:cs typeface="Arial"/>
              </a:rPr>
              <a:t>rmdir</a:t>
            </a:r>
            <a:r>
              <a:rPr lang="en-US" b="1" spc="4" dirty="0">
                <a:solidFill>
                  <a:srgbClr val="2F2B20"/>
                </a:solidFill>
                <a:cs typeface="Arial"/>
              </a:rPr>
              <a:t> </a:t>
            </a:r>
            <a:r>
              <a:rPr lang="en-US" spc="-101" dirty="0">
                <a:solidFill>
                  <a:srgbClr val="2F2B20"/>
                </a:solidFill>
                <a:cs typeface="Arial"/>
              </a:rPr>
              <a:t>– </a:t>
            </a:r>
            <a:r>
              <a:rPr lang="en-US" spc="4" dirty="0">
                <a:solidFill>
                  <a:srgbClr val="2F2B20"/>
                </a:solidFill>
                <a:cs typeface="Arial"/>
              </a:rPr>
              <a:t>removes </a:t>
            </a:r>
            <a:r>
              <a:rPr lang="en-US" spc="-4" dirty="0">
                <a:solidFill>
                  <a:srgbClr val="2F2B20"/>
                </a:solidFill>
                <a:cs typeface="Arial"/>
              </a:rPr>
              <a:t>an </a:t>
            </a:r>
            <a:r>
              <a:rPr lang="en-US" spc="44" dirty="0">
                <a:solidFill>
                  <a:srgbClr val="2F2B20"/>
                </a:solidFill>
                <a:cs typeface="Arial"/>
              </a:rPr>
              <a:t>empty</a:t>
            </a:r>
            <a:r>
              <a:rPr lang="en-US" spc="154" dirty="0">
                <a:solidFill>
                  <a:srgbClr val="2F2B20"/>
                </a:solidFill>
                <a:cs typeface="Arial"/>
              </a:rPr>
              <a:t> </a:t>
            </a:r>
            <a:r>
              <a:rPr lang="en-US" spc="26" dirty="0">
                <a:solidFill>
                  <a:srgbClr val="2F2B20"/>
                </a:solidFill>
                <a:cs typeface="Arial"/>
              </a:rPr>
              <a:t>directory</a:t>
            </a:r>
            <a:endParaRPr lang="en-US" dirty="0">
              <a:cs typeface="Arial"/>
            </a:endParaRPr>
          </a:p>
          <a:p>
            <a:pPr marL="11206" marR="216285">
              <a:lnSpc>
                <a:spcPct val="110000"/>
              </a:lnSpc>
              <a:spcBef>
                <a:spcPts val="410"/>
              </a:spcBef>
            </a:pPr>
            <a:r>
              <a:rPr lang="en-US" b="1" spc="26" dirty="0" err="1">
                <a:solidFill>
                  <a:srgbClr val="2F2B20"/>
                </a:solidFill>
                <a:cs typeface="Arial"/>
              </a:rPr>
              <a:t>rm</a:t>
            </a:r>
            <a:r>
              <a:rPr lang="en-US" b="1" spc="26" dirty="0">
                <a:solidFill>
                  <a:srgbClr val="2F2B20"/>
                </a:solidFill>
                <a:cs typeface="Arial"/>
              </a:rPr>
              <a:t> </a:t>
            </a:r>
            <a:r>
              <a:rPr lang="en-US" spc="-101" dirty="0">
                <a:solidFill>
                  <a:srgbClr val="2F2B20"/>
                </a:solidFill>
                <a:cs typeface="Arial"/>
              </a:rPr>
              <a:t>– </a:t>
            </a:r>
            <a:r>
              <a:rPr lang="en-US" spc="4" dirty="0">
                <a:solidFill>
                  <a:srgbClr val="2F2B20"/>
                </a:solidFill>
                <a:cs typeface="Arial"/>
              </a:rPr>
              <a:t>removes </a:t>
            </a:r>
            <a:r>
              <a:rPr lang="en-US" spc="-26" dirty="0">
                <a:solidFill>
                  <a:srgbClr val="2F2B20"/>
                </a:solidFill>
                <a:cs typeface="Arial"/>
              </a:rPr>
              <a:t>a </a:t>
            </a:r>
            <a:r>
              <a:rPr lang="en-US" dirty="0">
                <a:solidFill>
                  <a:srgbClr val="2F2B20"/>
                </a:solidFill>
                <a:cs typeface="Arial"/>
              </a:rPr>
              <a:t>file </a:t>
            </a:r>
            <a:r>
              <a:rPr lang="en-US" spc="-35" dirty="0">
                <a:solidFill>
                  <a:srgbClr val="2F2B20"/>
                </a:solidFill>
                <a:cs typeface="Arial"/>
              </a:rPr>
              <a:t>(</a:t>
            </a:r>
            <a:r>
              <a:rPr lang="en-US" spc="-35" dirty="0" err="1">
                <a:solidFill>
                  <a:srgbClr val="2F2B20"/>
                </a:solidFill>
                <a:latin typeface="Courier New"/>
                <a:cs typeface="Courier New"/>
              </a:rPr>
              <a:t>rm</a:t>
            </a:r>
            <a:r>
              <a:rPr lang="en-US" spc="-35" dirty="0">
                <a:solidFill>
                  <a:srgbClr val="2F2B20"/>
                </a:solidFill>
                <a:latin typeface="Courier New"/>
                <a:cs typeface="Courier New"/>
              </a:rPr>
              <a:t> </a:t>
            </a:r>
            <a:r>
              <a:rPr lang="en-US" spc="13" dirty="0">
                <a:solidFill>
                  <a:srgbClr val="2F2B20"/>
                </a:solidFill>
                <a:latin typeface="Courier New"/>
                <a:cs typeface="Courier New"/>
              </a:rPr>
              <a:t>-r </a:t>
            </a:r>
            <a:r>
              <a:rPr lang="en-US" spc="4" dirty="0">
                <a:solidFill>
                  <a:srgbClr val="2F2B20"/>
                </a:solidFill>
                <a:cs typeface="Arial"/>
              </a:rPr>
              <a:t>removes </a:t>
            </a:r>
            <a:r>
              <a:rPr lang="en-US" spc="-26" dirty="0">
                <a:solidFill>
                  <a:srgbClr val="2F2B20"/>
                </a:solidFill>
                <a:cs typeface="Arial"/>
              </a:rPr>
              <a:t>a </a:t>
            </a:r>
            <a:r>
              <a:rPr lang="en-US" spc="26" dirty="0">
                <a:solidFill>
                  <a:srgbClr val="2F2B20"/>
                </a:solidFill>
                <a:cs typeface="Arial"/>
              </a:rPr>
              <a:t>directory </a:t>
            </a:r>
            <a:r>
              <a:rPr lang="en-US" spc="22" dirty="0">
                <a:solidFill>
                  <a:srgbClr val="2F2B20"/>
                </a:solidFill>
                <a:cs typeface="Arial"/>
              </a:rPr>
              <a:t>and </a:t>
            </a:r>
            <a:r>
              <a:rPr lang="en-US" spc="-4" dirty="0">
                <a:solidFill>
                  <a:srgbClr val="2F2B20"/>
                </a:solidFill>
                <a:cs typeface="Arial"/>
              </a:rPr>
              <a:t>all </a:t>
            </a:r>
            <a:r>
              <a:rPr lang="en-US" spc="44" dirty="0">
                <a:solidFill>
                  <a:srgbClr val="2F2B20"/>
                </a:solidFill>
                <a:cs typeface="Arial"/>
              </a:rPr>
              <a:t>of </a:t>
            </a:r>
            <a:r>
              <a:rPr lang="en-US" spc="26" dirty="0">
                <a:solidFill>
                  <a:srgbClr val="2F2B20"/>
                </a:solidFill>
                <a:cs typeface="Arial"/>
              </a:rPr>
              <a:t>its  </a:t>
            </a:r>
            <a:r>
              <a:rPr lang="en-US" spc="13" dirty="0">
                <a:solidFill>
                  <a:srgbClr val="2F2B20"/>
                </a:solidFill>
                <a:cs typeface="Arial"/>
              </a:rPr>
              <a:t>contents)</a:t>
            </a:r>
            <a:endParaRPr lang="en-US" dirty="0">
              <a:cs typeface="Arial"/>
            </a:endParaRPr>
          </a:p>
          <a:p>
            <a:pPr marL="11206">
              <a:lnSpc>
                <a:spcPct val="110000"/>
              </a:lnSpc>
              <a:spcBef>
                <a:spcPts val="35"/>
              </a:spcBef>
            </a:pPr>
            <a:r>
              <a:rPr lang="en-US" b="1" spc="31" dirty="0" err="1">
                <a:solidFill>
                  <a:srgbClr val="2F2B20"/>
                </a:solidFill>
                <a:cs typeface="Arial"/>
              </a:rPr>
              <a:t>cp</a:t>
            </a:r>
            <a:r>
              <a:rPr lang="en-US" b="1" spc="31" dirty="0">
                <a:solidFill>
                  <a:srgbClr val="2F2B20"/>
                </a:solidFill>
                <a:cs typeface="Arial"/>
              </a:rPr>
              <a:t> </a:t>
            </a:r>
            <a:r>
              <a:rPr lang="en-US" spc="-101" dirty="0">
                <a:solidFill>
                  <a:srgbClr val="2F2B20"/>
                </a:solidFill>
                <a:cs typeface="Arial"/>
              </a:rPr>
              <a:t>– </a:t>
            </a:r>
            <a:r>
              <a:rPr lang="en-US" spc="35" dirty="0">
                <a:solidFill>
                  <a:srgbClr val="2F2B20"/>
                </a:solidFill>
                <a:cs typeface="Arial"/>
              </a:rPr>
              <a:t>copies </a:t>
            </a:r>
            <a:r>
              <a:rPr lang="en-US" spc="-26" dirty="0">
                <a:solidFill>
                  <a:srgbClr val="2F2B20"/>
                </a:solidFill>
                <a:cs typeface="Arial"/>
              </a:rPr>
              <a:t>a</a:t>
            </a:r>
            <a:r>
              <a:rPr lang="en-US" spc="88" dirty="0">
                <a:solidFill>
                  <a:srgbClr val="2F2B20"/>
                </a:solidFill>
                <a:cs typeface="Arial"/>
              </a:rPr>
              <a:t> </a:t>
            </a:r>
            <a:r>
              <a:rPr lang="en-US" dirty="0">
                <a:solidFill>
                  <a:srgbClr val="2F2B20"/>
                </a:solidFill>
                <a:cs typeface="Arial"/>
              </a:rPr>
              <a:t>file</a:t>
            </a:r>
            <a:endParaRPr lang="en-US" dirty="0">
              <a:cs typeface="Arial"/>
            </a:endParaRPr>
          </a:p>
          <a:p>
            <a:pPr marL="11206">
              <a:lnSpc>
                <a:spcPct val="110000"/>
              </a:lnSpc>
              <a:spcBef>
                <a:spcPts val="66"/>
              </a:spcBef>
            </a:pPr>
            <a:r>
              <a:rPr lang="en-US" b="1" dirty="0">
                <a:solidFill>
                  <a:srgbClr val="2F2B20"/>
                </a:solidFill>
                <a:cs typeface="Arial"/>
              </a:rPr>
              <a:t>mv </a:t>
            </a:r>
            <a:r>
              <a:rPr lang="en-US" spc="-101" dirty="0">
                <a:solidFill>
                  <a:srgbClr val="2F2B20"/>
                </a:solidFill>
                <a:cs typeface="Arial"/>
              </a:rPr>
              <a:t>– </a:t>
            </a:r>
            <a:r>
              <a:rPr lang="en-US" spc="22" dirty="0">
                <a:solidFill>
                  <a:srgbClr val="2F2B20"/>
                </a:solidFill>
                <a:cs typeface="Arial"/>
              </a:rPr>
              <a:t>moves </a:t>
            </a:r>
            <a:r>
              <a:rPr lang="en-US" spc="-31" dirty="0">
                <a:solidFill>
                  <a:srgbClr val="2F2B20"/>
                </a:solidFill>
                <a:cs typeface="Arial"/>
              </a:rPr>
              <a:t>(or </a:t>
            </a:r>
            <a:r>
              <a:rPr lang="en-US" spc="-18" dirty="0">
                <a:solidFill>
                  <a:srgbClr val="2F2B20"/>
                </a:solidFill>
                <a:cs typeface="Arial"/>
              </a:rPr>
              <a:t>renames) </a:t>
            </a:r>
            <a:r>
              <a:rPr lang="en-US" spc="-26" dirty="0">
                <a:solidFill>
                  <a:srgbClr val="2F2B20"/>
                </a:solidFill>
                <a:cs typeface="Arial"/>
              </a:rPr>
              <a:t>a </a:t>
            </a:r>
            <a:r>
              <a:rPr lang="en-US" dirty="0">
                <a:solidFill>
                  <a:srgbClr val="2F2B20"/>
                </a:solidFill>
                <a:cs typeface="Arial"/>
              </a:rPr>
              <a:t>file </a:t>
            </a:r>
            <a:r>
              <a:rPr lang="en-US" spc="26" dirty="0">
                <a:solidFill>
                  <a:srgbClr val="2F2B20"/>
                </a:solidFill>
                <a:cs typeface="Arial"/>
              </a:rPr>
              <a:t>or</a:t>
            </a:r>
            <a:r>
              <a:rPr lang="en-US" spc="296" dirty="0">
                <a:solidFill>
                  <a:srgbClr val="2F2B20"/>
                </a:solidFill>
                <a:cs typeface="Arial"/>
              </a:rPr>
              <a:t> </a:t>
            </a:r>
            <a:r>
              <a:rPr lang="en-US" spc="26" dirty="0">
                <a:solidFill>
                  <a:srgbClr val="2F2B20"/>
                </a:solidFill>
                <a:cs typeface="Arial"/>
              </a:rPr>
              <a:t>directory</a:t>
            </a:r>
            <a:endParaRPr lang="en-US" dirty="0">
              <a:cs typeface="Arial"/>
            </a:endParaRPr>
          </a:p>
          <a:p>
            <a:pPr marL="11206" marR="574892">
              <a:lnSpc>
                <a:spcPct val="110000"/>
              </a:lnSpc>
              <a:spcBef>
                <a:spcPts val="909"/>
              </a:spcBef>
            </a:pPr>
            <a:r>
              <a:rPr lang="en-US" b="1" spc="-31" dirty="0">
                <a:solidFill>
                  <a:srgbClr val="2F2B20"/>
                </a:solidFill>
                <a:cs typeface="Arial"/>
              </a:rPr>
              <a:t>ls </a:t>
            </a:r>
            <a:r>
              <a:rPr lang="en-US" spc="-101" dirty="0">
                <a:solidFill>
                  <a:srgbClr val="2F2B20"/>
                </a:solidFill>
                <a:cs typeface="Arial"/>
              </a:rPr>
              <a:t>– </a:t>
            </a:r>
            <a:r>
              <a:rPr lang="en-US" spc="22" dirty="0">
                <a:solidFill>
                  <a:srgbClr val="2F2B20"/>
                </a:solidFill>
                <a:cs typeface="Arial"/>
              </a:rPr>
              <a:t>lists the </a:t>
            </a:r>
            <a:r>
              <a:rPr lang="en-US" spc="35" dirty="0">
                <a:solidFill>
                  <a:srgbClr val="2F2B20"/>
                </a:solidFill>
                <a:cs typeface="Arial"/>
              </a:rPr>
              <a:t>contents </a:t>
            </a:r>
            <a:r>
              <a:rPr lang="en-US" spc="44" dirty="0">
                <a:solidFill>
                  <a:srgbClr val="2F2B20"/>
                </a:solidFill>
                <a:cs typeface="Arial"/>
              </a:rPr>
              <a:t>of </a:t>
            </a:r>
            <a:r>
              <a:rPr lang="en-US" spc="-26" dirty="0">
                <a:solidFill>
                  <a:srgbClr val="2F2B20"/>
                </a:solidFill>
                <a:cs typeface="Arial"/>
              </a:rPr>
              <a:t>a </a:t>
            </a:r>
            <a:r>
              <a:rPr lang="en-US" spc="26" dirty="0">
                <a:solidFill>
                  <a:srgbClr val="2F2B20"/>
                </a:solidFill>
                <a:cs typeface="Arial"/>
              </a:rPr>
              <a:t>directory </a:t>
            </a:r>
            <a:r>
              <a:rPr lang="en-US" spc="-40" dirty="0">
                <a:solidFill>
                  <a:srgbClr val="2F2B20"/>
                </a:solidFill>
                <a:cs typeface="Arial"/>
              </a:rPr>
              <a:t>(</a:t>
            </a:r>
            <a:r>
              <a:rPr lang="en-US" sz="2400" spc="-40" dirty="0">
                <a:solidFill>
                  <a:srgbClr val="2F2B20"/>
                </a:solidFill>
                <a:latin typeface="Courier New"/>
                <a:cs typeface="Courier New"/>
              </a:rPr>
              <a:t>ls </a:t>
            </a:r>
            <a:r>
              <a:rPr lang="en-US" sz="2400" spc="9" dirty="0">
                <a:solidFill>
                  <a:srgbClr val="2F2B20"/>
                </a:solidFill>
                <a:latin typeface="Courier New"/>
                <a:cs typeface="Courier New"/>
              </a:rPr>
              <a:t>-l </a:t>
            </a:r>
            <a:r>
              <a:rPr lang="en-US" spc="9" dirty="0">
                <a:solidFill>
                  <a:srgbClr val="2F2B20"/>
                </a:solidFill>
                <a:cs typeface="Arial"/>
              </a:rPr>
              <a:t>gives </a:t>
            </a:r>
            <a:r>
              <a:rPr lang="en-US" spc="22" dirty="0">
                <a:solidFill>
                  <a:srgbClr val="2F2B20"/>
                </a:solidFill>
                <a:cs typeface="Arial"/>
              </a:rPr>
              <a:t>detailed  </a:t>
            </a:r>
            <a:r>
              <a:rPr lang="en-US" dirty="0">
                <a:solidFill>
                  <a:srgbClr val="2F2B20"/>
                </a:solidFill>
                <a:cs typeface="Arial"/>
              </a:rPr>
              <a:t>listing)</a:t>
            </a:r>
            <a:endParaRPr lang="en-US" dirty="0">
              <a:cs typeface="Arial"/>
            </a:endParaRPr>
          </a:p>
          <a:p>
            <a:pPr marL="11206">
              <a:lnSpc>
                <a:spcPct val="110000"/>
              </a:lnSpc>
              <a:spcBef>
                <a:spcPts val="31"/>
              </a:spcBef>
            </a:pPr>
            <a:r>
              <a:rPr lang="en-US" b="1" spc="35" dirty="0" err="1">
                <a:solidFill>
                  <a:srgbClr val="2F2B20"/>
                </a:solidFill>
                <a:cs typeface="Arial"/>
              </a:rPr>
              <a:t>chmod</a:t>
            </a:r>
            <a:r>
              <a:rPr lang="en-US" b="1" spc="35" dirty="0">
                <a:solidFill>
                  <a:srgbClr val="2F2B20"/>
                </a:solidFill>
                <a:cs typeface="Arial"/>
              </a:rPr>
              <a:t>/</a:t>
            </a:r>
            <a:r>
              <a:rPr lang="en-US" b="1" spc="35" dirty="0" err="1">
                <a:solidFill>
                  <a:srgbClr val="2F2B20"/>
                </a:solidFill>
                <a:cs typeface="Arial"/>
              </a:rPr>
              <a:t>chown</a:t>
            </a:r>
            <a:r>
              <a:rPr lang="en-US" b="1" spc="35" dirty="0">
                <a:solidFill>
                  <a:srgbClr val="2F2B20"/>
                </a:solidFill>
                <a:cs typeface="Arial"/>
              </a:rPr>
              <a:t> </a:t>
            </a:r>
            <a:r>
              <a:rPr lang="en-US" spc="-101" dirty="0">
                <a:solidFill>
                  <a:srgbClr val="2F2B20"/>
                </a:solidFill>
                <a:cs typeface="Arial"/>
              </a:rPr>
              <a:t>– </a:t>
            </a:r>
            <a:r>
              <a:rPr lang="en-US" spc="22" dirty="0">
                <a:solidFill>
                  <a:srgbClr val="2F2B20"/>
                </a:solidFill>
                <a:cs typeface="Arial"/>
              </a:rPr>
              <a:t>change permissions </a:t>
            </a:r>
            <a:r>
              <a:rPr lang="en-US" spc="26" dirty="0">
                <a:solidFill>
                  <a:srgbClr val="2F2B20"/>
                </a:solidFill>
                <a:cs typeface="Arial"/>
              </a:rPr>
              <a:t>or</a:t>
            </a:r>
            <a:r>
              <a:rPr lang="en-US" spc="97" dirty="0">
                <a:solidFill>
                  <a:srgbClr val="2F2B20"/>
                </a:solidFill>
                <a:cs typeface="Arial"/>
              </a:rPr>
              <a:t> </a:t>
            </a:r>
            <a:r>
              <a:rPr lang="en-US" spc="26" dirty="0">
                <a:solidFill>
                  <a:srgbClr val="2F2B20"/>
                </a:solidFill>
                <a:cs typeface="Arial"/>
              </a:rPr>
              <a:t>ownership</a:t>
            </a:r>
            <a:endParaRPr lang="en-US" dirty="0">
              <a:cs typeface="Arial"/>
            </a:endParaRPr>
          </a:p>
          <a:p>
            <a:pPr marL="11206">
              <a:lnSpc>
                <a:spcPct val="110000"/>
              </a:lnSpc>
              <a:spcBef>
                <a:spcPts val="35"/>
              </a:spcBef>
            </a:pPr>
            <a:r>
              <a:rPr lang="en-US" b="1" spc="9" dirty="0" err="1">
                <a:solidFill>
                  <a:srgbClr val="2F2B20"/>
                </a:solidFill>
                <a:cs typeface="Arial"/>
              </a:rPr>
              <a:t>df</a:t>
            </a:r>
            <a:r>
              <a:rPr lang="en-US" b="1" spc="9" dirty="0">
                <a:solidFill>
                  <a:srgbClr val="2F2B20"/>
                </a:solidFill>
                <a:cs typeface="Arial"/>
              </a:rPr>
              <a:t> </a:t>
            </a:r>
            <a:r>
              <a:rPr lang="en-US" spc="-101" dirty="0">
                <a:solidFill>
                  <a:srgbClr val="2F2B20"/>
                </a:solidFill>
                <a:cs typeface="Arial"/>
              </a:rPr>
              <a:t>– </a:t>
            </a:r>
            <a:r>
              <a:rPr lang="en-US" spc="22" dirty="0">
                <a:solidFill>
                  <a:srgbClr val="2F2B20"/>
                </a:solidFill>
                <a:cs typeface="Arial"/>
              </a:rPr>
              <a:t>displays </a:t>
            </a:r>
            <a:r>
              <a:rPr lang="en-US" spc="13" dirty="0">
                <a:solidFill>
                  <a:srgbClr val="2F2B20"/>
                </a:solidFill>
                <a:cs typeface="Arial"/>
              </a:rPr>
              <a:t>filesystems </a:t>
            </a:r>
            <a:r>
              <a:rPr lang="en-US" spc="22" dirty="0">
                <a:solidFill>
                  <a:srgbClr val="2F2B20"/>
                </a:solidFill>
                <a:cs typeface="Arial"/>
              </a:rPr>
              <a:t>and </a:t>
            </a:r>
            <a:r>
              <a:rPr lang="en-US" spc="13" dirty="0">
                <a:solidFill>
                  <a:srgbClr val="2F2B20"/>
                </a:solidFill>
                <a:cs typeface="Arial"/>
              </a:rPr>
              <a:t>their</a:t>
            </a:r>
            <a:r>
              <a:rPr lang="en-US" spc="110" dirty="0">
                <a:solidFill>
                  <a:srgbClr val="2F2B20"/>
                </a:solidFill>
                <a:cs typeface="Arial"/>
              </a:rPr>
              <a:t> </a:t>
            </a:r>
            <a:r>
              <a:rPr lang="en-US" spc="-4" dirty="0">
                <a:solidFill>
                  <a:srgbClr val="2F2B20"/>
                </a:solidFill>
                <a:cs typeface="Arial"/>
              </a:rPr>
              <a:t>sizes</a:t>
            </a:r>
            <a:endParaRPr lang="en-US" dirty="0">
              <a:cs typeface="Arial"/>
            </a:endParaRPr>
          </a:p>
          <a:p>
            <a:pPr marL="11206" marR="4483">
              <a:lnSpc>
                <a:spcPct val="110000"/>
              </a:lnSpc>
              <a:spcBef>
                <a:spcPts val="415"/>
              </a:spcBef>
            </a:pPr>
            <a:r>
              <a:rPr lang="en-US" b="1" dirty="0">
                <a:solidFill>
                  <a:srgbClr val="2F2B20"/>
                </a:solidFill>
                <a:cs typeface="Arial"/>
              </a:rPr>
              <a:t>du </a:t>
            </a:r>
            <a:r>
              <a:rPr lang="en-US" spc="-101" dirty="0">
                <a:solidFill>
                  <a:srgbClr val="2F2B20"/>
                </a:solidFill>
                <a:cs typeface="Arial"/>
              </a:rPr>
              <a:t>– </a:t>
            </a:r>
            <a:r>
              <a:rPr lang="en-US" spc="31" dirty="0">
                <a:solidFill>
                  <a:srgbClr val="2F2B20"/>
                </a:solidFill>
                <a:cs typeface="Arial"/>
              </a:rPr>
              <a:t>shows </a:t>
            </a:r>
            <a:r>
              <a:rPr lang="en-US" spc="35" dirty="0">
                <a:solidFill>
                  <a:srgbClr val="2F2B20"/>
                </a:solidFill>
                <a:cs typeface="Arial"/>
              </a:rPr>
              <a:t>disk </a:t>
            </a:r>
            <a:r>
              <a:rPr lang="en-US" dirty="0">
                <a:solidFill>
                  <a:srgbClr val="2F2B20"/>
                </a:solidFill>
                <a:cs typeface="Arial"/>
              </a:rPr>
              <a:t>usage </a:t>
            </a:r>
            <a:r>
              <a:rPr lang="en-US" spc="-35" dirty="0">
                <a:solidFill>
                  <a:srgbClr val="2F2B20"/>
                </a:solidFill>
                <a:cs typeface="Arial"/>
              </a:rPr>
              <a:t>(</a:t>
            </a:r>
            <a:r>
              <a:rPr lang="en-US" spc="-35" dirty="0">
                <a:solidFill>
                  <a:srgbClr val="2F2B20"/>
                </a:solidFill>
                <a:latin typeface="Courier New"/>
                <a:cs typeface="Courier New"/>
              </a:rPr>
              <a:t>du </a:t>
            </a:r>
            <a:r>
              <a:rPr lang="en-US" spc="13" dirty="0">
                <a:solidFill>
                  <a:srgbClr val="2F2B20"/>
                </a:solidFill>
                <a:latin typeface="Courier New"/>
                <a:cs typeface="Courier New"/>
              </a:rPr>
              <a:t>-</a:t>
            </a:r>
            <a:r>
              <a:rPr lang="en-US" spc="13" dirty="0" err="1">
                <a:solidFill>
                  <a:srgbClr val="2F2B20"/>
                </a:solidFill>
                <a:latin typeface="Courier New"/>
                <a:cs typeface="Courier New"/>
              </a:rPr>
              <a:t>skh</a:t>
            </a:r>
            <a:r>
              <a:rPr lang="en-US" spc="13" dirty="0">
                <a:solidFill>
                  <a:srgbClr val="2F2B20"/>
                </a:solidFill>
                <a:latin typeface="Courier New"/>
                <a:cs typeface="Courier New"/>
              </a:rPr>
              <a:t> </a:t>
            </a:r>
            <a:r>
              <a:rPr lang="en-US" spc="31" dirty="0">
                <a:solidFill>
                  <a:srgbClr val="2F2B20"/>
                </a:solidFill>
                <a:cs typeface="Arial"/>
              </a:rPr>
              <a:t>shows </a:t>
            </a:r>
            <a:r>
              <a:rPr lang="en-US" spc="-9" dirty="0">
                <a:solidFill>
                  <a:srgbClr val="2F2B20"/>
                </a:solidFill>
                <a:cs typeface="Arial"/>
              </a:rPr>
              <a:t>size </a:t>
            </a:r>
            <a:r>
              <a:rPr lang="en-US" spc="44" dirty="0">
                <a:solidFill>
                  <a:srgbClr val="2F2B20"/>
                </a:solidFill>
                <a:cs typeface="Arial"/>
              </a:rPr>
              <a:t>of </a:t>
            </a:r>
            <a:r>
              <a:rPr lang="en-US" spc="-26" dirty="0">
                <a:solidFill>
                  <a:srgbClr val="2F2B20"/>
                </a:solidFill>
                <a:cs typeface="Arial"/>
              </a:rPr>
              <a:t>a </a:t>
            </a:r>
            <a:r>
              <a:rPr lang="en-US" spc="26" dirty="0">
                <a:solidFill>
                  <a:srgbClr val="2F2B20"/>
                </a:solidFill>
                <a:cs typeface="Arial"/>
              </a:rPr>
              <a:t>directory </a:t>
            </a:r>
            <a:r>
              <a:rPr lang="en-US" spc="22" dirty="0">
                <a:solidFill>
                  <a:srgbClr val="2F2B20"/>
                </a:solidFill>
                <a:cs typeface="Arial"/>
              </a:rPr>
              <a:t>and </a:t>
            </a:r>
            <a:r>
              <a:rPr lang="en-US" spc="-4" dirty="0">
                <a:solidFill>
                  <a:srgbClr val="2F2B20"/>
                </a:solidFill>
                <a:cs typeface="Arial"/>
              </a:rPr>
              <a:t>all </a:t>
            </a:r>
            <a:r>
              <a:rPr lang="en-US" spc="44" dirty="0">
                <a:solidFill>
                  <a:srgbClr val="2F2B20"/>
                </a:solidFill>
                <a:cs typeface="Arial"/>
              </a:rPr>
              <a:t>of </a:t>
            </a:r>
            <a:r>
              <a:rPr lang="en-US" spc="26" dirty="0">
                <a:solidFill>
                  <a:srgbClr val="2F2B20"/>
                </a:solidFill>
                <a:cs typeface="Arial"/>
              </a:rPr>
              <a:t>its </a:t>
            </a:r>
            <a:r>
              <a:rPr lang="en-US" spc="35" dirty="0">
                <a:solidFill>
                  <a:srgbClr val="2F2B20"/>
                </a:solidFill>
                <a:cs typeface="Arial"/>
              </a:rPr>
              <a:t>contents </a:t>
            </a:r>
            <a:r>
              <a:rPr lang="en-US" spc="4" dirty="0">
                <a:solidFill>
                  <a:srgbClr val="2F2B20"/>
                </a:solidFill>
                <a:cs typeface="Arial"/>
              </a:rPr>
              <a:t>in</a:t>
            </a:r>
            <a:r>
              <a:rPr lang="en-US" spc="-49" dirty="0">
                <a:solidFill>
                  <a:srgbClr val="2F2B20"/>
                </a:solidFill>
                <a:cs typeface="Arial"/>
              </a:rPr>
              <a:t> </a:t>
            </a:r>
            <a:r>
              <a:rPr lang="en-US" spc="-22" dirty="0">
                <a:solidFill>
                  <a:srgbClr val="2F2B20"/>
                </a:solidFill>
                <a:cs typeface="Arial"/>
              </a:rPr>
              <a:t>KB and human readable)</a:t>
            </a:r>
            <a:endParaRPr lang="en-US" dirty="0">
              <a:cs typeface="Arial"/>
            </a:endParaRPr>
          </a:p>
          <a:p>
            <a:endParaRPr lang="en-US" dirty="0"/>
          </a:p>
        </p:txBody>
      </p:sp>
      <p:sp>
        <p:nvSpPr>
          <p:cNvPr id="10" name="object 10"/>
          <p:cNvSpPr txBox="1">
            <a:spLocks noGrp="1"/>
          </p:cNvSpPr>
          <p:nvPr>
            <p:ph type="dt" sz="half" idx="10"/>
          </p:nvPr>
        </p:nvSpPr>
        <p:spPr/>
        <p:txBody>
          <a:bodyPr/>
          <a:lstStyle/>
          <a:p>
            <a:fld id="{F1EF55F1-F9AE-6244-BF49-42F9772F909F}" type="datetime1">
              <a:rPr lang="en-US" smtClean="0"/>
              <a:t>2/2/19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13" name="Slide Number Placeholder 12">
            <a:extLst>
              <a:ext uri="{FF2B5EF4-FFF2-40B4-BE49-F238E27FC236}">
                <a16:creationId xmlns:a16="http://schemas.microsoft.com/office/drawing/2014/main" id="{9CFBD93B-F5D5-674F-93E2-95FB2393A67F}"/>
              </a:ext>
            </a:extLst>
          </p:cNvPr>
          <p:cNvSpPr>
            <a:spLocks noGrp="1"/>
          </p:cNvSpPr>
          <p:nvPr>
            <p:ph type="sldNum" sz="quarter" idx="12"/>
          </p:nvPr>
        </p:nvSpPr>
        <p:spPr/>
        <p:txBody>
          <a:bodyPr/>
          <a:lstStyle/>
          <a:p>
            <a:fld id="{DD321DBF-325B-3546-BAAF-4F6E3B3181FF}" type="slidenum">
              <a:rPr lang="en-US" smtClean="0"/>
              <a:t>14</a:t>
            </a:fld>
            <a:endParaRPr lang="en-US"/>
          </a:p>
        </p:txBody>
      </p:sp>
    </p:spTree>
    <p:extLst>
      <p:ext uri="{BB962C8B-B14F-4D97-AF65-F5344CB8AC3E}">
        <p14:creationId xmlns:p14="http://schemas.microsoft.com/office/powerpoint/2010/main" val="4131414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dirty="0"/>
              <a:t>Process and Program related </a:t>
            </a:r>
            <a:br>
              <a:rPr lang="en-US" dirty="0"/>
            </a:br>
            <a:r>
              <a:rPr lang="en-US" dirty="0"/>
              <a:t>commands</a:t>
            </a:r>
          </a:p>
        </p:txBody>
      </p:sp>
      <p:sp>
        <p:nvSpPr>
          <p:cNvPr id="11" name="Content Placeholder 10">
            <a:extLst>
              <a:ext uri="{FF2B5EF4-FFF2-40B4-BE49-F238E27FC236}">
                <a16:creationId xmlns:a16="http://schemas.microsoft.com/office/drawing/2014/main" id="{D45CC33C-2107-524B-8CFD-34741AD0B55D}"/>
              </a:ext>
            </a:extLst>
          </p:cNvPr>
          <p:cNvSpPr>
            <a:spLocks noGrp="1"/>
          </p:cNvSpPr>
          <p:nvPr>
            <p:ph idx="1"/>
          </p:nvPr>
        </p:nvSpPr>
        <p:spPr/>
        <p:txBody>
          <a:bodyPr/>
          <a:lstStyle/>
          <a:p>
            <a:pPr marL="11206">
              <a:spcBef>
                <a:spcPts val="737"/>
              </a:spcBef>
            </a:pPr>
            <a:r>
              <a:rPr lang="en-US" b="1" spc="-22" dirty="0" err="1">
                <a:solidFill>
                  <a:srgbClr val="2F2B20"/>
                </a:solidFill>
                <a:cs typeface="Arial"/>
              </a:rPr>
              <a:t>ps</a:t>
            </a:r>
            <a:r>
              <a:rPr lang="en-US" b="1" spc="-22" dirty="0">
                <a:solidFill>
                  <a:srgbClr val="2F2B20"/>
                </a:solidFill>
                <a:cs typeface="Arial"/>
              </a:rPr>
              <a:t> </a:t>
            </a:r>
            <a:r>
              <a:rPr lang="en-US" spc="-119" dirty="0">
                <a:solidFill>
                  <a:srgbClr val="2F2B20"/>
                </a:solidFill>
                <a:cs typeface="Arial"/>
              </a:rPr>
              <a:t>– </a:t>
            </a:r>
            <a:r>
              <a:rPr lang="en-US" spc="9" dirty="0">
                <a:solidFill>
                  <a:srgbClr val="2F2B20"/>
                </a:solidFill>
                <a:cs typeface="Arial"/>
              </a:rPr>
              <a:t>lists </a:t>
            </a:r>
            <a:r>
              <a:rPr lang="en-US" dirty="0">
                <a:solidFill>
                  <a:srgbClr val="2F2B20"/>
                </a:solidFill>
                <a:cs typeface="Arial"/>
              </a:rPr>
              <a:t>processes </a:t>
            </a:r>
            <a:r>
              <a:rPr lang="en-US" spc="-53" dirty="0">
                <a:solidFill>
                  <a:srgbClr val="2F2B20"/>
                </a:solidFill>
                <a:cs typeface="Arial"/>
              </a:rPr>
              <a:t>(</a:t>
            </a:r>
            <a:r>
              <a:rPr lang="en-US" spc="-53" dirty="0" err="1">
                <a:solidFill>
                  <a:srgbClr val="2F2B20"/>
                </a:solidFill>
                <a:latin typeface="Courier New"/>
                <a:cs typeface="Courier New"/>
              </a:rPr>
              <a:t>ps</a:t>
            </a:r>
            <a:r>
              <a:rPr lang="en-US" spc="-53" dirty="0">
                <a:solidFill>
                  <a:srgbClr val="2F2B20"/>
                </a:solidFill>
                <a:latin typeface="Courier New"/>
                <a:cs typeface="Courier New"/>
              </a:rPr>
              <a:t> </a:t>
            </a:r>
            <a:r>
              <a:rPr lang="en-US" dirty="0">
                <a:solidFill>
                  <a:srgbClr val="2F2B20"/>
                </a:solidFill>
                <a:latin typeface="Courier New"/>
                <a:cs typeface="Courier New"/>
              </a:rPr>
              <a:t>-</a:t>
            </a:r>
            <a:r>
              <a:rPr lang="en-US" dirty="0" err="1">
                <a:solidFill>
                  <a:srgbClr val="2F2B20"/>
                </a:solidFill>
                <a:latin typeface="Courier New"/>
                <a:cs typeface="Courier New"/>
              </a:rPr>
              <a:t>ef</a:t>
            </a:r>
            <a:r>
              <a:rPr lang="en-US" dirty="0">
                <a:solidFill>
                  <a:srgbClr val="2F2B20"/>
                </a:solidFill>
                <a:latin typeface="Courier New"/>
                <a:cs typeface="Courier New"/>
              </a:rPr>
              <a:t> </a:t>
            </a:r>
            <a:r>
              <a:rPr lang="en-US" spc="9" dirty="0">
                <a:solidFill>
                  <a:srgbClr val="2F2B20"/>
                </a:solidFill>
                <a:cs typeface="Arial"/>
              </a:rPr>
              <a:t>lists </a:t>
            </a:r>
            <a:r>
              <a:rPr lang="en-US" spc="-13" dirty="0">
                <a:solidFill>
                  <a:srgbClr val="2F2B20"/>
                </a:solidFill>
                <a:cs typeface="Arial"/>
              </a:rPr>
              <a:t>all </a:t>
            </a:r>
            <a:r>
              <a:rPr lang="en-US" spc="4" dirty="0">
                <a:solidFill>
                  <a:srgbClr val="2F2B20"/>
                </a:solidFill>
                <a:cs typeface="Arial"/>
              </a:rPr>
              <a:t>running</a:t>
            </a:r>
            <a:r>
              <a:rPr lang="en-US" spc="132" dirty="0">
                <a:solidFill>
                  <a:srgbClr val="2F2B20"/>
                </a:solidFill>
                <a:cs typeface="Arial"/>
              </a:rPr>
              <a:t> </a:t>
            </a:r>
            <a:r>
              <a:rPr lang="en-US" spc="-13" dirty="0">
                <a:solidFill>
                  <a:srgbClr val="2F2B20"/>
                </a:solidFill>
                <a:cs typeface="Arial"/>
              </a:rPr>
              <a:t>processes)</a:t>
            </a:r>
            <a:endParaRPr lang="en-US" dirty="0">
              <a:cs typeface="Arial"/>
            </a:endParaRPr>
          </a:p>
          <a:p>
            <a:pPr marL="11206">
              <a:spcBef>
                <a:spcPts val="653"/>
              </a:spcBef>
            </a:pPr>
            <a:r>
              <a:rPr lang="en-US" b="1" spc="13" dirty="0">
                <a:solidFill>
                  <a:srgbClr val="2F2B20"/>
                </a:solidFill>
                <a:cs typeface="Arial"/>
              </a:rPr>
              <a:t>top </a:t>
            </a:r>
            <a:r>
              <a:rPr lang="en-US" spc="-119" dirty="0">
                <a:solidFill>
                  <a:srgbClr val="2F2B20"/>
                </a:solidFill>
                <a:cs typeface="Arial"/>
              </a:rPr>
              <a:t>– </a:t>
            </a:r>
            <a:r>
              <a:rPr lang="en-US" spc="22" dirty="0">
                <a:solidFill>
                  <a:srgbClr val="2F2B20"/>
                </a:solidFill>
                <a:cs typeface="Arial"/>
              </a:rPr>
              <a:t>shows </a:t>
            </a:r>
            <a:r>
              <a:rPr lang="en-US" spc="4" dirty="0">
                <a:solidFill>
                  <a:srgbClr val="2F2B20"/>
                </a:solidFill>
                <a:cs typeface="Arial"/>
              </a:rPr>
              <a:t>processes currently using </a:t>
            </a:r>
            <a:r>
              <a:rPr lang="en-US" spc="9" dirty="0">
                <a:solidFill>
                  <a:srgbClr val="2F2B20"/>
                </a:solidFill>
                <a:cs typeface="Arial"/>
              </a:rPr>
              <a:t>the</a:t>
            </a:r>
            <a:r>
              <a:rPr lang="en-US" spc="-40" dirty="0">
                <a:solidFill>
                  <a:srgbClr val="2F2B20"/>
                </a:solidFill>
                <a:cs typeface="Arial"/>
              </a:rPr>
              <a:t> </a:t>
            </a:r>
            <a:r>
              <a:rPr lang="en-US" spc="-13" dirty="0">
                <a:solidFill>
                  <a:srgbClr val="2F2B20"/>
                </a:solidFill>
                <a:cs typeface="Arial"/>
              </a:rPr>
              <a:t>CPU</a:t>
            </a:r>
            <a:endParaRPr lang="en-US" dirty="0">
              <a:cs typeface="Arial"/>
            </a:endParaRPr>
          </a:p>
          <a:p>
            <a:pPr marL="11206" marR="4483">
              <a:lnSpc>
                <a:spcPct val="100200"/>
              </a:lnSpc>
              <a:spcBef>
                <a:spcPts val="529"/>
              </a:spcBef>
            </a:pPr>
            <a:r>
              <a:rPr lang="en-US" b="1" spc="-22" dirty="0">
                <a:solidFill>
                  <a:srgbClr val="2F2B20"/>
                </a:solidFill>
                <a:cs typeface="Arial"/>
              </a:rPr>
              <a:t>kill </a:t>
            </a:r>
            <a:r>
              <a:rPr lang="en-US" spc="-119" dirty="0">
                <a:solidFill>
                  <a:srgbClr val="2F2B20"/>
                </a:solidFill>
                <a:cs typeface="Arial"/>
              </a:rPr>
              <a:t>– </a:t>
            </a:r>
            <a:r>
              <a:rPr lang="en-US" spc="4" dirty="0">
                <a:solidFill>
                  <a:srgbClr val="2F2B20"/>
                </a:solidFill>
                <a:cs typeface="Arial"/>
              </a:rPr>
              <a:t>sends </a:t>
            </a:r>
            <a:r>
              <a:rPr lang="en-US" spc="-35" dirty="0">
                <a:solidFill>
                  <a:srgbClr val="2F2B20"/>
                </a:solidFill>
                <a:cs typeface="Arial"/>
              </a:rPr>
              <a:t>a </a:t>
            </a:r>
            <a:r>
              <a:rPr lang="en-US" dirty="0">
                <a:solidFill>
                  <a:srgbClr val="2F2B20"/>
                </a:solidFill>
                <a:cs typeface="Arial"/>
              </a:rPr>
              <a:t>signal </a:t>
            </a:r>
            <a:r>
              <a:rPr lang="en-US" spc="57" dirty="0">
                <a:solidFill>
                  <a:srgbClr val="2F2B20"/>
                </a:solidFill>
                <a:cs typeface="Arial"/>
              </a:rPr>
              <a:t>to </a:t>
            </a:r>
            <a:r>
              <a:rPr lang="en-US" spc="-35" dirty="0">
                <a:solidFill>
                  <a:srgbClr val="2F2B20"/>
                </a:solidFill>
                <a:cs typeface="Arial"/>
              </a:rPr>
              <a:t>a </a:t>
            </a:r>
            <a:r>
              <a:rPr lang="en-US" spc="13" dirty="0">
                <a:solidFill>
                  <a:srgbClr val="2F2B20"/>
                </a:solidFill>
                <a:cs typeface="Arial"/>
              </a:rPr>
              <a:t>process </a:t>
            </a:r>
            <a:r>
              <a:rPr lang="en-US" spc="-18" dirty="0">
                <a:solidFill>
                  <a:srgbClr val="2F2B20"/>
                </a:solidFill>
                <a:cs typeface="Arial"/>
              </a:rPr>
              <a:t>(kills </a:t>
            </a:r>
            <a:r>
              <a:rPr lang="en-US" spc="13" dirty="0">
                <a:solidFill>
                  <a:srgbClr val="2F2B20"/>
                </a:solidFill>
                <a:cs typeface="Arial"/>
              </a:rPr>
              <a:t>process </a:t>
            </a:r>
            <a:r>
              <a:rPr lang="en-US" spc="44" dirty="0">
                <a:solidFill>
                  <a:srgbClr val="2F2B20"/>
                </a:solidFill>
                <a:cs typeface="Arial"/>
              </a:rPr>
              <a:t>by </a:t>
            </a:r>
            <a:r>
              <a:rPr lang="en-US" spc="-9" dirty="0">
                <a:solidFill>
                  <a:srgbClr val="2F2B20"/>
                </a:solidFill>
                <a:cs typeface="Arial"/>
              </a:rPr>
              <a:t>default).  </a:t>
            </a:r>
            <a:r>
              <a:rPr lang="en-US" spc="-62" dirty="0">
                <a:solidFill>
                  <a:srgbClr val="2F2B20"/>
                </a:solidFill>
                <a:cs typeface="Arial"/>
              </a:rPr>
              <a:t>Target </a:t>
            </a:r>
            <a:r>
              <a:rPr lang="en-US" dirty="0">
                <a:solidFill>
                  <a:srgbClr val="2F2B20"/>
                </a:solidFill>
                <a:cs typeface="Arial"/>
              </a:rPr>
              <a:t>is Process-ID; </a:t>
            </a:r>
            <a:r>
              <a:rPr lang="en-US" spc="31" dirty="0">
                <a:solidFill>
                  <a:srgbClr val="2F2B20"/>
                </a:solidFill>
                <a:cs typeface="Arial"/>
              </a:rPr>
              <a:t>found </a:t>
            </a:r>
            <a:r>
              <a:rPr lang="en-US" dirty="0">
                <a:solidFill>
                  <a:srgbClr val="2F2B20"/>
                </a:solidFill>
                <a:cs typeface="Arial"/>
              </a:rPr>
              <a:t>in </a:t>
            </a:r>
            <a:r>
              <a:rPr lang="en-US" spc="13" dirty="0">
                <a:solidFill>
                  <a:srgbClr val="2F2B20"/>
                </a:solidFill>
                <a:cs typeface="Arial"/>
              </a:rPr>
              <a:t>2</a:t>
            </a:r>
            <a:r>
              <a:rPr lang="en-US" spc="19" baseline="24509" dirty="0">
                <a:solidFill>
                  <a:srgbClr val="2F2B20"/>
                </a:solidFill>
                <a:cs typeface="Arial"/>
              </a:rPr>
              <a:t>nd </a:t>
            </a:r>
            <a:r>
              <a:rPr lang="en-US" spc="22" dirty="0">
                <a:solidFill>
                  <a:srgbClr val="2F2B20"/>
                </a:solidFill>
                <a:cs typeface="Arial"/>
              </a:rPr>
              <a:t>column </a:t>
            </a:r>
            <a:r>
              <a:rPr lang="en-US" spc="35" dirty="0">
                <a:solidFill>
                  <a:srgbClr val="2F2B20"/>
                </a:solidFill>
                <a:cs typeface="Arial"/>
              </a:rPr>
              <a:t>of </a:t>
            </a:r>
            <a:r>
              <a:rPr lang="en-US" dirty="0" err="1">
                <a:solidFill>
                  <a:srgbClr val="2F2B20"/>
                </a:solidFill>
                <a:latin typeface="Courier New"/>
                <a:cs typeface="Courier New"/>
              </a:rPr>
              <a:t>ps</a:t>
            </a:r>
            <a:r>
              <a:rPr lang="en-US" dirty="0">
                <a:solidFill>
                  <a:srgbClr val="2F2B20"/>
                </a:solidFill>
                <a:latin typeface="Courier New"/>
                <a:cs typeface="Courier New"/>
              </a:rPr>
              <a:t> –</a:t>
            </a:r>
            <a:r>
              <a:rPr lang="en-US" dirty="0" err="1">
                <a:solidFill>
                  <a:srgbClr val="2F2B20"/>
                </a:solidFill>
                <a:latin typeface="Courier New"/>
                <a:cs typeface="Courier New"/>
              </a:rPr>
              <a:t>ef</a:t>
            </a:r>
            <a:r>
              <a:rPr lang="en-US" dirty="0">
                <a:solidFill>
                  <a:srgbClr val="2F2B20"/>
                </a:solidFill>
                <a:latin typeface="Courier New"/>
                <a:cs typeface="Courier New"/>
              </a:rPr>
              <a:t> </a:t>
            </a:r>
            <a:r>
              <a:rPr lang="en-US" spc="35" dirty="0">
                <a:solidFill>
                  <a:srgbClr val="2F2B20"/>
                </a:solidFill>
                <a:cs typeface="Arial"/>
              </a:rPr>
              <a:t>output.</a:t>
            </a:r>
            <a:endParaRPr lang="en-US" dirty="0">
              <a:cs typeface="Arial"/>
            </a:endParaRPr>
          </a:p>
          <a:p>
            <a:pPr marL="11206">
              <a:spcBef>
                <a:spcPts val="534"/>
              </a:spcBef>
            </a:pPr>
            <a:r>
              <a:rPr lang="en-US" b="1" spc="-13" dirty="0">
                <a:solidFill>
                  <a:srgbClr val="2F2B20"/>
                </a:solidFill>
                <a:cs typeface="Arial"/>
              </a:rPr>
              <a:t>jobs </a:t>
            </a:r>
            <a:r>
              <a:rPr lang="en-US" spc="-119" dirty="0">
                <a:solidFill>
                  <a:srgbClr val="2F2B20"/>
                </a:solidFill>
                <a:cs typeface="Arial"/>
              </a:rPr>
              <a:t>– </a:t>
            </a:r>
            <a:r>
              <a:rPr lang="en-US" spc="22" dirty="0">
                <a:solidFill>
                  <a:srgbClr val="2F2B20"/>
                </a:solidFill>
                <a:cs typeface="Arial"/>
              </a:rPr>
              <a:t>shows </a:t>
            </a:r>
            <a:r>
              <a:rPr lang="en-US" spc="26" dirty="0">
                <a:solidFill>
                  <a:srgbClr val="2F2B20"/>
                </a:solidFill>
                <a:cs typeface="Arial"/>
              </a:rPr>
              <a:t>jobs </a:t>
            </a:r>
            <a:r>
              <a:rPr lang="en-US" spc="4" dirty="0">
                <a:solidFill>
                  <a:srgbClr val="2F2B20"/>
                </a:solidFill>
                <a:cs typeface="Arial"/>
              </a:rPr>
              <a:t>currently </a:t>
            </a:r>
            <a:r>
              <a:rPr lang="en-US" dirty="0">
                <a:solidFill>
                  <a:srgbClr val="2F2B20"/>
                </a:solidFill>
                <a:cs typeface="Arial"/>
              </a:rPr>
              <a:t>in </a:t>
            </a:r>
            <a:r>
              <a:rPr lang="en-US" spc="22" dirty="0">
                <a:solidFill>
                  <a:srgbClr val="2F2B20"/>
                </a:solidFill>
                <a:cs typeface="Arial"/>
              </a:rPr>
              <a:t>background</a:t>
            </a:r>
            <a:endParaRPr lang="en-US" dirty="0">
              <a:cs typeface="Arial"/>
            </a:endParaRPr>
          </a:p>
          <a:p>
            <a:pPr marL="11206" marR="882510">
              <a:spcBef>
                <a:spcPts val="569"/>
              </a:spcBef>
              <a:tabLst>
                <a:tab pos="768764" algn="l"/>
              </a:tabLst>
            </a:pPr>
            <a:r>
              <a:rPr lang="en-US" b="1" spc="22" dirty="0">
                <a:solidFill>
                  <a:srgbClr val="2F2B20"/>
                </a:solidFill>
                <a:cs typeface="Arial"/>
              </a:rPr>
              <a:t>time </a:t>
            </a:r>
            <a:r>
              <a:rPr lang="en-US" spc="-119" dirty="0">
                <a:solidFill>
                  <a:srgbClr val="2F2B20"/>
                </a:solidFill>
                <a:cs typeface="Arial"/>
              </a:rPr>
              <a:t>– </a:t>
            </a:r>
            <a:r>
              <a:rPr lang="en-US" spc="22" dirty="0">
                <a:solidFill>
                  <a:srgbClr val="2F2B20"/>
                </a:solidFill>
                <a:cs typeface="Arial"/>
              </a:rPr>
              <a:t>shows </a:t>
            </a:r>
            <a:r>
              <a:rPr lang="en-US" spc="44" dirty="0">
                <a:solidFill>
                  <a:srgbClr val="2F2B20"/>
                </a:solidFill>
                <a:cs typeface="Arial"/>
              </a:rPr>
              <a:t>how </a:t>
            </a:r>
            <a:r>
              <a:rPr lang="en-US" spc="31" dirty="0">
                <a:solidFill>
                  <a:srgbClr val="2F2B20"/>
                </a:solidFill>
                <a:cs typeface="Arial"/>
              </a:rPr>
              <a:t>much </a:t>
            </a:r>
            <a:r>
              <a:rPr lang="en-US" spc="4" dirty="0">
                <a:solidFill>
                  <a:srgbClr val="2F2B20"/>
                </a:solidFill>
                <a:cs typeface="Arial"/>
              </a:rPr>
              <a:t>wall </a:t>
            </a:r>
            <a:r>
              <a:rPr lang="en-US" spc="22" dirty="0">
                <a:solidFill>
                  <a:srgbClr val="2F2B20"/>
                </a:solidFill>
                <a:cs typeface="Arial"/>
              </a:rPr>
              <a:t>time </a:t>
            </a:r>
            <a:r>
              <a:rPr lang="en-US" spc="9" dirty="0">
                <a:solidFill>
                  <a:srgbClr val="2F2B20"/>
                </a:solidFill>
                <a:cs typeface="Arial"/>
              </a:rPr>
              <a:t>and </a:t>
            </a:r>
            <a:r>
              <a:rPr lang="en-US" spc="-13" dirty="0">
                <a:solidFill>
                  <a:srgbClr val="2F2B20"/>
                </a:solidFill>
                <a:cs typeface="Arial"/>
              </a:rPr>
              <a:t>CPU </a:t>
            </a:r>
            <a:r>
              <a:rPr lang="en-US" spc="22" dirty="0">
                <a:solidFill>
                  <a:srgbClr val="2F2B20"/>
                </a:solidFill>
                <a:cs typeface="Arial"/>
              </a:rPr>
              <a:t>time</a:t>
            </a:r>
            <a:r>
              <a:rPr lang="en-US" spc="-141" dirty="0">
                <a:solidFill>
                  <a:srgbClr val="2F2B20"/>
                </a:solidFill>
                <a:cs typeface="Arial"/>
              </a:rPr>
              <a:t> </a:t>
            </a:r>
            <a:r>
              <a:rPr lang="en-US" spc="-35" dirty="0">
                <a:solidFill>
                  <a:srgbClr val="2F2B20"/>
                </a:solidFill>
                <a:cs typeface="Arial"/>
              </a:rPr>
              <a:t>a  </a:t>
            </a:r>
            <a:r>
              <a:rPr lang="en-US" spc="13" dirty="0">
                <a:solidFill>
                  <a:srgbClr val="2F2B20"/>
                </a:solidFill>
                <a:cs typeface="Arial"/>
              </a:rPr>
              <a:t>process </a:t>
            </a:r>
            <a:r>
              <a:rPr lang="en-US" spc="-13" dirty="0">
                <a:solidFill>
                  <a:srgbClr val="2F2B20"/>
                </a:solidFill>
                <a:cs typeface="Arial"/>
              </a:rPr>
              <a:t>has</a:t>
            </a:r>
            <a:r>
              <a:rPr lang="en-US" spc="-40" dirty="0">
                <a:solidFill>
                  <a:srgbClr val="2F2B20"/>
                </a:solidFill>
                <a:cs typeface="Arial"/>
              </a:rPr>
              <a:t> </a:t>
            </a:r>
            <a:r>
              <a:rPr lang="en-US" spc="9" dirty="0">
                <a:solidFill>
                  <a:srgbClr val="2F2B20"/>
                </a:solidFill>
                <a:cs typeface="Arial"/>
              </a:rPr>
              <a:t>used</a:t>
            </a:r>
            <a:endParaRPr lang="en-US" dirty="0">
              <a:cs typeface="Arial"/>
            </a:endParaRPr>
          </a:p>
          <a:p>
            <a:pPr marL="11206">
              <a:spcBef>
                <a:spcPts val="538"/>
              </a:spcBef>
            </a:pPr>
            <a:r>
              <a:rPr lang="en-US" b="1" dirty="0">
                <a:solidFill>
                  <a:srgbClr val="2F2B20"/>
                </a:solidFill>
                <a:cs typeface="Arial"/>
              </a:rPr>
              <a:t>free</a:t>
            </a:r>
            <a:r>
              <a:rPr lang="en-US" dirty="0">
                <a:solidFill>
                  <a:srgbClr val="2F2B20"/>
                </a:solidFill>
                <a:cs typeface="Arial"/>
              </a:rPr>
              <a:t> – memory usage</a:t>
            </a:r>
            <a:endParaRPr lang="en-US" dirty="0">
              <a:cs typeface="Arial"/>
            </a:endParaRPr>
          </a:p>
          <a:p>
            <a:endParaRPr lang="en-US" dirty="0"/>
          </a:p>
        </p:txBody>
      </p:sp>
      <p:sp>
        <p:nvSpPr>
          <p:cNvPr id="10" name="object 10"/>
          <p:cNvSpPr txBox="1">
            <a:spLocks noGrp="1"/>
          </p:cNvSpPr>
          <p:nvPr>
            <p:ph type="dt" sz="half" idx="10"/>
          </p:nvPr>
        </p:nvSpPr>
        <p:spPr/>
        <p:txBody>
          <a:bodyPr/>
          <a:lstStyle/>
          <a:p>
            <a:fld id="{044CBD23-3779-D248-AC9E-F7ACBEF9802C}" type="datetime1">
              <a:rPr lang="en-US" smtClean="0"/>
              <a:t>2/2/19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13" name="Slide Number Placeholder 12">
            <a:extLst>
              <a:ext uri="{FF2B5EF4-FFF2-40B4-BE49-F238E27FC236}">
                <a16:creationId xmlns:a16="http://schemas.microsoft.com/office/drawing/2014/main" id="{277EE797-0B8D-C14D-A4D1-6A10778233E2}"/>
              </a:ext>
            </a:extLst>
          </p:cNvPr>
          <p:cNvSpPr>
            <a:spLocks noGrp="1"/>
          </p:cNvSpPr>
          <p:nvPr>
            <p:ph type="sldNum" sz="quarter" idx="12"/>
          </p:nvPr>
        </p:nvSpPr>
        <p:spPr/>
        <p:txBody>
          <a:bodyPr/>
          <a:lstStyle/>
          <a:p>
            <a:fld id="{DD321DBF-325B-3546-BAAF-4F6E3B3181FF}" type="slidenum">
              <a:rPr lang="en-US" smtClean="0"/>
              <a:t>15</a:t>
            </a:fld>
            <a:endParaRPr lang="en-US"/>
          </a:p>
        </p:txBody>
      </p:sp>
    </p:spTree>
    <p:extLst>
      <p:ext uri="{BB962C8B-B14F-4D97-AF65-F5344CB8AC3E}">
        <p14:creationId xmlns:p14="http://schemas.microsoft.com/office/powerpoint/2010/main" val="92165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File-viewing commands</a:t>
            </a:r>
            <a:endParaRPr lang="en-US" dirty="0"/>
          </a:p>
        </p:txBody>
      </p:sp>
      <p:sp>
        <p:nvSpPr>
          <p:cNvPr id="7" name="Content Placeholder 6">
            <a:extLst>
              <a:ext uri="{FF2B5EF4-FFF2-40B4-BE49-F238E27FC236}">
                <a16:creationId xmlns:a16="http://schemas.microsoft.com/office/drawing/2014/main" id="{CF703980-B598-D647-864E-91AF60AB118B}"/>
              </a:ext>
            </a:extLst>
          </p:cNvPr>
          <p:cNvSpPr>
            <a:spLocks noGrp="1"/>
          </p:cNvSpPr>
          <p:nvPr>
            <p:ph idx="1"/>
          </p:nvPr>
        </p:nvSpPr>
        <p:spPr>
          <a:xfrm>
            <a:off x="838200" y="1825625"/>
            <a:ext cx="11036474" cy="4163129"/>
          </a:xfrm>
        </p:spPr>
        <p:txBody>
          <a:bodyPr>
            <a:normAutofit fontScale="70000" lnSpcReduction="20000"/>
          </a:bodyPr>
          <a:lstStyle/>
          <a:p>
            <a:pPr marL="11206">
              <a:lnSpc>
                <a:spcPct val="120000"/>
              </a:lnSpc>
              <a:spcBef>
                <a:spcPts val="353"/>
              </a:spcBef>
            </a:pPr>
            <a:r>
              <a:rPr lang="en-US" b="1" spc="-9" dirty="0">
                <a:solidFill>
                  <a:srgbClr val="2F2B20"/>
                </a:solidFill>
                <a:cs typeface="Arial"/>
              </a:rPr>
              <a:t>less </a:t>
            </a:r>
            <a:r>
              <a:rPr lang="en-US" spc="-101" dirty="0">
                <a:solidFill>
                  <a:srgbClr val="2F2B20"/>
                </a:solidFill>
                <a:cs typeface="Arial"/>
              </a:rPr>
              <a:t>– </a:t>
            </a:r>
            <a:r>
              <a:rPr lang="en-US" spc="22" dirty="0">
                <a:solidFill>
                  <a:srgbClr val="2F2B20"/>
                </a:solidFill>
                <a:cs typeface="Arial"/>
              </a:rPr>
              <a:t>displays </a:t>
            </a:r>
            <a:r>
              <a:rPr lang="en-US" spc="-26" dirty="0">
                <a:solidFill>
                  <a:srgbClr val="2F2B20"/>
                </a:solidFill>
                <a:cs typeface="Arial"/>
              </a:rPr>
              <a:t>a </a:t>
            </a:r>
            <a:r>
              <a:rPr lang="en-US" dirty="0">
                <a:solidFill>
                  <a:srgbClr val="2F2B20"/>
                </a:solidFill>
                <a:cs typeface="Arial"/>
              </a:rPr>
              <a:t>file </a:t>
            </a:r>
            <a:r>
              <a:rPr lang="en-US" spc="9" dirty="0">
                <a:solidFill>
                  <a:srgbClr val="2F2B20"/>
                </a:solidFill>
                <a:cs typeface="Arial"/>
              </a:rPr>
              <a:t>one </a:t>
            </a:r>
            <a:r>
              <a:rPr lang="en-US" spc="4" dirty="0">
                <a:solidFill>
                  <a:srgbClr val="2F2B20"/>
                </a:solidFill>
                <a:cs typeface="Arial"/>
              </a:rPr>
              <a:t>screen </a:t>
            </a:r>
            <a:r>
              <a:rPr lang="en-US" spc="26" dirty="0">
                <a:solidFill>
                  <a:srgbClr val="2F2B20"/>
                </a:solidFill>
                <a:cs typeface="Arial"/>
              </a:rPr>
              <a:t>at </a:t>
            </a:r>
            <a:r>
              <a:rPr lang="en-US" spc="-26" dirty="0">
                <a:solidFill>
                  <a:srgbClr val="2F2B20"/>
                </a:solidFill>
                <a:cs typeface="Arial"/>
              </a:rPr>
              <a:t>a</a:t>
            </a:r>
            <a:r>
              <a:rPr lang="en-US" spc="212" dirty="0">
                <a:solidFill>
                  <a:srgbClr val="2F2B20"/>
                </a:solidFill>
                <a:cs typeface="Arial"/>
              </a:rPr>
              <a:t> </a:t>
            </a:r>
            <a:r>
              <a:rPr lang="en-US" spc="26" dirty="0">
                <a:solidFill>
                  <a:srgbClr val="2F2B20"/>
                </a:solidFill>
                <a:cs typeface="Arial"/>
              </a:rPr>
              <a:t>time</a:t>
            </a:r>
            <a:endParaRPr lang="en-US" dirty="0">
              <a:cs typeface="Arial"/>
            </a:endParaRPr>
          </a:p>
          <a:p>
            <a:pPr marL="11206">
              <a:lnSpc>
                <a:spcPct val="120000"/>
              </a:lnSpc>
              <a:spcBef>
                <a:spcPts val="269"/>
              </a:spcBef>
            </a:pPr>
            <a:r>
              <a:rPr lang="en-US" b="1" spc="44" dirty="0">
                <a:solidFill>
                  <a:srgbClr val="2F2B20"/>
                </a:solidFill>
                <a:cs typeface="Arial"/>
              </a:rPr>
              <a:t>cat </a:t>
            </a:r>
            <a:r>
              <a:rPr lang="en-US" spc="-101" dirty="0">
                <a:solidFill>
                  <a:srgbClr val="2F2B20"/>
                </a:solidFill>
                <a:cs typeface="Arial"/>
              </a:rPr>
              <a:t>– </a:t>
            </a:r>
            <a:r>
              <a:rPr lang="en-US" spc="31" dirty="0">
                <a:solidFill>
                  <a:srgbClr val="2F2B20"/>
                </a:solidFill>
                <a:cs typeface="Arial"/>
              </a:rPr>
              <a:t>prints </a:t>
            </a:r>
            <a:r>
              <a:rPr lang="en-US" dirty="0">
                <a:solidFill>
                  <a:srgbClr val="2F2B20"/>
                </a:solidFill>
                <a:cs typeface="Arial"/>
              </a:rPr>
              <a:t>entire file </a:t>
            </a:r>
            <a:r>
              <a:rPr lang="en-US" spc="66" dirty="0">
                <a:solidFill>
                  <a:srgbClr val="2F2B20"/>
                </a:solidFill>
                <a:cs typeface="Arial"/>
              </a:rPr>
              <a:t>to </a:t>
            </a:r>
            <a:r>
              <a:rPr lang="en-US" spc="22" dirty="0">
                <a:solidFill>
                  <a:srgbClr val="2F2B20"/>
                </a:solidFill>
                <a:cs typeface="Arial"/>
              </a:rPr>
              <a:t>the</a:t>
            </a:r>
            <a:r>
              <a:rPr lang="en-US" spc="57" dirty="0">
                <a:solidFill>
                  <a:srgbClr val="2F2B20"/>
                </a:solidFill>
                <a:cs typeface="Arial"/>
              </a:rPr>
              <a:t> </a:t>
            </a:r>
            <a:r>
              <a:rPr lang="en-US" spc="4" dirty="0">
                <a:solidFill>
                  <a:srgbClr val="2F2B20"/>
                </a:solidFill>
                <a:cs typeface="Arial"/>
              </a:rPr>
              <a:t>screen</a:t>
            </a:r>
            <a:endParaRPr lang="en-US" dirty="0">
              <a:cs typeface="Arial"/>
            </a:endParaRPr>
          </a:p>
          <a:p>
            <a:pPr marL="11206">
              <a:lnSpc>
                <a:spcPct val="120000"/>
              </a:lnSpc>
              <a:spcBef>
                <a:spcPts val="300"/>
              </a:spcBef>
            </a:pPr>
            <a:r>
              <a:rPr lang="en-US" b="1" spc="22" dirty="0">
                <a:solidFill>
                  <a:srgbClr val="2F2B20"/>
                </a:solidFill>
                <a:cs typeface="Arial"/>
              </a:rPr>
              <a:t>head </a:t>
            </a:r>
            <a:r>
              <a:rPr lang="en-US" spc="-101" dirty="0">
                <a:solidFill>
                  <a:srgbClr val="2F2B20"/>
                </a:solidFill>
                <a:cs typeface="Arial"/>
              </a:rPr>
              <a:t>– </a:t>
            </a:r>
            <a:r>
              <a:rPr lang="en-US" spc="31" dirty="0">
                <a:solidFill>
                  <a:srgbClr val="2F2B20"/>
                </a:solidFill>
                <a:cs typeface="Arial"/>
              </a:rPr>
              <a:t>prints </a:t>
            </a:r>
            <a:r>
              <a:rPr lang="en-US" spc="22" dirty="0">
                <a:solidFill>
                  <a:srgbClr val="2F2B20"/>
                </a:solidFill>
                <a:cs typeface="Arial"/>
              </a:rPr>
              <a:t>the </a:t>
            </a:r>
            <a:r>
              <a:rPr lang="en-US" spc="26" dirty="0">
                <a:solidFill>
                  <a:srgbClr val="2F2B20"/>
                </a:solidFill>
                <a:cs typeface="Arial"/>
              </a:rPr>
              <a:t>first </a:t>
            </a:r>
            <a:r>
              <a:rPr lang="en-US" spc="35" dirty="0">
                <a:solidFill>
                  <a:srgbClr val="2F2B20"/>
                </a:solidFill>
                <a:cs typeface="Arial"/>
              </a:rPr>
              <a:t>few </a:t>
            </a:r>
            <a:r>
              <a:rPr lang="en-US" dirty="0">
                <a:solidFill>
                  <a:srgbClr val="2F2B20"/>
                </a:solidFill>
                <a:cs typeface="Arial"/>
              </a:rPr>
              <a:t>lines </a:t>
            </a:r>
            <a:r>
              <a:rPr lang="en-US" spc="44" dirty="0">
                <a:solidFill>
                  <a:srgbClr val="2F2B20"/>
                </a:solidFill>
                <a:cs typeface="Arial"/>
              </a:rPr>
              <a:t>of </a:t>
            </a:r>
            <a:r>
              <a:rPr lang="en-US" spc="-26" dirty="0">
                <a:solidFill>
                  <a:srgbClr val="2F2B20"/>
                </a:solidFill>
                <a:cs typeface="Arial"/>
              </a:rPr>
              <a:t>a</a:t>
            </a:r>
            <a:r>
              <a:rPr lang="en-US" spc="22" dirty="0">
                <a:solidFill>
                  <a:srgbClr val="2F2B20"/>
                </a:solidFill>
                <a:cs typeface="Arial"/>
              </a:rPr>
              <a:t> </a:t>
            </a:r>
            <a:r>
              <a:rPr lang="en-US" dirty="0">
                <a:solidFill>
                  <a:srgbClr val="2F2B20"/>
                </a:solidFill>
                <a:cs typeface="Arial"/>
              </a:rPr>
              <a:t>file</a:t>
            </a:r>
            <a:endParaRPr lang="en-US" dirty="0">
              <a:cs typeface="Arial"/>
            </a:endParaRPr>
          </a:p>
          <a:p>
            <a:pPr marL="11206" marR="4483">
              <a:lnSpc>
                <a:spcPct val="120000"/>
              </a:lnSpc>
              <a:spcBef>
                <a:spcPts val="543"/>
              </a:spcBef>
            </a:pPr>
            <a:r>
              <a:rPr lang="en-US" b="1" dirty="0">
                <a:solidFill>
                  <a:srgbClr val="2F2B20"/>
                </a:solidFill>
                <a:cs typeface="Arial"/>
              </a:rPr>
              <a:t>tail </a:t>
            </a:r>
            <a:r>
              <a:rPr lang="en-US" spc="-101" dirty="0">
                <a:solidFill>
                  <a:srgbClr val="2F2B20"/>
                </a:solidFill>
                <a:cs typeface="Arial"/>
              </a:rPr>
              <a:t>– </a:t>
            </a:r>
            <a:r>
              <a:rPr lang="en-US" spc="31" dirty="0">
                <a:solidFill>
                  <a:srgbClr val="2F2B20"/>
                </a:solidFill>
                <a:cs typeface="Arial"/>
              </a:rPr>
              <a:t>prints </a:t>
            </a:r>
            <a:r>
              <a:rPr lang="en-US" spc="22" dirty="0">
                <a:solidFill>
                  <a:srgbClr val="2F2B20"/>
                </a:solidFill>
                <a:cs typeface="Arial"/>
              </a:rPr>
              <a:t>the </a:t>
            </a:r>
            <a:r>
              <a:rPr lang="en-US" spc="13" dirty="0">
                <a:solidFill>
                  <a:srgbClr val="2F2B20"/>
                </a:solidFill>
                <a:cs typeface="Arial"/>
              </a:rPr>
              <a:t>last </a:t>
            </a:r>
            <a:r>
              <a:rPr lang="en-US" spc="35" dirty="0">
                <a:solidFill>
                  <a:srgbClr val="2F2B20"/>
                </a:solidFill>
                <a:cs typeface="Arial"/>
              </a:rPr>
              <a:t>few </a:t>
            </a:r>
            <a:r>
              <a:rPr lang="en-US" dirty="0">
                <a:solidFill>
                  <a:srgbClr val="2F2B20"/>
                </a:solidFill>
                <a:cs typeface="Arial"/>
              </a:rPr>
              <a:t>lines </a:t>
            </a:r>
            <a:r>
              <a:rPr lang="en-US" spc="44" dirty="0">
                <a:solidFill>
                  <a:srgbClr val="2F2B20"/>
                </a:solidFill>
                <a:cs typeface="Arial"/>
              </a:rPr>
              <a:t>of </a:t>
            </a:r>
            <a:r>
              <a:rPr lang="en-US" spc="-26" dirty="0">
                <a:solidFill>
                  <a:srgbClr val="2F2B20"/>
                </a:solidFill>
                <a:cs typeface="Arial"/>
              </a:rPr>
              <a:t>a </a:t>
            </a:r>
            <a:r>
              <a:rPr lang="en-US" dirty="0">
                <a:solidFill>
                  <a:srgbClr val="2F2B20"/>
                </a:solidFill>
                <a:cs typeface="Arial"/>
              </a:rPr>
              <a:t>file </a:t>
            </a:r>
            <a:r>
              <a:rPr lang="en-US" spc="4" dirty="0">
                <a:solidFill>
                  <a:srgbClr val="2F2B20"/>
                </a:solidFill>
                <a:cs typeface="Arial"/>
              </a:rPr>
              <a:t>(with </a:t>
            </a:r>
            <a:r>
              <a:rPr lang="en-US" spc="75" dirty="0">
                <a:solidFill>
                  <a:srgbClr val="2F2B20"/>
                </a:solidFill>
                <a:cs typeface="Arial"/>
              </a:rPr>
              <a:t>-f </a:t>
            </a:r>
            <a:r>
              <a:rPr lang="en-US" spc="31" dirty="0">
                <a:solidFill>
                  <a:srgbClr val="2F2B20"/>
                </a:solidFill>
                <a:cs typeface="Arial"/>
              </a:rPr>
              <a:t>shows </a:t>
            </a:r>
            <a:r>
              <a:rPr lang="en-US" spc="4" dirty="0">
                <a:solidFill>
                  <a:srgbClr val="2F2B20"/>
                </a:solidFill>
                <a:cs typeface="Arial"/>
              </a:rPr>
              <a:t>in real time </a:t>
            </a:r>
            <a:r>
              <a:rPr lang="en-US" spc="22" dirty="0">
                <a:solidFill>
                  <a:srgbClr val="2F2B20"/>
                </a:solidFill>
                <a:cs typeface="Arial"/>
              </a:rPr>
              <a:t>the end </a:t>
            </a:r>
            <a:r>
              <a:rPr lang="en-US" spc="44" dirty="0">
                <a:solidFill>
                  <a:srgbClr val="2F2B20"/>
                </a:solidFill>
                <a:cs typeface="Arial"/>
              </a:rPr>
              <a:t>of </a:t>
            </a:r>
            <a:r>
              <a:rPr lang="en-US" spc="-26" dirty="0">
                <a:solidFill>
                  <a:srgbClr val="2F2B20"/>
                </a:solidFill>
                <a:cs typeface="Arial"/>
              </a:rPr>
              <a:t>a </a:t>
            </a:r>
            <a:r>
              <a:rPr lang="en-US" dirty="0">
                <a:solidFill>
                  <a:srgbClr val="2F2B20"/>
                </a:solidFill>
                <a:cs typeface="Arial"/>
              </a:rPr>
              <a:t>file </a:t>
            </a:r>
            <a:r>
              <a:rPr lang="en-US" spc="35" dirty="0">
                <a:solidFill>
                  <a:srgbClr val="2F2B20"/>
                </a:solidFill>
                <a:cs typeface="Arial"/>
              </a:rPr>
              <a:t>that </a:t>
            </a:r>
            <a:r>
              <a:rPr lang="en-US" spc="13" dirty="0">
                <a:solidFill>
                  <a:srgbClr val="2F2B20"/>
                </a:solidFill>
                <a:cs typeface="Arial"/>
              </a:rPr>
              <a:t>may </a:t>
            </a:r>
            <a:r>
              <a:rPr lang="en-US" spc="26" dirty="0">
                <a:solidFill>
                  <a:srgbClr val="2F2B20"/>
                </a:solidFill>
                <a:cs typeface="Arial"/>
              </a:rPr>
              <a:t>be</a:t>
            </a:r>
            <a:r>
              <a:rPr lang="en-US" spc="-9" dirty="0">
                <a:solidFill>
                  <a:srgbClr val="2F2B20"/>
                </a:solidFill>
                <a:cs typeface="Arial"/>
              </a:rPr>
              <a:t> </a:t>
            </a:r>
            <a:r>
              <a:rPr lang="en-US" spc="4" dirty="0">
                <a:solidFill>
                  <a:srgbClr val="2F2B20"/>
                </a:solidFill>
                <a:cs typeface="Arial"/>
              </a:rPr>
              <a:t>changing)</a:t>
            </a:r>
            <a:endParaRPr lang="en-US" dirty="0">
              <a:cs typeface="Arial"/>
            </a:endParaRPr>
          </a:p>
          <a:p>
            <a:pPr marL="11206">
              <a:lnSpc>
                <a:spcPct val="120000"/>
              </a:lnSpc>
              <a:spcBef>
                <a:spcPts val="234"/>
              </a:spcBef>
              <a:tabLst>
                <a:tab pos="556402" algn="l"/>
              </a:tabLst>
            </a:pPr>
            <a:r>
              <a:rPr lang="en-US" b="1" spc="-9" dirty="0">
                <a:solidFill>
                  <a:srgbClr val="2F2B20"/>
                </a:solidFill>
                <a:cs typeface="Arial"/>
              </a:rPr>
              <a:t>diff	</a:t>
            </a:r>
            <a:r>
              <a:rPr lang="en-US" spc="-101" dirty="0">
                <a:solidFill>
                  <a:srgbClr val="2F2B20"/>
                </a:solidFill>
                <a:cs typeface="Arial"/>
              </a:rPr>
              <a:t>– </a:t>
            </a:r>
            <a:r>
              <a:rPr lang="en-US" spc="31" dirty="0">
                <a:solidFill>
                  <a:srgbClr val="2F2B20"/>
                </a:solidFill>
                <a:cs typeface="Arial"/>
              </a:rPr>
              <a:t>shows </a:t>
            </a:r>
            <a:r>
              <a:rPr lang="en-US" spc="13" dirty="0">
                <a:solidFill>
                  <a:srgbClr val="2F2B20"/>
                </a:solidFill>
                <a:cs typeface="Arial"/>
              </a:rPr>
              <a:t>differences </a:t>
            </a:r>
            <a:r>
              <a:rPr lang="en-US" spc="26" dirty="0">
                <a:solidFill>
                  <a:srgbClr val="2F2B20"/>
                </a:solidFill>
                <a:cs typeface="Arial"/>
              </a:rPr>
              <a:t>between </a:t>
            </a:r>
            <a:r>
              <a:rPr lang="en-US" spc="71" dirty="0">
                <a:solidFill>
                  <a:srgbClr val="2F2B20"/>
                </a:solidFill>
                <a:cs typeface="Arial"/>
              </a:rPr>
              <a:t>two</a:t>
            </a:r>
            <a:r>
              <a:rPr lang="en-US" spc="79" dirty="0">
                <a:solidFill>
                  <a:srgbClr val="2F2B20"/>
                </a:solidFill>
                <a:cs typeface="Arial"/>
              </a:rPr>
              <a:t> </a:t>
            </a:r>
            <a:r>
              <a:rPr lang="en-US" spc="4" dirty="0">
                <a:solidFill>
                  <a:srgbClr val="2F2B20"/>
                </a:solidFill>
                <a:cs typeface="Arial"/>
              </a:rPr>
              <a:t>files</a:t>
            </a:r>
            <a:endParaRPr lang="en-US" dirty="0">
              <a:cs typeface="Arial"/>
            </a:endParaRPr>
          </a:p>
          <a:p>
            <a:pPr marL="11206" marR="1030996">
              <a:lnSpc>
                <a:spcPct val="120000"/>
              </a:lnSpc>
              <a:spcBef>
                <a:spcPts val="543"/>
              </a:spcBef>
            </a:pPr>
            <a:r>
              <a:rPr lang="en-US" b="1" spc="9" dirty="0">
                <a:solidFill>
                  <a:srgbClr val="2F2B20"/>
                </a:solidFill>
                <a:cs typeface="Arial"/>
              </a:rPr>
              <a:t>grep </a:t>
            </a:r>
            <a:r>
              <a:rPr lang="en-US" spc="-101" dirty="0">
                <a:solidFill>
                  <a:srgbClr val="2F2B20"/>
                </a:solidFill>
                <a:cs typeface="Arial"/>
              </a:rPr>
              <a:t>– </a:t>
            </a:r>
            <a:r>
              <a:rPr lang="en-US" spc="31" dirty="0">
                <a:solidFill>
                  <a:srgbClr val="2F2B20"/>
                </a:solidFill>
                <a:cs typeface="Arial"/>
              </a:rPr>
              <a:t>prints </a:t>
            </a:r>
            <a:r>
              <a:rPr lang="en-US" dirty="0">
                <a:solidFill>
                  <a:srgbClr val="2F2B20"/>
                </a:solidFill>
                <a:cs typeface="Arial"/>
              </a:rPr>
              <a:t>lines </a:t>
            </a:r>
            <a:r>
              <a:rPr lang="en-US" spc="26" dirty="0">
                <a:solidFill>
                  <a:srgbClr val="2F2B20"/>
                </a:solidFill>
                <a:cs typeface="Arial"/>
              </a:rPr>
              <a:t>containing </a:t>
            </a:r>
            <a:r>
              <a:rPr lang="en-US" spc="-26" dirty="0">
                <a:solidFill>
                  <a:srgbClr val="2F2B20"/>
                </a:solidFill>
                <a:cs typeface="Arial"/>
              </a:rPr>
              <a:t>a </a:t>
            </a:r>
            <a:r>
              <a:rPr lang="en-US" spc="22" dirty="0">
                <a:solidFill>
                  <a:srgbClr val="2F2B20"/>
                </a:solidFill>
                <a:cs typeface="Arial"/>
              </a:rPr>
              <a:t>string </a:t>
            </a:r>
            <a:r>
              <a:rPr lang="en-US" spc="26" dirty="0">
                <a:solidFill>
                  <a:srgbClr val="2F2B20"/>
                </a:solidFill>
                <a:cs typeface="Arial"/>
              </a:rPr>
              <a:t>or </a:t>
            </a:r>
            <a:r>
              <a:rPr lang="en-US" spc="22" dirty="0">
                <a:solidFill>
                  <a:srgbClr val="2F2B20"/>
                </a:solidFill>
                <a:cs typeface="Arial"/>
              </a:rPr>
              <a:t>other </a:t>
            </a:r>
            <a:r>
              <a:rPr lang="en-US" dirty="0">
                <a:solidFill>
                  <a:srgbClr val="2F2B20"/>
                </a:solidFill>
                <a:cs typeface="Arial"/>
              </a:rPr>
              <a:t>regular  </a:t>
            </a:r>
            <a:r>
              <a:rPr lang="en-US" spc="13" dirty="0">
                <a:solidFill>
                  <a:srgbClr val="2F2B20"/>
                </a:solidFill>
                <a:cs typeface="Arial"/>
              </a:rPr>
              <a:t>expression (</a:t>
            </a:r>
            <a:r>
              <a:rPr lang="en-US" spc="13" dirty="0" err="1">
                <a:solidFill>
                  <a:srgbClr val="2F2B20"/>
                </a:solidFill>
                <a:cs typeface="Arial"/>
              </a:rPr>
              <a:t>ps</a:t>
            </a:r>
            <a:r>
              <a:rPr lang="en-US" spc="13" dirty="0">
                <a:solidFill>
                  <a:srgbClr val="2F2B20"/>
                </a:solidFill>
                <a:cs typeface="Arial"/>
              </a:rPr>
              <a:t> –</a:t>
            </a:r>
            <a:r>
              <a:rPr lang="en-US" spc="13" dirty="0" err="1">
                <a:solidFill>
                  <a:srgbClr val="2F2B20"/>
                </a:solidFill>
                <a:cs typeface="Arial"/>
              </a:rPr>
              <a:t>ef</a:t>
            </a:r>
            <a:r>
              <a:rPr lang="en-US" spc="13" dirty="0">
                <a:solidFill>
                  <a:srgbClr val="2F2B20"/>
                </a:solidFill>
                <a:cs typeface="Arial"/>
              </a:rPr>
              <a:t> | grep XX)</a:t>
            </a:r>
            <a:endParaRPr lang="en-US" dirty="0">
              <a:cs typeface="Arial"/>
            </a:endParaRPr>
          </a:p>
          <a:p>
            <a:pPr marL="11206" marR="514938">
              <a:lnSpc>
                <a:spcPct val="120000"/>
              </a:lnSpc>
              <a:spcBef>
                <a:spcPts val="507"/>
              </a:spcBef>
            </a:pPr>
            <a:r>
              <a:rPr lang="en-US" b="1" spc="44" dirty="0">
                <a:solidFill>
                  <a:srgbClr val="2F2B20"/>
                </a:solidFill>
                <a:cs typeface="Arial"/>
              </a:rPr>
              <a:t>tee </a:t>
            </a:r>
            <a:r>
              <a:rPr lang="en-US" spc="-101" dirty="0">
                <a:solidFill>
                  <a:srgbClr val="2F2B20"/>
                </a:solidFill>
                <a:cs typeface="Arial"/>
              </a:rPr>
              <a:t>– </a:t>
            </a:r>
            <a:r>
              <a:rPr lang="en-US" spc="31" dirty="0">
                <a:solidFill>
                  <a:srgbClr val="2F2B20"/>
                </a:solidFill>
                <a:cs typeface="Arial"/>
              </a:rPr>
              <a:t>prints </a:t>
            </a:r>
            <a:r>
              <a:rPr lang="en-US" spc="22" dirty="0">
                <a:solidFill>
                  <a:srgbClr val="2F2B20"/>
                </a:solidFill>
                <a:cs typeface="Arial"/>
              </a:rPr>
              <a:t>the </a:t>
            </a:r>
            <a:r>
              <a:rPr lang="en-US" spc="49" dirty="0">
                <a:solidFill>
                  <a:srgbClr val="2F2B20"/>
                </a:solidFill>
                <a:cs typeface="Arial"/>
              </a:rPr>
              <a:t>output </a:t>
            </a:r>
            <a:r>
              <a:rPr lang="en-US" spc="44" dirty="0">
                <a:solidFill>
                  <a:srgbClr val="2F2B20"/>
                </a:solidFill>
                <a:cs typeface="Arial"/>
              </a:rPr>
              <a:t>of </a:t>
            </a:r>
            <a:r>
              <a:rPr lang="en-US" spc="-26" dirty="0">
                <a:solidFill>
                  <a:srgbClr val="2F2B20"/>
                </a:solidFill>
                <a:cs typeface="Arial"/>
              </a:rPr>
              <a:t>a </a:t>
            </a:r>
            <a:r>
              <a:rPr lang="en-US" spc="44" dirty="0">
                <a:solidFill>
                  <a:srgbClr val="2F2B20"/>
                </a:solidFill>
                <a:cs typeface="Arial"/>
              </a:rPr>
              <a:t>command </a:t>
            </a:r>
            <a:r>
              <a:rPr lang="en-US" spc="22" dirty="0">
                <a:solidFill>
                  <a:srgbClr val="2F2B20"/>
                </a:solidFill>
                <a:cs typeface="Arial"/>
              </a:rPr>
              <a:t>and </a:t>
            </a:r>
            <a:r>
              <a:rPr lang="en-US" spc="9" dirty="0">
                <a:solidFill>
                  <a:srgbClr val="2F2B20"/>
                </a:solidFill>
                <a:cs typeface="Arial"/>
              </a:rPr>
              <a:t>also </a:t>
            </a:r>
            <a:r>
              <a:rPr lang="en-US" spc="35" dirty="0">
                <a:solidFill>
                  <a:srgbClr val="2F2B20"/>
                </a:solidFill>
                <a:cs typeface="Arial"/>
              </a:rPr>
              <a:t>copies </a:t>
            </a:r>
            <a:r>
              <a:rPr lang="en-US" spc="22" dirty="0">
                <a:solidFill>
                  <a:srgbClr val="2F2B20"/>
                </a:solidFill>
                <a:cs typeface="Arial"/>
              </a:rPr>
              <a:t>the  </a:t>
            </a:r>
            <a:r>
              <a:rPr lang="en-US" spc="49" dirty="0">
                <a:solidFill>
                  <a:srgbClr val="2F2B20"/>
                </a:solidFill>
                <a:cs typeface="Arial"/>
              </a:rPr>
              <a:t>output </a:t>
            </a:r>
            <a:r>
              <a:rPr lang="en-US" spc="66" dirty="0">
                <a:solidFill>
                  <a:srgbClr val="2F2B20"/>
                </a:solidFill>
                <a:cs typeface="Arial"/>
              </a:rPr>
              <a:t>to </a:t>
            </a:r>
            <a:r>
              <a:rPr lang="en-US" spc="-26" dirty="0">
                <a:solidFill>
                  <a:srgbClr val="2F2B20"/>
                </a:solidFill>
                <a:cs typeface="Arial"/>
              </a:rPr>
              <a:t>a</a:t>
            </a:r>
            <a:r>
              <a:rPr lang="en-US" spc="-84" dirty="0">
                <a:solidFill>
                  <a:srgbClr val="2F2B20"/>
                </a:solidFill>
                <a:cs typeface="Arial"/>
              </a:rPr>
              <a:t> </a:t>
            </a:r>
            <a:r>
              <a:rPr lang="en-US" dirty="0">
                <a:solidFill>
                  <a:srgbClr val="2F2B20"/>
                </a:solidFill>
                <a:cs typeface="Arial"/>
              </a:rPr>
              <a:t>file</a:t>
            </a:r>
            <a:endParaRPr lang="en-US" dirty="0">
              <a:cs typeface="Arial"/>
            </a:endParaRPr>
          </a:p>
          <a:p>
            <a:pPr marL="11206">
              <a:lnSpc>
                <a:spcPct val="120000"/>
              </a:lnSpc>
              <a:spcBef>
                <a:spcPts val="260"/>
              </a:spcBef>
            </a:pPr>
            <a:r>
              <a:rPr lang="en-US" b="1" spc="9" dirty="0">
                <a:solidFill>
                  <a:srgbClr val="2F2B20"/>
                </a:solidFill>
                <a:cs typeface="Arial"/>
              </a:rPr>
              <a:t>sort </a:t>
            </a:r>
            <a:r>
              <a:rPr lang="en-US" spc="-101" dirty="0">
                <a:solidFill>
                  <a:srgbClr val="2F2B20"/>
                </a:solidFill>
                <a:cs typeface="Arial"/>
              </a:rPr>
              <a:t>– </a:t>
            </a:r>
            <a:r>
              <a:rPr lang="en-US" spc="26" dirty="0">
                <a:solidFill>
                  <a:srgbClr val="2F2B20"/>
                </a:solidFill>
                <a:cs typeface="Arial"/>
              </a:rPr>
              <a:t>sorts </a:t>
            </a:r>
            <a:r>
              <a:rPr lang="en-US" dirty="0">
                <a:solidFill>
                  <a:srgbClr val="2F2B20"/>
                </a:solidFill>
                <a:cs typeface="Arial"/>
              </a:rPr>
              <a:t>lines </a:t>
            </a:r>
            <a:r>
              <a:rPr lang="en-US" spc="4" dirty="0">
                <a:solidFill>
                  <a:srgbClr val="2F2B20"/>
                </a:solidFill>
                <a:cs typeface="Arial"/>
              </a:rPr>
              <a:t>in </a:t>
            </a:r>
            <a:r>
              <a:rPr lang="en-US" spc="-26" dirty="0">
                <a:solidFill>
                  <a:srgbClr val="2F2B20"/>
                </a:solidFill>
                <a:cs typeface="Arial"/>
              </a:rPr>
              <a:t>a</a:t>
            </a:r>
            <a:r>
              <a:rPr lang="en-US" spc="119" dirty="0">
                <a:solidFill>
                  <a:srgbClr val="2F2B20"/>
                </a:solidFill>
                <a:cs typeface="Arial"/>
              </a:rPr>
              <a:t> </a:t>
            </a:r>
            <a:r>
              <a:rPr lang="en-US" dirty="0">
                <a:solidFill>
                  <a:srgbClr val="2F2B20"/>
                </a:solidFill>
                <a:cs typeface="Arial"/>
              </a:rPr>
              <a:t>file</a:t>
            </a:r>
            <a:endParaRPr lang="en-US" dirty="0">
              <a:cs typeface="Arial"/>
            </a:endParaRPr>
          </a:p>
          <a:p>
            <a:pPr marL="11206">
              <a:lnSpc>
                <a:spcPct val="120000"/>
              </a:lnSpc>
              <a:spcBef>
                <a:spcPts val="274"/>
              </a:spcBef>
            </a:pPr>
            <a:r>
              <a:rPr lang="en-US" b="1" spc="-9" dirty="0">
                <a:solidFill>
                  <a:srgbClr val="2F2B20"/>
                </a:solidFill>
                <a:cs typeface="Arial"/>
              </a:rPr>
              <a:t>find </a:t>
            </a:r>
            <a:r>
              <a:rPr lang="en-US" spc="-101" dirty="0">
                <a:solidFill>
                  <a:srgbClr val="2F2B20"/>
                </a:solidFill>
                <a:cs typeface="Arial"/>
              </a:rPr>
              <a:t>– </a:t>
            </a:r>
            <a:r>
              <a:rPr lang="en-US" dirty="0">
                <a:solidFill>
                  <a:srgbClr val="2F2B20"/>
                </a:solidFill>
                <a:cs typeface="Arial"/>
              </a:rPr>
              <a:t>searches </a:t>
            </a:r>
            <a:r>
              <a:rPr lang="en-US" spc="31" dirty="0">
                <a:solidFill>
                  <a:srgbClr val="2F2B20"/>
                </a:solidFill>
                <a:cs typeface="Arial"/>
              </a:rPr>
              <a:t>for </a:t>
            </a:r>
            <a:r>
              <a:rPr lang="en-US" spc="4" dirty="0">
                <a:solidFill>
                  <a:srgbClr val="2F2B20"/>
                </a:solidFill>
                <a:cs typeface="Arial"/>
              </a:rPr>
              <a:t>files </a:t>
            </a:r>
            <a:r>
              <a:rPr lang="en-US" spc="35" dirty="0">
                <a:solidFill>
                  <a:srgbClr val="2F2B20"/>
                </a:solidFill>
                <a:cs typeface="Arial"/>
              </a:rPr>
              <a:t>that </a:t>
            </a:r>
            <a:r>
              <a:rPr lang="en-US" spc="22" dirty="0">
                <a:solidFill>
                  <a:srgbClr val="2F2B20"/>
                </a:solidFill>
                <a:cs typeface="Arial"/>
              </a:rPr>
              <a:t>meet </a:t>
            </a:r>
            <a:r>
              <a:rPr lang="en-US" spc="26" dirty="0">
                <a:solidFill>
                  <a:srgbClr val="2F2B20"/>
                </a:solidFill>
                <a:cs typeface="Arial"/>
              </a:rPr>
              <a:t>specified</a:t>
            </a:r>
            <a:r>
              <a:rPr lang="en-US" spc="115" dirty="0">
                <a:solidFill>
                  <a:srgbClr val="2F2B20"/>
                </a:solidFill>
                <a:cs typeface="Arial"/>
              </a:rPr>
              <a:t> </a:t>
            </a:r>
            <a:r>
              <a:rPr lang="en-US" spc="13" dirty="0">
                <a:solidFill>
                  <a:srgbClr val="2F2B20"/>
                </a:solidFill>
                <a:cs typeface="Arial"/>
              </a:rPr>
              <a:t>criteria</a:t>
            </a:r>
            <a:endParaRPr lang="en-US" dirty="0">
              <a:cs typeface="Arial"/>
            </a:endParaRPr>
          </a:p>
          <a:p>
            <a:pPr marL="11206">
              <a:lnSpc>
                <a:spcPct val="120000"/>
              </a:lnSpc>
              <a:spcBef>
                <a:spcPts val="300"/>
              </a:spcBef>
            </a:pPr>
            <a:r>
              <a:rPr lang="en-US" b="1" spc="71" dirty="0" err="1">
                <a:solidFill>
                  <a:srgbClr val="2F2B20"/>
                </a:solidFill>
                <a:cs typeface="Arial"/>
              </a:rPr>
              <a:t>wc</a:t>
            </a:r>
            <a:r>
              <a:rPr lang="en-US" b="1" spc="71" dirty="0">
                <a:solidFill>
                  <a:srgbClr val="2F2B20"/>
                </a:solidFill>
                <a:cs typeface="Arial"/>
              </a:rPr>
              <a:t> </a:t>
            </a:r>
            <a:r>
              <a:rPr lang="en-US" spc="-101" dirty="0">
                <a:solidFill>
                  <a:srgbClr val="2F2B20"/>
                </a:solidFill>
                <a:cs typeface="Arial"/>
              </a:rPr>
              <a:t>– </a:t>
            </a:r>
            <a:r>
              <a:rPr lang="en-US" spc="49" dirty="0">
                <a:solidFill>
                  <a:srgbClr val="2F2B20"/>
                </a:solidFill>
                <a:cs typeface="Arial"/>
              </a:rPr>
              <a:t>count </a:t>
            </a:r>
            <a:r>
              <a:rPr lang="en-US" spc="31" dirty="0">
                <a:solidFill>
                  <a:srgbClr val="2F2B20"/>
                </a:solidFill>
                <a:cs typeface="Arial"/>
              </a:rPr>
              <a:t>words, </a:t>
            </a:r>
            <a:r>
              <a:rPr lang="en-US" dirty="0">
                <a:solidFill>
                  <a:srgbClr val="2F2B20"/>
                </a:solidFill>
                <a:cs typeface="Arial"/>
              </a:rPr>
              <a:t>lines, </a:t>
            </a:r>
            <a:r>
              <a:rPr lang="en-US" spc="26" dirty="0">
                <a:solidFill>
                  <a:srgbClr val="2F2B20"/>
                </a:solidFill>
                <a:cs typeface="Arial"/>
              </a:rPr>
              <a:t>or </a:t>
            </a:r>
            <a:r>
              <a:rPr lang="en-US" spc="22" dirty="0">
                <a:solidFill>
                  <a:srgbClr val="2F2B20"/>
                </a:solidFill>
                <a:cs typeface="Arial"/>
              </a:rPr>
              <a:t>characters </a:t>
            </a:r>
            <a:r>
              <a:rPr lang="en-US" spc="4" dirty="0">
                <a:solidFill>
                  <a:srgbClr val="2F2B20"/>
                </a:solidFill>
                <a:cs typeface="Arial"/>
              </a:rPr>
              <a:t>in </a:t>
            </a:r>
            <a:r>
              <a:rPr lang="en-US" spc="-26" dirty="0">
                <a:solidFill>
                  <a:srgbClr val="2F2B20"/>
                </a:solidFill>
                <a:cs typeface="Arial"/>
              </a:rPr>
              <a:t>a</a:t>
            </a:r>
            <a:r>
              <a:rPr lang="en-US" dirty="0">
                <a:solidFill>
                  <a:srgbClr val="2F2B20"/>
                </a:solidFill>
                <a:cs typeface="Arial"/>
              </a:rPr>
              <a:t> file</a:t>
            </a:r>
            <a:endParaRPr lang="en-US" dirty="0">
              <a:cs typeface="Arial"/>
            </a:endParaRPr>
          </a:p>
          <a:p>
            <a:endParaRPr lang="en-US" dirty="0"/>
          </a:p>
        </p:txBody>
      </p:sp>
      <p:sp>
        <p:nvSpPr>
          <p:cNvPr id="10" name="object 10"/>
          <p:cNvSpPr txBox="1">
            <a:spLocks noGrp="1"/>
          </p:cNvSpPr>
          <p:nvPr>
            <p:ph type="dt" sz="half" idx="10"/>
          </p:nvPr>
        </p:nvSpPr>
        <p:spPr/>
        <p:txBody>
          <a:bodyPr/>
          <a:lstStyle/>
          <a:p>
            <a:fld id="{16838709-9872-5B47-ADCB-0496532B7C70}" type="datetime1">
              <a:rPr lang="en-US" smtClean="0"/>
              <a:t>2/2/19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8" name="Slide Number Placeholder 7">
            <a:extLst>
              <a:ext uri="{FF2B5EF4-FFF2-40B4-BE49-F238E27FC236}">
                <a16:creationId xmlns:a16="http://schemas.microsoft.com/office/drawing/2014/main" id="{907F488C-6008-4847-A253-44C23766AAF7}"/>
              </a:ext>
            </a:extLst>
          </p:cNvPr>
          <p:cNvSpPr>
            <a:spLocks noGrp="1"/>
          </p:cNvSpPr>
          <p:nvPr>
            <p:ph type="sldNum" sz="quarter" idx="12"/>
          </p:nvPr>
        </p:nvSpPr>
        <p:spPr/>
        <p:txBody>
          <a:bodyPr/>
          <a:lstStyle/>
          <a:p>
            <a:fld id="{DD321DBF-325B-3546-BAAF-4F6E3B3181FF}" type="slidenum">
              <a:rPr lang="en-US" smtClean="0"/>
              <a:t>16</a:t>
            </a:fld>
            <a:endParaRPr lang="en-US"/>
          </a:p>
        </p:txBody>
      </p:sp>
    </p:spTree>
    <p:extLst>
      <p:ext uri="{BB962C8B-B14F-4D97-AF65-F5344CB8AC3E}">
        <p14:creationId xmlns:p14="http://schemas.microsoft.com/office/powerpoint/2010/main" val="3187292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Environment</a:t>
            </a:r>
            <a:endParaRPr lang="en-US" dirty="0"/>
          </a:p>
        </p:txBody>
      </p:sp>
      <p:sp>
        <p:nvSpPr>
          <p:cNvPr id="18" name="Content Placeholder 17">
            <a:extLst>
              <a:ext uri="{FF2B5EF4-FFF2-40B4-BE49-F238E27FC236}">
                <a16:creationId xmlns:a16="http://schemas.microsoft.com/office/drawing/2014/main" id="{52E92E9D-C5F9-C74F-B014-0ABC7414E9AD}"/>
              </a:ext>
            </a:extLst>
          </p:cNvPr>
          <p:cNvSpPr>
            <a:spLocks noGrp="1"/>
          </p:cNvSpPr>
          <p:nvPr>
            <p:ph idx="1"/>
          </p:nvPr>
        </p:nvSpPr>
        <p:spPr/>
        <p:txBody>
          <a:bodyPr/>
          <a:lstStyle/>
          <a:p>
            <a:pPr marL="225810" indent="-214603">
              <a:spcBef>
                <a:spcPts val="671"/>
              </a:spcBef>
              <a:buClr>
                <a:schemeClr val="tx1"/>
              </a:buClr>
              <a:tabLst>
                <a:tab pos="226371" algn="l"/>
              </a:tabLst>
            </a:pPr>
            <a:r>
              <a:rPr lang="en-US" sz="2300" spc="-4" dirty="0">
                <a:solidFill>
                  <a:srgbClr val="2F2B20"/>
                </a:solidFill>
                <a:cs typeface="Arial"/>
              </a:rPr>
              <a:t>Set </a:t>
            </a:r>
            <a:r>
              <a:rPr lang="en-US" sz="2300" spc="44" dirty="0">
                <a:solidFill>
                  <a:srgbClr val="2F2B20"/>
                </a:solidFill>
                <a:cs typeface="Arial"/>
              </a:rPr>
              <a:t>up </a:t>
            </a:r>
            <a:r>
              <a:rPr lang="en-US" sz="2300" spc="4" dirty="0">
                <a:solidFill>
                  <a:srgbClr val="2F2B20"/>
                </a:solidFill>
                <a:cs typeface="Arial"/>
              </a:rPr>
              <a:t>using </a:t>
            </a:r>
            <a:r>
              <a:rPr lang="en-US" sz="2300" spc="-9" dirty="0">
                <a:solidFill>
                  <a:srgbClr val="2F2B20"/>
                </a:solidFill>
                <a:cs typeface="Arial"/>
              </a:rPr>
              <a:t>shell </a:t>
            </a:r>
            <a:r>
              <a:rPr lang="en-US" sz="2300" spc="9" dirty="0">
                <a:solidFill>
                  <a:srgbClr val="2F2B20"/>
                </a:solidFill>
                <a:cs typeface="Arial"/>
              </a:rPr>
              <a:t>and </a:t>
            </a:r>
            <a:r>
              <a:rPr lang="en-US" sz="2300" dirty="0">
                <a:solidFill>
                  <a:srgbClr val="2F2B20"/>
                </a:solidFill>
                <a:cs typeface="Arial"/>
              </a:rPr>
              <a:t>environment</a:t>
            </a:r>
            <a:r>
              <a:rPr lang="en-US" sz="2300" spc="-124" dirty="0">
                <a:solidFill>
                  <a:srgbClr val="2F2B20"/>
                </a:solidFill>
                <a:cs typeface="Arial"/>
              </a:rPr>
              <a:t> </a:t>
            </a:r>
            <a:r>
              <a:rPr lang="en-US" sz="2300" spc="-4" dirty="0">
                <a:solidFill>
                  <a:srgbClr val="2F2B20"/>
                </a:solidFill>
                <a:cs typeface="Arial"/>
              </a:rPr>
              <a:t>variables</a:t>
            </a:r>
            <a:endParaRPr lang="en-US" sz="2300" dirty="0">
              <a:cs typeface="Arial"/>
            </a:endParaRPr>
          </a:p>
          <a:p>
            <a:pPr marL="504852" lvl="1" indent="-214603">
              <a:spcBef>
                <a:spcPts val="552"/>
              </a:spcBef>
              <a:buClr>
                <a:schemeClr val="tx1"/>
              </a:buClr>
              <a:tabLst>
                <a:tab pos="504852" algn="l"/>
                <a:tab pos="505412" algn="l"/>
              </a:tabLst>
            </a:pPr>
            <a:r>
              <a:rPr lang="en-US" sz="2300" dirty="0">
                <a:solidFill>
                  <a:srgbClr val="2F2B20"/>
                </a:solidFill>
                <a:cs typeface="Arial"/>
              </a:rPr>
              <a:t>shell: </a:t>
            </a:r>
            <a:r>
              <a:rPr lang="en-US" sz="2300" spc="22" dirty="0">
                <a:solidFill>
                  <a:srgbClr val="2F2B20"/>
                </a:solidFill>
                <a:cs typeface="Arial"/>
              </a:rPr>
              <a:t>only </a:t>
            </a:r>
            <a:r>
              <a:rPr lang="en-US" sz="2300" spc="13" dirty="0">
                <a:solidFill>
                  <a:srgbClr val="2F2B20"/>
                </a:solidFill>
                <a:cs typeface="Arial"/>
              </a:rPr>
              <a:t>effective </a:t>
            </a:r>
            <a:r>
              <a:rPr lang="en-US" sz="2300" spc="4" dirty="0">
                <a:solidFill>
                  <a:srgbClr val="2F2B20"/>
                </a:solidFill>
                <a:cs typeface="Arial"/>
              </a:rPr>
              <a:t>in </a:t>
            </a:r>
            <a:r>
              <a:rPr lang="en-US" sz="2300" spc="22" dirty="0">
                <a:solidFill>
                  <a:srgbClr val="2F2B20"/>
                </a:solidFill>
                <a:cs typeface="Arial"/>
              </a:rPr>
              <a:t>the current </a:t>
            </a:r>
            <a:r>
              <a:rPr lang="en-US" sz="2300" dirty="0">
                <a:solidFill>
                  <a:srgbClr val="2F2B20"/>
                </a:solidFill>
                <a:cs typeface="Arial"/>
              </a:rPr>
              <a:t>shell</a:t>
            </a:r>
            <a:r>
              <a:rPr lang="en-US" sz="2300" spc="-4" dirty="0">
                <a:solidFill>
                  <a:srgbClr val="2F2B20"/>
                </a:solidFill>
                <a:cs typeface="Arial"/>
              </a:rPr>
              <a:t> </a:t>
            </a:r>
            <a:r>
              <a:rPr lang="en-US" sz="2300" spc="22" dirty="0">
                <a:solidFill>
                  <a:srgbClr val="2F2B20"/>
                </a:solidFill>
                <a:cs typeface="Arial"/>
              </a:rPr>
              <a:t>itself</a:t>
            </a:r>
            <a:endParaRPr lang="en-US" sz="2300" dirty="0">
              <a:cs typeface="Arial"/>
            </a:endParaRPr>
          </a:p>
          <a:p>
            <a:pPr marL="504852" marR="316583" lvl="1" indent="-214603">
              <a:lnSpc>
                <a:spcPct val="101400"/>
              </a:lnSpc>
              <a:spcBef>
                <a:spcPts val="499"/>
              </a:spcBef>
              <a:buClr>
                <a:schemeClr val="tx1"/>
              </a:buClr>
              <a:tabLst>
                <a:tab pos="504852" algn="l"/>
                <a:tab pos="505412" algn="l"/>
              </a:tabLst>
            </a:pPr>
            <a:r>
              <a:rPr lang="en-US" sz="2300" spc="13" dirty="0">
                <a:solidFill>
                  <a:srgbClr val="2F2B20"/>
                </a:solidFill>
                <a:cs typeface="Arial"/>
              </a:rPr>
              <a:t>environment: </a:t>
            </a:r>
            <a:r>
              <a:rPr lang="en-US" sz="2300" spc="22" dirty="0">
                <a:solidFill>
                  <a:srgbClr val="2F2B20"/>
                </a:solidFill>
                <a:cs typeface="Arial"/>
              </a:rPr>
              <a:t>carry </a:t>
            </a:r>
            <a:r>
              <a:rPr lang="en-US" sz="2300" spc="31" dirty="0">
                <a:solidFill>
                  <a:srgbClr val="2F2B20"/>
                </a:solidFill>
                <a:cs typeface="Arial"/>
              </a:rPr>
              <a:t>forward </a:t>
            </a:r>
            <a:r>
              <a:rPr lang="en-US" sz="2300" spc="66" dirty="0">
                <a:solidFill>
                  <a:srgbClr val="2F2B20"/>
                </a:solidFill>
                <a:cs typeface="Arial"/>
              </a:rPr>
              <a:t>to </a:t>
            </a:r>
            <a:r>
              <a:rPr lang="en-US" sz="2300" spc="26" dirty="0">
                <a:solidFill>
                  <a:srgbClr val="2F2B20"/>
                </a:solidFill>
                <a:cs typeface="Arial"/>
              </a:rPr>
              <a:t>subsequent </a:t>
            </a:r>
            <a:r>
              <a:rPr lang="en-US" sz="2300" spc="44" dirty="0">
                <a:solidFill>
                  <a:srgbClr val="2F2B20"/>
                </a:solidFill>
                <a:cs typeface="Arial"/>
              </a:rPr>
              <a:t>commands </a:t>
            </a:r>
            <a:r>
              <a:rPr lang="en-US" sz="2300" spc="26" dirty="0">
                <a:solidFill>
                  <a:srgbClr val="2F2B20"/>
                </a:solidFill>
                <a:cs typeface="Arial"/>
              </a:rPr>
              <a:t>or </a:t>
            </a:r>
            <a:r>
              <a:rPr lang="en-US" sz="2300" dirty="0">
                <a:solidFill>
                  <a:srgbClr val="2F2B20"/>
                </a:solidFill>
                <a:cs typeface="Arial"/>
              </a:rPr>
              <a:t>shells</a:t>
            </a:r>
            <a:endParaRPr lang="en-US" sz="2300" dirty="0">
              <a:cs typeface="Arial"/>
            </a:endParaRPr>
          </a:p>
          <a:p>
            <a:pPr marL="225810" indent="-214603">
              <a:spcBef>
                <a:spcPts val="494"/>
              </a:spcBef>
              <a:buClr>
                <a:schemeClr val="tx1"/>
              </a:buClr>
              <a:tabLst>
                <a:tab pos="226371" algn="l"/>
              </a:tabLst>
            </a:pPr>
            <a:r>
              <a:rPr lang="en-US" sz="2300" spc="-4" dirty="0">
                <a:solidFill>
                  <a:srgbClr val="2F2B20"/>
                </a:solidFill>
                <a:cs typeface="Arial"/>
              </a:rPr>
              <a:t>Set </a:t>
            </a:r>
            <a:r>
              <a:rPr lang="en-US" sz="2300" spc="13" dirty="0">
                <a:solidFill>
                  <a:srgbClr val="2F2B20"/>
                </a:solidFill>
                <a:cs typeface="Arial"/>
              </a:rPr>
              <a:t>default </a:t>
            </a:r>
            <a:r>
              <a:rPr lang="en-US" sz="2300" spc="-13" dirty="0">
                <a:solidFill>
                  <a:srgbClr val="2F2B20"/>
                </a:solidFill>
                <a:cs typeface="Arial"/>
              </a:rPr>
              <a:t>values </a:t>
            </a:r>
            <a:r>
              <a:rPr lang="en-US" sz="2300" spc="22" dirty="0">
                <a:solidFill>
                  <a:srgbClr val="2F2B20"/>
                </a:solidFill>
                <a:cs typeface="Arial"/>
              </a:rPr>
              <a:t>at </a:t>
            </a:r>
            <a:r>
              <a:rPr lang="en-US" sz="2300" spc="9" dirty="0">
                <a:solidFill>
                  <a:srgbClr val="2F2B20"/>
                </a:solidFill>
                <a:cs typeface="Arial"/>
              </a:rPr>
              <a:t>login </a:t>
            </a:r>
            <a:r>
              <a:rPr lang="en-US" sz="2300" spc="22" dirty="0">
                <a:solidFill>
                  <a:srgbClr val="2F2B20"/>
                </a:solidFill>
                <a:cs typeface="Arial"/>
              </a:rPr>
              <a:t>time </a:t>
            </a:r>
            <a:r>
              <a:rPr lang="en-US" sz="2300" spc="4" dirty="0">
                <a:solidFill>
                  <a:srgbClr val="2F2B20"/>
                </a:solidFill>
                <a:cs typeface="Arial"/>
              </a:rPr>
              <a:t>using</a:t>
            </a:r>
            <a:r>
              <a:rPr lang="en-US" sz="2300" spc="-212" dirty="0">
                <a:solidFill>
                  <a:srgbClr val="2F2B20"/>
                </a:solidFill>
                <a:cs typeface="Arial"/>
              </a:rPr>
              <a:t> </a:t>
            </a:r>
            <a:r>
              <a:rPr lang="en-US" sz="2300" spc="4" dirty="0">
                <a:solidFill>
                  <a:srgbClr val="2F2B20"/>
                </a:solidFill>
                <a:latin typeface="Courier New"/>
                <a:cs typeface="Courier New"/>
              </a:rPr>
              <a:t>.</a:t>
            </a:r>
            <a:r>
              <a:rPr lang="en-US" sz="2300" spc="4" dirty="0" err="1">
                <a:solidFill>
                  <a:srgbClr val="2F2B20"/>
                </a:solidFill>
                <a:latin typeface="Courier New"/>
                <a:cs typeface="Courier New"/>
              </a:rPr>
              <a:t>bash_profile</a:t>
            </a:r>
            <a:r>
              <a:rPr lang="en-US" sz="2300" dirty="0">
                <a:latin typeface="Courier New"/>
                <a:cs typeface="Courier New"/>
              </a:rPr>
              <a:t> </a:t>
            </a:r>
            <a:r>
              <a:rPr lang="en-US" sz="2300" spc="-40" dirty="0">
                <a:solidFill>
                  <a:srgbClr val="2F2B20"/>
                </a:solidFill>
                <a:cs typeface="Arial"/>
              </a:rPr>
              <a:t>(or</a:t>
            </a:r>
            <a:r>
              <a:rPr lang="en-US" sz="2300" spc="-53" dirty="0">
                <a:solidFill>
                  <a:srgbClr val="2F2B20"/>
                </a:solidFill>
                <a:cs typeface="Arial"/>
              </a:rPr>
              <a:t> </a:t>
            </a:r>
            <a:r>
              <a:rPr lang="en-US" sz="2300" spc="-9" dirty="0">
                <a:solidFill>
                  <a:srgbClr val="2F2B20"/>
                </a:solidFill>
                <a:latin typeface="Courier New"/>
                <a:cs typeface="Courier New"/>
              </a:rPr>
              <a:t>.profile</a:t>
            </a:r>
            <a:r>
              <a:rPr lang="en-US" sz="2300" spc="-9" dirty="0">
                <a:solidFill>
                  <a:srgbClr val="2F2B20"/>
                </a:solidFill>
                <a:cs typeface="Arial"/>
              </a:rPr>
              <a:t>).	</a:t>
            </a:r>
            <a:r>
              <a:rPr lang="en-US" sz="2300" spc="22" dirty="0">
                <a:solidFill>
                  <a:srgbClr val="2F2B20"/>
                </a:solidFill>
                <a:cs typeface="Arial"/>
              </a:rPr>
              <a:t>Non-login </a:t>
            </a:r>
            <a:r>
              <a:rPr lang="en-US" sz="2300" spc="4" dirty="0">
                <a:solidFill>
                  <a:srgbClr val="2F2B20"/>
                </a:solidFill>
                <a:cs typeface="Arial"/>
              </a:rPr>
              <a:t>interactive </a:t>
            </a:r>
            <a:r>
              <a:rPr lang="en-US" sz="2300" spc="-9" dirty="0">
                <a:solidFill>
                  <a:srgbClr val="2F2B20"/>
                </a:solidFill>
                <a:cs typeface="Arial"/>
              </a:rPr>
              <a:t>shells </a:t>
            </a:r>
            <a:r>
              <a:rPr lang="en-US" sz="2300" spc="22" dirty="0">
                <a:solidFill>
                  <a:srgbClr val="2F2B20"/>
                </a:solidFill>
                <a:cs typeface="Arial"/>
              </a:rPr>
              <a:t>will</a:t>
            </a:r>
            <a:r>
              <a:rPr lang="en-US" sz="2300" spc="-62" dirty="0">
                <a:solidFill>
                  <a:srgbClr val="2F2B20"/>
                </a:solidFill>
                <a:cs typeface="Arial"/>
              </a:rPr>
              <a:t> </a:t>
            </a:r>
            <a:r>
              <a:rPr lang="en-US" sz="2300" spc="-13" dirty="0">
                <a:solidFill>
                  <a:srgbClr val="2F2B20"/>
                </a:solidFill>
                <a:cs typeface="Arial"/>
              </a:rPr>
              <a:t>read</a:t>
            </a:r>
            <a:r>
              <a:rPr lang="en-US" sz="2300" spc="-13" dirty="0">
                <a:cs typeface="Arial"/>
              </a:rPr>
              <a:t> </a:t>
            </a:r>
            <a:r>
              <a:rPr lang="en-US" sz="2300" dirty="0">
                <a:solidFill>
                  <a:srgbClr val="2F2B20"/>
                </a:solidFill>
                <a:latin typeface="Courier New"/>
                <a:cs typeface="Courier New"/>
              </a:rPr>
              <a:t>.</a:t>
            </a:r>
            <a:r>
              <a:rPr lang="en-US" sz="2300" dirty="0" err="1">
                <a:solidFill>
                  <a:srgbClr val="2F2B20"/>
                </a:solidFill>
                <a:latin typeface="Courier New"/>
                <a:cs typeface="Courier New"/>
              </a:rPr>
              <a:t>bashrc</a:t>
            </a:r>
            <a:r>
              <a:rPr lang="en-US" sz="2300" spc="-13" dirty="0">
                <a:solidFill>
                  <a:srgbClr val="2F2B20"/>
                </a:solidFill>
                <a:latin typeface="Courier New"/>
                <a:cs typeface="Courier New"/>
              </a:rPr>
              <a:t> </a:t>
            </a:r>
            <a:r>
              <a:rPr lang="en-US" sz="2300" spc="4" dirty="0">
                <a:solidFill>
                  <a:srgbClr val="2F2B20"/>
                </a:solidFill>
                <a:cs typeface="Arial"/>
              </a:rPr>
              <a:t>instead.</a:t>
            </a:r>
          </a:p>
          <a:p>
            <a:pPr marL="225810">
              <a:spcBef>
                <a:spcPts val="31"/>
              </a:spcBef>
              <a:buClr>
                <a:schemeClr val="tx1"/>
              </a:buClr>
            </a:pPr>
            <a:endParaRPr lang="en-US" sz="2300" spc="-4" dirty="0">
              <a:solidFill>
                <a:srgbClr val="2F2B20"/>
              </a:solidFill>
              <a:latin typeface="Courier New"/>
              <a:cs typeface="Courier New"/>
            </a:endParaRPr>
          </a:p>
          <a:p>
            <a:pPr marL="225810">
              <a:spcBef>
                <a:spcPts val="31"/>
              </a:spcBef>
              <a:buClr>
                <a:schemeClr val="tx1"/>
              </a:buClr>
            </a:pPr>
            <a:r>
              <a:rPr lang="en-US" sz="2300" spc="-4" dirty="0" err="1">
                <a:solidFill>
                  <a:srgbClr val="2F2B20"/>
                </a:solidFill>
                <a:latin typeface="Courier New"/>
                <a:cs typeface="Courier New"/>
              </a:rPr>
              <a:t>var_name</a:t>
            </a:r>
            <a:r>
              <a:rPr lang="en-US" sz="2300" spc="-4" dirty="0">
                <a:solidFill>
                  <a:srgbClr val="2F2B20"/>
                </a:solidFill>
                <a:latin typeface="Courier New"/>
                <a:cs typeface="Courier New"/>
              </a:rPr>
              <a:t>[=value]		</a:t>
            </a:r>
            <a:r>
              <a:rPr lang="en-US" sz="2300" spc="-66" dirty="0">
                <a:solidFill>
                  <a:srgbClr val="2F2B20"/>
                </a:solidFill>
                <a:cs typeface="Arial"/>
              </a:rPr>
              <a:t>(</a:t>
            </a:r>
            <a:r>
              <a:rPr lang="en-US" sz="2300" spc="-106" dirty="0">
                <a:solidFill>
                  <a:srgbClr val="2F2B20"/>
                </a:solidFill>
                <a:cs typeface="Arial"/>
              </a:rPr>
              <a:t>s</a:t>
            </a:r>
            <a:r>
              <a:rPr lang="en-US" sz="2300" dirty="0">
                <a:solidFill>
                  <a:srgbClr val="2F2B20"/>
                </a:solidFill>
                <a:cs typeface="Arial"/>
              </a:rPr>
              <a:t>h</a:t>
            </a:r>
            <a:r>
              <a:rPr lang="en-US" sz="2300" spc="-44" dirty="0">
                <a:solidFill>
                  <a:srgbClr val="2F2B20"/>
                </a:solidFill>
                <a:cs typeface="Arial"/>
              </a:rPr>
              <a:t>e</a:t>
            </a:r>
            <a:r>
              <a:rPr lang="en-US" sz="2300" dirty="0">
                <a:solidFill>
                  <a:srgbClr val="2F2B20"/>
                </a:solidFill>
                <a:cs typeface="Arial"/>
              </a:rPr>
              <a:t>ll</a:t>
            </a:r>
            <a:r>
              <a:rPr lang="en-US" sz="2300" spc="-163" dirty="0">
                <a:solidFill>
                  <a:srgbClr val="2F2B20"/>
                </a:solidFill>
                <a:cs typeface="Arial"/>
              </a:rPr>
              <a:t>)</a:t>
            </a:r>
            <a:endParaRPr lang="en-US" sz="2300" dirty="0">
              <a:cs typeface="Arial"/>
            </a:endParaRPr>
          </a:p>
          <a:p>
            <a:pPr marL="225810">
              <a:spcBef>
                <a:spcPts val="31"/>
              </a:spcBef>
              <a:buClr>
                <a:schemeClr val="tx1"/>
              </a:buClr>
            </a:pPr>
            <a:r>
              <a:rPr lang="en-US" sz="2300" spc="-4" dirty="0">
                <a:solidFill>
                  <a:srgbClr val="2F2B20"/>
                </a:solidFill>
                <a:latin typeface="Courier New"/>
                <a:cs typeface="Courier New"/>
              </a:rPr>
              <a:t>export VAR_NAME[=value]</a:t>
            </a:r>
            <a:r>
              <a:rPr lang="en-US" sz="2300" spc="-79" dirty="0">
                <a:solidFill>
                  <a:srgbClr val="2F2B20"/>
                </a:solidFill>
                <a:latin typeface="Courier New"/>
                <a:cs typeface="Courier New"/>
              </a:rPr>
              <a:t>	</a:t>
            </a:r>
            <a:r>
              <a:rPr lang="en-US" sz="2300" spc="-22" dirty="0">
                <a:solidFill>
                  <a:srgbClr val="2F2B20"/>
                </a:solidFill>
                <a:cs typeface="Arial"/>
              </a:rPr>
              <a:t>(environment)</a:t>
            </a:r>
          </a:p>
          <a:p>
            <a:pPr marL="225810">
              <a:spcBef>
                <a:spcPts val="31"/>
              </a:spcBef>
              <a:buClr>
                <a:schemeClr val="tx1"/>
              </a:buClr>
            </a:pPr>
            <a:r>
              <a:rPr lang="en-US" sz="2300" spc="-18" dirty="0" err="1">
                <a:solidFill>
                  <a:srgbClr val="2F2B20"/>
                </a:solidFill>
                <a:latin typeface="Courier New"/>
                <a:cs typeface="Courier New"/>
              </a:rPr>
              <a:t>env</a:t>
            </a:r>
            <a:r>
              <a:rPr lang="en-US" sz="2300" spc="-18" dirty="0">
                <a:solidFill>
                  <a:srgbClr val="2F2B20"/>
                </a:solidFill>
                <a:latin typeface="Courier New"/>
                <a:cs typeface="Courier New"/>
              </a:rPr>
              <a:t> or </a:t>
            </a:r>
            <a:r>
              <a:rPr lang="en-US" sz="2300" spc="-18" dirty="0" err="1">
                <a:solidFill>
                  <a:srgbClr val="2F2B20"/>
                </a:solidFill>
                <a:latin typeface="Courier New"/>
                <a:cs typeface="Courier New"/>
              </a:rPr>
              <a:t>printenv</a:t>
            </a:r>
            <a:r>
              <a:rPr lang="en-US" sz="2300" spc="-18" dirty="0">
                <a:solidFill>
                  <a:srgbClr val="2F2B20"/>
                </a:solidFill>
                <a:latin typeface="Courier New"/>
                <a:cs typeface="Courier New"/>
              </a:rPr>
              <a:t>		</a:t>
            </a:r>
            <a:r>
              <a:rPr lang="en-US" sz="2300" spc="-4" dirty="0">
                <a:solidFill>
                  <a:srgbClr val="2F2B20"/>
                </a:solidFill>
                <a:cs typeface="Arial"/>
              </a:rPr>
              <a:t>(shows </a:t>
            </a:r>
            <a:r>
              <a:rPr lang="en-US" sz="2300" spc="9" dirty="0">
                <a:solidFill>
                  <a:srgbClr val="2F2B20"/>
                </a:solidFill>
                <a:cs typeface="Arial"/>
              </a:rPr>
              <a:t>current</a:t>
            </a:r>
            <a:r>
              <a:rPr lang="en-US" sz="2300" spc="-88" dirty="0">
                <a:solidFill>
                  <a:srgbClr val="2F2B20"/>
                </a:solidFill>
                <a:cs typeface="Arial"/>
              </a:rPr>
              <a:t> </a:t>
            </a:r>
            <a:r>
              <a:rPr lang="en-US" sz="2300" spc="-22" dirty="0">
                <a:solidFill>
                  <a:srgbClr val="2F2B20"/>
                </a:solidFill>
                <a:cs typeface="Arial"/>
              </a:rPr>
              <a:t>variables)</a:t>
            </a:r>
          </a:p>
          <a:p>
            <a:pPr marL="225810">
              <a:spcBef>
                <a:spcPts val="31"/>
              </a:spcBef>
              <a:buClr>
                <a:schemeClr val="tx1"/>
              </a:buClr>
            </a:pPr>
            <a:r>
              <a:rPr lang="en-US" sz="2300" spc="-18" dirty="0">
                <a:solidFill>
                  <a:srgbClr val="2F2B20"/>
                </a:solidFill>
                <a:latin typeface="Courier New"/>
                <a:cs typeface="Courier New"/>
              </a:rPr>
              <a:t>$VAR_NAME				</a:t>
            </a:r>
            <a:r>
              <a:rPr lang="en-US" sz="2300" spc="-35" dirty="0">
                <a:solidFill>
                  <a:srgbClr val="2F2B20"/>
                </a:solidFill>
                <a:cs typeface="Arial"/>
              </a:rPr>
              <a:t>(refers </a:t>
            </a:r>
            <a:r>
              <a:rPr lang="en-US" sz="2300" spc="57" dirty="0">
                <a:solidFill>
                  <a:srgbClr val="2F2B20"/>
                </a:solidFill>
                <a:cs typeface="Arial"/>
              </a:rPr>
              <a:t>to </a:t>
            </a:r>
            <a:r>
              <a:rPr lang="en-US" sz="2300" spc="-18" dirty="0">
                <a:solidFill>
                  <a:srgbClr val="2F2B20"/>
                </a:solidFill>
                <a:cs typeface="Arial"/>
              </a:rPr>
              <a:t>value </a:t>
            </a:r>
            <a:r>
              <a:rPr lang="en-US" sz="2300" spc="35" dirty="0">
                <a:solidFill>
                  <a:srgbClr val="2F2B20"/>
                </a:solidFill>
                <a:cs typeface="Arial"/>
              </a:rPr>
              <a:t>of</a:t>
            </a:r>
            <a:r>
              <a:rPr lang="en-US" sz="2300" spc="-79" dirty="0">
                <a:solidFill>
                  <a:srgbClr val="2F2B20"/>
                </a:solidFill>
                <a:cs typeface="Arial"/>
              </a:rPr>
              <a:t> </a:t>
            </a:r>
            <a:r>
              <a:rPr lang="en-US" sz="2300" spc="-26" dirty="0">
                <a:solidFill>
                  <a:srgbClr val="2F2B20"/>
                </a:solidFill>
                <a:cs typeface="Arial"/>
              </a:rPr>
              <a:t>variable)</a:t>
            </a:r>
            <a:endParaRPr lang="en-US" sz="2300" dirty="0">
              <a:cs typeface="Arial"/>
            </a:endParaRPr>
          </a:p>
          <a:p>
            <a:pPr marL="225810">
              <a:spcBef>
                <a:spcPts val="31"/>
              </a:spcBef>
            </a:pPr>
            <a:endParaRPr lang="en-US" sz="1800" dirty="0">
              <a:latin typeface="Courier New"/>
              <a:cs typeface="Courier New"/>
            </a:endParaRPr>
          </a:p>
          <a:p>
            <a:pPr marL="225810">
              <a:spcBef>
                <a:spcPts val="31"/>
              </a:spcBef>
            </a:pPr>
            <a:endParaRPr lang="en-US" sz="1800" dirty="0">
              <a:cs typeface="Arial"/>
            </a:endParaRPr>
          </a:p>
          <a:p>
            <a:pPr marL="225810">
              <a:spcBef>
                <a:spcPts val="31"/>
              </a:spcBef>
            </a:pPr>
            <a:endParaRPr lang="en-US" sz="1800" dirty="0">
              <a:cs typeface="Arial"/>
            </a:endParaRPr>
          </a:p>
          <a:p>
            <a:pPr marL="225810">
              <a:spcBef>
                <a:spcPts val="31"/>
              </a:spcBef>
            </a:pPr>
            <a:endParaRPr lang="en-US" sz="2400" dirty="0">
              <a:latin typeface="Courier New"/>
              <a:cs typeface="Courier New"/>
            </a:endParaRPr>
          </a:p>
          <a:p>
            <a:pPr marL="225810">
              <a:spcBef>
                <a:spcPts val="31"/>
              </a:spcBef>
            </a:pPr>
            <a:endParaRPr lang="en-US" sz="2250" dirty="0">
              <a:cs typeface="Arial"/>
            </a:endParaRPr>
          </a:p>
          <a:p>
            <a:endParaRPr lang="en-US" dirty="0"/>
          </a:p>
        </p:txBody>
      </p:sp>
      <p:sp>
        <p:nvSpPr>
          <p:cNvPr id="17" name="object 17"/>
          <p:cNvSpPr txBox="1">
            <a:spLocks noGrp="1"/>
          </p:cNvSpPr>
          <p:nvPr>
            <p:ph type="dt" sz="half" idx="10"/>
          </p:nvPr>
        </p:nvSpPr>
        <p:spPr/>
        <p:txBody>
          <a:bodyPr/>
          <a:lstStyle/>
          <a:p>
            <a:fld id="{638C91DA-CE35-4140-AC5C-528F55A660C9}" type="datetime1">
              <a:rPr lang="en-US" smtClean="0"/>
              <a:t>2/2/19</a:t>
            </a:fld>
            <a:endParaRPr lang="en-US" dirty="0"/>
          </a:p>
        </p:txBody>
      </p:sp>
      <p:sp>
        <p:nvSpPr>
          <p:cNvPr id="16" name="object 16"/>
          <p:cNvSpPr txBox="1">
            <a:spLocks noGrp="1"/>
          </p:cNvSpPr>
          <p:nvPr>
            <p:ph type="ftr" sz="quarter" idx="11"/>
          </p:nvPr>
        </p:nvSpPr>
        <p:spPr/>
        <p:txBody>
          <a:bodyPr/>
          <a:lstStyle/>
          <a:p>
            <a:r>
              <a:rPr lang="en-US"/>
              <a:t>Fundamentals of HPC – Introduction to Linux</a:t>
            </a:r>
            <a:endParaRPr lang="en-US" dirty="0"/>
          </a:p>
        </p:txBody>
      </p:sp>
      <p:sp>
        <p:nvSpPr>
          <p:cNvPr id="28" name="Slide Number Placeholder 27">
            <a:extLst>
              <a:ext uri="{FF2B5EF4-FFF2-40B4-BE49-F238E27FC236}">
                <a16:creationId xmlns:a16="http://schemas.microsoft.com/office/drawing/2014/main" id="{87BC79F0-5135-4C45-BE2B-30C9AEBABA73}"/>
              </a:ext>
            </a:extLst>
          </p:cNvPr>
          <p:cNvSpPr>
            <a:spLocks noGrp="1"/>
          </p:cNvSpPr>
          <p:nvPr>
            <p:ph type="sldNum" sz="quarter" idx="12"/>
          </p:nvPr>
        </p:nvSpPr>
        <p:spPr/>
        <p:txBody>
          <a:bodyPr/>
          <a:lstStyle/>
          <a:p>
            <a:fld id="{DD321DBF-325B-3546-BAAF-4F6E3B3181FF}" type="slidenum">
              <a:rPr lang="en-US" smtClean="0"/>
              <a:t>17</a:t>
            </a:fld>
            <a:endParaRPr lang="en-US"/>
          </a:p>
        </p:txBody>
      </p:sp>
    </p:spTree>
    <p:extLst>
      <p:ext uri="{BB962C8B-B14F-4D97-AF65-F5344CB8AC3E}">
        <p14:creationId xmlns:p14="http://schemas.microsoft.com/office/powerpoint/2010/main" val="1517458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Useful variables</a:t>
            </a:r>
            <a:endParaRPr lang="en-US" dirty="0"/>
          </a:p>
        </p:txBody>
      </p:sp>
      <p:sp>
        <p:nvSpPr>
          <p:cNvPr id="11" name="Content Placeholder 10">
            <a:extLst>
              <a:ext uri="{FF2B5EF4-FFF2-40B4-BE49-F238E27FC236}">
                <a16:creationId xmlns:a16="http://schemas.microsoft.com/office/drawing/2014/main" id="{650558AB-90FD-5241-989F-0FEBD79AC768}"/>
              </a:ext>
            </a:extLst>
          </p:cNvPr>
          <p:cNvSpPr>
            <a:spLocks noGrp="1"/>
          </p:cNvSpPr>
          <p:nvPr>
            <p:ph idx="1"/>
          </p:nvPr>
        </p:nvSpPr>
        <p:spPr/>
        <p:txBody>
          <a:bodyPr>
            <a:normAutofit fontScale="92500" lnSpcReduction="10000"/>
          </a:bodyPr>
          <a:lstStyle/>
          <a:p>
            <a:pPr marL="225810" indent="-214603">
              <a:spcBef>
                <a:spcPts val="379"/>
              </a:spcBef>
              <a:buClr>
                <a:schemeClr val="tx1"/>
              </a:buClr>
              <a:buFont typeface="Arial"/>
              <a:buChar char="•"/>
              <a:tabLst>
                <a:tab pos="226371" algn="l"/>
              </a:tabLst>
            </a:pPr>
            <a:r>
              <a:rPr lang="en-US" sz="3200" spc="-13" dirty="0">
                <a:solidFill>
                  <a:srgbClr val="2F2B20"/>
                </a:solidFill>
                <a:latin typeface="Courier New"/>
                <a:cs typeface="Courier New"/>
              </a:rPr>
              <a:t>PATH</a:t>
            </a:r>
            <a:r>
              <a:rPr lang="en-US" spc="-13" dirty="0">
                <a:solidFill>
                  <a:srgbClr val="2F2B20"/>
                </a:solidFill>
                <a:cs typeface="Arial"/>
              </a:rPr>
              <a:t>: </a:t>
            </a:r>
            <a:r>
              <a:rPr lang="en-US" spc="22" dirty="0">
                <a:solidFill>
                  <a:srgbClr val="2F2B20"/>
                </a:solidFill>
                <a:cs typeface="Arial"/>
              </a:rPr>
              <a:t>directories </a:t>
            </a:r>
            <a:r>
              <a:rPr lang="en-US" spc="66" dirty="0">
                <a:solidFill>
                  <a:srgbClr val="2F2B20"/>
                </a:solidFill>
                <a:cs typeface="Arial"/>
              </a:rPr>
              <a:t>to </a:t>
            </a:r>
            <a:r>
              <a:rPr lang="en-US" spc="4" dirty="0">
                <a:solidFill>
                  <a:srgbClr val="2F2B20"/>
                </a:solidFill>
                <a:cs typeface="Arial"/>
              </a:rPr>
              <a:t>search </a:t>
            </a:r>
            <a:r>
              <a:rPr lang="en-US" spc="31" dirty="0">
                <a:solidFill>
                  <a:srgbClr val="2F2B20"/>
                </a:solidFill>
                <a:cs typeface="Arial"/>
              </a:rPr>
              <a:t>for</a:t>
            </a:r>
            <a:r>
              <a:rPr lang="en-US" spc="-9" dirty="0">
                <a:solidFill>
                  <a:srgbClr val="2F2B20"/>
                </a:solidFill>
                <a:cs typeface="Arial"/>
              </a:rPr>
              <a:t> </a:t>
            </a:r>
            <a:r>
              <a:rPr lang="en-US" spc="44" dirty="0">
                <a:solidFill>
                  <a:srgbClr val="2F2B20"/>
                </a:solidFill>
                <a:cs typeface="Arial"/>
              </a:rPr>
              <a:t>commands</a:t>
            </a:r>
            <a:endParaRPr lang="en-US" dirty="0">
              <a:cs typeface="Arial"/>
            </a:endParaRPr>
          </a:p>
          <a:p>
            <a:pPr marL="225810" indent="-214603">
              <a:spcBef>
                <a:spcPts val="296"/>
              </a:spcBef>
              <a:buClr>
                <a:schemeClr val="tx1"/>
              </a:buClr>
              <a:buFont typeface="Arial"/>
              <a:buChar char="•"/>
              <a:tabLst>
                <a:tab pos="226371" algn="l"/>
              </a:tabLst>
            </a:pPr>
            <a:r>
              <a:rPr lang="en-US" sz="3200" spc="-13" dirty="0">
                <a:solidFill>
                  <a:srgbClr val="2F2B20"/>
                </a:solidFill>
                <a:latin typeface="Courier New"/>
                <a:cs typeface="Courier New"/>
              </a:rPr>
              <a:t>HOME</a:t>
            </a:r>
            <a:r>
              <a:rPr lang="en-US" spc="-13" dirty="0">
                <a:solidFill>
                  <a:srgbClr val="2F2B20"/>
                </a:solidFill>
                <a:cs typeface="Arial"/>
              </a:rPr>
              <a:t>: </a:t>
            </a:r>
            <a:r>
              <a:rPr lang="en-US" spc="22" dirty="0">
                <a:solidFill>
                  <a:srgbClr val="2F2B20"/>
                </a:solidFill>
                <a:cs typeface="Arial"/>
              </a:rPr>
              <a:t>home</a:t>
            </a:r>
            <a:r>
              <a:rPr lang="en-US" spc="35" dirty="0">
                <a:solidFill>
                  <a:srgbClr val="2F2B20"/>
                </a:solidFill>
                <a:cs typeface="Arial"/>
              </a:rPr>
              <a:t> </a:t>
            </a:r>
            <a:r>
              <a:rPr lang="en-US" spc="26" dirty="0">
                <a:solidFill>
                  <a:srgbClr val="2F2B20"/>
                </a:solidFill>
                <a:cs typeface="Arial"/>
              </a:rPr>
              <a:t>directory</a:t>
            </a:r>
            <a:endParaRPr lang="en-US" dirty="0">
              <a:cs typeface="Arial"/>
            </a:endParaRPr>
          </a:p>
          <a:p>
            <a:pPr marL="225810" indent="-214603">
              <a:spcBef>
                <a:spcPts val="296"/>
              </a:spcBef>
              <a:buClr>
                <a:schemeClr val="tx1"/>
              </a:buClr>
              <a:buFont typeface="Arial"/>
              <a:buChar char="•"/>
              <a:tabLst>
                <a:tab pos="226371" algn="l"/>
              </a:tabLst>
            </a:pPr>
            <a:r>
              <a:rPr lang="en-US" sz="3200" spc="-18" dirty="0">
                <a:solidFill>
                  <a:srgbClr val="2F2B20"/>
                </a:solidFill>
                <a:latin typeface="Courier New"/>
                <a:cs typeface="Courier New"/>
              </a:rPr>
              <a:t>DISPLAY</a:t>
            </a:r>
            <a:r>
              <a:rPr lang="en-US" spc="-18" dirty="0">
                <a:solidFill>
                  <a:srgbClr val="2F2B20"/>
                </a:solidFill>
                <a:cs typeface="Arial"/>
              </a:rPr>
              <a:t>: </a:t>
            </a:r>
            <a:r>
              <a:rPr lang="en-US" spc="4" dirty="0">
                <a:solidFill>
                  <a:srgbClr val="2F2B20"/>
                </a:solidFill>
                <a:cs typeface="Arial"/>
              </a:rPr>
              <a:t>screen where </a:t>
            </a:r>
            <a:r>
              <a:rPr lang="en-US" spc="22" dirty="0">
                <a:solidFill>
                  <a:srgbClr val="2F2B20"/>
                </a:solidFill>
                <a:cs typeface="Arial"/>
              </a:rPr>
              <a:t>graphical </a:t>
            </a:r>
            <a:r>
              <a:rPr lang="en-US" spc="49" dirty="0">
                <a:solidFill>
                  <a:srgbClr val="2F2B20"/>
                </a:solidFill>
                <a:cs typeface="Arial"/>
              </a:rPr>
              <a:t>output </a:t>
            </a:r>
            <a:r>
              <a:rPr lang="en-US" spc="22" dirty="0">
                <a:solidFill>
                  <a:srgbClr val="2F2B20"/>
                </a:solidFill>
                <a:cs typeface="Arial"/>
              </a:rPr>
              <a:t>will</a:t>
            </a:r>
            <a:r>
              <a:rPr lang="en-US" spc="13" dirty="0">
                <a:solidFill>
                  <a:srgbClr val="2F2B20"/>
                </a:solidFill>
                <a:cs typeface="Arial"/>
              </a:rPr>
              <a:t> </a:t>
            </a:r>
            <a:r>
              <a:rPr lang="en-US" spc="22" dirty="0">
                <a:solidFill>
                  <a:srgbClr val="2F2B20"/>
                </a:solidFill>
                <a:cs typeface="Arial"/>
              </a:rPr>
              <a:t>appear</a:t>
            </a:r>
            <a:endParaRPr lang="en-US" dirty="0">
              <a:cs typeface="Arial"/>
            </a:endParaRPr>
          </a:p>
          <a:p>
            <a:pPr marL="225810" indent="-214603">
              <a:spcBef>
                <a:spcPts val="291"/>
              </a:spcBef>
              <a:buClr>
                <a:schemeClr val="tx1"/>
              </a:buClr>
              <a:buFont typeface="Arial"/>
              <a:buChar char="•"/>
              <a:tabLst>
                <a:tab pos="226371" algn="l"/>
              </a:tabLst>
            </a:pPr>
            <a:r>
              <a:rPr lang="en-US" sz="3200" spc="-18" dirty="0">
                <a:solidFill>
                  <a:srgbClr val="2F2B20"/>
                </a:solidFill>
                <a:latin typeface="Courier New"/>
                <a:cs typeface="Courier New"/>
              </a:rPr>
              <a:t>MANPATH</a:t>
            </a:r>
            <a:r>
              <a:rPr lang="en-US" spc="-18" dirty="0">
                <a:solidFill>
                  <a:srgbClr val="2F2B20"/>
                </a:solidFill>
                <a:cs typeface="Arial"/>
              </a:rPr>
              <a:t>: </a:t>
            </a:r>
            <a:r>
              <a:rPr lang="en-US" spc="22" dirty="0">
                <a:solidFill>
                  <a:srgbClr val="2F2B20"/>
                </a:solidFill>
                <a:cs typeface="Arial"/>
              </a:rPr>
              <a:t>directories </a:t>
            </a:r>
            <a:r>
              <a:rPr lang="en-US" spc="66" dirty="0">
                <a:solidFill>
                  <a:srgbClr val="2F2B20"/>
                </a:solidFill>
                <a:cs typeface="Arial"/>
              </a:rPr>
              <a:t>to </a:t>
            </a:r>
            <a:r>
              <a:rPr lang="en-US" spc="4" dirty="0">
                <a:solidFill>
                  <a:srgbClr val="2F2B20"/>
                </a:solidFill>
                <a:cs typeface="Arial"/>
              </a:rPr>
              <a:t>search </a:t>
            </a:r>
            <a:r>
              <a:rPr lang="en-US" spc="31" dirty="0">
                <a:solidFill>
                  <a:srgbClr val="2F2B20"/>
                </a:solidFill>
                <a:cs typeface="Arial"/>
              </a:rPr>
              <a:t>for </a:t>
            </a:r>
            <a:r>
              <a:rPr lang="en-US" spc="4" dirty="0">
                <a:solidFill>
                  <a:srgbClr val="2F2B20"/>
                </a:solidFill>
                <a:cs typeface="Arial"/>
              </a:rPr>
              <a:t>manual</a:t>
            </a:r>
            <a:r>
              <a:rPr lang="en-US" spc="-13" dirty="0">
                <a:solidFill>
                  <a:srgbClr val="2F2B20"/>
                </a:solidFill>
                <a:cs typeface="Arial"/>
              </a:rPr>
              <a:t> </a:t>
            </a:r>
            <a:r>
              <a:rPr lang="en-US" spc="22" dirty="0">
                <a:solidFill>
                  <a:srgbClr val="2F2B20"/>
                </a:solidFill>
                <a:cs typeface="Arial"/>
              </a:rPr>
              <a:t>pages</a:t>
            </a:r>
            <a:endParaRPr lang="en-US" dirty="0">
              <a:cs typeface="Arial"/>
            </a:endParaRPr>
          </a:p>
          <a:p>
            <a:pPr marL="225810" indent="-214603">
              <a:spcBef>
                <a:spcPts val="296"/>
              </a:spcBef>
              <a:buClr>
                <a:schemeClr val="tx1"/>
              </a:buClr>
              <a:buFont typeface="Arial"/>
              <a:buChar char="•"/>
              <a:tabLst>
                <a:tab pos="226371" algn="l"/>
              </a:tabLst>
            </a:pPr>
            <a:r>
              <a:rPr lang="en-US" sz="3200" spc="-13" dirty="0">
                <a:solidFill>
                  <a:srgbClr val="2F2B20"/>
                </a:solidFill>
                <a:latin typeface="Courier New"/>
                <a:cs typeface="Courier New"/>
              </a:rPr>
              <a:t>LANG</a:t>
            </a:r>
            <a:r>
              <a:rPr lang="en-US" spc="-13" dirty="0">
                <a:solidFill>
                  <a:srgbClr val="2F2B20"/>
                </a:solidFill>
                <a:cs typeface="Arial"/>
              </a:rPr>
              <a:t>: </a:t>
            </a:r>
            <a:r>
              <a:rPr lang="en-US" spc="22" dirty="0">
                <a:solidFill>
                  <a:srgbClr val="2F2B20"/>
                </a:solidFill>
                <a:cs typeface="Arial"/>
              </a:rPr>
              <a:t>current </a:t>
            </a:r>
            <a:r>
              <a:rPr lang="en-US" spc="4" dirty="0">
                <a:solidFill>
                  <a:srgbClr val="2F2B20"/>
                </a:solidFill>
                <a:cs typeface="Arial"/>
              </a:rPr>
              <a:t>language</a:t>
            </a:r>
            <a:r>
              <a:rPr lang="en-US" spc="22" dirty="0">
                <a:solidFill>
                  <a:srgbClr val="2F2B20"/>
                </a:solidFill>
                <a:cs typeface="Arial"/>
              </a:rPr>
              <a:t> </a:t>
            </a:r>
            <a:r>
              <a:rPr lang="en-US" spc="31" dirty="0">
                <a:solidFill>
                  <a:srgbClr val="2F2B20"/>
                </a:solidFill>
                <a:cs typeface="Arial"/>
              </a:rPr>
              <a:t>encoding</a:t>
            </a:r>
            <a:endParaRPr lang="en-US" dirty="0">
              <a:cs typeface="Arial"/>
            </a:endParaRPr>
          </a:p>
          <a:p>
            <a:pPr marL="225810" indent="-214603">
              <a:spcBef>
                <a:spcPts val="296"/>
              </a:spcBef>
              <a:buClr>
                <a:schemeClr val="tx1"/>
              </a:buClr>
              <a:buFont typeface="Arial"/>
              <a:buChar char="•"/>
              <a:tabLst>
                <a:tab pos="226371" algn="l"/>
              </a:tabLst>
            </a:pPr>
            <a:r>
              <a:rPr lang="en-US" sz="3200" spc="-13" dirty="0">
                <a:solidFill>
                  <a:srgbClr val="2F2B20"/>
                </a:solidFill>
                <a:latin typeface="Courier New"/>
                <a:cs typeface="Courier New"/>
              </a:rPr>
              <a:t>PWD</a:t>
            </a:r>
            <a:r>
              <a:rPr lang="en-US" spc="-13" dirty="0">
                <a:solidFill>
                  <a:srgbClr val="2F2B20"/>
                </a:solidFill>
                <a:cs typeface="Arial"/>
              </a:rPr>
              <a:t>: </a:t>
            </a:r>
            <a:r>
              <a:rPr lang="en-US" spc="22" dirty="0">
                <a:solidFill>
                  <a:srgbClr val="2F2B20"/>
                </a:solidFill>
                <a:cs typeface="Arial"/>
              </a:rPr>
              <a:t>current </a:t>
            </a:r>
            <a:r>
              <a:rPr lang="en-US" spc="35" dirty="0">
                <a:solidFill>
                  <a:srgbClr val="2F2B20"/>
                </a:solidFill>
                <a:cs typeface="Arial"/>
              </a:rPr>
              <a:t>working</a:t>
            </a:r>
            <a:r>
              <a:rPr lang="en-US" spc="22" dirty="0">
                <a:solidFill>
                  <a:srgbClr val="2F2B20"/>
                </a:solidFill>
                <a:cs typeface="Arial"/>
              </a:rPr>
              <a:t> </a:t>
            </a:r>
            <a:r>
              <a:rPr lang="en-US" spc="26" dirty="0">
                <a:solidFill>
                  <a:srgbClr val="2F2B20"/>
                </a:solidFill>
                <a:cs typeface="Arial"/>
              </a:rPr>
              <a:t>directory</a:t>
            </a:r>
            <a:endParaRPr lang="en-US" dirty="0">
              <a:cs typeface="Arial"/>
            </a:endParaRPr>
          </a:p>
          <a:p>
            <a:pPr marL="225810" indent="-214603">
              <a:spcBef>
                <a:spcPts val="291"/>
              </a:spcBef>
              <a:buClr>
                <a:schemeClr val="tx1"/>
              </a:buClr>
              <a:buFont typeface="Arial"/>
              <a:buChar char="•"/>
              <a:tabLst>
                <a:tab pos="226371" algn="l"/>
              </a:tabLst>
            </a:pPr>
            <a:r>
              <a:rPr lang="en-US" sz="3200" spc="-13" dirty="0">
                <a:solidFill>
                  <a:srgbClr val="2F2B20"/>
                </a:solidFill>
                <a:latin typeface="Courier New"/>
                <a:cs typeface="Courier New"/>
              </a:rPr>
              <a:t>USER</a:t>
            </a:r>
            <a:r>
              <a:rPr lang="en-US" spc="-13" dirty="0">
                <a:solidFill>
                  <a:srgbClr val="2F2B20"/>
                </a:solidFill>
                <a:cs typeface="Arial"/>
              </a:rPr>
              <a:t>:</a:t>
            </a:r>
            <a:r>
              <a:rPr lang="en-US" spc="4" dirty="0">
                <a:solidFill>
                  <a:srgbClr val="2F2B20"/>
                </a:solidFill>
                <a:cs typeface="Arial"/>
              </a:rPr>
              <a:t> </a:t>
            </a:r>
            <a:r>
              <a:rPr lang="en-US" spc="9" dirty="0">
                <a:solidFill>
                  <a:srgbClr val="2F2B20"/>
                </a:solidFill>
                <a:cs typeface="Arial"/>
              </a:rPr>
              <a:t>username</a:t>
            </a:r>
            <a:endParaRPr lang="en-US" dirty="0">
              <a:cs typeface="Arial"/>
            </a:endParaRPr>
          </a:p>
          <a:p>
            <a:pPr marL="225810" marR="379339" indent="-214603">
              <a:lnSpc>
                <a:spcPct val="97700"/>
              </a:lnSpc>
              <a:spcBef>
                <a:spcPts val="371"/>
              </a:spcBef>
              <a:buClr>
                <a:schemeClr val="tx1"/>
              </a:buClr>
              <a:buFont typeface="Arial"/>
              <a:buChar char="•"/>
              <a:tabLst>
                <a:tab pos="226371" algn="l"/>
              </a:tabLst>
            </a:pPr>
            <a:r>
              <a:rPr lang="en-US" sz="3200" spc="-18" dirty="0">
                <a:solidFill>
                  <a:srgbClr val="2F2B20"/>
                </a:solidFill>
                <a:latin typeface="Courier New"/>
                <a:cs typeface="Courier New"/>
              </a:rPr>
              <a:t>LD_LIBRARY_PATH</a:t>
            </a:r>
            <a:r>
              <a:rPr lang="en-US" spc="-18" dirty="0">
                <a:solidFill>
                  <a:srgbClr val="2F2B20"/>
                </a:solidFill>
                <a:cs typeface="Arial"/>
              </a:rPr>
              <a:t>: </a:t>
            </a:r>
            <a:r>
              <a:rPr lang="en-US" spc="22" dirty="0">
                <a:solidFill>
                  <a:srgbClr val="2F2B20"/>
                </a:solidFill>
                <a:cs typeface="Arial"/>
              </a:rPr>
              <a:t>directories </a:t>
            </a:r>
            <a:r>
              <a:rPr lang="en-US" spc="66" dirty="0">
                <a:solidFill>
                  <a:srgbClr val="2F2B20"/>
                </a:solidFill>
                <a:cs typeface="Arial"/>
              </a:rPr>
              <a:t>to </a:t>
            </a:r>
            <a:r>
              <a:rPr lang="en-US" spc="4" dirty="0">
                <a:solidFill>
                  <a:srgbClr val="2F2B20"/>
                </a:solidFill>
                <a:cs typeface="Arial"/>
              </a:rPr>
              <a:t>search </a:t>
            </a:r>
            <a:r>
              <a:rPr lang="en-US" spc="31" dirty="0">
                <a:solidFill>
                  <a:srgbClr val="2F2B20"/>
                </a:solidFill>
                <a:cs typeface="Arial"/>
              </a:rPr>
              <a:t>for </a:t>
            </a:r>
            <a:r>
              <a:rPr lang="en-US" spc="4" dirty="0">
                <a:solidFill>
                  <a:srgbClr val="2F2B20"/>
                </a:solidFill>
                <a:cs typeface="Arial"/>
              </a:rPr>
              <a:t>shared </a:t>
            </a:r>
            <a:r>
              <a:rPr lang="en-US" spc="44" dirty="0">
                <a:solidFill>
                  <a:srgbClr val="2F2B20"/>
                </a:solidFill>
                <a:cs typeface="Arial"/>
              </a:rPr>
              <a:t>objects </a:t>
            </a:r>
            <a:r>
              <a:rPr lang="en-US" spc="22" dirty="0">
                <a:solidFill>
                  <a:srgbClr val="2F2B20"/>
                </a:solidFill>
                <a:cs typeface="Arial"/>
              </a:rPr>
              <a:t>(dynamically-loaded</a:t>
            </a:r>
            <a:r>
              <a:rPr lang="en-US" spc="-22" dirty="0">
                <a:solidFill>
                  <a:srgbClr val="2F2B20"/>
                </a:solidFill>
                <a:cs typeface="Arial"/>
              </a:rPr>
              <a:t> </a:t>
            </a:r>
            <a:r>
              <a:rPr lang="en-US" spc="-9" dirty="0">
                <a:solidFill>
                  <a:srgbClr val="2F2B20"/>
                </a:solidFill>
                <a:cs typeface="Arial"/>
              </a:rPr>
              <a:t>libs)</a:t>
            </a:r>
            <a:endParaRPr lang="en-US" dirty="0">
              <a:cs typeface="Arial"/>
            </a:endParaRPr>
          </a:p>
          <a:p>
            <a:pPr marL="225810" marR="4483" indent="-214603">
              <a:lnSpc>
                <a:spcPct val="97700"/>
              </a:lnSpc>
              <a:spcBef>
                <a:spcPts val="224"/>
              </a:spcBef>
              <a:buClr>
                <a:schemeClr val="tx1"/>
              </a:buClr>
              <a:buFont typeface="Arial"/>
              <a:buChar char="•"/>
              <a:tabLst>
                <a:tab pos="226371" algn="l"/>
              </a:tabLst>
            </a:pPr>
            <a:r>
              <a:rPr lang="en-US" sz="3200" spc="-18" dirty="0">
                <a:solidFill>
                  <a:srgbClr val="2F2B20"/>
                </a:solidFill>
                <a:latin typeface="Courier New"/>
                <a:cs typeface="Courier New"/>
              </a:rPr>
              <a:t>LM_LICENSE_FILE</a:t>
            </a:r>
            <a:r>
              <a:rPr lang="en-US" spc="-18" dirty="0">
                <a:solidFill>
                  <a:srgbClr val="2F2B20"/>
                </a:solidFill>
                <a:cs typeface="Arial"/>
              </a:rPr>
              <a:t>: </a:t>
            </a:r>
            <a:r>
              <a:rPr lang="en-US" spc="4" dirty="0">
                <a:solidFill>
                  <a:srgbClr val="2F2B20"/>
                </a:solidFill>
                <a:cs typeface="Arial"/>
              </a:rPr>
              <a:t>files </a:t>
            </a:r>
            <a:r>
              <a:rPr lang="en-US" spc="66" dirty="0">
                <a:solidFill>
                  <a:srgbClr val="2F2B20"/>
                </a:solidFill>
                <a:cs typeface="Arial"/>
              </a:rPr>
              <a:t>to </a:t>
            </a:r>
            <a:r>
              <a:rPr lang="en-US" spc="4" dirty="0">
                <a:solidFill>
                  <a:srgbClr val="2F2B20"/>
                </a:solidFill>
                <a:cs typeface="Arial"/>
              </a:rPr>
              <a:t>search </a:t>
            </a:r>
            <a:r>
              <a:rPr lang="en-US" spc="31" dirty="0">
                <a:solidFill>
                  <a:srgbClr val="2F2B20"/>
                </a:solidFill>
                <a:cs typeface="Arial"/>
              </a:rPr>
              <a:t>for </a:t>
            </a:r>
            <a:r>
              <a:rPr lang="en-US" spc="9" dirty="0" err="1">
                <a:solidFill>
                  <a:srgbClr val="2F2B20"/>
                </a:solidFill>
                <a:cs typeface="Arial"/>
              </a:rPr>
              <a:t>FlexLM</a:t>
            </a:r>
            <a:r>
              <a:rPr lang="en-US" spc="9" dirty="0">
                <a:solidFill>
                  <a:srgbClr val="2F2B20"/>
                </a:solidFill>
                <a:cs typeface="Arial"/>
              </a:rPr>
              <a:t> </a:t>
            </a:r>
            <a:r>
              <a:rPr lang="en-US" spc="22" dirty="0">
                <a:solidFill>
                  <a:srgbClr val="2F2B20"/>
                </a:solidFill>
                <a:cs typeface="Arial"/>
              </a:rPr>
              <a:t>software </a:t>
            </a:r>
            <a:r>
              <a:rPr lang="en-US" spc="9" dirty="0">
                <a:solidFill>
                  <a:srgbClr val="2F2B20"/>
                </a:solidFill>
                <a:cs typeface="Arial"/>
              </a:rPr>
              <a:t>licenses</a:t>
            </a:r>
            <a:endParaRPr lang="en-US" dirty="0">
              <a:cs typeface="Arial"/>
            </a:endParaRPr>
          </a:p>
          <a:p>
            <a:endParaRPr lang="en-US" dirty="0"/>
          </a:p>
        </p:txBody>
      </p:sp>
      <p:sp>
        <p:nvSpPr>
          <p:cNvPr id="10" name="object 10"/>
          <p:cNvSpPr txBox="1">
            <a:spLocks noGrp="1"/>
          </p:cNvSpPr>
          <p:nvPr>
            <p:ph type="dt" sz="half" idx="10"/>
          </p:nvPr>
        </p:nvSpPr>
        <p:spPr/>
        <p:txBody>
          <a:bodyPr/>
          <a:lstStyle/>
          <a:p>
            <a:fld id="{ABC1C28C-EC40-D74A-A149-8105F975BFEB}" type="datetime1">
              <a:rPr lang="en-US" smtClean="0"/>
              <a:t>2/2/19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13" name="Slide Number Placeholder 12">
            <a:extLst>
              <a:ext uri="{FF2B5EF4-FFF2-40B4-BE49-F238E27FC236}">
                <a16:creationId xmlns:a16="http://schemas.microsoft.com/office/drawing/2014/main" id="{A1C84D0B-46E6-AC44-BFBF-5289F07F754D}"/>
              </a:ext>
            </a:extLst>
          </p:cNvPr>
          <p:cNvSpPr>
            <a:spLocks noGrp="1"/>
          </p:cNvSpPr>
          <p:nvPr>
            <p:ph type="sldNum" sz="quarter" idx="12"/>
          </p:nvPr>
        </p:nvSpPr>
        <p:spPr/>
        <p:txBody>
          <a:bodyPr/>
          <a:lstStyle/>
          <a:p>
            <a:fld id="{DD321DBF-325B-3546-BAAF-4F6E3B3181FF}" type="slidenum">
              <a:rPr lang="en-US" smtClean="0"/>
              <a:t>18</a:t>
            </a:fld>
            <a:endParaRPr lang="en-US"/>
          </a:p>
        </p:txBody>
      </p:sp>
    </p:spTree>
    <p:extLst>
      <p:ext uri="{BB962C8B-B14F-4D97-AF65-F5344CB8AC3E}">
        <p14:creationId xmlns:p14="http://schemas.microsoft.com/office/powerpoint/2010/main" val="3831847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Exercise 1</a:t>
            </a:r>
            <a:endParaRPr lang="en-US" dirty="0"/>
          </a:p>
        </p:txBody>
      </p:sp>
      <p:sp>
        <p:nvSpPr>
          <p:cNvPr id="11" name="Content Placeholder 10">
            <a:extLst>
              <a:ext uri="{FF2B5EF4-FFF2-40B4-BE49-F238E27FC236}">
                <a16:creationId xmlns:a16="http://schemas.microsoft.com/office/drawing/2014/main" id="{D830011E-3DD7-5843-AEE0-7DBE972DAB37}"/>
              </a:ext>
            </a:extLst>
          </p:cNvPr>
          <p:cNvSpPr>
            <a:spLocks noGrp="1"/>
          </p:cNvSpPr>
          <p:nvPr>
            <p:ph idx="1"/>
          </p:nvPr>
        </p:nvSpPr>
        <p:spPr>
          <a:xfrm>
            <a:off x="838199" y="1825625"/>
            <a:ext cx="10723323" cy="4163129"/>
          </a:xfrm>
        </p:spPr>
        <p:txBody>
          <a:bodyPr>
            <a:normAutofit fontScale="85000" lnSpcReduction="20000"/>
          </a:bodyPr>
          <a:lstStyle/>
          <a:p>
            <a:pPr marL="440414" indent="-429207">
              <a:lnSpc>
                <a:spcPct val="120000"/>
              </a:lnSpc>
              <a:spcBef>
                <a:spcPts val="101"/>
              </a:spcBef>
              <a:buClr>
                <a:schemeClr val="tx1"/>
              </a:buClr>
              <a:buAutoNum type="arabicPeriod"/>
              <a:tabLst>
                <a:tab pos="440414" algn="l"/>
                <a:tab pos="440975" algn="l"/>
              </a:tabLst>
            </a:pPr>
            <a:r>
              <a:rPr lang="en-US" sz="3100" spc="4" dirty="0">
                <a:solidFill>
                  <a:srgbClr val="2F2B20"/>
                </a:solidFill>
                <a:cs typeface="Arial"/>
              </a:rPr>
              <a:t>Print your </a:t>
            </a:r>
            <a:r>
              <a:rPr lang="en-US" sz="3100" spc="9" dirty="0">
                <a:solidFill>
                  <a:srgbClr val="2F2B20"/>
                </a:solidFill>
                <a:cs typeface="Arial"/>
              </a:rPr>
              <a:t>current </a:t>
            </a:r>
            <a:r>
              <a:rPr lang="en-US" sz="3100" dirty="0">
                <a:solidFill>
                  <a:srgbClr val="2F2B20"/>
                </a:solidFill>
                <a:latin typeface="Courier New"/>
                <a:cs typeface="Courier New"/>
              </a:rPr>
              <a:t>PATH</a:t>
            </a:r>
            <a:r>
              <a:rPr lang="en-US" sz="3100" spc="-843" dirty="0">
                <a:solidFill>
                  <a:srgbClr val="2F2B20"/>
                </a:solidFill>
                <a:latin typeface="Courier New"/>
                <a:cs typeface="Courier New"/>
              </a:rPr>
              <a:t> </a:t>
            </a:r>
            <a:r>
              <a:rPr lang="en-US" sz="3100" spc="9" dirty="0">
                <a:solidFill>
                  <a:srgbClr val="2F2B20"/>
                </a:solidFill>
                <a:cs typeface="Arial"/>
              </a:rPr>
              <a:t>and </a:t>
            </a:r>
            <a:r>
              <a:rPr lang="en-US" sz="3100" dirty="0">
                <a:solidFill>
                  <a:srgbClr val="2F2B20"/>
                </a:solidFill>
                <a:latin typeface="Courier New"/>
                <a:cs typeface="Courier New"/>
              </a:rPr>
              <a:t>LD_LIBRARY_PATH </a:t>
            </a:r>
            <a:r>
              <a:rPr lang="en-US" sz="3100" dirty="0">
                <a:solidFill>
                  <a:srgbClr val="2F2B20"/>
                </a:solidFill>
                <a:cs typeface="Arial"/>
              </a:rPr>
              <a:t>environment</a:t>
            </a:r>
            <a:r>
              <a:rPr lang="en-US" sz="3100" spc="-18" dirty="0">
                <a:solidFill>
                  <a:srgbClr val="2F2B20"/>
                </a:solidFill>
                <a:cs typeface="Arial"/>
              </a:rPr>
              <a:t> </a:t>
            </a:r>
            <a:r>
              <a:rPr lang="en-US" sz="3100" spc="-4" dirty="0">
                <a:solidFill>
                  <a:srgbClr val="2F2B20"/>
                </a:solidFill>
                <a:cs typeface="Arial"/>
              </a:rPr>
              <a:t>variables</a:t>
            </a:r>
            <a:endParaRPr lang="en-US" sz="3100" dirty="0">
              <a:cs typeface="Arial"/>
            </a:endParaRPr>
          </a:p>
          <a:p>
            <a:pPr marL="440414" indent="-429207">
              <a:lnSpc>
                <a:spcPct val="120000"/>
              </a:lnSpc>
              <a:spcBef>
                <a:spcPts val="565"/>
              </a:spcBef>
              <a:buClr>
                <a:schemeClr val="tx1"/>
              </a:buClr>
              <a:buAutoNum type="arabicPeriod" startAt="2"/>
              <a:tabLst>
                <a:tab pos="440414" algn="l"/>
                <a:tab pos="440975" algn="l"/>
              </a:tabLst>
            </a:pPr>
            <a:r>
              <a:rPr lang="en-US" sz="3100" spc="-75" dirty="0">
                <a:solidFill>
                  <a:srgbClr val="2F2B20"/>
                </a:solidFill>
                <a:cs typeface="Arial"/>
              </a:rPr>
              <a:t>Type </a:t>
            </a:r>
            <a:r>
              <a:rPr lang="en-US" sz="3100" spc="13" dirty="0">
                <a:solidFill>
                  <a:srgbClr val="2F2B20"/>
                </a:solidFill>
                <a:latin typeface="Courier New"/>
                <a:cs typeface="Courier New"/>
              </a:rPr>
              <a:t>which</a:t>
            </a:r>
            <a:r>
              <a:rPr lang="en-US" sz="3100" spc="26" dirty="0">
                <a:solidFill>
                  <a:srgbClr val="2F2B20"/>
                </a:solidFill>
                <a:latin typeface="Courier New"/>
                <a:cs typeface="Courier New"/>
              </a:rPr>
              <a:t> </a:t>
            </a:r>
            <a:r>
              <a:rPr lang="en-US" sz="3100" spc="22" dirty="0" err="1">
                <a:solidFill>
                  <a:srgbClr val="2F2B20"/>
                </a:solidFill>
                <a:latin typeface="Courier New"/>
                <a:cs typeface="Courier New"/>
              </a:rPr>
              <a:t>icc</a:t>
            </a:r>
            <a:r>
              <a:rPr lang="en-US" sz="3100" dirty="0">
                <a:latin typeface="Courier New"/>
                <a:cs typeface="Courier New"/>
              </a:rPr>
              <a:t> </a:t>
            </a:r>
            <a:r>
              <a:rPr lang="en-US" sz="3100" spc="57" dirty="0">
                <a:solidFill>
                  <a:srgbClr val="2F2B20"/>
                </a:solidFill>
                <a:cs typeface="Arial"/>
              </a:rPr>
              <a:t>to </a:t>
            </a:r>
            <a:r>
              <a:rPr lang="en-US" sz="3100" spc="22" dirty="0">
                <a:solidFill>
                  <a:srgbClr val="2F2B20"/>
                </a:solidFill>
                <a:cs typeface="Arial"/>
              </a:rPr>
              <a:t>try </a:t>
            </a:r>
            <a:r>
              <a:rPr lang="en-US" sz="3100" spc="57" dirty="0">
                <a:solidFill>
                  <a:srgbClr val="2F2B20"/>
                </a:solidFill>
                <a:cs typeface="Arial"/>
              </a:rPr>
              <a:t>to </a:t>
            </a:r>
            <a:r>
              <a:rPr lang="en-US" sz="3100" spc="26" dirty="0">
                <a:solidFill>
                  <a:srgbClr val="2F2B20"/>
                </a:solidFill>
                <a:cs typeface="Arial"/>
              </a:rPr>
              <a:t>find </a:t>
            </a:r>
            <a:r>
              <a:rPr lang="en-US" sz="3100" spc="9" dirty="0">
                <a:solidFill>
                  <a:srgbClr val="2F2B20"/>
                </a:solidFill>
                <a:cs typeface="Arial"/>
              </a:rPr>
              <a:t>the </a:t>
            </a:r>
            <a:r>
              <a:rPr lang="en-US" sz="3100" spc="26" dirty="0">
                <a:solidFill>
                  <a:srgbClr val="2F2B20"/>
                </a:solidFill>
                <a:cs typeface="Arial"/>
              </a:rPr>
              <a:t>path </a:t>
            </a:r>
            <a:r>
              <a:rPr lang="en-US" sz="3100" spc="57" dirty="0">
                <a:solidFill>
                  <a:srgbClr val="2F2B20"/>
                </a:solidFill>
                <a:cs typeface="Arial"/>
              </a:rPr>
              <a:t>to </a:t>
            </a:r>
            <a:r>
              <a:rPr lang="en-US" sz="3100" spc="9" dirty="0">
                <a:solidFill>
                  <a:srgbClr val="2F2B20"/>
                </a:solidFill>
                <a:cs typeface="Arial"/>
              </a:rPr>
              <a:t>the </a:t>
            </a:r>
            <a:r>
              <a:rPr lang="en-US" sz="3100" spc="-4" dirty="0">
                <a:solidFill>
                  <a:srgbClr val="2F2B20"/>
                </a:solidFill>
                <a:cs typeface="Arial"/>
              </a:rPr>
              <a:t>Intel </a:t>
            </a:r>
            <a:r>
              <a:rPr lang="en-US" sz="3100" spc="4" dirty="0">
                <a:solidFill>
                  <a:srgbClr val="2F2B20"/>
                </a:solidFill>
                <a:cs typeface="Arial"/>
              </a:rPr>
              <a:t>C </a:t>
            </a:r>
            <a:r>
              <a:rPr lang="en-US" sz="3100" spc="13" dirty="0">
                <a:solidFill>
                  <a:srgbClr val="2F2B20"/>
                </a:solidFill>
                <a:cs typeface="Arial"/>
              </a:rPr>
              <a:t>Compiler</a:t>
            </a:r>
            <a:r>
              <a:rPr lang="en-US" sz="3100" spc="-427" dirty="0">
                <a:solidFill>
                  <a:srgbClr val="2F2B20"/>
                </a:solidFill>
                <a:cs typeface="Arial"/>
              </a:rPr>
              <a:t> </a:t>
            </a:r>
            <a:r>
              <a:rPr lang="en-US" sz="3100" spc="31" dirty="0">
                <a:solidFill>
                  <a:srgbClr val="2F2B20"/>
                </a:solidFill>
                <a:cs typeface="Arial"/>
              </a:rPr>
              <a:t>command</a:t>
            </a:r>
            <a:endParaRPr lang="en-US" sz="3100" dirty="0">
              <a:cs typeface="Arial"/>
            </a:endParaRPr>
          </a:p>
          <a:p>
            <a:pPr marL="440414" indent="-429207">
              <a:lnSpc>
                <a:spcPct val="120000"/>
              </a:lnSpc>
              <a:spcBef>
                <a:spcPts val="565"/>
              </a:spcBef>
              <a:buClr>
                <a:schemeClr val="tx1"/>
              </a:buClr>
              <a:buAutoNum type="arabicPeriod" startAt="3"/>
              <a:tabLst>
                <a:tab pos="440414" algn="l"/>
                <a:tab pos="440975" algn="l"/>
              </a:tabLst>
            </a:pPr>
            <a:r>
              <a:rPr lang="en-US" sz="3100" spc="-75" dirty="0">
                <a:solidFill>
                  <a:srgbClr val="2F2B20"/>
                </a:solidFill>
                <a:cs typeface="Arial"/>
              </a:rPr>
              <a:t>Type </a:t>
            </a:r>
            <a:r>
              <a:rPr lang="en-US" sz="3100" spc="13" dirty="0">
                <a:solidFill>
                  <a:srgbClr val="2F2B20"/>
                </a:solidFill>
                <a:latin typeface="Courier New"/>
                <a:cs typeface="Courier New"/>
              </a:rPr>
              <a:t>module load</a:t>
            </a:r>
            <a:r>
              <a:rPr lang="en-US" sz="3100" spc="49" dirty="0">
                <a:solidFill>
                  <a:srgbClr val="2F2B20"/>
                </a:solidFill>
                <a:latin typeface="Courier New"/>
                <a:cs typeface="Courier New"/>
              </a:rPr>
              <a:t> </a:t>
            </a:r>
            <a:r>
              <a:rPr lang="en-US" sz="3100" spc="22" dirty="0">
                <a:solidFill>
                  <a:srgbClr val="2F2B20"/>
                </a:solidFill>
                <a:latin typeface="Courier New"/>
                <a:cs typeface="Courier New"/>
              </a:rPr>
              <a:t>intel</a:t>
            </a:r>
            <a:r>
              <a:rPr lang="en-US" sz="3100" dirty="0">
                <a:latin typeface="Courier New"/>
                <a:cs typeface="Courier New"/>
              </a:rPr>
              <a:t> </a:t>
            </a:r>
            <a:r>
              <a:rPr lang="en-US" sz="3100" spc="57" dirty="0">
                <a:solidFill>
                  <a:srgbClr val="2F2B20"/>
                </a:solidFill>
                <a:cs typeface="Arial"/>
              </a:rPr>
              <a:t>to </a:t>
            </a:r>
            <a:r>
              <a:rPr lang="en-US" sz="3100" spc="9" dirty="0">
                <a:solidFill>
                  <a:srgbClr val="2F2B20"/>
                </a:solidFill>
                <a:cs typeface="Arial"/>
              </a:rPr>
              <a:t>set </a:t>
            </a:r>
            <a:r>
              <a:rPr lang="en-US" sz="3100" spc="44" dirty="0">
                <a:solidFill>
                  <a:srgbClr val="2F2B20"/>
                </a:solidFill>
                <a:cs typeface="Arial"/>
              </a:rPr>
              <a:t>up </a:t>
            </a:r>
            <a:r>
              <a:rPr lang="en-US" sz="3100" spc="4" dirty="0">
                <a:solidFill>
                  <a:srgbClr val="2F2B20"/>
                </a:solidFill>
                <a:cs typeface="Arial"/>
              </a:rPr>
              <a:t>your </a:t>
            </a:r>
            <a:r>
              <a:rPr lang="en-US" sz="3100" dirty="0">
                <a:solidFill>
                  <a:srgbClr val="2F2B20"/>
                </a:solidFill>
                <a:cs typeface="Arial"/>
              </a:rPr>
              <a:t>environment </a:t>
            </a:r>
            <a:r>
              <a:rPr lang="en-US" sz="3100" spc="57" dirty="0">
                <a:solidFill>
                  <a:srgbClr val="2F2B20"/>
                </a:solidFill>
                <a:cs typeface="Arial"/>
              </a:rPr>
              <a:t>to </a:t>
            </a:r>
            <a:r>
              <a:rPr lang="en-US" sz="3100" spc="-13" dirty="0">
                <a:solidFill>
                  <a:srgbClr val="2F2B20"/>
                </a:solidFill>
                <a:cs typeface="Arial"/>
              </a:rPr>
              <a:t>use </a:t>
            </a:r>
            <a:r>
              <a:rPr lang="en-US" sz="3100" spc="9" dirty="0">
                <a:solidFill>
                  <a:srgbClr val="2F2B20"/>
                </a:solidFill>
                <a:cs typeface="Arial"/>
              </a:rPr>
              <a:t>the </a:t>
            </a:r>
            <a:r>
              <a:rPr lang="en-US" sz="3100" spc="-4" dirty="0">
                <a:solidFill>
                  <a:srgbClr val="2F2B20"/>
                </a:solidFill>
                <a:cs typeface="Arial"/>
              </a:rPr>
              <a:t>Intel</a:t>
            </a:r>
            <a:r>
              <a:rPr lang="en-US" sz="3100" spc="-274" dirty="0">
                <a:solidFill>
                  <a:srgbClr val="2F2B20"/>
                </a:solidFill>
                <a:cs typeface="Arial"/>
              </a:rPr>
              <a:t> </a:t>
            </a:r>
            <a:r>
              <a:rPr lang="en-US" sz="3100" spc="22" dirty="0">
                <a:solidFill>
                  <a:srgbClr val="2F2B20"/>
                </a:solidFill>
                <a:cs typeface="Arial"/>
              </a:rPr>
              <a:t>compilers</a:t>
            </a:r>
            <a:endParaRPr lang="en-US" sz="3100" dirty="0">
              <a:cs typeface="Arial"/>
            </a:endParaRPr>
          </a:p>
          <a:p>
            <a:pPr marL="440414" marR="617477" indent="-429207">
              <a:lnSpc>
                <a:spcPct val="120000"/>
              </a:lnSpc>
              <a:spcBef>
                <a:spcPts val="468"/>
              </a:spcBef>
              <a:buClr>
                <a:schemeClr val="tx1"/>
              </a:buClr>
              <a:buAutoNum type="arabicPeriod" startAt="4"/>
              <a:tabLst>
                <a:tab pos="440414" algn="l"/>
                <a:tab pos="440975" algn="l"/>
                <a:tab pos="1976823" algn="l"/>
                <a:tab pos="4252859" algn="l"/>
                <a:tab pos="5070372" algn="l"/>
              </a:tabLst>
            </a:pPr>
            <a:r>
              <a:rPr lang="en-US" sz="3100" spc="4" dirty="0">
                <a:solidFill>
                  <a:srgbClr val="2F2B20"/>
                </a:solidFill>
                <a:cs typeface="Arial"/>
              </a:rPr>
              <a:t>Print your </a:t>
            </a:r>
            <a:r>
              <a:rPr lang="en-US" sz="3100" spc="9" dirty="0">
                <a:solidFill>
                  <a:srgbClr val="2F2B20"/>
                </a:solidFill>
                <a:cs typeface="Arial"/>
              </a:rPr>
              <a:t>current </a:t>
            </a:r>
            <a:r>
              <a:rPr lang="en-US" sz="3100" dirty="0">
                <a:solidFill>
                  <a:srgbClr val="2F2B20"/>
                </a:solidFill>
                <a:latin typeface="Courier New"/>
                <a:cs typeface="Courier New"/>
              </a:rPr>
              <a:t>PATH </a:t>
            </a:r>
            <a:r>
              <a:rPr lang="en-US" sz="3100" spc="9" dirty="0">
                <a:solidFill>
                  <a:srgbClr val="2F2B20"/>
                </a:solidFill>
                <a:cs typeface="Arial"/>
              </a:rPr>
              <a:t>and </a:t>
            </a:r>
            <a:r>
              <a:rPr lang="en-US" sz="3100" dirty="0">
                <a:solidFill>
                  <a:srgbClr val="2F2B20"/>
                </a:solidFill>
                <a:latin typeface="Courier New"/>
                <a:cs typeface="Courier New"/>
              </a:rPr>
              <a:t>LD_LIBRARY_PATH </a:t>
            </a:r>
            <a:r>
              <a:rPr lang="en-US" sz="3100" dirty="0">
                <a:solidFill>
                  <a:srgbClr val="2F2B20"/>
                </a:solidFill>
                <a:cs typeface="Arial"/>
              </a:rPr>
              <a:t>environment </a:t>
            </a:r>
            <a:r>
              <a:rPr lang="en-US" sz="3100" spc="-4" dirty="0">
                <a:solidFill>
                  <a:srgbClr val="2F2B20"/>
                </a:solidFill>
                <a:cs typeface="Arial"/>
              </a:rPr>
              <a:t>variables</a:t>
            </a:r>
            <a:r>
              <a:rPr lang="en-US" sz="3100" spc="4" dirty="0">
                <a:solidFill>
                  <a:srgbClr val="2F2B20"/>
                </a:solidFill>
                <a:cs typeface="Arial"/>
              </a:rPr>
              <a:t> </a:t>
            </a:r>
            <a:r>
              <a:rPr lang="en-US" sz="3100" spc="-9" dirty="0">
                <a:solidFill>
                  <a:srgbClr val="2F2B20"/>
                </a:solidFill>
                <a:cs typeface="Arial"/>
              </a:rPr>
              <a:t>again. </a:t>
            </a:r>
            <a:r>
              <a:rPr lang="en-US" sz="3100" dirty="0">
                <a:solidFill>
                  <a:srgbClr val="2F2B20"/>
                </a:solidFill>
                <a:cs typeface="Arial"/>
              </a:rPr>
              <a:t>What </a:t>
            </a:r>
            <a:r>
              <a:rPr lang="en-US" sz="3100" spc="-13" dirty="0">
                <a:solidFill>
                  <a:srgbClr val="2F2B20"/>
                </a:solidFill>
                <a:cs typeface="Arial"/>
              </a:rPr>
              <a:t>has</a:t>
            </a:r>
            <a:r>
              <a:rPr lang="en-US" sz="3100" spc="-75" dirty="0">
                <a:solidFill>
                  <a:srgbClr val="2F2B20"/>
                </a:solidFill>
                <a:cs typeface="Arial"/>
              </a:rPr>
              <a:t> </a:t>
            </a:r>
            <a:r>
              <a:rPr lang="en-US" sz="3100" spc="9" dirty="0">
                <a:solidFill>
                  <a:srgbClr val="2F2B20"/>
                </a:solidFill>
                <a:cs typeface="Arial"/>
              </a:rPr>
              <a:t>changed?  </a:t>
            </a:r>
            <a:r>
              <a:rPr lang="en-US" sz="3100" dirty="0">
                <a:solidFill>
                  <a:srgbClr val="2F2B20"/>
                </a:solidFill>
                <a:cs typeface="Arial"/>
              </a:rPr>
              <a:t>What</a:t>
            </a:r>
            <a:r>
              <a:rPr lang="en-US" sz="3100" spc="9" dirty="0">
                <a:solidFill>
                  <a:srgbClr val="2F2B20"/>
                </a:solidFill>
                <a:cs typeface="Arial"/>
              </a:rPr>
              <a:t> </a:t>
            </a:r>
            <a:r>
              <a:rPr lang="en-US" sz="3100" spc="13" dirty="0">
                <a:solidFill>
                  <a:srgbClr val="2F2B20"/>
                </a:solidFill>
                <a:cs typeface="Arial"/>
              </a:rPr>
              <a:t>does </a:t>
            </a:r>
            <a:r>
              <a:rPr lang="en-US" sz="3100" dirty="0">
                <a:solidFill>
                  <a:srgbClr val="2F2B20"/>
                </a:solidFill>
                <a:latin typeface="Courier New"/>
                <a:cs typeface="Courier New"/>
              </a:rPr>
              <a:t>which </a:t>
            </a:r>
            <a:r>
              <a:rPr lang="en-US" sz="3100" dirty="0" err="1">
                <a:solidFill>
                  <a:srgbClr val="2F2B20"/>
                </a:solidFill>
                <a:latin typeface="Courier New"/>
                <a:cs typeface="Courier New"/>
              </a:rPr>
              <a:t>icc</a:t>
            </a:r>
            <a:r>
              <a:rPr lang="en-US" sz="3100" dirty="0">
                <a:solidFill>
                  <a:srgbClr val="2F2B20"/>
                </a:solidFill>
                <a:latin typeface="Courier New"/>
                <a:cs typeface="Courier New"/>
              </a:rPr>
              <a:t> </a:t>
            </a:r>
            <a:r>
              <a:rPr lang="en-US" sz="3100" spc="-13" dirty="0">
                <a:solidFill>
                  <a:srgbClr val="2F2B20"/>
                </a:solidFill>
                <a:cs typeface="Arial"/>
              </a:rPr>
              <a:t>say</a:t>
            </a:r>
            <a:r>
              <a:rPr lang="en-US" sz="3100" spc="-4" dirty="0">
                <a:solidFill>
                  <a:srgbClr val="2F2B20"/>
                </a:solidFill>
                <a:cs typeface="Arial"/>
              </a:rPr>
              <a:t> </a:t>
            </a:r>
            <a:r>
              <a:rPr lang="en-US" sz="3100" spc="26" dirty="0">
                <a:solidFill>
                  <a:srgbClr val="2F2B20"/>
                </a:solidFill>
                <a:cs typeface="Arial"/>
              </a:rPr>
              <a:t>now?	</a:t>
            </a:r>
            <a:r>
              <a:rPr lang="en-US" sz="3100" spc="-9" dirty="0">
                <a:solidFill>
                  <a:srgbClr val="2F2B20"/>
                </a:solidFill>
                <a:cs typeface="Arial"/>
              </a:rPr>
              <a:t>Why?</a:t>
            </a:r>
            <a:endParaRPr lang="en-US" sz="3100" dirty="0">
              <a:cs typeface="Arial"/>
            </a:endParaRPr>
          </a:p>
          <a:p>
            <a:endParaRPr lang="en-US" dirty="0"/>
          </a:p>
        </p:txBody>
      </p:sp>
      <p:sp>
        <p:nvSpPr>
          <p:cNvPr id="10" name="object 10"/>
          <p:cNvSpPr txBox="1">
            <a:spLocks noGrp="1"/>
          </p:cNvSpPr>
          <p:nvPr>
            <p:ph type="dt" sz="half" idx="10"/>
          </p:nvPr>
        </p:nvSpPr>
        <p:spPr/>
        <p:txBody>
          <a:bodyPr/>
          <a:lstStyle/>
          <a:p>
            <a:fld id="{E203CCDE-FCBA-9448-A23C-D4FB233CDFE9}" type="datetime1">
              <a:rPr lang="en-US" smtClean="0"/>
              <a:t>2/3/19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13" name="Slide Number Placeholder 12">
            <a:extLst>
              <a:ext uri="{FF2B5EF4-FFF2-40B4-BE49-F238E27FC236}">
                <a16:creationId xmlns:a16="http://schemas.microsoft.com/office/drawing/2014/main" id="{C8A74E15-231D-504C-AE6A-AF041CC317FF}"/>
              </a:ext>
            </a:extLst>
          </p:cNvPr>
          <p:cNvSpPr>
            <a:spLocks noGrp="1"/>
          </p:cNvSpPr>
          <p:nvPr>
            <p:ph type="sldNum" sz="quarter" idx="12"/>
          </p:nvPr>
        </p:nvSpPr>
        <p:spPr/>
        <p:txBody>
          <a:bodyPr/>
          <a:lstStyle/>
          <a:p>
            <a:fld id="{DD321DBF-325B-3546-BAAF-4F6E3B3181FF}" type="slidenum">
              <a:rPr lang="en-US" smtClean="0"/>
              <a:t>19</a:t>
            </a:fld>
            <a:endParaRPr lang="en-US"/>
          </a:p>
        </p:txBody>
      </p:sp>
    </p:spTree>
    <p:extLst>
      <p:ext uri="{BB962C8B-B14F-4D97-AF65-F5344CB8AC3E}">
        <p14:creationId xmlns:p14="http://schemas.microsoft.com/office/powerpoint/2010/main" val="45995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Outline</a:t>
            </a:r>
            <a:endParaRPr lang="en-US" dirty="0"/>
          </a:p>
        </p:txBody>
      </p:sp>
      <p:sp>
        <p:nvSpPr>
          <p:cNvPr id="15" name="Content Placeholder 14">
            <a:extLst>
              <a:ext uri="{FF2B5EF4-FFF2-40B4-BE49-F238E27FC236}">
                <a16:creationId xmlns:a16="http://schemas.microsoft.com/office/drawing/2014/main" id="{7A7FD89C-2E78-E34D-B343-9900FA61CE2B}"/>
              </a:ext>
            </a:extLst>
          </p:cNvPr>
          <p:cNvSpPr>
            <a:spLocks noGrp="1"/>
          </p:cNvSpPr>
          <p:nvPr>
            <p:ph idx="1"/>
          </p:nvPr>
        </p:nvSpPr>
        <p:spPr/>
        <p:txBody>
          <a:bodyPr/>
          <a:lstStyle/>
          <a:p>
            <a:r>
              <a:rPr lang="en-US" dirty="0"/>
              <a:t>What is Linux?</a:t>
            </a:r>
          </a:p>
          <a:p>
            <a:r>
              <a:rPr lang="en-US" dirty="0"/>
              <a:t>Why use Linux?</a:t>
            </a:r>
          </a:p>
          <a:p>
            <a:r>
              <a:rPr lang="en-US" dirty="0"/>
              <a:t>What happens when you log in?</a:t>
            </a:r>
          </a:p>
          <a:p>
            <a:r>
              <a:rPr lang="en-US" dirty="0"/>
              <a:t>Shells and environment</a:t>
            </a:r>
          </a:p>
          <a:p>
            <a:r>
              <a:rPr lang="en-US" dirty="0"/>
              <a:t>Commands</a:t>
            </a:r>
          </a:p>
          <a:p>
            <a:r>
              <a:rPr lang="en-US" dirty="0"/>
              <a:t>Files / Directories / Filesystems</a:t>
            </a:r>
          </a:p>
          <a:p>
            <a:r>
              <a:rPr lang="en-US" dirty="0"/>
              <a:t>Processes</a:t>
            </a:r>
          </a:p>
          <a:p>
            <a:r>
              <a:rPr lang="en-US" dirty="0"/>
              <a:t>More about shells</a:t>
            </a:r>
          </a:p>
          <a:p>
            <a:endParaRPr lang="en-US" dirty="0"/>
          </a:p>
        </p:txBody>
      </p:sp>
      <p:sp>
        <p:nvSpPr>
          <p:cNvPr id="10" name="object 10"/>
          <p:cNvSpPr txBox="1">
            <a:spLocks noGrp="1"/>
          </p:cNvSpPr>
          <p:nvPr>
            <p:ph type="dt" sz="half" idx="10"/>
          </p:nvPr>
        </p:nvSpPr>
        <p:spPr/>
        <p:txBody>
          <a:bodyPr/>
          <a:lstStyle/>
          <a:p>
            <a:fld id="{E290F64D-E30C-7344-82CB-47B647BA687D}" type="datetime1">
              <a:rPr lang="en-US" smtClean="0"/>
              <a:pPr/>
              <a:t>2/2/19</a:t>
            </a:fld>
            <a:endParaRPr lang="en-US" dirty="0"/>
          </a:p>
        </p:txBody>
      </p:sp>
      <p:sp>
        <p:nvSpPr>
          <p:cNvPr id="8" name="object 8"/>
          <p:cNvSpPr txBox="1">
            <a:spLocks noGrp="1"/>
          </p:cNvSpPr>
          <p:nvPr>
            <p:ph type="ftr" sz="quarter" idx="11"/>
          </p:nvPr>
        </p:nvSpPr>
        <p:spPr/>
        <p:txBody>
          <a:bodyPr/>
          <a:lstStyle/>
          <a:p>
            <a:r>
              <a:rPr lang="en-US"/>
              <a:t>Fundamentals of HPC – Introduction to Linux</a:t>
            </a:r>
            <a:endParaRPr lang="en-US" dirty="0"/>
          </a:p>
        </p:txBody>
      </p:sp>
      <p:sp>
        <p:nvSpPr>
          <p:cNvPr id="9" name="object 9"/>
          <p:cNvSpPr txBox="1">
            <a:spLocks noGrp="1"/>
          </p:cNvSpPr>
          <p:nvPr>
            <p:ph type="sldNum" sz="quarter" idx="12"/>
          </p:nvPr>
        </p:nvSpPr>
        <p:spPr/>
        <p:txBody>
          <a:bodyPr/>
          <a:lstStyle/>
          <a:p>
            <a:fld id="{81D60167-4931-47E6-BA6A-407CBD079E47}" type="slidenum">
              <a:rPr lang="en-US" smtClean="0"/>
              <a:pPr/>
              <a:t>2</a:t>
            </a:fld>
            <a:endParaRPr lang="en-US" dirty="0"/>
          </a:p>
        </p:txBody>
      </p:sp>
    </p:spTree>
    <p:extLst>
      <p:ext uri="{BB962C8B-B14F-4D97-AF65-F5344CB8AC3E}">
        <p14:creationId xmlns:p14="http://schemas.microsoft.com/office/powerpoint/2010/main" val="2770389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The Linux Filesystem</a:t>
            </a:r>
            <a:endParaRPr lang="en-US" dirty="0"/>
          </a:p>
        </p:txBody>
      </p:sp>
      <p:sp>
        <p:nvSpPr>
          <p:cNvPr id="7" name="Content Placeholder 6">
            <a:extLst>
              <a:ext uri="{FF2B5EF4-FFF2-40B4-BE49-F238E27FC236}">
                <a16:creationId xmlns:a16="http://schemas.microsoft.com/office/drawing/2014/main" id="{D0021448-611A-924A-969F-A623AAEB36DF}"/>
              </a:ext>
            </a:extLst>
          </p:cNvPr>
          <p:cNvSpPr>
            <a:spLocks noGrp="1"/>
          </p:cNvSpPr>
          <p:nvPr>
            <p:ph idx="1"/>
          </p:nvPr>
        </p:nvSpPr>
        <p:spPr/>
        <p:txBody>
          <a:bodyPr>
            <a:normAutofit fontScale="85000" lnSpcReduction="10000"/>
          </a:bodyPr>
          <a:lstStyle/>
          <a:p>
            <a:pPr marL="225810" indent="-214603">
              <a:lnSpc>
                <a:spcPct val="110000"/>
              </a:lnSpc>
              <a:spcBef>
                <a:spcPts val="649"/>
              </a:spcBef>
              <a:buClr>
                <a:schemeClr val="tx1"/>
              </a:buClr>
              <a:tabLst>
                <a:tab pos="226371" algn="l"/>
              </a:tabLst>
            </a:pPr>
            <a:r>
              <a:rPr lang="en-US" dirty="0">
                <a:solidFill>
                  <a:srgbClr val="2F2B20"/>
                </a:solidFill>
                <a:cs typeface="Arial"/>
              </a:rPr>
              <a:t>System </a:t>
            </a:r>
            <a:r>
              <a:rPr lang="en-US" spc="35" dirty="0">
                <a:solidFill>
                  <a:srgbClr val="2F2B20"/>
                </a:solidFill>
                <a:cs typeface="Arial"/>
              </a:rPr>
              <a:t>of </a:t>
            </a:r>
            <a:r>
              <a:rPr lang="en-US" dirty="0">
                <a:solidFill>
                  <a:srgbClr val="2F2B20"/>
                </a:solidFill>
                <a:cs typeface="Arial"/>
              </a:rPr>
              <a:t>arranging files </a:t>
            </a:r>
            <a:r>
              <a:rPr lang="en-US" spc="13" dirty="0">
                <a:solidFill>
                  <a:srgbClr val="2F2B20"/>
                </a:solidFill>
                <a:cs typeface="Arial"/>
              </a:rPr>
              <a:t>on</a:t>
            </a:r>
            <a:r>
              <a:rPr lang="en-US" spc="-93" dirty="0">
                <a:solidFill>
                  <a:srgbClr val="2F2B20"/>
                </a:solidFill>
                <a:cs typeface="Arial"/>
              </a:rPr>
              <a:t> </a:t>
            </a:r>
            <a:r>
              <a:rPr lang="en-US" spc="26" dirty="0">
                <a:solidFill>
                  <a:srgbClr val="2F2B20"/>
                </a:solidFill>
                <a:cs typeface="Arial"/>
              </a:rPr>
              <a:t>disk</a:t>
            </a:r>
            <a:endParaRPr lang="en-US" dirty="0">
              <a:cs typeface="Arial"/>
            </a:endParaRPr>
          </a:p>
          <a:p>
            <a:pPr marL="225810" marR="4483" indent="-214603">
              <a:lnSpc>
                <a:spcPct val="110000"/>
              </a:lnSpc>
              <a:spcBef>
                <a:spcPts val="565"/>
              </a:spcBef>
              <a:buClr>
                <a:schemeClr val="tx1"/>
              </a:buClr>
              <a:tabLst>
                <a:tab pos="226371" algn="l"/>
              </a:tabLst>
            </a:pPr>
            <a:r>
              <a:rPr lang="en-US" spc="9" dirty="0">
                <a:solidFill>
                  <a:srgbClr val="2F2B20"/>
                </a:solidFill>
                <a:cs typeface="Arial"/>
              </a:rPr>
              <a:t>Consists </a:t>
            </a:r>
            <a:r>
              <a:rPr lang="en-US" spc="35" dirty="0">
                <a:solidFill>
                  <a:srgbClr val="2F2B20"/>
                </a:solidFill>
                <a:cs typeface="Arial"/>
              </a:rPr>
              <a:t>of </a:t>
            </a:r>
            <a:r>
              <a:rPr lang="en-US" spc="9" dirty="0">
                <a:solidFill>
                  <a:srgbClr val="2F2B20"/>
                </a:solidFill>
                <a:cs typeface="Arial"/>
              </a:rPr>
              <a:t>directories </a:t>
            </a:r>
            <a:r>
              <a:rPr lang="en-US" spc="-26" dirty="0">
                <a:solidFill>
                  <a:srgbClr val="2F2B20"/>
                </a:solidFill>
                <a:cs typeface="Arial"/>
              </a:rPr>
              <a:t>(folders) </a:t>
            </a:r>
            <a:r>
              <a:rPr lang="en-US" spc="22" dirty="0">
                <a:solidFill>
                  <a:srgbClr val="2F2B20"/>
                </a:solidFill>
                <a:cs typeface="Arial"/>
              </a:rPr>
              <a:t>that </a:t>
            </a:r>
            <a:r>
              <a:rPr lang="en-US" spc="9" dirty="0">
                <a:solidFill>
                  <a:srgbClr val="2F2B20"/>
                </a:solidFill>
                <a:cs typeface="Arial"/>
              </a:rPr>
              <a:t>can </a:t>
            </a:r>
            <a:r>
              <a:rPr lang="en-US" spc="22" dirty="0">
                <a:solidFill>
                  <a:srgbClr val="2F2B20"/>
                </a:solidFill>
                <a:cs typeface="Arial"/>
              </a:rPr>
              <a:t>contain </a:t>
            </a:r>
            <a:r>
              <a:rPr lang="en-US" dirty="0">
                <a:solidFill>
                  <a:srgbClr val="2F2B20"/>
                </a:solidFill>
                <a:cs typeface="Arial"/>
              </a:rPr>
              <a:t>files</a:t>
            </a:r>
            <a:r>
              <a:rPr lang="en-US" spc="-128" dirty="0">
                <a:solidFill>
                  <a:srgbClr val="2F2B20"/>
                </a:solidFill>
                <a:cs typeface="Arial"/>
              </a:rPr>
              <a:t> </a:t>
            </a:r>
            <a:r>
              <a:rPr lang="en-US" spc="22" dirty="0">
                <a:solidFill>
                  <a:srgbClr val="2F2B20"/>
                </a:solidFill>
                <a:cs typeface="Arial"/>
              </a:rPr>
              <a:t>or </a:t>
            </a:r>
            <a:r>
              <a:rPr lang="en-US" spc="9" dirty="0">
                <a:solidFill>
                  <a:srgbClr val="2F2B20"/>
                </a:solidFill>
                <a:cs typeface="Arial"/>
              </a:rPr>
              <a:t>other</a:t>
            </a:r>
            <a:r>
              <a:rPr lang="en-US" spc="-13" dirty="0">
                <a:solidFill>
                  <a:srgbClr val="2F2B20"/>
                </a:solidFill>
                <a:cs typeface="Arial"/>
              </a:rPr>
              <a:t> </a:t>
            </a:r>
            <a:r>
              <a:rPr lang="en-US" spc="9" dirty="0">
                <a:solidFill>
                  <a:srgbClr val="2F2B20"/>
                </a:solidFill>
                <a:cs typeface="Arial"/>
              </a:rPr>
              <a:t>directories</a:t>
            </a:r>
            <a:endParaRPr lang="en-US" dirty="0">
              <a:cs typeface="Arial"/>
            </a:endParaRPr>
          </a:p>
          <a:p>
            <a:pPr marL="225810" indent="-214603">
              <a:lnSpc>
                <a:spcPct val="110000"/>
              </a:lnSpc>
              <a:spcBef>
                <a:spcPts val="543"/>
              </a:spcBef>
              <a:buClr>
                <a:schemeClr val="tx1"/>
              </a:buClr>
              <a:tabLst>
                <a:tab pos="226371" algn="l"/>
              </a:tabLst>
            </a:pPr>
            <a:r>
              <a:rPr lang="en-US" spc="-13" dirty="0">
                <a:solidFill>
                  <a:srgbClr val="2F2B20"/>
                </a:solidFill>
                <a:cs typeface="Arial"/>
              </a:rPr>
              <a:t>Levels </a:t>
            </a:r>
            <a:r>
              <a:rPr lang="en-US" dirty="0">
                <a:solidFill>
                  <a:srgbClr val="2F2B20"/>
                </a:solidFill>
                <a:cs typeface="Arial"/>
              </a:rPr>
              <a:t>in </a:t>
            </a:r>
            <a:r>
              <a:rPr lang="en-US" spc="4" dirty="0">
                <a:solidFill>
                  <a:srgbClr val="2F2B20"/>
                </a:solidFill>
                <a:cs typeface="Arial"/>
              </a:rPr>
              <a:t>full </a:t>
            </a:r>
            <a:r>
              <a:rPr lang="en-US" spc="22" dirty="0">
                <a:solidFill>
                  <a:srgbClr val="2F2B20"/>
                </a:solidFill>
                <a:cs typeface="Arial"/>
              </a:rPr>
              <a:t>paths </a:t>
            </a:r>
            <a:r>
              <a:rPr lang="en-US" dirty="0">
                <a:solidFill>
                  <a:srgbClr val="2F2B20"/>
                </a:solidFill>
                <a:cs typeface="Arial"/>
              </a:rPr>
              <a:t>separated </a:t>
            </a:r>
            <a:r>
              <a:rPr lang="en-US" spc="44" dirty="0">
                <a:solidFill>
                  <a:srgbClr val="2F2B20"/>
                </a:solidFill>
                <a:cs typeface="Arial"/>
              </a:rPr>
              <a:t>by </a:t>
            </a:r>
            <a:r>
              <a:rPr lang="en-US" i="1" spc="13" dirty="0">
                <a:solidFill>
                  <a:srgbClr val="2F2B20"/>
                </a:solidFill>
                <a:cs typeface="Arial"/>
              </a:rPr>
              <a:t>forward </a:t>
            </a:r>
            <a:r>
              <a:rPr lang="en-US" spc="-13" dirty="0">
                <a:solidFill>
                  <a:srgbClr val="2F2B20"/>
                </a:solidFill>
                <a:cs typeface="Arial"/>
              </a:rPr>
              <a:t>slashes,</a:t>
            </a:r>
            <a:r>
              <a:rPr lang="en-US" spc="-128" dirty="0">
                <a:solidFill>
                  <a:srgbClr val="2F2B20"/>
                </a:solidFill>
                <a:cs typeface="Arial"/>
              </a:rPr>
              <a:t> </a:t>
            </a:r>
            <a:r>
              <a:rPr lang="en-US" spc="-4" dirty="0">
                <a:solidFill>
                  <a:srgbClr val="2F2B20"/>
                </a:solidFill>
                <a:cs typeface="Arial"/>
              </a:rPr>
              <a:t>e.g.</a:t>
            </a:r>
            <a:endParaRPr lang="en-US" dirty="0">
              <a:cs typeface="Arial"/>
            </a:endParaRPr>
          </a:p>
          <a:p>
            <a:pPr marL="248224">
              <a:lnSpc>
                <a:spcPct val="110000"/>
              </a:lnSpc>
              <a:spcBef>
                <a:spcPts val="534"/>
              </a:spcBef>
              <a:buClr>
                <a:schemeClr val="tx1"/>
              </a:buClr>
            </a:pPr>
            <a:r>
              <a:rPr lang="en-US" spc="9" dirty="0">
                <a:solidFill>
                  <a:srgbClr val="2F2B20"/>
                </a:solidFill>
                <a:cs typeface="Arial"/>
              </a:rPr>
              <a:t>/home/user/scripts/</a:t>
            </a:r>
            <a:r>
              <a:rPr lang="en-US" spc="9" dirty="0" err="1">
                <a:solidFill>
                  <a:srgbClr val="2F2B20"/>
                </a:solidFill>
                <a:cs typeface="Arial"/>
              </a:rPr>
              <a:t>analyze_data.sh</a:t>
            </a:r>
            <a:endParaRPr lang="en-US" dirty="0">
              <a:cs typeface="Arial"/>
            </a:endParaRPr>
          </a:p>
          <a:p>
            <a:pPr marL="225810" indent="-214603">
              <a:lnSpc>
                <a:spcPct val="110000"/>
              </a:lnSpc>
              <a:spcBef>
                <a:spcPts val="565"/>
              </a:spcBef>
              <a:buClr>
                <a:schemeClr val="tx1"/>
              </a:buClr>
              <a:tabLst>
                <a:tab pos="226371" algn="l"/>
              </a:tabLst>
            </a:pPr>
            <a:r>
              <a:rPr lang="en-US" dirty="0">
                <a:solidFill>
                  <a:srgbClr val="2F2B20"/>
                </a:solidFill>
                <a:cs typeface="Arial"/>
              </a:rPr>
              <a:t>Case-sensitive; </a:t>
            </a:r>
            <a:r>
              <a:rPr lang="en-US" spc="9" dirty="0">
                <a:solidFill>
                  <a:srgbClr val="2F2B20"/>
                </a:solidFill>
                <a:cs typeface="Arial"/>
              </a:rPr>
              <a:t>spaces </a:t>
            </a:r>
            <a:r>
              <a:rPr lang="en-US" dirty="0">
                <a:solidFill>
                  <a:srgbClr val="2F2B20"/>
                </a:solidFill>
                <a:cs typeface="Arial"/>
              </a:rPr>
              <a:t>in </a:t>
            </a:r>
            <a:r>
              <a:rPr lang="en-US" spc="-9" dirty="0">
                <a:solidFill>
                  <a:srgbClr val="2F2B20"/>
                </a:solidFill>
                <a:cs typeface="Arial"/>
              </a:rPr>
              <a:t>names</a:t>
            </a:r>
            <a:r>
              <a:rPr lang="en-US" spc="-62" dirty="0">
                <a:solidFill>
                  <a:srgbClr val="2F2B20"/>
                </a:solidFill>
                <a:cs typeface="Arial"/>
              </a:rPr>
              <a:t> </a:t>
            </a:r>
            <a:r>
              <a:rPr lang="en-US" spc="22" dirty="0">
                <a:solidFill>
                  <a:srgbClr val="2F2B20"/>
                </a:solidFill>
                <a:cs typeface="Arial"/>
              </a:rPr>
              <a:t>discouraged</a:t>
            </a:r>
            <a:endParaRPr lang="en-US" dirty="0">
              <a:cs typeface="Arial"/>
            </a:endParaRPr>
          </a:p>
          <a:p>
            <a:pPr marL="225810" indent="-214603">
              <a:lnSpc>
                <a:spcPct val="110000"/>
              </a:lnSpc>
              <a:spcBef>
                <a:spcPts val="534"/>
              </a:spcBef>
              <a:buClr>
                <a:schemeClr val="tx1"/>
              </a:buClr>
              <a:tabLst>
                <a:tab pos="226371" algn="l"/>
              </a:tabLst>
            </a:pPr>
            <a:r>
              <a:rPr lang="en-US" dirty="0">
                <a:solidFill>
                  <a:srgbClr val="2F2B20"/>
                </a:solidFill>
                <a:cs typeface="Arial"/>
              </a:rPr>
              <a:t>Some</a:t>
            </a:r>
            <a:r>
              <a:rPr lang="en-US" spc="-18" dirty="0">
                <a:solidFill>
                  <a:srgbClr val="2F2B20"/>
                </a:solidFill>
                <a:cs typeface="Arial"/>
              </a:rPr>
              <a:t> </a:t>
            </a:r>
            <a:r>
              <a:rPr lang="en-US" spc="9" dirty="0">
                <a:solidFill>
                  <a:srgbClr val="2F2B20"/>
                </a:solidFill>
                <a:cs typeface="Arial"/>
              </a:rPr>
              <a:t>shorthand:</a:t>
            </a:r>
            <a:endParaRPr lang="en-US" dirty="0">
              <a:cs typeface="Arial"/>
            </a:endParaRPr>
          </a:p>
          <a:p>
            <a:pPr marL="457200" lvl="1" indent="0">
              <a:lnSpc>
                <a:spcPct val="110000"/>
              </a:lnSpc>
              <a:spcBef>
                <a:spcPts val="565"/>
              </a:spcBef>
              <a:buClr>
                <a:schemeClr val="tx1"/>
              </a:buClr>
              <a:buNone/>
              <a:tabLst>
                <a:tab pos="762601" algn="l"/>
              </a:tabLst>
            </a:pPr>
            <a:r>
              <a:rPr lang="en-US" dirty="0">
                <a:solidFill>
                  <a:srgbClr val="2F2B20"/>
                </a:solidFill>
                <a:cs typeface="Arial"/>
              </a:rPr>
              <a:t>.	</a:t>
            </a:r>
            <a:r>
              <a:rPr lang="en-US" spc="-31" dirty="0">
                <a:solidFill>
                  <a:srgbClr val="2F2B20"/>
                </a:solidFill>
                <a:cs typeface="Arial"/>
              </a:rPr>
              <a:t>(the </a:t>
            </a:r>
            <a:r>
              <a:rPr lang="en-US" spc="9" dirty="0">
                <a:solidFill>
                  <a:srgbClr val="2F2B20"/>
                </a:solidFill>
                <a:cs typeface="Arial"/>
              </a:rPr>
              <a:t>current</a:t>
            </a:r>
            <a:r>
              <a:rPr lang="en-US" dirty="0">
                <a:solidFill>
                  <a:srgbClr val="2F2B20"/>
                </a:solidFill>
                <a:cs typeface="Arial"/>
              </a:rPr>
              <a:t> directory)</a:t>
            </a:r>
            <a:endParaRPr lang="en-US" dirty="0">
              <a:cs typeface="Arial"/>
            </a:endParaRPr>
          </a:p>
          <a:p>
            <a:pPr marL="457200" lvl="1" indent="0">
              <a:lnSpc>
                <a:spcPct val="110000"/>
              </a:lnSpc>
              <a:spcBef>
                <a:spcPts val="538"/>
              </a:spcBef>
              <a:buClr>
                <a:schemeClr val="tx1"/>
              </a:buClr>
              <a:buNone/>
              <a:tabLst>
                <a:tab pos="762601" algn="l"/>
              </a:tabLst>
            </a:pPr>
            <a:r>
              <a:rPr lang="en-US" dirty="0">
                <a:solidFill>
                  <a:srgbClr val="2F2B20"/>
                </a:solidFill>
                <a:cs typeface="Arial"/>
              </a:rPr>
              <a:t>..	</a:t>
            </a:r>
            <a:r>
              <a:rPr lang="en-US" spc="-31" dirty="0">
                <a:solidFill>
                  <a:srgbClr val="2F2B20"/>
                </a:solidFill>
                <a:cs typeface="Arial"/>
              </a:rPr>
              <a:t>(the </a:t>
            </a:r>
            <a:r>
              <a:rPr lang="en-US" spc="22" dirty="0">
                <a:solidFill>
                  <a:srgbClr val="2F2B20"/>
                </a:solidFill>
                <a:cs typeface="Arial"/>
              </a:rPr>
              <a:t>directory </a:t>
            </a:r>
            <a:r>
              <a:rPr lang="en-US" dirty="0">
                <a:solidFill>
                  <a:srgbClr val="2F2B20"/>
                </a:solidFill>
                <a:cs typeface="Arial"/>
              </a:rPr>
              <a:t>one </a:t>
            </a:r>
            <a:r>
              <a:rPr lang="en-US" spc="-18" dirty="0">
                <a:solidFill>
                  <a:srgbClr val="2F2B20"/>
                </a:solidFill>
                <a:cs typeface="Arial"/>
              </a:rPr>
              <a:t>level</a:t>
            </a:r>
            <a:r>
              <a:rPr lang="en-US" spc="-40" dirty="0">
                <a:solidFill>
                  <a:srgbClr val="2F2B20"/>
                </a:solidFill>
                <a:cs typeface="Arial"/>
              </a:rPr>
              <a:t> </a:t>
            </a:r>
            <a:r>
              <a:rPr lang="en-US" spc="-22" dirty="0">
                <a:solidFill>
                  <a:srgbClr val="2F2B20"/>
                </a:solidFill>
                <a:cs typeface="Arial"/>
              </a:rPr>
              <a:t>above)</a:t>
            </a:r>
            <a:endParaRPr lang="en-US" dirty="0">
              <a:cs typeface="Arial"/>
            </a:endParaRPr>
          </a:p>
          <a:p>
            <a:pPr marL="457200" lvl="1" indent="0">
              <a:lnSpc>
                <a:spcPct val="110000"/>
              </a:lnSpc>
              <a:spcBef>
                <a:spcPts val="534"/>
              </a:spcBef>
              <a:buClr>
                <a:schemeClr val="tx1"/>
              </a:buClr>
              <a:buNone/>
              <a:tabLst>
                <a:tab pos="762601" algn="l"/>
              </a:tabLst>
            </a:pPr>
            <a:r>
              <a:rPr lang="en-US" spc="44" dirty="0">
                <a:solidFill>
                  <a:srgbClr val="2F2B20"/>
                </a:solidFill>
                <a:cs typeface="Arial"/>
              </a:rPr>
              <a:t>~	</a:t>
            </a:r>
            <a:r>
              <a:rPr lang="en-US" spc="-22" dirty="0">
                <a:solidFill>
                  <a:srgbClr val="2F2B20"/>
                </a:solidFill>
                <a:cs typeface="Arial"/>
              </a:rPr>
              <a:t>(home</a:t>
            </a:r>
            <a:r>
              <a:rPr lang="en-US" spc="-18" dirty="0">
                <a:solidFill>
                  <a:srgbClr val="2F2B20"/>
                </a:solidFill>
                <a:cs typeface="Arial"/>
              </a:rPr>
              <a:t> </a:t>
            </a:r>
            <a:r>
              <a:rPr lang="en-US" dirty="0">
                <a:solidFill>
                  <a:srgbClr val="2F2B20"/>
                </a:solidFill>
                <a:cs typeface="Arial"/>
              </a:rPr>
              <a:t>directory)</a:t>
            </a:r>
            <a:endParaRPr lang="en-US" dirty="0">
              <a:cs typeface="Arial"/>
            </a:endParaRPr>
          </a:p>
          <a:p>
            <a:pPr marL="457200" lvl="1" indent="0">
              <a:lnSpc>
                <a:spcPct val="110000"/>
              </a:lnSpc>
              <a:spcBef>
                <a:spcPts val="476"/>
              </a:spcBef>
              <a:buClr>
                <a:schemeClr val="tx1"/>
              </a:buClr>
              <a:buNone/>
              <a:tabLst>
                <a:tab pos="762601" algn="l"/>
              </a:tabLst>
            </a:pPr>
            <a:r>
              <a:rPr lang="en-US" spc="124" dirty="0">
                <a:solidFill>
                  <a:srgbClr val="2F2B20"/>
                </a:solidFill>
                <a:cs typeface="Arial"/>
              </a:rPr>
              <a:t>-	</a:t>
            </a:r>
            <a:r>
              <a:rPr lang="en-US" spc="-13" dirty="0">
                <a:solidFill>
                  <a:srgbClr val="2F2B20"/>
                </a:solidFill>
                <a:cs typeface="Arial"/>
              </a:rPr>
              <a:t>(previous </a:t>
            </a:r>
            <a:r>
              <a:rPr lang="en-US" dirty="0">
                <a:solidFill>
                  <a:srgbClr val="2F2B20"/>
                </a:solidFill>
                <a:cs typeface="Arial"/>
              </a:rPr>
              <a:t>directory, </a:t>
            </a:r>
            <a:r>
              <a:rPr lang="en-US" spc="9" dirty="0">
                <a:solidFill>
                  <a:srgbClr val="2F2B20"/>
                </a:solidFill>
                <a:cs typeface="Arial"/>
              </a:rPr>
              <a:t>when </a:t>
            </a:r>
            <a:r>
              <a:rPr lang="en-US" spc="4" dirty="0">
                <a:solidFill>
                  <a:srgbClr val="2F2B20"/>
                </a:solidFill>
                <a:cs typeface="Arial"/>
              </a:rPr>
              <a:t>used </a:t>
            </a:r>
            <a:r>
              <a:rPr lang="en-US" spc="44" dirty="0">
                <a:solidFill>
                  <a:srgbClr val="2F2B20"/>
                </a:solidFill>
                <a:cs typeface="Arial"/>
              </a:rPr>
              <a:t>with</a:t>
            </a:r>
            <a:r>
              <a:rPr lang="en-US" spc="-79" dirty="0">
                <a:solidFill>
                  <a:srgbClr val="2F2B20"/>
                </a:solidFill>
                <a:cs typeface="Arial"/>
              </a:rPr>
              <a:t> </a:t>
            </a:r>
            <a:r>
              <a:rPr lang="en-US" spc="-57" dirty="0">
                <a:solidFill>
                  <a:srgbClr val="2F2B20"/>
                </a:solidFill>
                <a:latin typeface="Courier New"/>
                <a:cs typeface="Courier New"/>
              </a:rPr>
              <a:t>cd</a:t>
            </a:r>
            <a:r>
              <a:rPr lang="en-US" spc="-57" dirty="0">
                <a:solidFill>
                  <a:srgbClr val="2F2B20"/>
                </a:solidFill>
                <a:cs typeface="Arial"/>
              </a:rPr>
              <a:t>)</a:t>
            </a:r>
            <a:endParaRPr lang="en-US" dirty="0">
              <a:cs typeface="Arial"/>
            </a:endParaRPr>
          </a:p>
        </p:txBody>
      </p:sp>
      <p:sp>
        <p:nvSpPr>
          <p:cNvPr id="10" name="object 10"/>
          <p:cNvSpPr txBox="1">
            <a:spLocks noGrp="1"/>
          </p:cNvSpPr>
          <p:nvPr>
            <p:ph type="dt" sz="half" idx="10"/>
          </p:nvPr>
        </p:nvSpPr>
        <p:spPr/>
        <p:txBody>
          <a:bodyPr/>
          <a:lstStyle/>
          <a:p>
            <a:fld id="{15CF916C-FDC2-1545-BC5C-9B83BC9F967C}" type="datetime1">
              <a:rPr lang="en-US" smtClean="0"/>
              <a:t>2/2/19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8" name="Slide Number Placeholder 7">
            <a:extLst>
              <a:ext uri="{FF2B5EF4-FFF2-40B4-BE49-F238E27FC236}">
                <a16:creationId xmlns:a16="http://schemas.microsoft.com/office/drawing/2014/main" id="{265872C0-1C5B-FA42-ABEE-2FEC5F7A8B8E}"/>
              </a:ext>
            </a:extLst>
          </p:cNvPr>
          <p:cNvSpPr>
            <a:spLocks noGrp="1"/>
          </p:cNvSpPr>
          <p:nvPr>
            <p:ph type="sldNum" sz="quarter" idx="12"/>
          </p:nvPr>
        </p:nvSpPr>
        <p:spPr/>
        <p:txBody>
          <a:bodyPr/>
          <a:lstStyle/>
          <a:p>
            <a:fld id="{DD321DBF-325B-3546-BAAF-4F6E3B3181FF}" type="slidenum">
              <a:rPr lang="en-US" smtClean="0"/>
              <a:t>20</a:t>
            </a:fld>
            <a:endParaRPr lang="en-US"/>
          </a:p>
        </p:txBody>
      </p:sp>
    </p:spTree>
    <p:extLst>
      <p:ext uri="{BB962C8B-B14F-4D97-AF65-F5344CB8AC3E}">
        <p14:creationId xmlns:p14="http://schemas.microsoft.com/office/powerpoint/2010/main" val="2337051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219487" y="429728"/>
            <a:ext cx="2531409" cy="676754"/>
          </a:xfrm>
          <a:prstGeom prst="rect">
            <a:avLst/>
          </a:prstGeom>
        </p:spPr>
        <p:txBody>
          <a:bodyPr vert="horz" wrap="square" lIns="0" tIns="11206" rIns="0" bIns="0" rtlCol="0">
            <a:spAutoFit/>
          </a:bodyPr>
          <a:lstStyle/>
          <a:p>
            <a:pPr marL="11206">
              <a:spcBef>
                <a:spcPts val="88"/>
              </a:spcBef>
            </a:pPr>
            <a:r>
              <a:rPr sz="4324" spc="-97" dirty="0">
                <a:latin typeface="Arial"/>
                <a:cs typeface="Arial"/>
              </a:rPr>
              <a:t>Filesystem</a:t>
            </a:r>
            <a:endParaRPr sz="4324" dirty="0">
              <a:latin typeface="Arial"/>
              <a:cs typeface="Arial"/>
            </a:endParaRPr>
          </a:p>
        </p:txBody>
      </p:sp>
      <p:sp>
        <p:nvSpPr>
          <p:cNvPr id="7" name="object 7"/>
          <p:cNvSpPr/>
          <p:nvPr/>
        </p:nvSpPr>
        <p:spPr>
          <a:xfrm>
            <a:off x="2863453" y="1993538"/>
            <a:ext cx="0" cy="298637"/>
          </a:xfrm>
          <a:custGeom>
            <a:avLst/>
            <a:gdLst/>
            <a:ahLst/>
            <a:cxnLst/>
            <a:rect l="l" t="t" r="r" b="b"/>
            <a:pathLst>
              <a:path h="338455">
                <a:moveTo>
                  <a:pt x="0" y="0"/>
                </a:moveTo>
                <a:lnTo>
                  <a:pt x="0" y="338216"/>
                </a:lnTo>
              </a:path>
            </a:pathLst>
          </a:custGeom>
          <a:ln w="45402">
            <a:solidFill>
              <a:srgbClr val="000000"/>
            </a:solidFill>
          </a:ln>
        </p:spPr>
        <p:txBody>
          <a:bodyPr wrap="square" lIns="0" tIns="0" rIns="0" bIns="0" rtlCol="0"/>
          <a:lstStyle/>
          <a:p>
            <a:endParaRPr sz="1588"/>
          </a:p>
        </p:txBody>
      </p:sp>
      <p:sp>
        <p:nvSpPr>
          <p:cNvPr id="8" name="object 8"/>
          <p:cNvSpPr/>
          <p:nvPr/>
        </p:nvSpPr>
        <p:spPr>
          <a:xfrm>
            <a:off x="4022212" y="2019801"/>
            <a:ext cx="0" cy="272303"/>
          </a:xfrm>
          <a:custGeom>
            <a:avLst/>
            <a:gdLst/>
            <a:ahLst/>
            <a:cxnLst/>
            <a:rect l="l" t="t" r="r" b="b"/>
            <a:pathLst>
              <a:path h="308610">
                <a:moveTo>
                  <a:pt x="0" y="0"/>
                </a:moveTo>
                <a:lnTo>
                  <a:pt x="0" y="308451"/>
                </a:lnTo>
              </a:path>
            </a:pathLst>
          </a:custGeom>
          <a:ln w="47783">
            <a:solidFill>
              <a:srgbClr val="000000"/>
            </a:solidFill>
          </a:ln>
        </p:spPr>
        <p:txBody>
          <a:bodyPr wrap="square" lIns="0" tIns="0" rIns="0" bIns="0" rtlCol="0"/>
          <a:lstStyle/>
          <a:p>
            <a:endParaRPr sz="1588"/>
          </a:p>
        </p:txBody>
      </p:sp>
      <p:sp>
        <p:nvSpPr>
          <p:cNvPr id="9" name="object 9"/>
          <p:cNvSpPr/>
          <p:nvPr/>
        </p:nvSpPr>
        <p:spPr>
          <a:xfrm>
            <a:off x="4022212" y="2586119"/>
            <a:ext cx="0" cy="319368"/>
          </a:xfrm>
          <a:custGeom>
            <a:avLst/>
            <a:gdLst/>
            <a:ahLst/>
            <a:cxnLst/>
            <a:rect l="l" t="t" r="r" b="b"/>
            <a:pathLst>
              <a:path h="361950">
                <a:moveTo>
                  <a:pt x="0" y="0"/>
                </a:moveTo>
                <a:lnTo>
                  <a:pt x="0" y="361950"/>
                </a:lnTo>
              </a:path>
            </a:pathLst>
          </a:custGeom>
          <a:ln w="47783">
            <a:solidFill>
              <a:srgbClr val="000000"/>
            </a:solidFill>
          </a:ln>
        </p:spPr>
        <p:txBody>
          <a:bodyPr wrap="square" lIns="0" tIns="0" rIns="0" bIns="0" rtlCol="0"/>
          <a:lstStyle/>
          <a:p>
            <a:endParaRPr sz="1588"/>
          </a:p>
        </p:txBody>
      </p:sp>
      <p:sp>
        <p:nvSpPr>
          <p:cNvPr id="10" name="object 10"/>
          <p:cNvSpPr/>
          <p:nvPr/>
        </p:nvSpPr>
        <p:spPr>
          <a:xfrm>
            <a:off x="4022212" y="3199641"/>
            <a:ext cx="0" cy="319368"/>
          </a:xfrm>
          <a:custGeom>
            <a:avLst/>
            <a:gdLst/>
            <a:ahLst/>
            <a:cxnLst/>
            <a:rect l="l" t="t" r="r" b="b"/>
            <a:pathLst>
              <a:path h="361950">
                <a:moveTo>
                  <a:pt x="0" y="0"/>
                </a:moveTo>
                <a:lnTo>
                  <a:pt x="0" y="361950"/>
                </a:lnTo>
              </a:path>
            </a:pathLst>
          </a:custGeom>
          <a:ln w="47783">
            <a:solidFill>
              <a:srgbClr val="000000"/>
            </a:solidFill>
          </a:ln>
        </p:spPr>
        <p:txBody>
          <a:bodyPr wrap="square" lIns="0" tIns="0" rIns="0" bIns="0" rtlCol="0"/>
          <a:lstStyle/>
          <a:p>
            <a:endParaRPr sz="1588"/>
          </a:p>
        </p:txBody>
      </p:sp>
      <p:sp>
        <p:nvSpPr>
          <p:cNvPr id="11" name="object 11"/>
          <p:cNvSpPr/>
          <p:nvPr/>
        </p:nvSpPr>
        <p:spPr>
          <a:xfrm>
            <a:off x="5751420" y="2586119"/>
            <a:ext cx="0" cy="319368"/>
          </a:xfrm>
          <a:custGeom>
            <a:avLst/>
            <a:gdLst/>
            <a:ahLst/>
            <a:cxnLst/>
            <a:rect l="l" t="t" r="r" b="b"/>
            <a:pathLst>
              <a:path h="361950">
                <a:moveTo>
                  <a:pt x="0" y="0"/>
                </a:moveTo>
                <a:lnTo>
                  <a:pt x="0" y="361950"/>
                </a:lnTo>
              </a:path>
            </a:pathLst>
          </a:custGeom>
          <a:ln w="59689">
            <a:solidFill>
              <a:srgbClr val="000000"/>
            </a:solidFill>
          </a:ln>
        </p:spPr>
        <p:txBody>
          <a:bodyPr wrap="square" lIns="0" tIns="0" rIns="0" bIns="0" rtlCol="0"/>
          <a:lstStyle/>
          <a:p>
            <a:endParaRPr sz="1588"/>
          </a:p>
        </p:txBody>
      </p:sp>
      <p:sp>
        <p:nvSpPr>
          <p:cNvPr id="12" name="object 12"/>
          <p:cNvSpPr/>
          <p:nvPr/>
        </p:nvSpPr>
        <p:spPr>
          <a:xfrm>
            <a:off x="5751420" y="3199641"/>
            <a:ext cx="0" cy="319368"/>
          </a:xfrm>
          <a:custGeom>
            <a:avLst/>
            <a:gdLst/>
            <a:ahLst/>
            <a:cxnLst/>
            <a:rect l="l" t="t" r="r" b="b"/>
            <a:pathLst>
              <a:path h="361950">
                <a:moveTo>
                  <a:pt x="0" y="0"/>
                </a:moveTo>
                <a:lnTo>
                  <a:pt x="0" y="361950"/>
                </a:lnTo>
              </a:path>
            </a:pathLst>
          </a:custGeom>
          <a:ln w="59689">
            <a:solidFill>
              <a:srgbClr val="000000"/>
            </a:solidFill>
          </a:ln>
        </p:spPr>
        <p:txBody>
          <a:bodyPr wrap="square" lIns="0" tIns="0" rIns="0" bIns="0" rtlCol="0"/>
          <a:lstStyle/>
          <a:p>
            <a:endParaRPr sz="1588"/>
          </a:p>
        </p:txBody>
      </p:sp>
      <p:sp>
        <p:nvSpPr>
          <p:cNvPr id="13" name="object 13"/>
          <p:cNvSpPr/>
          <p:nvPr/>
        </p:nvSpPr>
        <p:spPr>
          <a:xfrm>
            <a:off x="5751420" y="3813163"/>
            <a:ext cx="0" cy="319368"/>
          </a:xfrm>
          <a:custGeom>
            <a:avLst/>
            <a:gdLst/>
            <a:ahLst/>
            <a:cxnLst/>
            <a:rect l="l" t="t" r="r" b="b"/>
            <a:pathLst>
              <a:path h="361950">
                <a:moveTo>
                  <a:pt x="0" y="0"/>
                </a:moveTo>
                <a:lnTo>
                  <a:pt x="0" y="361950"/>
                </a:lnTo>
              </a:path>
            </a:pathLst>
          </a:custGeom>
          <a:ln w="59689">
            <a:solidFill>
              <a:srgbClr val="000000"/>
            </a:solidFill>
          </a:ln>
        </p:spPr>
        <p:txBody>
          <a:bodyPr wrap="square" lIns="0" tIns="0" rIns="0" bIns="0" rtlCol="0"/>
          <a:lstStyle/>
          <a:p>
            <a:endParaRPr sz="1588"/>
          </a:p>
        </p:txBody>
      </p:sp>
      <p:sp>
        <p:nvSpPr>
          <p:cNvPr id="14" name="object 14"/>
          <p:cNvSpPr/>
          <p:nvPr/>
        </p:nvSpPr>
        <p:spPr>
          <a:xfrm>
            <a:off x="5751420" y="4426685"/>
            <a:ext cx="0" cy="319368"/>
          </a:xfrm>
          <a:custGeom>
            <a:avLst/>
            <a:gdLst/>
            <a:ahLst/>
            <a:cxnLst/>
            <a:rect l="l" t="t" r="r" b="b"/>
            <a:pathLst>
              <a:path h="361950">
                <a:moveTo>
                  <a:pt x="0" y="0"/>
                </a:moveTo>
                <a:lnTo>
                  <a:pt x="0" y="361950"/>
                </a:lnTo>
              </a:path>
            </a:pathLst>
          </a:custGeom>
          <a:ln w="59689">
            <a:solidFill>
              <a:srgbClr val="000000"/>
            </a:solidFill>
          </a:ln>
        </p:spPr>
        <p:txBody>
          <a:bodyPr wrap="square" lIns="0" tIns="0" rIns="0" bIns="0" rtlCol="0"/>
          <a:lstStyle/>
          <a:p>
            <a:endParaRPr sz="1588"/>
          </a:p>
        </p:txBody>
      </p:sp>
      <p:sp>
        <p:nvSpPr>
          <p:cNvPr id="15" name="object 15"/>
          <p:cNvSpPr/>
          <p:nvPr/>
        </p:nvSpPr>
        <p:spPr>
          <a:xfrm>
            <a:off x="5751420" y="5040208"/>
            <a:ext cx="0" cy="434787"/>
          </a:xfrm>
          <a:custGeom>
            <a:avLst/>
            <a:gdLst/>
            <a:ahLst/>
            <a:cxnLst/>
            <a:rect l="l" t="t" r="r" b="b"/>
            <a:pathLst>
              <a:path h="492760">
                <a:moveTo>
                  <a:pt x="0" y="0"/>
                </a:moveTo>
                <a:lnTo>
                  <a:pt x="0" y="492578"/>
                </a:lnTo>
              </a:path>
            </a:pathLst>
          </a:custGeom>
          <a:ln w="59689">
            <a:solidFill>
              <a:srgbClr val="000000"/>
            </a:solidFill>
          </a:ln>
        </p:spPr>
        <p:txBody>
          <a:bodyPr wrap="square" lIns="0" tIns="0" rIns="0" bIns="0" rtlCol="0"/>
          <a:lstStyle/>
          <a:p>
            <a:endParaRPr sz="1588"/>
          </a:p>
        </p:txBody>
      </p:sp>
      <p:sp>
        <p:nvSpPr>
          <p:cNvPr id="16" name="object 16"/>
          <p:cNvSpPr/>
          <p:nvPr/>
        </p:nvSpPr>
        <p:spPr>
          <a:xfrm>
            <a:off x="5498353" y="1536501"/>
            <a:ext cx="455705" cy="511735"/>
          </a:xfrm>
          <a:prstGeom prst="rect">
            <a:avLst/>
          </a:prstGeom>
          <a:blipFill>
            <a:blip r:embed="rId2" cstate="print"/>
            <a:stretch>
              <a:fillRect/>
            </a:stretch>
          </a:blipFill>
        </p:spPr>
        <p:txBody>
          <a:bodyPr wrap="square" lIns="0" tIns="0" rIns="0" bIns="0" rtlCol="0"/>
          <a:lstStyle/>
          <a:p>
            <a:endParaRPr sz="1588"/>
          </a:p>
        </p:txBody>
      </p:sp>
      <p:sp>
        <p:nvSpPr>
          <p:cNvPr id="17" name="object 17"/>
          <p:cNvSpPr/>
          <p:nvPr/>
        </p:nvSpPr>
        <p:spPr>
          <a:xfrm>
            <a:off x="5412441" y="1562649"/>
            <a:ext cx="478117" cy="537882"/>
          </a:xfrm>
          <a:prstGeom prst="rect">
            <a:avLst/>
          </a:prstGeom>
          <a:blipFill>
            <a:blip r:embed="rId3" cstate="print"/>
            <a:stretch>
              <a:fillRect/>
            </a:stretch>
          </a:blipFill>
        </p:spPr>
        <p:txBody>
          <a:bodyPr wrap="square" lIns="0" tIns="0" rIns="0" bIns="0" rtlCol="0"/>
          <a:lstStyle/>
          <a:p>
            <a:endParaRPr sz="1588"/>
          </a:p>
        </p:txBody>
      </p:sp>
      <p:sp>
        <p:nvSpPr>
          <p:cNvPr id="18" name="object 18"/>
          <p:cNvSpPr/>
          <p:nvPr/>
        </p:nvSpPr>
        <p:spPr>
          <a:xfrm>
            <a:off x="5583329" y="1552376"/>
            <a:ext cx="361390" cy="418540"/>
          </a:xfrm>
          <a:custGeom>
            <a:avLst/>
            <a:gdLst/>
            <a:ahLst/>
            <a:cxnLst/>
            <a:rect l="l" t="t" r="r" b="b"/>
            <a:pathLst>
              <a:path w="409575" h="474344">
                <a:moveTo>
                  <a:pt x="0" y="474027"/>
                </a:moveTo>
                <a:lnTo>
                  <a:pt x="409575" y="474027"/>
                </a:lnTo>
                <a:lnTo>
                  <a:pt x="409575" y="0"/>
                </a:lnTo>
                <a:lnTo>
                  <a:pt x="0" y="0"/>
                </a:lnTo>
                <a:lnTo>
                  <a:pt x="0" y="474027"/>
                </a:lnTo>
                <a:close/>
              </a:path>
            </a:pathLst>
          </a:custGeom>
          <a:solidFill>
            <a:srgbClr val="FFFFFF"/>
          </a:solidFill>
        </p:spPr>
        <p:txBody>
          <a:bodyPr wrap="square" lIns="0" tIns="0" rIns="0" bIns="0" rtlCol="0"/>
          <a:lstStyle/>
          <a:p>
            <a:endParaRPr sz="1588"/>
          </a:p>
        </p:txBody>
      </p:sp>
      <p:sp>
        <p:nvSpPr>
          <p:cNvPr id="19" name="object 19"/>
          <p:cNvSpPr/>
          <p:nvPr/>
        </p:nvSpPr>
        <p:spPr>
          <a:xfrm>
            <a:off x="5583329" y="1552377"/>
            <a:ext cx="361390" cy="418540"/>
          </a:xfrm>
          <a:custGeom>
            <a:avLst/>
            <a:gdLst/>
            <a:ahLst/>
            <a:cxnLst/>
            <a:rect l="l" t="t" r="r" b="b"/>
            <a:pathLst>
              <a:path w="409575" h="474344">
                <a:moveTo>
                  <a:pt x="0" y="0"/>
                </a:moveTo>
                <a:lnTo>
                  <a:pt x="409575" y="0"/>
                </a:lnTo>
                <a:lnTo>
                  <a:pt x="409575" y="474027"/>
                </a:lnTo>
                <a:lnTo>
                  <a:pt x="0" y="474027"/>
                </a:lnTo>
                <a:lnTo>
                  <a:pt x="0" y="0"/>
                </a:lnTo>
                <a:close/>
              </a:path>
            </a:pathLst>
          </a:custGeom>
          <a:ln w="13546">
            <a:solidFill>
              <a:srgbClr val="000000"/>
            </a:solidFill>
          </a:ln>
        </p:spPr>
        <p:txBody>
          <a:bodyPr wrap="square" lIns="0" tIns="0" rIns="0" bIns="0" rtlCol="0"/>
          <a:lstStyle/>
          <a:p>
            <a:endParaRPr sz="1588"/>
          </a:p>
        </p:txBody>
      </p:sp>
      <p:sp>
        <p:nvSpPr>
          <p:cNvPr id="20" name="object 20"/>
          <p:cNvSpPr/>
          <p:nvPr/>
        </p:nvSpPr>
        <p:spPr>
          <a:xfrm>
            <a:off x="5487146" y="1570119"/>
            <a:ext cx="399676" cy="463176"/>
          </a:xfrm>
          <a:prstGeom prst="rect">
            <a:avLst/>
          </a:prstGeom>
          <a:blipFill>
            <a:blip r:embed="rId4" cstate="print"/>
            <a:stretch>
              <a:fillRect/>
            </a:stretch>
          </a:blipFill>
        </p:spPr>
        <p:txBody>
          <a:bodyPr wrap="square" lIns="0" tIns="0" rIns="0" bIns="0" rtlCol="0"/>
          <a:lstStyle/>
          <a:p>
            <a:endParaRPr sz="1588"/>
          </a:p>
        </p:txBody>
      </p:sp>
      <p:sp>
        <p:nvSpPr>
          <p:cNvPr id="21" name="object 21"/>
          <p:cNvSpPr txBox="1"/>
          <p:nvPr/>
        </p:nvSpPr>
        <p:spPr>
          <a:xfrm>
            <a:off x="5605740" y="1605955"/>
            <a:ext cx="143996" cy="255678"/>
          </a:xfrm>
          <a:prstGeom prst="rect">
            <a:avLst/>
          </a:prstGeom>
        </p:spPr>
        <p:txBody>
          <a:bodyPr vert="horz" wrap="square" lIns="0" tIns="11206" rIns="0" bIns="0" rtlCol="0">
            <a:spAutoFit/>
          </a:bodyPr>
          <a:lstStyle/>
          <a:p>
            <a:pPr marL="11206">
              <a:spcBef>
                <a:spcPts val="88"/>
              </a:spcBef>
            </a:pPr>
            <a:r>
              <a:rPr sz="1588" dirty="0">
                <a:solidFill>
                  <a:srgbClr val="4D4D4D"/>
                </a:solidFill>
                <a:latin typeface="Courier New"/>
                <a:cs typeface="Courier New"/>
              </a:rPr>
              <a:t>/</a:t>
            </a:r>
            <a:endParaRPr sz="1588">
              <a:latin typeface="Courier New"/>
              <a:cs typeface="Courier New"/>
            </a:endParaRPr>
          </a:p>
        </p:txBody>
      </p:sp>
      <p:sp>
        <p:nvSpPr>
          <p:cNvPr id="22" name="object 22"/>
          <p:cNvSpPr/>
          <p:nvPr/>
        </p:nvSpPr>
        <p:spPr>
          <a:xfrm>
            <a:off x="2506382" y="2276089"/>
            <a:ext cx="758264" cy="388470"/>
          </a:xfrm>
          <a:prstGeom prst="rect">
            <a:avLst/>
          </a:prstGeom>
          <a:blipFill>
            <a:blip r:embed="rId5" cstate="print"/>
            <a:stretch>
              <a:fillRect/>
            </a:stretch>
          </a:blipFill>
        </p:spPr>
        <p:txBody>
          <a:bodyPr wrap="square" lIns="0" tIns="0" rIns="0" bIns="0" rtlCol="0"/>
          <a:lstStyle/>
          <a:p>
            <a:endParaRPr sz="1588"/>
          </a:p>
        </p:txBody>
      </p:sp>
      <p:sp>
        <p:nvSpPr>
          <p:cNvPr id="23" name="object 23"/>
          <p:cNvSpPr/>
          <p:nvPr/>
        </p:nvSpPr>
        <p:spPr>
          <a:xfrm>
            <a:off x="2420471" y="1636059"/>
            <a:ext cx="720911" cy="537882"/>
          </a:xfrm>
          <a:prstGeom prst="rect">
            <a:avLst/>
          </a:prstGeom>
          <a:blipFill>
            <a:blip r:embed="rId6" cstate="print"/>
            <a:stretch>
              <a:fillRect/>
            </a:stretch>
          </a:blipFill>
        </p:spPr>
        <p:txBody>
          <a:bodyPr wrap="square" lIns="0" tIns="0" rIns="0" bIns="0" rtlCol="0"/>
          <a:lstStyle/>
          <a:p>
            <a:endParaRPr sz="1588"/>
          </a:p>
        </p:txBody>
      </p:sp>
      <p:sp>
        <p:nvSpPr>
          <p:cNvPr id="24" name="object 24"/>
          <p:cNvSpPr/>
          <p:nvPr/>
        </p:nvSpPr>
        <p:spPr>
          <a:xfrm>
            <a:off x="2591360" y="2291965"/>
            <a:ext cx="663949" cy="294154"/>
          </a:xfrm>
          <a:custGeom>
            <a:avLst/>
            <a:gdLst/>
            <a:ahLst/>
            <a:cxnLst/>
            <a:rect l="l" t="t" r="r" b="b"/>
            <a:pathLst>
              <a:path w="752475" h="333375">
                <a:moveTo>
                  <a:pt x="0" y="333375"/>
                </a:moveTo>
                <a:lnTo>
                  <a:pt x="752474" y="333375"/>
                </a:lnTo>
                <a:lnTo>
                  <a:pt x="752474" y="0"/>
                </a:lnTo>
                <a:lnTo>
                  <a:pt x="0" y="0"/>
                </a:lnTo>
                <a:lnTo>
                  <a:pt x="0" y="333375"/>
                </a:lnTo>
                <a:close/>
              </a:path>
            </a:pathLst>
          </a:custGeom>
          <a:solidFill>
            <a:srgbClr val="FFFFFF"/>
          </a:solidFill>
        </p:spPr>
        <p:txBody>
          <a:bodyPr wrap="square" lIns="0" tIns="0" rIns="0" bIns="0" rtlCol="0"/>
          <a:lstStyle/>
          <a:p>
            <a:endParaRPr sz="1588"/>
          </a:p>
        </p:txBody>
      </p:sp>
      <p:sp>
        <p:nvSpPr>
          <p:cNvPr id="25" name="object 25"/>
          <p:cNvSpPr/>
          <p:nvPr/>
        </p:nvSpPr>
        <p:spPr>
          <a:xfrm>
            <a:off x="2495176" y="2246207"/>
            <a:ext cx="646205" cy="463176"/>
          </a:xfrm>
          <a:prstGeom prst="rect">
            <a:avLst/>
          </a:prstGeom>
          <a:blipFill>
            <a:blip r:embed="rId7" cstate="print"/>
            <a:stretch>
              <a:fillRect/>
            </a:stretch>
          </a:blipFill>
        </p:spPr>
        <p:txBody>
          <a:bodyPr wrap="square" lIns="0" tIns="0" rIns="0" bIns="0" rtlCol="0"/>
          <a:lstStyle/>
          <a:p>
            <a:endParaRPr sz="1588"/>
          </a:p>
        </p:txBody>
      </p:sp>
      <p:sp>
        <p:nvSpPr>
          <p:cNvPr id="26" name="object 26"/>
          <p:cNvSpPr txBox="1"/>
          <p:nvPr/>
        </p:nvSpPr>
        <p:spPr>
          <a:xfrm>
            <a:off x="2591360" y="2291965"/>
            <a:ext cx="663949" cy="247191"/>
          </a:xfrm>
          <a:prstGeom prst="rect">
            <a:avLst/>
          </a:prstGeom>
          <a:ln w="13546">
            <a:solidFill>
              <a:srgbClr val="000000"/>
            </a:solidFill>
          </a:ln>
        </p:spPr>
        <p:txBody>
          <a:bodyPr vert="horz" wrap="square" lIns="0" tIns="2801" rIns="0" bIns="0" rtlCol="0">
            <a:spAutoFit/>
          </a:bodyPr>
          <a:lstStyle/>
          <a:p>
            <a:pPr marL="33059">
              <a:spcBef>
                <a:spcPts val="22"/>
              </a:spcBef>
            </a:pPr>
            <a:r>
              <a:rPr sz="1588" dirty="0">
                <a:solidFill>
                  <a:srgbClr val="4D4D4D"/>
                </a:solidFill>
                <a:latin typeface="Courier New"/>
                <a:cs typeface="Courier New"/>
              </a:rPr>
              <a:t>bin</a:t>
            </a:r>
            <a:endParaRPr sz="1588">
              <a:latin typeface="Courier New"/>
              <a:cs typeface="Courier New"/>
            </a:endParaRPr>
          </a:p>
        </p:txBody>
      </p:sp>
      <p:sp>
        <p:nvSpPr>
          <p:cNvPr id="27" name="object 27"/>
          <p:cNvSpPr/>
          <p:nvPr/>
        </p:nvSpPr>
        <p:spPr>
          <a:xfrm>
            <a:off x="5498352" y="2276089"/>
            <a:ext cx="758264" cy="388470"/>
          </a:xfrm>
          <a:prstGeom prst="rect">
            <a:avLst/>
          </a:prstGeom>
          <a:blipFill>
            <a:blip r:embed="rId5" cstate="print"/>
            <a:stretch>
              <a:fillRect/>
            </a:stretch>
          </a:blipFill>
        </p:spPr>
        <p:txBody>
          <a:bodyPr wrap="square" lIns="0" tIns="0" rIns="0" bIns="0" rtlCol="0"/>
          <a:lstStyle/>
          <a:p>
            <a:endParaRPr sz="1588"/>
          </a:p>
        </p:txBody>
      </p:sp>
      <p:sp>
        <p:nvSpPr>
          <p:cNvPr id="28" name="object 28"/>
          <p:cNvSpPr/>
          <p:nvPr/>
        </p:nvSpPr>
        <p:spPr>
          <a:xfrm>
            <a:off x="5412442" y="2238737"/>
            <a:ext cx="844176" cy="537882"/>
          </a:xfrm>
          <a:prstGeom prst="rect">
            <a:avLst/>
          </a:prstGeom>
          <a:blipFill>
            <a:blip r:embed="rId8" cstate="print"/>
            <a:stretch>
              <a:fillRect/>
            </a:stretch>
          </a:blipFill>
        </p:spPr>
        <p:txBody>
          <a:bodyPr wrap="square" lIns="0" tIns="0" rIns="0" bIns="0" rtlCol="0"/>
          <a:lstStyle/>
          <a:p>
            <a:endParaRPr sz="1588"/>
          </a:p>
        </p:txBody>
      </p:sp>
      <p:sp>
        <p:nvSpPr>
          <p:cNvPr id="29" name="object 29"/>
          <p:cNvSpPr/>
          <p:nvPr/>
        </p:nvSpPr>
        <p:spPr>
          <a:xfrm>
            <a:off x="5583331" y="2291965"/>
            <a:ext cx="663949" cy="294154"/>
          </a:xfrm>
          <a:custGeom>
            <a:avLst/>
            <a:gdLst/>
            <a:ahLst/>
            <a:cxnLst/>
            <a:rect l="l" t="t" r="r" b="b"/>
            <a:pathLst>
              <a:path w="752475" h="333375">
                <a:moveTo>
                  <a:pt x="0" y="333375"/>
                </a:moveTo>
                <a:lnTo>
                  <a:pt x="752474" y="333375"/>
                </a:lnTo>
                <a:lnTo>
                  <a:pt x="752474" y="0"/>
                </a:lnTo>
                <a:lnTo>
                  <a:pt x="0" y="0"/>
                </a:lnTo>
                <a:lnTo>
                  <a:pt x="0" y="333375"/>
                </a:lnTo>
                <a:close/>
              </a:path>
            </a:pathLst>
          </a:custGeom>
          <a:solidFill>
            <a:srgbClr val="FFFFFF"/>
          </a:solidFill>
        </p:spPr>
        <p:txBody>
          <a:bodyPr wrap="square" lIns="0" tIns="0" rIns="0" bIns="0" rtlCol="0"/>
          <a:lstStyle/>
          <a:p>
            <a:endParaRPr sz="1588"/>
          </a:p>
        </p:txBody>
      </p:sp>
      <p:sp>
        <p:nvSpPr>
          <p:cNvPr id="30" name="object 30"/>
          <p:cNvSpPr/>
          <p:nvPr/>
        </p:nvSpPr>
        <p:spPr>
          <a:xfrm>
            <a:off x="5487146" y="2246207"/>
            <a:ext cx="769470" cy="463176"/>
          </a:xfrm>
          <a:prstGeom prst="rect">
            <a:avLst/>
          </a:prstGeom>
          <a:blipFill>
            <a:blip r:embed="rId9" cstate="print"/>
            <a:stretch>
              <a:fillRect/>
            </a:stretch>
          </a:blipFill>
        </p:spPr>
        <p:txBody>
          <a:bodyPr wrap="square" lIns="0" tIns="0" rIns="0" bIns="0" rtlCol="0"/>
          <a:lstStyle/>
          <a:p>
            <a:endParaRPr sz="1588"/>
          </a:p>
        </p:txBody>
      </p:sp>
      <p:sp>
        <p:nvSpPr>
          <p:cNvPr id="31" name="object 31"/>
          <p:cNvSpPr txBox="1"/>
          <p:nvPr/>
        </p:nvSpPr>
        <p:spPr>
          <a:xfrm>
            <a:off x="5583331" y="2291965"/>
            <a:ext cx="663949" cy="247191"/>
          </a:xfrm>
          <a:prstGeom prst="rect">
            <a:avLst/>
          </a:prstGeom>
          <a:ln w="13546">
            <a:solidFill>
              <a:srgbClr val="000000"/>
            </a:solidFill>
          </a:ln>
        </p:spPr>
        <p:txBody>
          <a:bodyPr vert="horz" wrap="square" lIns="0" tIns="2801" rIns="0" bIns="0" rtlCol="0">
            <a:spAutoFit/>
          </a:bodyPr>
          <a:lstStyle/>
          <a:p>
            <a:pPr marL="33059">
              <a:spcBef>
                <a:spcPts val="22"/>
              </a:spcBef>
            </a:pPr>
            <a:r>
              <a:rPr sz="1588" dirty="0">
                <a:solidFill>
                  <a:srgbClr val="4D4D4D"/>
                </a:solidFill>
                <a:latin typeface="Courier New"/>
                <a:cs typeface="Courier New"/>
              </a:rPr>
              <a:t>home</a:t>
            </a:r>
            <a:endParaRPr sz="1588">
              <a:latin typeface="Courier New"/>
              <a:cs typeface="Courier New"/>
            </a:endParaRPr>
          </a:p>
        </p:txBody>
      </p:sp>
      <p:sp>
        <p:nvSpPr>
          <p:cNvPr id="32" name="object 32"/>
          <p:cNvSpPr/>
          <p:nvPr/>
        </p:nvSpPr>
        <p:spPr>
          <a:xfrm>
            <a:off x="3776383" y="2276089"/>
            <a:ext cx="825499" cy="388470"/>
          </a:xfrm>
          <a:prstGeom prst="rect">
            <a:avLst/>
          </a:prstGeom>
          <a:blipFill>
            <a:blip r:embed="rId10" cstate="print"/>
            <a:stretch>
              <a:fillRect/>
            </a:stretch>
          </a:blipFill>
        </p:spPr>
        <p:txBody>
          <a:bodyPr wrap="square" lIns="0" tIns="0" rIns="0" bIns="0" rtlCol="0"/>
          <a:lstStyle/>
          <a:p>
            <a:endParaRPr sz="1588"/>
          </a:p>
        </p:txBody>
      </p:sp>
      <p:sp>
        <p:nvSpPr>
          <p:cNvPr id="33" name="object 33"/>
          <p:cNvSpPr/>
          <p:nvPr/>
        </p:nvSpPr>
        <p:spPr>
          <a:xfrm>
            <a:off x="3690470" y="2238737"/>
            <a:ext cx="720911" cy="537882"/>
          </a:xfrm>
          <a:prstGeom prst="rect">
            <a:avLst/>
          </a:prstGeom>
          <a:blipFill>
            <a:blip r:embed="rId11" cstate="print"/>
            <a:stretch>
              <a:fillRect/>
            </a:stretch>
          </a:blipFill>
        </p:spPr>
        <p:txBody>
          <a:bodyPr wrap="square" lIns="0" tIns="0" rIns="0" bIns="0" rtlCol="0"/>
          <a:lstStyle/>
          <a:p>
            <a:endParaRPr sz="1588"/>
          </a:p>
        </p:txBody>
      </p:sp>
      <p:sp>
        <p:nvSpPr>
          <p:cNvPr id="34" name="object 34"/>
          <p:cNvSpPr/>
          <p:nvPr/>
        </p:nvSpPr>
        <p:spPr>
          <a:xfrm>
            <a:off x="3860427" y="2291965"/>
            <a:ext cx="731184" cy="294154"/>
          </a:xfrm>
          <a:custGeom>
            <a:avLst/>
            <a:gdLst/>
            <a:ahLst/>
            <a:cxnLst/>
            <a:rect l="l" t="t" r="r" b="b"/>
            <a:pathLst>
              <a:path w="828675" h="333375">
                <a:moveTo>
                  <a:pt x="0" y="333375"/>
                </a:moveTo>
                <a:lnTo>
                  <a:pt x="828675" y="333375"/>
                </a:lnTo>
                <a:lnTo>
                  <a:pt x="828675" y="0"/>
                </a:lnTo>
                <a:lnTo>
                  <a:pt x="0" y="0"/>
                </a:lnTo>
                <a:lnTo>
                  <a:pt x="0" y="333375"/>
                </a:lnTo>
                <a:close/>
              </a:path>
            </a:pathLst>
          </a:custGeom>
          <a:solidFill>
            <a:srgbClr val="FFFFFF"/>
          </a:solidFill>
        </p:spPr>
        <p:txBody>
          <a:bodyPr wrap="square" lIns="0" tIns="0" rIns="0" bIns="0" rtlCol="0"/>
          <a:lstStyle/>
          <a:p>
            <a:endParaRPr sz="1588"/>
          </a:p>
        </p:txBody>
      </p:sp>
      <p:sp>
        <p:nvSpPr>
          <p:cNvPr id="35" name="object 35"/>
          <p:cNvSpPr/>
          <p:nvPr/>
        </p:nvSpPr>
        <p:spPr>
          <a:xfrm>
            <a:off x="3761442" y="2246207"/>
            <a:ext cx="649941" cy="463176"/>
          </a:xfrm>
          <a:prstGeom prst="rect">
            <a:avLst/>
          </a:prstGeom>
          <a:blipFill>
            <a:blip r:embed="rId12" cstate="print"/>
            <a:stretch>
              <a:fillRect/>
            </a:stretch>
          </a:blipFill>
        </p:spPr>
        <p:txBody>
          <a:bodyPr wrap="square" lIns="0" tIns="0" rIns="0" bIns="0" rtlCol="0"/>
          <a:lstStyle/>
          <a:p>
            <a:endParaRPr sz="1588"/>
          </a:p>
        </p:txBody>
      </p:sp>
      <p:sp>
        <p:nvSpPr>
          <p:cNvPr id="36" name="object 36"/>
          <p:cNvSpPr txBox="1"/>
          <p:nvPr/>
        </p:nvSpPr>
        <p:spPr>
          <a:xfrm>
            <a:off x="3860427" y="2291965"/>
            <a:ext cx="731184" cy="247191"/>
          </a:xfrm>
          <a:prstGeom prst="rect">
            <a:avLst/>
          </a:prstGeom>
          <a:ln w="13546">
            <a:solidFill>
              <a:srgbClr val="000000"/>
            </a:solidFill>
          </a:ln>
        </p:spPr>
        <p:txBody>
          <a:bodyPr vert="horz" wrap="square" lIns="0" tIns="2801" rIns="0" bIns="0" rtlCol="0">
            <a:spAutoFit/>
          </a:bodyPr>
          <a:lstStyle/>
          <a:p>
            <a:pPr marL="33059">
              <a:spcBef>
                <a:spcPts val="22"/>
              </a:spcBef>
            </a:pPr>
            <a:r>
              <a:rPr sz="1588" dirty="0">
                <a:solidFill>
                  <a:srgbClr val="4D4D4D"/>
                </a:solidFill>
                <a:latin typeface="Courier New"/>
                <a:cs typeface="Courier New"/>
              </a:rPr>
              <a:t>usr</a:t>
            </a:r>
            <a:endParaRPr sz="1588">
              <a:latin typeface="Courier New"/>
              <a:cs typeface="Courier New"/>
            </a:endParaRPr>
          </a:p>
        </p:txBody>
      </p:sp>
      <p:sp>
        <p:nvSpPr>
          <p:cNvPr id="37" name="object 37"/>
          <p:cNvSpPr/>
          <p:nvPr/>
        </p:nvSpPr>
        <p:spPr>
          <a:xfrm>
            <a:off x="3802528" y="2888678"/>
            <a:ext cx="1042147" cy="388470"/>
          </a:xfrm>
          <a:prstGeom prst="rect">
            <a:avLst/>
          </a:prstGeom>
          <a:blipFill>
            <a:blip r:embed="rId13" cstate="print"/>
            <a:stretch>
              <a:fillRect/>
            </a:stretch>
          </a:blipFill>
        </p:spPr>
        <p:txBody>
          <a:bodyPr wrap="square" lIns="0" tIns="0" rIns="0" bIns="0" rtlCol="0"/>
          <a:lstStyle/>
          <a:p>
            <a:endParaRPr sz="1588"/>
          </a:p>
        </p:txBody>
      </p:sp>
      <p:sp>
        <p:nvSpPr>
          <p:cNvPr id="38" name="object 38"/>
          <p:cNvSpPr/>
          <p:nvPr/>
        </p:nvSpPr>
        <p:spPr>
          <a:xfrm>
            <a:off x="3712881" y="2851326"/>
            <a:ext cx="1090706" cy="537882"/>
          </a:xfrm>
          <a:prstGeom prst="rect">
            <a:avLst/>
          </a:prstGeom>
          <a:blipFill>
            <a:blip r:embed="rId14" cstate="print"/>
            <a:stretch>
              <a:fillRect/>
            </a:stretch>
          </a:blipFill>
        </p:spPr>
        <p:txBody>
          <a:bodyPr wrap="square" lIns="0" tIns="0" rIns="0" bIns="0" rtlCol="0"/>
          <a:lstStyle/>
          <a:p>
            <a:endParaRPr sz="1588"/>
          </a:p>
        </p:txBody>
      </p:sp>
      <p:sp>
        <p:nvSpPr>
          <p:cNvPr id="39" name="object 39"/>
          <p:cNvSpPr/>
          <p:nvPr/>
        </p:nvSpPr>
        <p:spPr>
          <a:xfrm>
            <a:off x="3885640" y="2905487"/>
            <a:ext cx="949699" cy="294154"/>
          </a:xfrm>
          <a:custGeom>
            <a:avLst/>
            <a:gdLst/>
            <a:ahLst/>
            <a:cxnLst/>
            <a:rect l="l" t="t" r="r" b="b"/>
            <a:pathLst>
              <a:path w="1076325" h="333375">
                <a:moveTo>
                  <a:pt x="0" y="333375"/>
                </a:moveTo>
                <a:lnTo>
                  <a:pt x="1076325" y="333375"/>
                </a:lnTo>
                <a:lnTo>
                  <a:pt x="1076325" y="0"/>
                </a:lnTo>
                <a:lnTo>
                  <a:pt x="0" y="0"/>
                </a:lnTo>
                <a:lnTo>
                  <a:pt x="0" y="333375"/>
                </a:lnTo>
                <a:close/>
              </a:path>
            </a:pathLst>
          </a:custGeom>
          <a:solidFill>
            <a:srgbClr val="FFFFFF"/>
          </a:solidFill>
        </p:spPr>
        <p:txBody>
          <a:bodyPr wrap="square" lIns="0" tIns="0" rIns="0" bIns="0" rtlCol="0"/>
          <a:lstStyle/>
          <a:p>
            <a:endParaRPr sz="1588"/>
          </a:p>
        </p:txBody>
      </p:sp>
      <p:sp>
        <p:nvSpPr>
          <p:cNvPr id="40" name="object 40"/>
          <p:cNvSpPr/>
          <p:nvPr/>
        </p:nvSpPr>
        <p:spPr>
          <a:xfrm>
            <a:off x="3787589" y="2858796"/>
            <a:ext cx="1053726" cy="463176"/>
          </a:xfrm>
          <a:prstGeom prst="rect">
            <a:avLst/>
          </a:prstGeom>
          <a:blipFill>
            <a:blip r:embed="rId15" cstate="print"/>
            <a:stretch>
              <a:fillRect/>
            </a:stretch>
          </a:blipFill>
        </p:spPr>
        <p:txBody>
          <a:bodyPr wrap="square" lIns="0" tIns="0" rIns="0" bIns="0" rtlCol="0"/>
          <a:lstStyle/>
          <a:p>
            <a:endParaRPr sz="1588"/>
          </a:p>
        </p:txBody>
      </p:sp>
      <p:sp>
        <p:nvSpPr>
          <p:cNvPr id="41" name="object 41"/>
          <p:cNvSpPr txBox="1"/>
          <p:nvPr/>
        </p:nvSpPr>
        <p:spPr>
          <a:xfrm>
            <a:off x="3908050" y="2897014"/>
            <a:ext cx="756397" cy="255678"/>
          </a:xfrm>
          <a:prstGeom prst="rect">
            <a:avLst/>
          </a:prstGeom>
        </p:spPr>
        <p:txBody>
          <a:bodyPr vert="horz" wrap="square" lIns="0" tIns="11206" rIns="0" bIns="0" rtlCol="0">
            <a:spAutoFit/>
          </a:bodyPr>
          <a:lstStyle/>
          <a:p>
            <a:pPr marL="11206">
              <a:spcBef>
                <a:spcPts val="88"/>
              </a:spcBef>
            </a:pPr>
            <a:r>
              <a:rPr sz="1588" dirty="0">
                <a:solidFill>
                  <a:srgbClr val="4D4D4D"/>
                </a:solidFill>
                <a:latin typeface="Courier New"/>
                <a:cs typeface="Courier New"/>
              </a:rPr>
              <a:t>/local</a:t>
            </a:r>
            <a:endParaRPr sz="1588">
              <a:latin typeface="Courier New"/>
              <a:cs typeface="Courier New"/>
            </a:endParaRPr>
          </a:p>
        </p:txBody>
      </p:sp>
      <p:sp>
        <p:nvSpPr>
          <p:cNvPr id="42" name="object 42"/>
          <p:cNvSpPr/>
          <p:nvPr/>
        </p:nvSpPr>
        <p:spPr>
          <a:xfrm>
            <a:off x="3802528" y="3501266"/>
            <a:ext cx="825499" cy="388470"/>
          </a:xfrm>
          <a:prstGeom prst="rect">
            <a:avLst/>
          </a:prstGeom>
          <a:blipFill>
            <a:blip r:embed="rId16" cstate="print"/>
            <a:stretch>
              <a:fillRect/>
            </a:stretch>
          </a:blipFill>
        </p:spPr>
        <p:txBody>
          <a:bodyPr wrap="square" lIns="0" tIns="0" rIns="0" bIns="0" rtlCol="0"/>
          <a:lstStyle/>
          <a:p>
            <a:endParaRPr sz="1588"/>
          </a:p>
        </p:txBody>
      </p:sp>
      <p:sp>
        <p:nvSpPr>
          <p:cNvPr id="43" name="object 43"/>
          <p:cNvSpPr/>
          <p:nvPr/>
        </p:nvSpPr>
        <p:spPr>
          <a:xfrm>
            <a:off x="3712882" y="3467648"/>
            <a:ext cx="844176" cy="534146"/>
          </a:xfrm>
          <a:prstGeom prst="rect">
            <a:avLst/>
          </a:prstGeom>
          <a:blipFill>
            <a:blip r:embed="rId17" cstate="print"/>
            <a:stretch>
              <a:fillRect/>
            </a:stretch>
          </a:blipFill>
        </p:spPr>
        <p:txBody>
          <a:bodyPr wrap="square" lIns="0" tIns="0" rIns="0" bIns="0" rtlCol="0"/>
          <a:lstStyle/>
          <a:p>
            <a:endParaRPr sz="1588"/>
          </a:p>
        </p:txBody>
      </p:sp>
      <p:sp>
        <p:nvSpPr>
          <p:cNvPr id="44" name="object 44"/>
          <p:cNvSpPr/>
          <p:nvPr/>
        </p:nvSpPr>
        <p:spPr>
          <a:xfrm>
            <a:off x="3885640" y="3519010"/>
            <a:ext cx="731184" cy="294154"/>
          </a:xfrm>
          <a:custGeom>
            <a:avLst/>
            <a:gdLst/>
            <a:ahLst/>
            <a:cxnLst/>
            <a:rect l="l" t="t" r="r" b="b"/>
            <a:pathLst>
              <a:path w="828675" h="333375">
                <a:moveTo>
                  <a:pt x="0" y="333375"/>
                </a:moveTo>
                <a:lnTo>
                  <a:pt x="828675" y="333375"/>
                </a:lnTo>
                <a:lnTo>
                  <a:pt x="828675" y="0"/>
                </a:lnTo>
                <a:lnTo>
                  <a:pt x="0" y="0"/>
                </a:lnTo>
                <a:lnTo>
                  <a:pt x="0" y="333375"/>
                </a:lnTo>
                <a:close/>
              </a:path>
            </a:pathLst>
          </a:custGeom>
          <a:solidFill>
            <a:srgbClr val="FFFFFF"/>
          </a:solidFill>
        </p:spPr>
        <p:txBody>
          <a:bodyPr wrap="square" lIns="0" tIns="0" rIns="0" bIns="0" rtlCol="0"/>
          <a:lstStyle/>
          <a:p>
            <a:endParaRPr sz="1588"/>
          </a:p>
        </p:txBody>
      </p:sp>
      <p:sp>
        <p:nvSpPr>
          <p:cNvPr id="45" name="object 45"/>
          <p:cNvSpPr/>
          <p:nvPr/>
        </p:nvSpPr>
        <p:spPr>
          <a:xfrm>
            <a:off x="3787588" y="3475119"/>
            <a:ext cx="769470" cy="459441"/>
          </a:xfrm>
          <a:prstGeom prst="rect">
            <a:avLst/>
          </a:prstGeom>
          <a:blipFill>
            <a:blip r:embed="rId18" cstate="print"/>
            <a:stretch>
              <a:fillRect/>
            </a:stretch>
          </a:blipFill>
        </p:spPr>
        <p:txBody>
          <a:bodyPr wrap="square" lIns="0" tIns="0" rIns="0" bIns="0" rtlCol="0"/>
          <a:lstStyle/>
          <a:p>
            <a:endParaRPr sz="1588"/>
          </a:p>
        </p:txBody>
      </p:sp>
      <p:sp>
        <p:nvSpPr>
          <p:cNvPr id="46" name="object 46"/>
          <p:cNvSpPr txBox="1"/>
          <p:nvPr/>
        </p:nvSpPr>
        <p:spPr>
          <a:xfrm>
            <a:off x="3885640" y="3519009"/>
            <a:ext cx="731184" cy="247191"/>
          </a:xfrm>
          <a:prstGeom prst="rect">
            <a:avLst/>
          </a:prstGeom>
          <a:ln w="13546">
            <a:solidFill>
              <a:srgbClr val="000000"/>
            </a:solidFill>
          </a:ln>
        </p:spPr>
        <p:txBody>
          <a:bodyPr vert="horz" wrap="square" lIns="0" tIns="2801" rIns="0" bIns="0" rtlCol="0">
            <a:spAutoFit/>
          </a:bodyPr>
          <a:lstStyle/>
          <a:p>
            <a:pPr marL="33059">
              <a:spcBef>
                <a:spcPts val="22"/>
              </a:spcBef>
            </a:pPr>
            <a:r>
              <a:rPr sz="1588" dirty="0">
                <a:solidFill>
                  <a:srgbClr val="4D4D4D"/>
                </a:solidFill>
                <a:latin typeface="Courier New"/>
                <a:cs typeface="Courier New"/>
              </a:rPr>
              <a:t>/bin</a:t>
            </a:r>
            <a:endParaRPr sz="1588">
              <a:latin typeface="Courier New"/>
              <a:cs typeface="Courier New"/>
            </a:endParaRPr>
          </a:p>
        </p:txBody>
      </p:sp>
      <p:sp>
        <p:nvSpPr>
          <p:cNvPr id="47" name="object 47"/>
          <p:cNvSpPr/>
          <p:nvPr/>
        </p:nvSpPr>
        <p:spPr>
          <a:xfrm>
            <a:off x="5498352" y="2888678"/>
            <a:ext cx="1617381" cy="388470"/>
          </a:xfrm>
          <a:prstGeom prst="rect">
            <a:avLst/>
          </a:prstGeom>
          <a:blipFill>
            <a:blip r:embed="rId19" cstate="print"/>
            <a:stretch>
              <a:fillRect/>
            </a:stretch>
          </a:blipFill>
        </p:spPr>
        <p:txBody>
          <a:bodyPr wrap="square" lIns="0" tIns="0" rIns="0" bIns="0" rtlCol="0"/>
          <a:lstStyle/>
          <a:p>
            <a:endParaRPr sz="1588"/>
          </a:p>
        </p:txBody>
      </p:sp>
      <p:sp>
        <p:nvSpPr>
          <p:cNvPr id="48" name="object 48"/>
          <p:cNvSpPr/>
          <p:nvPr/>
        </p:nvSpPr>
        <p:spPr>
          <a:xfrm>
            <a:off x="5412442" y="2851326"/>
            <a:ext cx="1699559" cy="537882"/>
          </a:xfrm>
          <a:prstGeom prst="rect">
            <a:avLst/>
          </a:prstGeom>
          <a:blipFill>
            <a:blip r:embed="rId20" cstate="print"/>
            <a:stretch>
              <a:fillRect/>
            </a:stretch>
          </a:blipFill>
        </p:spPr>
        <p:txBody>
          <a:bodyPr wrap="square" lIns="0" tIns="0" rIns="0" bIns="0" rtlCol="0"/>
          <a:lstStyle/>
          <a:p>
            <a:endParaRPr sz="1588"/>
          </a:p>
        </p:txBody>
      </p:sp>
      <p:sp>
        <p:nvSpPr>
          <p:cNvPr id="49" name="object 49"/>
          <p:cNvSpPr/>
          <p:nvPr/>
        </p:nvSpPr>
        <p:spPr>
          <a:xfrm>
            <a:off x="5583331" y="2905487"/>
            <a:ext cx="1521199" cy="294154"/>
          </a:xfrm>
          <a:custGeom>
            <a:avLst/>
            <a:gdLst/>
            <a:ahLst/>
            <a:cxnLst/>
            <a:rect l="l" t="t" r="r" b="b"/>
            <a:pathLst>
              <a:path w="1724025" h="333375">
                <a:moveTo>
                  <a:pt x="0" y="333375"/>
                </a:moveTo>
                <a:lnTo>
                  <a:pt x="1724025" y="333375"/>
                </a:lnTo>
                <a:lnTo>
                  <a:pt x="1724025" y="0"/>
                </a:lnTo>
                <a:lnTo>
                  <a:pt x="0" y="0"/>
                </a:lnTo>
                <a:lnTo>
                  <a:pt x="0" y="333375"/>
                </a:lnTo>
                <a:close/>
              </a:path>
            </a:pathLst>
          </a:custGeom>
          <a:solidFill>
            <a:srgbClr val="FFFFFF"/>
          </a:solidFill>
        </p:spPr>
        <p:txBody>
          <a:bodyPr wrap="square" lIns="0" tIns="0" rIns="0" bIns="0" rtlCol="0"/>
          <a:lstStyle/>
          <a:p>
            <a:endParaRPr sz="1588"/>
          </a:p>
        </p:txBody>
      </p:sp>
      <p:sp>
        <p:nvSpPr>
          <p:cNvPr id="50" name="object 50"/>
          <p:cNvSpPr/>
          <p:nvPr/>
        </p:nvSpPr>
        <p:spPr>
          <a:xfrm>
            <a:off x="5487146" y="2858796"/>
            <a:ext cx="1624853" cy="463176"/>
          </a:xfrm>
          <a:prstGeom prst="rect">
            <a:avLst/>
          </a:prstGeom>
          <a:blipFill>
            <a:blip r:embed="rId21" cstate="print"/>
            <a:stretch>
              <a:fillRect/>
            </a:stretch>
          </a:blipFill>
        </p:spPr>
        <p:txBody>
          <a:bodyPr wrap="square" lIns="0" tIns="0" rIns="0" bIns="0" rtlCol="0"/>
          <a:lstStyle/>
          <a:p>
            <a:endParaRPr sz="1588"/>
          </a:p>
        </p:txBody>
      </p:sp>
      <p:sp>
        <p:nvSpPr>
          <p:cNvPr id="51" name="object 51"/>
          <p:cNvSpPr txBox="1"/>
          <p:nvPr/>
        </p:nvSpPr>
        <p:spPr>
          <a:xfrm>
            <a:off x="5583331" y="2905487"/>
            <a:ext cx="1521199" cy="247191"/>
          </a:xfrm>
          <a:prstGeom prst="rect">
            <a:avLst/>
          </a:prstGeom>
          <a:ln w="13546">
            <a:solidFill>
              <a:srgbClr val="000000"/>
            </a:solidFill>
          </a:ln>
        </p:spPr>
        <p:txBody>
          <a:bodyPr vert="horz" wrap="square" lIns="0" tIns="2801" rIns="0" bIns="0" rtlCol="0">
            <a:spAutoFit/>
          </a:bodyPr>
          <a:lstStyle/>
          <a:p>
            <a:pPr marL="33059">
              <a:spcBef>
                <a:spcPts val="22"/>
              </a:spcBef>
            </a:pPr>
            <a:r>
              <a:rPr sz="1588" dirty="0">
                <a:solidFill>
                  <a:srgbClr val="4D4D4D"/>
                </a:solidFill>
                <a:latin typeface="Courier New"/>
                <a:cs typeface="Courier New"/>
              </a:rPr>
              <a:t>/&lt;username&gt;</a:t>
            </a:r>
            <a:endParaRPr sz="1588">
              <a:latin typeface="Courier New"/>
              <a:cs typeface="Courier New"/>
            </a:endParaRPr>
          </a:p>
        </p:txBody>
      </p:sp>
      <p:sp>
        <p:nvSpPr>
          <p:cNvPr id="52" name="object 52"/>
          <p:cNvSpPr/>
          <p:nvPr/>
        </p:nvSpPr>
        <p:spPr>
          <a:xfrm>
            <a:off x="5498353" y="3501266"/>
            <a:ext cx="1531471" cy="388470"/>
          </a:xfrm>
          <a:prstGeom prst="rect">
            <a:avLst/>
          </a:prstGeom>
          <a:blipFill>
            <a:blip r:embed="rId22" cstate="print"/>
            <a:stretch>
              <a:fillRect/>
            </a:stretch>
          </a:blipFill>
        </p:spPr>
        <p:txBody>
          <a:bodyPr wrap="square" lIns="0" tIns="0" rIns="0" bIns="0" rtlCol="0"/>
          <a:lstStyle/>
          <a:p>
            <a:endParaRPr sz="1588"/>
          </a:p>
        </p:txBody>
      </p:sp>
      <p:sp>
        <p:nvSpPr>
          <p:cNvPr id="53" name="object 53"/>
          <p:cNvSpPr/>
          <p:nvPr/>
        </p:nvSpPr>
        <p:spPr>
          <a:xfrm>
            <a:off x="5412442" y="3467648"/>
            <a:ext cx="1576294" cy="534146"/>
          </a:xfrm>
          <a:prstGeom prst="rect">
            <a:avLst/>
          </a:prstGeom>
          <a:blipFill>
            <a:blip r:embed="rId23" cstate="print"/>
            <a:stretch>
              <a:fillRect/>
            </a:stretch>
          </a:blipFill>
        </p:spPr>
        <p:txBody>
          <a:bodyPr wrap="square" lIns="0" tIns="0" rIns="0" bIns="0" rtlCol="0"/>
          <a:lstStyle/>
          <a:p>
            <a:endParaRPr sz="1588"/>
          </a:p>
        </p:txBody>
      </p:sp>
      <p:sp>
        <p:nvSpPr>
          <p:cNvPr id="54" name="object 54"/>
          <p:cNvSpPr/>
          <p:nvPr/>
        </p:nvSpPr>
        <p:spPr>
          <a:xfrm>
            <a:off x="5583332" y="3519010"/>
            <a:ext cx="1437154" cy="294154"/>
          </a:xfrm>
          <a:custGeom>
            <a:avLst/>
            <a:gdLst/>
            <a:ahLst/>
            <a:cxnLst/>
            <a:rect l="l" t="t" r="r" b="b"/>
            <a:pathLst>
              <a:path w="1628775" h="333375">
                <a:moveTo>
                  <a:pt x="0" y="333375"/>
                </a:moveTo>
                <a:lnTo>
                  <a:pt x="1628775" y="333375"/>
                </a:lnTo>
                <a:lnTo>
                  <a:pt x="1628775" y="0"/>
                </a:lnTo>
                <a:lnTo>
                  <a:pt x="0" y="0"/>
                </a:lnTo>
                <a:lnTo>
                  <a:pt x="0" y="333375"/>
                </a:lnTo>
                <a:close/>
              </a:path>
            </a:pathLst>
          </a:custGeom>
          <a:solidFill>
            <a:srgbClr val="FFFFFF"/>
          </a:solidFill>
        </p:spPr>
        <p:txBody>
          <a:bodyPr wrap="square" lIns="0" tIns="0" rIns="0" bIns="0" rtlCol="0"/>
          <a:lstStyle/>
          <a:p>
            <a:endParaRPr sz="1588"/>
          </a:p>
        </p:txBody>
      </p:sp>
      <p:sp>
        <p:nvSpPr>
          <p:cNvPr id="55" name="object 55"/>
          <p:cNvSpPr/>
          <p:nvPr/>
        </p:nvSpPr>
        <p:spPr>
          <a:xfrm>
            <a:off x="5487147" y="3475119"/>
            <a:ext cx="1539314" cy="459441"/>
          </a:xfrm>
          <a:prstGeom prst="rect">
            <a:avLst/>
          </a:prstGeom>
          <a:blipFill>
            <a:blip r:embed="rId24" cstate="print"/>
            <a:stretch>
              <a:fillRect/>
            </a:stretch>
          </a:blipFill>
        </p:spPr>
        <p:txBody>
          <a:bodyPr wrap="square" lIns="0" tIns="0" rIns="0" bIns="0" rtlCol="0"/>
          <a:lstStyle/>
          <a:p>
            <a:endParaRPr sz="1588"/>
          </a:p>
        </p:txBody>
      </p:sp>
      <p:sp>
        <p:nvSpPr>
          <p:cNvPr id="56" name="object 56"/>
          <p:cNvSpPr txBox="1"/>
          <p:nvPr/>
        </p:nvSpPr>
        <p:spPr>
          <a:xfrm>
            <a:off x="5605741" y="3510536"/>
            <a:ext cx="1246094" cy="255678"/>
          </a:xfrm>
          <a:prstGeom prst="rect">
            <a:avLst/>
          </a:prstGeom>
        </p:spPr>
        <p:txBody>
          <a:bodyPr vert="horz" wrap="square" lIns="0" tIns="11206" rIns="0" bIns="0" rtlCol="0">
            <a:spAutoFit/>
          </a:bodyPr>
          <a:lstStyle/>
          <a:p>
            <a:pPr marL="11206">
              <a:spcBef>
                <a:spcPts val="88"/>
              </a:spcBef>
            </a:pPr>
            <a:r>
              <a:rPr sz="1588" dirty="0">
                <a:solidFill>
                  <a:srgbClr val="4D4D4D"/>
                </a:solidFill>
                <a:latin typeface="Courier New"/>
                <a:cs typeface="Courier New"/>
              </a:rPr>
              <a:t>/documents</a:t>
            </a:r>
            <a:endParaRPr sz="1588">
              <a:latin typeface="Courier New"/>
              <a:cs typeface="Courier New"/>
            </a:endParaRPr>
          </a:p>
        </p:txBody>
      </p:sp>
      <p:sp>
        <p:nvSpPr>
          <p:cNvPr id="57" name="object 57"/>
          <p:cNvSpPr/>
          <p:nvPr/>
        </p:nvSpPr>
        <p:spPr>
          <a:xfrm>
            <a:off x="5498353" y="4113854"/>
            <a:ext cx="825499" cy="388470"/>
          </a:xfrm>
          <a:prstGeom prst="rect">
            <a:avLst/>
          </a:prstGeom>
          <a:blipFill>
            <a:blip r:embed="rId25" cstate="print"/>
            <a:stretch>
              <a:fillRect/>
            </a:stretch>
          </a:blipFill>
        </p:spPr>
        <p:txBody>
          <a:bodyPr wrap="square" lIns="0" tIns="0" rIns="0" bIns="0" rtlCol="0"/>
          <a:lstStyle/>
          <a:p>
            <a:endParaRPr sz="1588"/>
          </a:p>
        </p:txBody>
      </p:sp>
      <p:sp>
        <p:nvSpPr>
          <p:cNvPr id="58" name="object 58"/>
          <p:cNvSpPr/>
          <p:nvPr/>
        </p:nvSpPr>
        <p:spPr>
          <a:xfrm>
            <a:off x="5412442" y="4080237"/>
            <a:ext cx="844176" cy="537882"/>
          </a:xfrm>
          <a:prstGeom prst="rect">
            <a:avLst/>
          </a:prstGeom>
          <a:blipFill>
            <a:blip r:embed="rId26" cstate="print"/>
            <a:stretch>
              <a:fillRect/>
            </a:stretch>
          </a:blipFill>
        </p:spPr>
        <p:txBody>
          <a:bodyPr wrap="square" lIns="0" tIns="0" rIns="0" bIns="0" rtlCol="0"/>
          <a:lstStyle/>
          <a:p>
            <a:endParaRPr sz="1588"/>
          </a:p>
        </p:txBody>
      </p:sp>
      <p:sp>
        <p:nvSpPr>
          <p:cNvPr id="59" name="object 59"/>
          <p:cNvSpPr/>
          <p:nvPr/>
        </p:nvSpPr>
        <p:spPr>
          <a:xfrm>
            <a:off x="5583331" y="4132532"/>
            <a:ext cx="731184" cy="294154"/>
          </a:xfrm>
          <a:custGeom>
            <a:avLst/>
            <a:gdLst/>
            <a:ahLst/>
            <a:cxnLst/>
            <a:rect l="l" t="t" r="r" b="b"/>
            <a:pathLst>
              <a:path w="828675" h="333375">
                <a:moveTo>
                  <a:pt x="0" y="333375"/>
                </a:moveTo>
                <a:lnTo>
                  <a:pt x="828675" y="333375"/>
                </a:lnTo>
                <a:lnTo>
                  <a:pt x="828675" y="0"/>
                </a:lnTo>
                <a:lnTo>
                  <a:pt x="0" y="0"/>
                </a:lnTo>
                <a:lnTo>
                  <a:pt x="0" y="333375"/>
                </a:lnTo>
                <a:close/>
              </a:path>
            </a:pathLst>
          </a:custGeom>
          <a:solidFill>
            <a:srgbClr val="FFFFFF"/>
          </a:solidFill>
        </p:spPr>
        <p:txBody>
          <a:bodyPr wrap="square" lIns="0" tIns="0" rIns="0" bIns="0" rtlCol="0"/>
          <a:lstStyle/>
          <a:p>
            <a:endParaRPr sz="1588"/>
          </a:p>
        </p:txBody>
      </p:sp>
      <p:sp>
        <p:nvSpPr>
          <p:cNvPr id="60" name="object 60"/>
          <p:cNvSpPr/>
          <p:nvPr/>
        </p:nvSpPr>
        <p:spPr>
          <a:xfrm>
            <a:off x="5487146" y="4087707"/>
            <a:ext cx="769470" cy="463176"/>
          </a:xfrm>
          <a:prstGeom prst="rect">
            <a:avLst/>
          </a:prstGeom>
          <a:blipFill>
            <a:blip r:embed="rId27" cstate="print"/>
            <a:stretch>
              <a:fillRect/>
            </a:stretch>
          </a:blipFill>
        </p:spPr>
        <p:txBody>
          <a:bodyPr wrap="square" lIns="0" tIns="0" rIns="0" bIns="0" rtlCol="0"/>
          <a:lstStyle/>
          <a:p>
            <a:endParaRPr sz="1588"/>
          </a:p>
        </p:txBody>
      </p:sp>
      <p:sp>
        <p:nvSpPr>
          <p:cNvPr id="61" name="object 61"/>
          <p:cNvSpPr txBox="1"/>
          <p:nvPr/>
        </p:nvSpPr>
        <p:spPr>
          <a:xfrm>
            <a:off x="5583331" y="4132531"/>
            <a:ext cx="731184" cy="247191"/>
          </a:xfrm>
          <a:prstGeom prst="rect">
            <a:avLst/>
          </a:prstGeom>
          <a:ln w="13546">
            <a:solidFill>
              <a:srgbClr val="000000"/>
            </a:solidFill>
          </a:ln>
        </p:spPr>
        <p:txBody>
          <a:bodyPr vert="horz" wrap="square" lIns="0" tIns="2801" rIns="0" bIns="0" rtlCol="0">
            <a:spAutoFit/>
          </a:bodyPr>
          <a:lstStyle/>
          <a:p>
            <a:pPr marL="33059">
              <a:spcBef>
                <a:spcPts val="22"/>
              </a:spcBef>
            </a:pPr>
            <a:r>
              <a:rPr sz="1588" dirty="0">
                <a:solidFill>
                  <a:srgbClr val="4D4D4D"/>
                </a:solidFill>
                <a:latin typeface="Courier New"/>
                <a:cs typeface="Courier New"/>
              </a:rPr>
              <a:t>/hpc</a:t>
            </a:r>
            <a:endParaRPr sz="1588">
              <a:latin typeface="Courier New"/>
              <a:cs typeface="Courier New"/>
            </a:endParaRPr>
          </a:p>
        </p:txBody>
      </p:sp>
      <p:sp>
        <p:nvSpPr>
          <p:cNvPr id="62" name="object 62"/>
          <p:cNvSpPr/>
          <p:nvPr/>
        </p:nvSpPr>
        <p:spPr>
          <a:xfrm>
            <a:off x="5498353" y="4730178"/>
            <a:ext cx="1531471" cy="388470"/>
          </a:xfrm>
          <a:prstGeom prst="rect">
            <a:avLst/>
          </a:prstGeom>
          <a:blipFill>
            <a:blip r:embed="rId28" cstate="print"/>
            <a:stretch>
              <a:fillRect/>
            </a:stretch>
          </a:blipFill>
        </p:spPr>
        <p:txBody>
          <a:bodyPr wrap="square" lIns="0" tIns="0" rIns="0" bIns="0" rtlCol="0"/>
          <a:lstStyle/>
          <a:p>
            <a:endParaRPr sz="1588"/>
          </a:p>
        </p:txBody>
      </p:sp>
      <p:sp>
        <p:nvSpPr>
          <p:cNvPr id="63" name="object 63"/>
          <p:cNvSpPr/>
          <p:nvPr/>
        </p:nvSpPr>
        <p:spPr>
          <a:xfrm>
            <a:off x="5412442" y="4692825"/>
            <a:ext cx="1576294" cy="537882"/>
          </a:xfrm>
          <a:prstGeom prst="rect">
            <a:avLst/>
          </a:prstGeom>
          <a:blipFill>
            <a:blip r:embed="rId29" cstate="print"/>
            <a:stretch>
              <a:fillRect/>
            </a:stretch>
          </a:blipFill>
        </p:spPr>
        <p:txBody>
          <a:bodyPr wrap="square" lIns="0" tIns="0" rIns="0" bIns="0" rtlCol="0"/>
          <a:lstStyle/>
          <a:p>
            <a:endParaRPr sz="1588"/>
          </a:p>
        </p:txBody>
      </p:sp>
      <p:sp>
        <p:nvSpPr>
          <p:cNvPr id="64" name="object 64"/>
          <p:cNvSpPr/>
          <p:nvPr/>
        </p:nvSpPr>
        <p:spPr>
          <a:xfrm>
            <a:off x="5583332" y="4746054"/>
            <a:ext cx="1437154" cy="294154"/>
          </a:xfrm>
          <a:custGeom>
            <a:avLst/>
            <a:gdLst/>
            <a:ahLst/>
            <a:cxnLst/>
            <a:rect l="l" t="t" r="r" b="b"/>
            <a:pathLst>
              <a:path w="1628775" h="333375">
                <a:moveTo>
                  <a:pt x="0" y="333375"/>
                </a:moveTo>
                <a:lnTo>
                  <a:pt x="1628775" y="333375"/>
                </a:lnTo>
                <a:lnTo>
                  <a:pt x="1628775" y="0"/>
                </a:lnTo>
                <a:lnTo>
                  <a:pt x="0" y="0"/>
                </a:lnTo>
                <a:lnTo>
                  <a:pt x="0" y="333375"/>
                </a:lnTo>
                <a:close/>
              </a:path>
            </a:pathLst>
          </a:custGeom>
          <a:solidFill>
            <a:srgbClr val="FFFFFF"/>
          </a:solidFill>
        </p:spPr>
        <p:txBody>
          <a:bodyPr wrap="square" lIns="0" tIns="0" rIns="0" bIns="0" rtlCol="0"/>
          <a:lstStyle/>
          <a:p>
            <a:endParaRPr sz="1588"/>
          </a:p>
        </p:txBody>
      </p:sp>
      <p:sp>
        <p:nvSpPr>
          <p:cNvPr id="65" name="object 65"/>
          <p:cNvSpPr/>
          <p:nvPr/>
        </p:nvSpPr>
        <p:spPr>
          <a:xfrm>
            <a:off x="5487147" y="4700296"/>
            <a:ext cx="1539314" cy="463176"/>
          </a:xfrm>
          <a:prstGeom prst="rect">
            <a:avLst/>
          </a:prstGeom>
          <a:blipFill>
            <a:blip r:embed="rId30" cstate="print"/>
            <a:stretch>
              <a:fillRect/>
            </a:stretch>
          </a:blipFill>
        </p:spPr>
        <p:txBody>
          <a:bodyPr wrap="square" lIns="0" tIns="0" rIns="0" bIns="0" rtlCol="0"/>
          <a:lstStyle/>
          <a:p>
            <a:endParaRPr sz="1588"/>
          </a:p>
        </p:txBody>
      </p:sp>
      <p:sp>
        <p:nvSpPr>
          <p:cNvPr id="66" name="object 66"/>
          <p:cNvSpPr txBox="1"/>
          <p:nvPr/>
        </p:nvSpPr>
        <p:spPr>
          <a:xfrm>
            <a:off x="5605741" y="4737579"/>
            <a:ext cx="1246094" cy="255678"/>
          </a:xfrm>
          <a:prstGeom prst="rect">
            <a:avLst/>
          </a:prstGeom>
        </p:spPr>
        <p:txBody>
          <a:bodyPr vert="horz" wrap="square" lIns="0" tIns="11206" rIns="0" bIns="0" rtlCol="0">
            <a:spAutoFit/>
          </a:bodyPr>
          <a:lstStyle/>
          <a:p>
            <a:pPr marL="11206">
              <a:spcBef>
                <a:spcPts val="88"/>
              </a:spcBef>
            </a:pPr>
            <a:r>
              <a:rPr sz="1588" dirty="0">
                <a:solidFill>
                  <a:srgbClr val="4D4D4D"/>
                </a:solidFill>
                <a:latin typeface="Courier New"/>
                <a:cs typeface="Courier New"/>
              </a:rPr>
              <a:t>/notes.txt</a:t>
            </a:r>
            <a:endParaRPr sz="1588">
              <a:latin typeface="Courier New"/>
              <a:cs typeface="Courier New"/>
            </a:endParaRPr>
          </a:p>
        </p:txBody>
      </p:sp>
      <p:sp>
        <p:nvSpPr>
          <p:cNvPr id="67" name="object 67"/>
          <p:cNvSpPr txBox="1"/>
          <p:nvPr/>
        </p:nvSpPr>
        <p:spPr>
          <a:xfrm>
            <a:off x="3033991" y="5670469"/>
            <a:ext cx="4915460" cy="255678"/>
          </a:xfrm>
          <a:prstGeom prst="rect">
            <a:avLst/>
          </a:prstGeom>
        </p:spPr>
        <p:txBody>
          <a:bodyPr vert="horz" wrap="square" lIns="0" tIns="11206" rIns="0" bIns="0" rtlCol="0">
            <a:spAutoFit/>
          </a:bodyPr>
          <a:lstStyle/>
          <a:p>
            <a:pPr marL="11206">
              <a:spcBef>
                <a:spcPts val="88"/>
              </a:spcBef>
            </a:pPr>
            <a:r>
              <a:rPr sz="1588" dirty="0">
                <a:solidFill>
                  <a:srgbClr val="2F2B20"/>
                </a:solidFill>
                <a:latin typeface="Courier New"/>
                <a:cs typeface="Courier New"/>
              </a:rPr>
              <a:t>/home/&lt;username&gt;/documents/hpc/notes.txt</a:t>
            </a:r>
            <a:endParaRPr sz="1588">
              <a:latin typeface="Courier New"/>
              <a:cs typeface="Courier New"/>
            </a:endParaRPr>
          </a:p>
        </p:txBody>
      </p:sp>
      <p:sp>
        <p:nvSpPr>
          <p:cNvPr id="68" name="object 68"/>
          <p:cNvSpPr/>
          <p:nvPr/>
        </p:nvSpPr>
        <p:spPr>
          <a:xfrm>
            <a:off x="4260542" y="3990707"/>
            <a:ext cx="107576" cy="425263"/>
          </a:xfrm>
          <a:custGeom>
            <a:avLst/>
            <a:gdLst/>
            <a:ahLst/>
            <a:cxnLst/>
            <a:rect l="l" t="t" r="r" b="b"/>
            <a:pathLst>
              <a:path w="121919" h="481964">
                <a:moveTo>
                  <a:pt x="80476" y="95388"/>
                </a:moveTo>
                <a:lnTo>
                  <a:pt x="39818" y="95388"/>
                </a:lnTo>
                <a:lnTo>
                  <a:pt x="51290" y="481615"/>
                </a:lnTo>
                <a:lnTo>
                  <a:pt x="91912" y="480407"/>
                </a:lnTo>
                <a:lnTo>
                  <a:pt x="80476" y="95388"/>
                </a:lnTo>
                <a:close/>
              </a:path>
              <a:path w="121919" h="481964">
                <a:moveTo>
                  <a:pt x="57313" y="0"/>
                </a:moveTo>
                <a:lnTo>
                  <a:pt x="0" y="123676"/>
                </a:lnTo>
                <a:lnTo>
                  <a:pt x="39818" y="95388"/>
                </a:lnTo>
                <a:lnTo>
                  <a:pt x="80476" y="95388"/>
                </a:lnTo>
                <a:lnTo>
                  <a:pt x="80440" y="94180"/>
                </a:lnTo>
                <a:lnTo>
                  <a:pt x="107953" y="94180"/>
                </a:lnTo>
                <a:lnTo>
                  <a:pt x="100998" y="81244"/>
                </a:lnTo>
                <a:lnTo>
                  <a:pt x="59726" y="81244"/>
                </a:lnTo>
                <a:lnTo>
                  <a:pt x="100997" y="81243"/>
                </a:lnTo>
                <a:lnTo>
                  <a:pt x="57313" y="0"/>
                </a:lnTo>
                <a:close/>
              </a:path>
              <a:path w="121919" h="481964">
                <a:moveTo>
                  <a:pt x="107953" y="94180"/>
                </a:moveTo>
                <a:lnTo>
                  <a:pt x="80440" y="94180"/>
                </a:lnTo>
                <a:lnTo>
                  <a:pt x="121866" y="120055"/>
                </a:lnTo>
                <a:lnTo>
                  <a:pt x="107953" y="94180"/>
                </a:lnTo>
                <a:close/>
              </a:path>
              <a:path w="121919" h="481964">
                <a:moveTo>
                  <a:pt x="100997" y="81243"/>
                </a:moveTo>
                <a:lnTo>
                  <a:pt x="59726" y="81243"/>
                </a:lnTo>
                <a:lnTo>
                  <a:pt x="100998" y="81244"/>
                </a:lnTo>
                <a:close/>
              </a:path>
            </a:pathLst>
          </a:custGeom>
          <a:solidFill>
            <a:srgbClr val="000000"/>
          </a:solidFill>
        </p:spPr>
        <p:txBody>
          <a:bodyPr wrap="square" lIns="0" tIns="0" rIns="0" bIns="0" rtlCol="0"/>
          <a:lstStyle/>
          <a:p>
            <a:endParaRPr sz="1588"/>
          </a:p>
        </p:txBody>
      </p:sp>
      <p:sp>
        <p:nvSpPr>
          <p:cNvPr id="69" name="object 69"/>
          <p:cNvSpPr/>
          <p:nvPr/>
        </p:nvSpPr>
        <p:spPr>
          <a:xfrm>
            <a:off x="5893881" y="5166274"/>
            <a:ext cx="107576" cy="425263"/>
          </a:xfrm>
          <a:custGeom>
            <a:avLst/>
            <a:gdLst/>
            <a:ahLst/>
            <a:cxnLst/>
            <a:rect l="l" t="t" r="r" b="b"/>
            <a:pathLst>
              <a:path w="121920" h="481964">
                <a:moveTo>
                  <a:pt x="80543" y="95345"/>
                </a:moveTo>
                <a:lnTo>
                  <a:pt x="39888" y="95345"/>
                </a:lnTo>
                <a:lnTo>
                  <a:pt x="50403" y="481564"/>
                </a:lnTo>
                <a:lnTo>
                  <a:pt x="91029" y="480458"/>
                </a:lnTo>
                <a:lnTo>
                  <a:pt x="80543" y="95345"/>
                </a:lnTo>
                <a:close/>
              </a:path>
              <a:path w="121920" h="481964">
                <a:moveTo>
                  <a:pt x="57618" y="0"/>
                </a:moveTo>
                <a:lnTo>
                  <a:pt x="0" y="123534"/>
                </a:lnTo>
                <a:lnTo>
                  <a:pt x="39888" y="95345"/>
                </a:lnTo>
                <a:lnTo>
                  <a:pt x="80543" y="95345"/>
                </a:lnTo>
                <a:lnTo>
                  <a:pt x="80512" y="94237"/>
                </a:lnTo>
                <a:lnTo>
                  <a:pt x="107990" y="94237"/>
                </a:lnTo>
                <a:lnTo>
                  <a:pt x="57618" y="0"/>
                </a:lnTo>
                <a:close/>
              </a:path>
              <a:path w="121920" h="481964">
                <a:moveTo>
                  <a:pt x="107990" y="94237"/>
                </a:moveTo>
                <a:lnTo>
                  <a:pt x="80512" y="94237"/>
                </a:lnTo>
                <a:lnTo>
                  <a:pt x="121875" y="120215"/>
                </a:lnTo>
                <a:lnTo>
                  <a:pt x="107990" y="94237"/>
                </a:lnTo>
                <a:close/>
              </a:path>
            </a:pathLst>
          </a:custGeom>
          <a:solidFill>
            <a:srgbClr val="000000"/>
          </a:solidFill>
        </p:spPr>
        <p:txBody>
          <a:bodyPr wrap="square" lIns="0" tIns="0" rIns="0" bIns="0" rtlCol="0"/>
          <a:lstStyle/>
          <a:p>
            <a:endParaRPr sz="1588"/>
          </a:p>
        </p:txBody>
      </p:sp>
      <p:sp>
        <p:nvSpPr>
          <p:cNvPr id="70" name="object 70"/>
          <p:cNvSpPr/>
          <p:nvPr/>
        </p:nvSpPr>
        <p:spPr>
          <a:xfrm>
            <a:off x="2860282" y="1974368"/>
            <a:ext cx="4701428" cy="107576"/>
          </a:xfrm>
          <a:custGeom>
            <a:avLst/>
            <a:gdLst/>
            <a:ahLst/>
            <a:cxnLst/>
            <a:rect l="l" t="t" r="r" b="b"/>
            <a:pathLst>
              <a:path w="5328284" h="121919">
                <a:moveTo>
                  <a:pt x="45" y="34822"/>
                </a:moveTo>
                <a:lnTo>
                  <a:pt x="0" y="75462"/>
                </a:lnTo>
                <a:lnTo>
                  <a:pt x="5206126" y="81278"/>
                </a:lnTo>
                <a:lnTo>
                  <a:pt x="5206080" y="121918"/>
                </a:lnTo>
                <a:lnTo>
                  <a:pt x="5328069" y="61095"/>
                </a:lnTo>
                <a:lnTo>
                  <a:pt x="5287271" y="40639"/>
                </a:lnTo>
                <a:lnTo>
                  <a:pt x="5206171" y="40639"/>
                </a:lnTo>
                <a:lnTo>
                  <a:pt x="45" y="34822"/>
                </a:lnTo>
                <a:close/>
              </a:path>
              <a:path w="5328284" h="121919">
                <a:moveTo>
                  <a:pt x="5206217" y="0"/>
                </a:moveTo>
                <a:lnTo>
                  <a:pt x="5206171" y="40639"/>
                </a:lnTo>
                <a:lnTo>
                  <a:pt x="5287271" y="40639"/>
                </a:lnTo>
                <a:lnTo>
                  <a:pt x="5206217" y="0"/>
                </a:lnTo>
                <a:close/>
              </a:path>
            </a:pathLst>
          </a:custGeom>
          <a:solidFill>
            <a:srgbClr val="000000"/>
          </a:solidFill>
        </p:spPr>
        <p:txBody>
          <a:bodyPr wrap="square" lIns="0" tIns="0" rIns="0" bIns="0" rtlCol="0"/>
          <a:lstStyle/>
          <a:p>
            <a:endParaRPr sz="1588"/>
          </a:p>
        </p:txBody>
      </p:sp>
      <p:sp>
        <p:nvSpPr>
          <p:cNvPr id="71" name="object 71"/>
          <p:cNvSpPr txBox="1"/>
          <p:nvPr/>
        </p:nvSpPr>
        <p:spPr>
          <a:xfrm>
            <a:off x="3017182" y="4461780"/>
            <a:ext cx="1735231" cy="826863"/>
          </a:xfrm>
          <a:prstGeom prst="rect">
            <a:avLst/>
          </a:prstGeom>
        </p:spPr>
        <p:txBody>
          <a:bodyPr vert="horz" wrap="square" lIns="0" tIns="93569" rIns="0" bIns="0" rtlCol="0">
            <a:spAutoFit/>
          </a:bodyPr>
          <a:lstStyle/>
          <a:p>
            <a:pPr marL="11206">
              <a:spcBef>
                <a:spcPts val="737"/>
              </a:spcBef>
            </a:pPr>
            <a:r>
              <a:rPr sz="1588" dirty="0">
                <a:solidFill>
                  <a:srgbClr val="2F2B20"/>
                </a:solidFill>
                <a:latin typeface="Courier New"/>
                <a:cs typeface="Courier New"/>
              </a:rPr>
              <a:t>/usr/local/bin</a:t>
            </a:r>
            <a:endParaRPr sz="1588" dirty="0">
              <a:latin typeface="Courier New"/>
              <a:cs typeface="Courier New"/>
            </a:endParaRPr>
          </a:p>
          <a:p>
            <a:pPr marL="170899">
              <a:spcBef>
                <a:spcPts val="975"/>
              </a:spcBef>
            </a:pPr>
            <a:r>
              <a:rPr sz="2338" spc="-190" dirty="0">
                <a:solidFill>
                  <a:srgbClr val="0B62A4"/>
                </a:solidFill>
                <a:latin typeface="Trebuchet MS"/>
                <a:cs typeface="Trebuchet MS"/>
              </a:rPr>
              <a:t>Absolute</a:t>
            </a:r>
            <a:r>
              <a:rPr sz="2338" spc="-128" dirty="0">
                <a:solidFill>
                  <a:srgbClr val="0B62A4"/>
                </a:solidFill>
                <a:latin typeface="Trebuchet MS"/>
                <a:cs typeface="Trebuchet MS"/>
              </a:rPr>
              <a:t> </a:t>
            </a:r>
            <a:r>
              <a:rPr sz="2338" spc="-269" dirty="0">
                <a:solidFill>
                  <a:srgbClr val="0B62A4"/>
                </a:solidFill>
                <a:latin typeface="Trebuchet MS"/>
                <a:cs typeface="Trebuchet MS"/>
              </a:rPr>
              <a:t>path</a:t>
            </a:r>
            <a:endParaRPr sz="2338" dirty="0">
              <a:latin typeface="Trebuchet MS"/>
              <a:cs typeface="Trebuchet MS"/>
            </a:endParaRPr>
          </a:p>
        </p:txBody>
      </p:sp>
      <p:sp>
        <p:nvSpPr>
          <p:cNvPr id="72" name="object 72"/>
          <p:cNvSpPr txBox="1"/>
          <p:nvPr/>
        </p:nvSpPr>
        <p:spPr>
          <a:xfrm>
            <a:off x="7362263" y="2294775"/>
            <a:ext cx="1891553" cy="860808"/>
          </a:xfrm>
          <a:prstGeom prst="rect">
            <a:avLst/>
          </a:prstGeom>
        </p:spPr>
        <p:txBody>
          <a:bodyPr vert="horz" wrap="square" lIns="0" tIns="12886" rIns="0" bIns="0" rtlCol="0">
            <a:spAutoFit/>
          </a:bodyPr>
          <a:lstStyle/>
          <a:p>
            <a:pPr marL="439854">
              <a:spcBef>
                <a:spcPts val="101"/>
              </a:spcBef>
            </a:pPr>
            <a:r>
              <a:rPr sz="2338" spc="-199" dirty="0">
                <a:solidFill>
                  <a:srgbClr val="0B62A4"/>
                </a:solidFill>
                <a:latin typeface="Trebuchet MS"/>
                <a:cs typeface="Trebuchet MS"/>
              </a:rPr>
              <a:t>Relative</a:t>
            </a:r>
            <a:r>
              <a:rPr sz="2338" spc="-128" dirty="0">
                <a:solidFill>
                  <a:srgbClr val="0B62A4"/>
                </a:solidFill>
                <a:latin typeface="Trebuchet MS"/>
                <a:cs typeface="Trebuchet MS"/>
              </a:rPr>
              <a:t> </a:t>
            </a:r>
            <a:r>
              <a:rPr sz="2338" spc="-265" dirty="0">
                <a:solidFill>
                  <a:srgbClr val="0B62A4"/>
                </a:solidFill>
                <a:latin typeface="Trebuchet MS"/>
                <a:cs typeface="Trebuchet MS"/>
              </a:rPr>
              <a:t>path</a:t>
            </a:r>
            <a:endParaRPr sz="2338" dirty="0">
              <a:latin typeface="Trebuchet MS"/>
              <a:cs typeface="Trebuchet MS"/>
            </a:endParaRPr>
          </a:p>
          <a:p>
            <a:pPr marL="11206">
              <a:spcBef>
                <a:spcPts val="1924"/>
              </a:spcBef>
            </a:pPr>
            <a:r>
              <a:rPr sz="1588" dirty="0">
                <a:solidFill>
                  <a:srgbClr val="2F2B20"/>
                </a:solidFill>
                <a:latin typeface="Courier New"/>
                <a:cs typeface="Courier New"/>
              </a:rPr>
              <a:t>../../usr/local</a:t>
            </a:r>
            <a:endParaRPr sz="1588" dirty="0">
              <a:latin typeface="Courier New"/>
              <a:cs typeface="Courier New"/>
            </a:endParaRPr>
          </a:p>
        </p:txBody>
      </p:sp>
      <p:sp>
        <p:nvSpPr>
          <p:cNvPr id="78" name="object 78"/>
          <p:cNvSpPr txBox="1">
            <a:spLocks noGrp="1"/>
          </p:cNvSpPr>
          <p:nvPr>
            <p:ph type="dt" sz="half" idx="10"/>
          </p:nvPr>
        </p:nvSpPr>
        <p:spPr/>
        <p:txBody>
          <a:bodyPr/>
          <a:lstStyle/>
          <a:p>
            <a:fld id="{2A75A10E-8EA1-3D4D-BA42-1DA1DF4AE6A7}" type="datetime1">
              <a:rPr lang="en-US" smtClean="0"/>
              <a:t>2/2/19</a:t>
            </a:fld>
            <a:endParaRPr lang="en-US" dirty="0"/>
          </a:p>
        </p:txBody>
      </p:sp>
      <p:sp>
        <p:nvSpPr>
          <p:cNvPr id="74" name="object 74"/>
          <p:cNvSpPr/>
          <p:nvPr/>
        </p:nvSpPr>
        <p:spPr>
          <a:xfrm>
            <a:off x="6713882" y="1552377"/>
            <a:ext cx="1617569" cy="1218640"/>
          </a:xfrm>
          <a:custGeom>
            <a:avLst/>
            <a:gdLst/>
            <a:ahLst/>
            <a:cxnLst/>
            <a:rect l="l" t="t" r="r" b="b"/>
            <a:pathLst>
              <a:path w="1833245" h="1381125">
                <a:moveTo>
                  <a:pt x="387183" y="707398"/>
                </a:moveTo>
                <a:lnTo>
                  <a:pt x="341256" y="710996"/>
                </a:lnTo>
                <a:lnTo>
                  <a:pt x="297580" y="720689"/>
                </a:lnTo>
                <a:lnTo>
                  <a:pt x="253956" y="738417"/>
                </a:lnTo>
                <a:lnTo>
                  <a:pt x="213304" y="764330"/>
                </a:lnTo>
                <a:lnTo>
                  <a:pt x="176213" y="799842"/>
                </a:lnTo>
                <a:lnTo>
                  <a:pt x="147723" y="840127"/>
                </a:lnTo>
                <a:lnTo>
                  <a:pt x="125238" y="885659"/>
                </a:lnTo>
                <a:lnTo>
                  <a:pt x="108356" y="934279"/>
                </a:lnTo>
                <a:lnTo>
                  <a:pt x="96183" y="984939"/>
                </a:lnTo>
                <a:lnTo>
                  <a:pt x="87970" y="1036665"/>
                </a:lnTo>
                <a:lnTo>
                  <a:pt x="82964" y="1089545"/>
                </a:lnTo>
                <a:lnTo>
                  <a:pt x="83454" y="1140551"/>
                </a:lnTo>
                <a:lnTo>
                  <a:pt x="0" y="1146390"/>
                </a:lnTo>
                <a:lnTo>
                  <a:pt x="138644" y="1381125"/>
                </a:lnTo>
                <a:lnTo>
                  <a:pt x="240961" y="1134866"/>
                </a:lnTo>
                <a:lnTo>
                  <a:pt x="164683" y="1134866"/>
                </a:lnTo>
                <a:lnTo>
                  <a:pt x="164280" y="1092993"/>
                </a:lnTo>
                <a:lnTo>
                  <a:pt x="168645" y="1046880"/>
                </a:lnTo>
                <a:lnTo>
                  <a:pt x="175958" y="1000832"/>
                </a:lnTo>
                <a:lnTo>
                  <a:pt x="186451" y="957159"/>
                </a:lnTo>
                <a:lnTo>
                  <a:pt x="200360" y="917107"/>
                </a:lnTo>
                <a:lnTo>
                  <a:pt x="217774" y="881844"/>
                </a:lnTo>
                <a:lnTo>
                  <a:pt x="250408" y="839626"/>
                </a:lnTo>
                <a:lnTo>
                  <a:pt x="291263" y="810724"/>
                </a:lnTo>
                <a:lnTo>
                  <a:pt x="353293" y="791583"/>
                </a:lnTo>
                <a:lnTo>
                  <a:pt x="389238" y="788766"/>
                </a:lnTo>
                <a:lnTo>
                  <a:pt x="1446340" y="788766"/>
                </a:lnTo>
                <a:lnTo>
                  <a:pt x="1458099" y="785726"/>
                </a:lnTo>
                <a:lnTo>
                  <a:pt x="1492834" y="775538"/>
                </a:lnTo>
                <a:lnTo>
                  <a:pt x="1510442" y="769669"/>
                </a:lnTo>
                <a:lnTo>
                  <a:pt x="999888" y="769669"/>
                </a:lnTo>
                <a:lnTo>
                  <a:pt x="919589" y="769265"/>
                </a:lnTo>
                <a:lnTo>
                  <a:pt x="844567" y="765255"/>
                </a:lnTo>
                <a:lnTo>
                  <a:pt x="774453" y="758503"/>
                </a:lnTo>
                <a:lnTo>
                  <a:pt x="708869" y="749867"/>
                </a:lnTo>
                <a:lnTo>
                  <a:pt x="647423" y="740201"/>
                </a:lnTo>
                <a:lnTo>
                  <a:pt x="535318" y="721221"/>
                </a:lnTo>
                <a:lnTo>
                  <a:pt x="483765" y="713681"/>
                </a:lnTo>
                <a:lnTo>
                  <a:pt x="434555" y="708710"/>
                </a:lnTo>
                <a:lnTo>
                  <a:pt x="387183" y="707398"/>
                </a:lnTo>
                <a:close/>
              </a:path>
              <a:path w="1833245" h="1381125">
                <a:moveTo>
                  <a:pt x="243245" y="1129369"/>
                </a:moveTo>
                <a:lnTo>
                  <a:pt x="164683" y="1134866"/>
                </a:lnTo>
                <a:lnTo>
                  <a:pt x="240961" y="1134866"/>
                </a:lnTo>
                <a:lnTo>
                  <a:pt x="243245" y="1129369"/>
                </a:lnTo>
                <a:close/>
              </a:path>
              <a:path w="1833245" h="1381125">
                <a:moveTo>
                  <a:pt x="1446340" y="788766"/>
                </a:moveTo>
                <a:lnTo>
                  <a:pt x="389238" y="788766"/>
                </a:lnTo>
                <a:lnTo>
                  <a:pt x="429338" y="789877"/>
                </a:lnTo>
                <a:lnTo>
                  <a:pt x="473795" y="794368"/>
                </a:lnTo>
                <a:lnTo>
                  <a:pt x="522700" y="801521"/>
                </a:lnTo>
                <a:lnTo>
                  <a:pt x="634277" y="820412"/>
                </a:lnTo>
                <a:lnTo>
                  <a:pt x="697245" y="830318"/>
                </a:lnTo>
                <a:lnTo>
                  <a:pt x="765249" y="839273"/>
                </a:lnTo>
                <a:lnTo>
                  <a:pt x="838499" y="846326"/>
                </a:lnTo>
                <a:lnTo>
                  <a:pt x="917213" y="850535"/>
                </a:lnTo>
                <a:lnTo>
                  <a:pt x="1001613" y="850959"/>
                </a:lnTo>
                <a:lnTo>
                  <a:pt x="1091636" y="846686"/>
                </a:lnTo>
                <a:lnTo>
                  <a:pt x="1139353" y="842465"/>
                </a:lnTo>
                <a:lnTo>
                  <a:pt x="1188248" y="836762"/>
                </a:lnTo>
                <a:lnTo>
                  <a:pt x="1241251" y="829384"/>
                </a:lnTo>
                <a:lnTo>
                  <a:pt x="1290794" y="821579"/>
                </a:lnTo>
                <a:lnTo>
                  <a:pt x="1337128" y="813320"/>
                </a:lnTo>
                <a:lnTo>
                  <a:pt x="1380373" y="804600"/>
                </a:lnTo>
                <a:lnTo>
                  <a:pt x="1420655" y="795407"/>
                </a:lnTo>
                <a:lnTo>
                  <a:pt x="1446340" y="788766"/>
                </a:lnTo>
                <a:close/>
              </a:path>
              <a:path w="1833245" h="1381125">
                <a:moveTo>
                  <a:pt x="1752290" y="244140"/>
                </a:moveTo>
                <a:lnTo>
                  <a:pt x="1670988" y="244140"/>
                </a:lnTo>
                <a:lnTo>
                  <a:pt x="1671646" y="272629"/>
                </a:lnTo>
                <a:lnTo>
                  <a:pt x="1673847" y="313065"/>
                </a:lnTo>
                <a:lnTo>
                  <a:pt x="1676519" y="355612"/>
                </a:lnTo>
                <a:lnTo>
                  <a:pt x="1679282" y="396091"/>
                </a:lnTo>
                <a:lnTo>
                  <a:pt x="1681372" y="433939"/>
                </a:lnTo>
                <a:lnTo>
                  <a:pt x="1680331" y="500959"/>
                </a:lnTo>
                <a:lnTo>
                  <a:pt x="1668266" y="556153"/>
                </a:lnTo>
                <a:lnTo>
                  <a:pt x="1649393" y="591742"/>
                </a:lnTo>
                <a:lnTo>
                  <a:pt x="1617958" y="625081"/>
                </a:lnTo>
                <a:lnTo>
                  <a:pt x="1568828" y="657473"/>
                </a:lnTo>
                <a:lnTo>
                  <a:pt x="1524060" y="678232"/>
                </a:lnTo>
                <a:lnTo>
                  <a:pt x="1468540" y="697960"/>
                </a:lnTo>
                <a:lnTo>
                  <a:pt x="1401433" y="716423"/>
                </a:lnTo>
                <a:lnTo>
                  <a:pt x="1363295" y="725128"/>
                </a:lnTo>
                <a:lnTo>
                  <a:pt x="1321960" y="733463"/>
                </a:lnTo>
                <a:lnTo>
                  <a:pt x="1277339" y="741415"/>
                </a:lnTo>
                <a:lnTo>
                  <a:pt x="1229321" y="748981"/>
                </a:lnTo>
                <a:lnTo>
                  <a:pt x="1177935" y="756135"/>
                </a:lnTo>
                <a:lnTo>
                  <a:pt x="1131065" y="761601"/>
                </a:lnTo>
                <a:lnTo>
                  <a:pt x="1086125" y="765576"/>
                </a:lnTo>
                <a:lnTo>
                  <a:pt x="999888" y="769669"/>
                </a:lnTo>
                <a:lnTo>
                  <a:pt x="1510442" y="769669"/>
                </a:lnTo>
                <a:lnTo>
                  <a:pt x="1554674" y="753549"/>
                </a:lnTo>
                <a:lnTo>
                  <a:pt x="1607144" y="729195"/>
                </a:lnTo>
                <a:lnTo>
                  <a:pt x="1651092" y="702158"/>
                </a:lnTo>
                <a:lnTo>
                  <a:pt x="1687118" y="672148"/>
                </a:lnTo>
                <a:lnTo>
                  <a:pt x="1715524" y="639137"/>
                </a:lnTo>
                <a:lnTo>
                  <a:pt x="1744436" y="585274"/>
                </a:lnTo>
                <a:lnTo>
                  <a:pt x="1755465" y="547540"/>
                </a:lnTo>
                <a:lnTo>
                  <a:pt x="1761300" y="509150"/>
                </a:lnTo>
                <a:lnTo>
                  <a:pt x="1763274" y="470325"/>
                </a:lnTo>
                <a:lnTo>
                  <a:pt x="1762615" y="431017"/>
                </a:lnTo>
                <a:lnTo>
                  <a:pt x="1760409" y="391082"/>
                </a:lnTo>
                <a:lnTo>
                  <a:pt x="1757626" y="350304"/>
                </a:lnTo>
                <a:lnTo>
                  <a:pt x="1754988" y="308319"/>
                </a:lnTo>
                <a:lnTo>
                  <a:pt x="1752875" y="269482"/>
                </a:lnTo>
                <a:lnTo>
                  <a:pt x="1752290" y="244140"/>
                </a:lnTo>
                <a:close/>
              </a:path>
              <a:path w="1833245" h="1381125">
                <a:moveTo>
                  <a:pt x="1709129" y="0"/>
                </a:moveTo>
                <a:lnTo>
                  <a:pt x="1589090" y="244770"/>
                </a:lnTo>
                <a:lnTo>
                  <a:pt x="1752290" y="244140"/>
                </a:lnTo>
                <a:lnTo>
                  <a:pt x="1752276" y="243514"/>
                </a:lnTo>
                <a:lnTo>
                  <a:pt x="1832923" y="242893"/>
                </a:lnTo>
                <a:lnTo>
                  <a:pt x="1709129" y="0"/>
                </a:lnTo>
                <a:close/>
              </a:path>
            </a:pathLst>
          </a:custGeom>
          <a:solidFill>
            <a:srgbClr val="000000"/>
          </a:solidFill>
        </p:spPr>
        <p:txBody>
          <a:bodyPr wrap="square" lIns="0" tIns="0" rIns="0" bIns="0" rtlCol="0"/>
          <a:lstStyle/>
          <a:p>
            <a:endParaRPr sz="1588"/>
          </a:p>
        </p:txBody>
      </p:sp>
      <p:sp>
        <p:nvSpPr>
          <p:cNvPr id="82" name="object 72">
            <a:extLst>
              <a:ext uri="{FF2B5EF4-FFF2-40B4-BE49-F238E27FC236}">
                <a16:creationId xmlns:a16="http://schemas.microsoft.com/office/drawing/2014/main" id="{9A5580B3-6F86-8448-B11E-4D4BB74FE5B7}"/>
              </a:ext>
            </a:extLst>
          </p:cNvPr>
          <p:cNvSpPr txBox="1"/>
          <p:nvPr/>
        </p:nvSpPr>
        <p:spPr>
          <a:xfrm>
            <a:off x="7200185" y="967750"/>
            <a:ext cx="2820829" cy="372790"/>
          </a:xfrm>
          <a:prstGeom prst="rect">
            <a:avLst/>
          </a:prstGeom>
        </p:spPr>
        <p:txBody>
          <a:bodyPr vert="horz" wrap="square" lIns="0" tIns="12886" rIns="0" bIns="0" rtlCol="0">
            <a:spAutoFit/>
          </a:bodyPr>
          <a:lstStyle/>
          <a:p>
            <a:pPr marL="439854">
              <a:spcBef>
                <a:spcPts val="101"/>
              </a:spcBef>
            </a:pPr>
            <a:r>
              <a:rPr lang="en-US" sz="2338" spc="-199" dirty="0">
                <a:solidFill>
                  <a:srgbClr val="0B62A4"/>
                </a:solidFill>
                <a:latin typeface="Trebuchet MS"/>
                <a:cs typeface="Trebuchet MS"/>
              </a:rPr>
              <a:t>Multiple Users</a:t>
            </a:r>
            <a:endParaRPr sz="2338" dirty="0">
              <a:latin typeface="Trebuchet MS"/>
              <a:cs typeface="Trebuchet MS"/>
            </a:endParaRPr>
          </a:p>
        </p:txBody>
      </p:sp>
      <p:sp>
        <p:nvSpPr>
          <p:cNvPr id="79" name="Footer Placeholder 78">
            <a:extLst>
              <a:ext uri="{FF2B5EF4-FFF2-40B4-BE49-F238E27FC236}">
                <a16:creationId xmlns:a16="http://schemas.microsoft.com/office/drawing/2014/main" id="{B24FD239-576E-334E-9B0E-502C23FB5546}"/>
              </a:ext>
            </a:extLst>
          </p:cNvPr>
          <p:cNvSpPr>
            <a:spLocks noGrp="1"/>
          </p:cNvSpPr>
          <p:nvPr>
            <p:ph type="ftr" sz="quarter" idx="11"/>
          </p:nvPr>
        </p:nvSpPr>
        <p:spPr/>
        <p:txBody>
          <a:bodyPr/>
          <a:lstStyle/>
          <a:p>
            <a:r>
              <a:rPr lang="en-US"/>
              <a:t>Fundamentals of HPC – Introduction to Linux</a:t>
            </a:r>
          </a:p>
        </p:txBody>
      </p:sp>
      <p:sp>
        <p:nvSpPr>
          <p:cNvPr id="80" name="Slide Number Placeholder 79">
            <a:extLst>
              <a:ext uri="{FF2B5EF4-FFF2-40B4-BE49-F238E27FC236}">
                <a16:creationId xmlns:a16="http://schemas.microsoft.com/office/drawing/2014/main" id="{E30E356E-579D-3542-9EFC-C225F8B7FC1E}"/>
              </a:ext>
            </a:extLst>
          </p:cNvPr>
          <p:cNvSpPr>
            <a:spLocks noGrp="1"/>
          </p:cNvSpPr>
          <p:nvPr>
            <p:ph type="sldNum" sz="quarter" idx="12"/>
          </p:nvPr>
        </p:nvSpPr>
        <p:spPr/>
        <p:txBody>
          <a:bodyPr/>
          <a:lstStyle/>
          <a:p>
            <a:fld id="{DD321DBF-325B-3546-BAAF-4F6E3B3181FF}" type="slidenum">
              <a:rPr lang="en-US" smtClean="0"/>
              <a:t>21</a:t>
            </a:fld>
            <a:endParaRPr lang="en-US"/>
          </a:p>
        </p:txBody>
      </p:sp>
    </p:spTree>
    <p:extLst>
      <p:ext uri="{BB962C8B-B14F-4D97-AF65-F5344CB8AC3E}">
        <p14:creationId xmlns:p14="http://schemas.microsoft.com/office/powerpoint/2010/main" val="2044709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Navigating the filesystem</a:t>
            </a:r>
            <a:endParaRPr lang="en-US" dirty="0"/>
          </a:p>
        </p:txBody>
      </p:sp>
      <p:sp>
        <p:nvSpPr>
          <p:cNvPr id="11" name="Content Placeholder 10">
            <a:extLst>
              <a:ext uri="{FF2B5EF4-FFF2-40B4-BE49-F238E27FC236}">
                <a16:creationId xmlns:a16="http://schemas.microsoft.com/office/drawing/2014/main" id="{D8440685-3F02-3F4F-B0DA-730093673E13}"/>
              </a:ext>
            </a:extLst>
          </p:cNvPr>
          <p:cNvSpPr>
            <a:spLocks noGrp="1"/>
          </p:cNvSpPr>
          <p:nvPr>
            <p:ph idx="1"/>
          </p:nvPr>
        </p:nvSpPr>
        <p:spPr/>
        <p:txBody>
          <a:bodyPr/>
          <a:lstStyle/>
          <a:p>
            <a:r>
              <a:rPr lang="en-US" dirty="0"/>
              <a:t>Examples:</a:t>
            </a:r>
          </a:p>
          <a:p>
            <a:pPr lvl="1"/>
            <a:r>
              <a:rPr lang="en-US" dirty="0"/>
              <a:t>ls</a:t>
            </a:r>
          </a:p>
          <a:p>
            <a:pPr lvl="1"/>
            <a:r>
              <a:rPr lang="en-US" dirty="0" err="1"/>
              <a:t>mkdir</a:t>
            </a:r>
            <a:endParaRPr lang="en-US" dirty="0"/>
          </a:p>
          <a:p>
            <a:pPr lvl="1"/>
            <a:r>
              <a:rPr lang="en-US" dirty="0"/>
              <a:t>cd</a:t>
            </a:r>
          </a:p>
          <a:p>
            <a:pPr lvl="1"/>
            <a:r>
              <a:rPr lang="en-US" dirty="0" err="1"/>
              <a:t>rm</a:t>
            </a:r>
            <a:endParaRPr lang="en-US" dirty="0"/>
          </a:p>
          <a:p>
            <a:r>
              <a:rPr lang="en-US" dirty="0"/>
              <a:t>Permissions (modes)</a:t>
            </a:r>
          </a:p>
          <a:p>
            <a:endParaRPr lang="en-US" dirty="0"/>
          </a:p>
        </p:txBody>
      </p:sp>
      <p:sp>
        <p:nvSpPr>
          <p:cNvPr id="10" name="object 10"/>
          <p:cNvSpPr txBox="1">
            <a:spLocks noGrp="1"/>
          </p:cNvSpPr>
          <p:nvPr>
            <p:ph type="dt" sz="half" idx="10"/>
          </p:nvPr>
        </p:nvSpPr>
        <p:spPr/>
        <p:txBody>
          <a:bodyPr/>
          <a:lstStyle/>
          <a:p>
            <a:fld id="{C8BCB6CD-1449-AF41-A6BC-5BDA5F678414}" type="datetime1">
              <a:rPr lang="en-US" smtClean="0"/>
              <a:pPr/>
              <a:t>2/2/19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13" name="Slide Number Placeholder 12">
            <a:extLst>
              <a:ext uri="{FF2B5EF4-FFF2-40B4-BE49-F238E27FC236}">
                <a16:creationId xmlns:a16="http://schemas.microsoft.com/office/drawing/2014/main" id="{9AA56B10-7E79-594F-A149-CFA44E3CC8FA}"/>
              </a:ext>
            </a:extLst>
          </p:cNvPr>
          <p:cNvSpPr>
            <a:spLocks noGrp="1"/>
          </p:cNvSpPr>
          <p:nvPr>
            <p:ph type="sldNum" sz="quarter" idx="12"/>
          </p:nvPr>
        </p:nvSpPr>
        <p:spPr/>
        <p:txBody>
          <a:bodyPr/>
          <a:lstStyle/>
          <a:p>
            <a:fld id="{DD321DBF-325B-3546-BAAF-4F6E3B3181FF}" type="slidenum">
              <a:rPr lang="en-US" smtClean="0"/>
              <a:pPr/>
              <a:t>22</a:t>
            </a:fld>
            <a:endParaRPr lang="en-US"/>
          </a:p>
        </p:txBody>
      </p:sp>
    </p:spTree>
    <p:extLst>
      <p:ext uri="{BB962C8B-B14F-4D97-AF65-F5344CB8AC3E}">
        <p14:creationId xmlns:p14="http://schemas.microsoft.com/office/powerpoint/2010/main" val="2589760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Exercise 2</a:t>
            </a:r>
            <a:endParaRPr lang="en-US" dirty="0"/>
          </a:p>
        </p:txBody>
      </p:sp>
      <p:sp>
        <p:nvSpPr>
          <p:cNvPr id="11" name="Content Placeholder 10">
            <a:extLst>
              <a:ext uri="{FF2B5EF4-FFF2-40B4-BE49-F238E27FC236}">
                <a16:creationId xmlns:a16="http://schemas.microsoft.com/office/drawing/2014/main" id="{5881F76F-E976-9B46-876F-73BDB99F944A}"/>
              </a:ext>
            </a:extLst>
          </p:cNvPr>
          <p:cNvSpPr>
            <a:spLocks noGrp="1"/>
          </p:cNvSpPr>
          <p:nvPr>
            <p:ph idx="1"/>
          </p:nvPr>
        </p:nvSpPr>
        <p:spPr>
          <a:xfrm>
            <a:off x="838200" y="1825625"/>
            <a:ext cx="10961318" cy="4163129"/>
          </a:xfrm>
        </p:spPr>
        <p:txBody>
          <a:bodyPr>
            <a:normAutofit fontScale="85000" lnSpcReduction="10000"/>
          </a:bodyPr>
          <a:lstStyle/>
          <a:p>
            <a:r>
              <a:rPr lang="en-US" dirty="0"/>
              <a:t>Change to your home directory</a:t>
            </a:r>
          </a:p>
          <a:p>
            <a:r>
              <a:rPr lang="en-US" dirty="0"/>
              <a:t>Change to Fundamentals_HPC_Spring_2019/</a:t>
            </a:r>
            <a:r>
              <a:rPr lang="en-US" dirty="0" err="1"/>
              <a:t>Intro_Linux</a:t>
            </a:r>
            <a:endParaRPr lang="en-US" dirty="0"/>
          </a:p>
          <a:p>
            <a:r>
              <a:rPr lang="en-US" dirty="0"/>
              <a:t>Print the path to your current directory</a:t>
            </a:r>
          </a:p>
          <a:p>
            <a:r>
              <a:rPr lang="en-US" dirty="0"/>
              <a:t>Print a "long" listing of the contents of this directory</a:t>
            </a:r>
          </a:p>
          <a:p>
            <a:r>
              <a:rPr lang="en-US" dirty="0"/>
              <a:t>List the contents of the "</a:t>
            </a:r>
            <a:r>
              <a:rPr lang="en-US" dirty="0" err="1"/>
              <a:t>testfiles</a:t>
            </a:r>
            <a:r>
              <a:rPr lang="en-US" dirty="0"/>
              <a:t>" directory without changing into that directory</a:t>
            </a:r>
          </a:p>
          <a:p>
            <a:r>
              <a:rPr lang="en-US" dirty="0"/>
              <a:t>Change into the "</a:t>
            </a:r>
            <a:r>
              <a:rPr lang="en-US" dirty="0" err="1"/>
              <a:t>testfiles</a:t>
            </a:r>
            <a:r>
              <a:rPr lang="en-US" dirty="0"/>
              <a:t>" directory</a:t>
            </a:r>
          </a:p>
          <a:p>
            <a:r>
              <a:rPr lang="en-US" dirty="0"/>
              <a:t>Change into the "scripts" directory using a single command</a:t>
            </a:r>
          </a:p>
          <a:p>
            <a:r>
              <a:rPr lang="en-US" dirty="0"/>
              <a:t>Change to your home directory and create a new directory (you can pick the name). How can you be sure the new directory is there? Rename the new dir.</a:t>
            </a:r>
          </a:p>
          <a:p>
            <a:r>
              <a:rPr lang="en-US" dirty="0"/>
              <a:t>Bonus: Determine how many KB are in "</a:t>
            </a:r>
            <a:r>
              <a:rPr lang="en-US" dirty="0" err="1"/>
              <a:t>testfiles</a:t>
            </a:r>
            <a:r>
              <a:rPr lang="en-US" dirty="0"/>
              <a:t>"</a:t>
            </a:r>
          </a:p>
          <a:p>
            <a:endParaRPr lang="en-US" dirty="0"/>
          </a:p>
        </p:txBody>
      </p:sp>
      <p:sp>
        <p:nvSpPr>
          <p:cNvPr id="10" name="object 10"/>
          <p:cNvSpPr txBox="1">
            <a:spLocks noGrp="1"/>
          </p:cNvSpPr>
          <p:nvPr>
            <p:ph type="dt" sz="half" idx="10"/>
          </p:nvPr>
        </p:nvSpPr>
        <p:spPr/>
        <p:txBody>
          <a:bodyPr/>
          <a:lstStyle/>
          <a:p>
            <a:fld id="{A58CA1E9-155E-F44B-86A7-356F31543CE5}" type="datetime1">
              <a:rPr lang="en-US" smtClean="0"/>
              <a:pPr/>
              <a:t>2/3/19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13" name="Slide Number Placeholder 12">
            <a:extLst>
              <a:ext uri="{FF2B5EF4-FFF2-40B4-BE49-F238E27FC236}">
                <a16:creationId xmlns:a16="http://schemas.microsoft.com/office/drawing/2014/main" id="{1CE16286-EE71-C04C-9222-6C5A4DEFAB24}"/>
              </a:ext>
            </a:extLst>
          </p:cNvPr>
          <p:cNvSpPr>
            <a:spLocks noGrp="1"/>
          </p:cNvSpPr>
          <p:nvPr>
            <p:ph type="sldNum" sz="quarter" idx="12"/>
          </p:nvPr>
        </p:nvSpPr>
        <p:spPr/>
        <p:txBody>
          <a:bodyPr/>
          <a:lstStyle/>
          <a:p>
            <a:fld id="{DD321DBF-325B-3546-BAAF-4F6E3B3181FF}" type="slidenum">
              <a:rPr lang="en-US" smtClean="0"/>
              <a:pPr/>
              <a:t>23</a:t>
            </a:fld>
            <a:endParaRPr lang="en-US"/>
          </a:p>
        </p:txBody>
      </p:sp>
    </p:spTree>
    <p:extLst>
      <p:ext uri="{BB962C8B-B14F-4D97-AF65-F5344CB8AC3E}">
        <p14:creationId xmlns:p14="http://schemas.microsoft.com/office/powerpoint/2010/main" val="2749517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File editing</a:t>
            </a:r>
            <a:endParaRPr lang="en-US" dirty="0"/>
          </a:p>
        </p:txBody>
      </p:sp>
      <p:sp>
        <p:nvSpPr>
          <p:cNvPr id="11" name="Content Placeholder 10">
            <a:extLst>
              <a:ext uri="{FF2B5EF4-FFF2-40B4-BE49-F238E27FC236}">
                <a16:creationId xmlns:a16="http://schemas.microsoft.com/office/drawing/2014/main" id="{6327D504-D331-4D41-B5F7-0A7BC07BEA2E}"/>
              </a:ext>
            </a:extLst>
          </p:cNvPr>
          <p:cNvSpPr>
            <a:spLocks noGrp="1"/>
          </p:cNvSpPr>
          <p:nvPr>
            <p:ph idx="1"/>
          </p:nvPr>
        </p:nvSpPr>
        <p:spPr/>
        <p:txBody>
          <a:bodyPr/>
          <a:lstStyle/>
          <a:p>
            <a:r>
              <a:rPr lang="en-US" b="1" dirty="0" err="1"/>
              <a:t>nano</a:t>
            </a:r>
            <a:r>
              <a:rPr lang="en-US" dirty="0"/>
              <a:t> – simple and intuitive to get started with; not very  feature-</a:t>
            </a:r>
            <a:r>
              <a:rPr lang="en-US" dirty="0" err="1"/>
              <a:t>ful</a:t>
            </a:r>
            <a:r>
              <a:rPr lang="en-US" dirty="0"/>
              <a:t>; keyboard driven</a:t>
            </a:r>
          </a:p>
          <a:p>
            <a:r>
              <a:rPr lang="en-US" b="1" dirty="0"/>
              <a:t>vi/vim </a:t>
            </a:r>
            <a:r>
              <a:rPr lang="en-US" dirty="0"/>
              <a:t>– universal; keyboard driven; powerful but some  learning curve required</a:t>
            </a:r>
          </a:p>
          <a:p>
            <a:r>
              <a:rPr lang="en-US" b="1" dirty="0"/>
              <a:t>emacs</a:t>
            </a:r>
            <a:r>
              <a:rPr lang="en-US" dirty="0"/>
              <a:t> – keyboard or GUI versions; helpful extensions  for programmers; well-documented</a:t>
            </a:r>
          </a:p>
          <a:p>
            <a:r>
              <a:rPr lang="en-US" b="1" dirty="0"/>
              <a:t>LibreOffice</a:t>
            </a:r>
            <a:r>
              <a:rPr lang="en-US" dirty="0"/>
              <a:t> – for WYSIWYG</a:t>
            </a:r>
          </a:p>
          <a:p>
            <a:endParaRPr lang="en-US" dirty="0"/>
          </a:p>
        </p:txBody>
      </p:sp>
      <p:sp>
        <p:nvSpPr>
          <p:cNvPr id="10" name="object 10"/>
          <p:cNvSpPr txBox="1">
            <a:spLocks noGrp="1"/>
          </p:cNvSpPr>
          <p:nvPr>
            <p:ph type="dt" sz="half" idx="10"/>
          </p:nvPr>
        </p:nvSpPr>
        <p:spPr/>
        <p:txBody>
          <a:bodyPr/>
          <a:lstStyle/>
          <a:p>
            <a:fld id="{61BC7BAD-4657-CC48-80EF-1E65ECA4FF79}" type="datetime1">
              <a:rPr lang="en-US" smtClean="0"/>
              <a:pPr/>
              <a:t>2/2/19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13" name="Slide Number Placeholder 12">
            <a:extLst>
              <a:ext uri="{FF2B5EF4-FFF2-40B4-BE49-F238E27FC236}">
                <a16:creationId xmlns:a16="http://schemas.microsoft.com/office/drawing/2014/main" id="{1F947649-9FA6-A94E-A00D-DC6D77AA3694}"/>
              </a:ext>
            </a:extLst>
          </p:cNvPr>
          <p:cNvSpPr>
            <a:spLocks noGrp="1"/>
          </p:cNvSpPr>
          <p:nvPr>
            <p:ph type="sldNum" sz="quarter" idx="12"/>
          </p:nvPr>
        </p:nvSpPr>
        <p:spPr/>
        <p:txBody>
          <a:bodyPr/>
          <a:lstStyle/>
          <a:p>
            <a:fld id="{DD321DBF-325B-3546-BAAF-4F6E3B3181FF}" type="slidenum">
              <a:rPr lang="en-US" smtClean="0"/>
              <a:pPr/>
              <a:t>24</a:t>
            </a:fld>
            <a:endParaRPr lang="en-US"/>
          </a:p>
        </p:txBody>
      </p:sp>
    </p:spTree>
    <p:extLst>
      <p:ext uri="{BB962C8B-B14F-4D97-AF65-F5344CB8AC3E}">
        <p14:creationId xmlns:p14="http://schemas.microsoft.com/office/powerpoint/2010/main" val="3637466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Modes (aka permissions)</a:t>
            </a:r>
            <a:endParaRPr lang="en-US" dirty="0"/>
          </a:p>
        </p:txBody>
      </p:sp>
      <p:sp>
        <p:nvSpPr>
          <p:cNvPr id="16" name="Content Placeholder 15">
            <a:extLst>
              <a:ext uri="{FF2B5EF4-FFF2-40B4-BE49-F238E27FC236}">
                <a16:creationId xmlns:a16="http://schemas.microsoft.com/office/drawing/2014/main" id="{7313C25D-F9BC-3245-9200-775DDA81B789}"/>
              </a:ext>
            </a:extLst>
          </p:cNvPr>
          <p:cNvSpPr>
            <a:spLocks noGrp="1"/>
          </p:cNvSpPr>
          <p:nvPr>
            <p:ph idx="1"/>
          </p:nvPr>
        </p:nvSpPr>
        <p:spPr/>
        <p:txBody>
          <a:bodyPr/>
          <a:lstStyle/>
          <a:p>
            <a:r>
              <a:rPr lang="en-US" dirty="0"/>
              <a:t>Three classes of users:</a:t>
            </a:r>
          </a:p>
          <a:p>
            <a:pPr lvl="1"/>
            <a:r>
              <a:rPr lang="en-US" dirty="0"/>
              <a:t>User (u) aka “owner”</a:t>
            </a:r>
          </a:p>
          <a:p>
            <a:pPr lvl="1"/>
            <a:r>
              <a:rPr lang="en-US" dirty="0"/>
              <a:t>Group (g)</a:t>
            </a:r>
          </a:p>
          <a:p>
            <a:pPr lvl="1"/>
            <a:r>
              <a:rPr lang="en-US" dirty="0"/>
              <a:t>Other (o)</a:t>
            </a:r>
          </a:p>
          <a:p>
            <a:r>
              <a:rPr lang="en-US" dirty="0"/>
              <a:t>Three types of permissions</a:t>
            </a:r>
          </a:p>
          <a:p>
            <a:pPr lvl="1"/>
            <a:r>
              <a:rPr lang="en-US" dirty="0"/>
              <a:t>Read (r) </a:t>
            </a:r>
          </a:p>
          <a:p>
            <a:pPr lvl="1"/>
            <a:r>
              <a:rPr lang="en-US" dirty="0"/>
              <a:t>Write (w)</a:t>
            </a:r>
          </a:p>
          <a:p>
            <a:pPr lvl="1"/>
            <a:r>
              <a:rPr lang="en-US" dirty="0"/>
              <a:t>Execute (x)</a:t>
            </a:r>
          </a:p>
          <a:p>
            <a:endParaRPr lang="en-US" dirty="0"/>
          </a:p>
        </p:txBody>
      </p:sp>
      <p:sp>
        <p:nvSpPr>
          <p:cNvPr id="13" name="object 13"/>
          <p:cNvSpPr txBox="1">
            <a:spLocks noGrp="1"/>
          </p:cNvSpPr>
          <p:nvPr>
            <p:ph type="dt" sz="half" idx="10"/>
          </p:nvPr>
        </p:nvSpPr>
        <p:spPr/>
        <p:txBody>
          <a:bodyPr/>
          <a:lstStyle/>
          <a:p>
            <a:fld id="{D3A82383-FE67-A041-9A54-530804B48151}" type="datetime1">
              <a:rPr lang="en-US" smtClean="0"/>
              <a:pPr/>
              <a:t>2/2/19</a:t>
            </a:fld>
            <a:endParaRPr lang="en-US" dirty="0"/>
          </a:p>
        </p:txBody>
      </p:sp>
      <p:sp>
        <p:nvSpPr>
          <p:cNvPr id="12" name="object 12"/>
          <p:cNvSpPr txBox="1">
            <a:spLocks noGrp="1"/>
          </p:cNvSpPr>
          <p:nvPr>
            <p:ph type="ftr" sz="quarter" idx="11"/>
          </p:nvPr>
        </p:nvSpPr>
        <p:spPr/>
        <p:txBody>
          <a:bodyPr/>
          <a:lstStyle/>
          <a:p>
            <a:r>
              <a:rPr lang="en-US"/>
              <a:t>Fundamentals of HPC – Introduction to Linux</a:t>
            </a:r>
            <a:endParaRPr lang="en-US" dirty="0"/>
          </a:p>
        </p:txBody>
      </p:sp>
      <p:sp>
        <p:nvSpPr>
          <p:cNvPr id="18" name="Slide Number Placeholder 17">
            <a:extLst>
              <a:ext uri="{FF2B5EF4-FFF2-40B4-BE49-F238E27FC236}">
                <a16:creationId xmlns:a16="http://schemas.microsoft.com/office/drawing/2014/main" id="{DA50FCFC-F61D-D04D-9940-17E3C8273357}"/>
              </a:ext>
            </a:extLst>
          </p:cNvPr>
          <p:cNvSpPr>
            <a:spLocks noGrp="1"/>
          </p:cNvSpPr>
          <p:nvPr>
            <p:ph type="sldNum" sz="quarter" idx="12"/>
          </p:nvPr>
        </p:nvSpPr>
        <p:spPr/>
        <p:txBody>
          <a:bodyPr/>
          <a:lstStyle/>
          <a:p>
            <a:fld id="{DD321DBF-325B-3546-BAAF-4F6E3B3181FF}" type="slidenum">
              <a:rPr lang="en-US" smtClean="0"/>
              <a:pPr/>
              <a:t>25</a:t>
            </a:fld>
            <a:endParaRPr lang="en-US"/>
          </a:p>
        </p:txBody>
      </p:sp>
      <p:sp>
        <p:nvSpPr>
          <p:cNvPr id="2" name="TextBox 1">
            <a:extLst>
              <a:ext uri="{FF2B5EF4-FFF2-40B4-BE49-F238E27FC236}">
                <a16:creationId xmlns:a16="http://schemas.microsoft.com/office/drawing/2014/main" id="{7888ABF6-5534-064E-929E-99DEF0734FF3}"/>
              </a:ext>
            </a:extLst>
          </p:cNvPr>
          <p:cNvSpPr txBox="1"/>
          <p:nvPr/>
        </p:nvSpPr>
        <p:spPr>
          <a:xfrm>
            <a:off x="7445201" y="2094445"/>
            <a:ext cx="3631508" cy="2612382"/>
          </a:xfrm>
          <a:prstGeom prst="rect">
            <a:avLst/>
          </a:prstGeom>
          <a:noFill/>
        </p:spPr>
        <p:txBody>
          <a:bodyPr wrap="square" rtlCol="0">
            <a:spAutoFit/>
          </a:bodyPr>
          <a:lstStyle/>
          <a:p>
            <a:r>
              <a:rPr lang="en-US" sz="2000" dirty="0"/>
              <a:t>     .. own grp </a:t>
            </a:r>
            <a:r>
              <a:rPr lang="en-US" sz="2000" dirty="0" err="1"/>
              <a:t>oth</a:t>
            </a:r>
            <a:r>
              <a:rPr lang="en-US" sz="2000" dirty="0"/>
              <a:t> </a:t>
            </a:r>
          </a:p>
          <a:p>
            <a:r>
              <a:rPr lang="en-US" sz="2800" dirty="0"/>
              <a:t>    -|---|---|--- </a:t>
            </a:r>
          </a:p>
          <a:p>
            <a:endParaRPr lang="en-US" sz="2800" dirty="0"/>
          </a:p>
          <a:p>
            <a:endParaRPr lang="en-US" sz="2800" dirty="0"/>
          </a:p>
          <a:p>
            <a:r>
              <a:rPr lang="en-US" sz="2800" spc="-18" dirty="0">
                <a:solidFill>
                  <a:srgbClr val="2F2B20"/>
                </a:solidFill>
                <a:latin typeface="Courier New"/>
                <a:cs typeface="Courier New"/>
              </a:rPr>
              <a:t>  </a:t>
            </a:r>
            <a:r>
              <a:rPr lang="en-US" sz="2800" spc="-18" dirty="0" err="1">
                <a:solidFill>
                  <a:srgbClr val="2F2B20"/>
                </a:solidFill>
                <a:latin typeface="Courier New"/>
                <a:cs typeface="Courier New"/>
              </a:rPr>
              <a:t>drwxr</a:t>
            </a:r>
            <a:r>
              <a:rPr lang="en-US" sz="2800" spc="-18" dirty="0">
                <a:solidFill>
                  <a:srgbClr val="2F2B20"/>
                </a:solidFill>
                <a:latin typeface="Courier New"/>
                <a:cs typeface="Courier New"/>
              </a:rPr>
              <a:t>-</a:t>
            </a:r>
            <a:r>
              <a:rPr lang="en-US" sz="2800" spc="-18" dirty="0" err="1">
                <a:solidFill>
                  <a:srgbClr val="2F2B20"/>
                </a:solidFill>
                <a:latin typeface="Courier New"/>
                <a:cs typeface="Courier New"/>
              </a:rPr>
              <a:t>xr</a:t>
            </a:r>
            <a:r>
              <a:rPr lang="en-US" sz="2800" spc="-18" dirty="0">
                <a:solidFill>
                  <a:srgbClr val="2F2B20"/>
                </a:solidFill>
                <a:latin typeface="Courier New"/>
                <a:cs typeface="Courier New"/>
              </a:rPr>
              <a:t>--</a:t>
            </a:r>
            <a:endParaRPr lang="en-US" sz="2800" dirty="0">
              <a:latin typeface="Courier New"/>
              <a:cs typeface="Courier New"/>
            </a:endParaRPr>
          </a:p>
          <a:p>
            <a:br>
              <a:rPr lang="en-US" sz="1588" dirty="0"/>
            </a:br>
            <a:endParaRPr lang="en-US" sz="1588" dirty="0"/>
          </a:p>
        </p:txBody>
      </p:sp>
    </p:spTree>
    <p:extLst>
      <p:ext uri="{BB962C8B-B14F-4D97-AF65-F5344CB8AC3E}">
        <p14:creationId xmlns:p14="http://schemas.microsoft.com/office/powerpoint/2010/main" val="2663697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Modes (continued)</a:t>
            </a:r>
            <a:endParaRPr lang="en-US" dirty="0"/>
          </a:p>
        </p:txBody>
      </p:sp>
      <p:sp>
        <p:nvSpPr>
          <p:cNvPr id="11" name="Content Placeholder 10">
            <a:extLst>
              <a:ext uri="{FF2B5EF4-FFF2-40B4-BE49-F238E27FC236}">
                <a16:creationId xmlns:a16="http://schemas.microsoft.com/office/drawing/2014/main" id="{83E83D5E-D61C-FA42-B081-6222DA9F92B6}"/>
              </a:ext>
            </a:extLst>
          </p:cNvPr>
          <p:cNvSpPr>
            <a:spLocks noGrp="1"/>
          </p:cNvSpPr>
          <p:nvPr>
            <p:ph idx="1"/>
          </p:nvPr>
        </p:nvSpPr>
        <p:spPr/>
        <p:txBody>
          <a:bodyPr>
            <a:normAutofit fontScale="92500" lnSpcReduction="20000"/>
          </a:bodyPr>
          <a:lstStyle/>
          <a:p>
            <a:r>
              <a:rPr lang="en-US" dirty="0" err="1">
                <a:latin typeface="Courier New" panose="02070309020205020404" pitchFamily="49" charset="0"/>
                <a:cs typeface="Courier New" panose="02070309020205020404" pitchFamily="49" charset="0"/>
              </a:rPr>
              <a:t>chmod</a:t>
            </a:r>
            <a:r>
              <a:rPr lang="en-US" dirty="0"/>
              <a:t> changes modes:</a:t>
            </a:r>
          </a:p>
          <a:p>
            <a:endParaRPr lang="en-US" dirty="0"/>
          </a:p>
          <a:p>
            <a:r>
              <a:rPr lang="en-US" dirty="0"/>
              <a:t>To add write and execute permission for your group:</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chmod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g+wx</a:t>
            </a:r>
            <a:r>
              <a:rPr lang="en-US" dirty="0">
                <a:latin typeface="Courier New" panose="02070309020205020404" pitchFamily="49" charset="0"/>
                <a:cs typeface="Courier New" panose="02070309020205020404" pitchFamily="49" charset="0"/>
              </a:rPr>
              <a:t> filename</a:t>
            </a:r>
          </a:p>
          <a:p>
            <a:endParaRPr lang="en-US" dirty="0"/>
          </a:p>
          <a:p>
            <a:r>
              <a:rPr lang="en-US" dirty="0"/>
              <a:t>To remove execute permission for others:</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chmod</a:t>
            </a:r>
            <a:r>
              <a:rPr lang="en-US" dirty="0">
                <a:latin typeface="Courier New" panose="02070309020205020404" pitchFamily="49" charset="0"/>
                <a:cs typeface="Courier New" panose="02070309020205020404" pitchFamily="49" charset="0"/>
              </a:rPr>
              <a:t> o-x filename</a:t>
            </a:r>
          </a:p>
          <a:p>
            <a:endParaRPr lang="en-US" dirty="0"/>
          </a:p>
          <a:p>
            <a:r>
              <a:rPr lang="en-US" dirty="0"/>
              <a:t>To set only read and execute for your group and others:</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chmod</a:t>
            </a:r>
            <a:r>
              <a:rPr lang="en-US" dirty="0">
                <a:latin typeface="Courier New" panose="02070309020205020404" pitchFamily="49" charset="0"/>
                <a:cs typeface="Courier New" panose="02070309020205020404" pitchFamily="49" charset="0"/>
              </a:rPr>
              <a:t> go=</a:t>
            </a:r>
            <a:r>
              <a:rPr lang="en-US" dirty="0" err="1">
                <a:latin typeface="Courier New" panose="02070309020205020404" pitchFamily="49" charset="0"/>
                <a:cs typeface="Courier New" panose="02070309020205020404" pitchFamily="49" charset="0"/>
              </a:rPr>
              <a:t>rx</a:t>
            </a:r>
            <a:r>
              <a:rPr lang="en-US" dirty="0">
                <a:latin typeface="Courier New" panose="02070309020205020404" pitchFamily="49" charset="0"/>
                <a:cs typeface="Courier New" panose="02070309020205020404" pitchFamily="49" charset="0"/>
              </a:rPr>
              <a:t> filename</a:t>
            </a:r>
          </a:p>
          <a:p>
            <a:endParaRPr lang="en-US" dirty="0"/>
          </a:p>
        </p:txBody>
      </p:sp>
      <p:sp>
        <p:nvSpPr>
          <p:cNvPr id="10" name="object 10"/>
          <p:cNvSpPr txBox="1">
            <a:spLocks noGrp="1"/>
          </p:cNvSpPr>
          <p:nvPr>
            <p:ph type="dt" sz="half" idx="10"/>
          </p:nvPr>
        </p:nvSpPr>
        <p:spPr/>
        <p:txBody>
          <a:bodyPr/>
          <a:lstStyle/>
          <a:p>
            <a:fld id="{010201F5-9E09-0D47-BF2B-FD239794E856}" type="datetime1">
              <a:rPr lang="en-US" smtClean="0"/>
              <a:pPr/>
              <a:t>2/2/19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13" name="Slide Number Placeholder 12">
            <a:extLst>
              <a:ext uri="{FF2B5EF4-FFF2-40B4-BE49-F238E27FC236}">
                <a16:creationId xmlns:a16="http://schemas.microsoft.com/office/drawing/2014/main" id="{2C705649-3C15-9242-A345-4C29F4274761}"/>
              </a:ext>
            </a:extLst>
          </p:cNvPr>
          <p:cNvSpPr>
            <a:spLocks noGrp="1"/>
          </p:cNvSpPr>
          <p:nvPr>
            <p:ph type="sldNum" sz="quarter" idx="12"/>
          </p:nvPr>
        </p:nvSpPr>
        <p:spPr/>
        <p:txBody>
          <a:bodyPr/>
          <a:lstStyle/>
          <a:p>
            <a:fld id="{DD321DBF-325B-3546-BAAF-4F6E3B3181FF}" type="slidenum">
              <a:rPr lang="en-US" smtClean="0"/>
              <a:pPr/>
              <a:t>26</a:t>
            </a:fld>
            <a:endParaRPr lang="en-US"/>
          </a:p>
        </p:txBody>
      </p:sp>
    </p:spTree>
    <p:extLst>
      <p:ext uri="{BB962C8B-B14F-4D97-AF65-F5344CB8AC3E}">
        <p14:creationId xmlns:p14="http://schemas.microsoft.com/office/powerpoint/2010/main" val="3945084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dirty="0"/>
              <a:t>Exercise 3</a:t>
            </a:r>
          </a:p>
        </p:txBody>
      </p:sp>
      <p:sp>
        <p:nvSpPr>
          <p:cNvPr id="11" name="Content Placeholder 10">
            <a:extLst>
              <a:ext uri="{FF2B5EF4-FFF2-40B4-BE49-F238E27FC236}">
                <a16:creationId xmlns:a16="http://schemas.microsoft.com/office/drawing/2014/main" id="{B5CA457A-8CAD-8A48-8BAB-20FA93E7A6B7}"/>
              </a:ext>
            </a:extLst>
          </p:cNvPr>
          <p:cNvSpPr>
            <a:spLocks noGrp="1"/>
          </p:cNvSpPr>
          <p:nvPr>
            <p:ph idx="1"/>
          </p:nvPr>
        </p:nvSpPr>
        <p:spPr/>
        <p:txBody>
          <a:bodyPr>
            <a:normAutofit/>
          </a:bodyPr>
          <a:lstStyle/>
          <a:p>
            <a:pPr marL="465069" indent="-453862">
              <a:spcBef>
                <a:spcPts val="649"/>
              </a:spcBef>
              <a:buClr>
                <a:schemeClr val="tx1"/>
              </a:buClr>
              <a:buAutoNum type="arabicPeriod"/>
              <a:tabLst>
                <a:tab pos="440414" algn="l"/>
                <a:tab pos="440975" algn="l"/>
              </a:tabLst>
            </a:pPr>
            <a:r>
              <a:rPr lang="en-US" spc="-9" dirty="0">
                <a:solidFill>
                  <a:srgbClr val="2F2B20"/>
                </a:solidFill>
                <a:cs typeface="Arial"/>
              </a:rPr>
              <a:t>Change </a:t>
            </a:r>
            <a:r>
              <a:rPr lang="en-US" spc="22" dirty="0">
                <a:solidFill>
                  <a:srgbClr val="2F2B20"/>
                </a:solidFill>
                <a:cs typeface="Arial"/>
              </a:rPr>
              <a:t>directory </a:t>
            </a:r>
            <a:r>
              <a:rPr lang="en-US" spc="57" dirty="0">
                <a:solidFill>
                  <a:srgbClr val="2F2B20"/>
                </a:solidFill>
                <a:cs typeface="Arial"/>
              </a:rPr>
              <a:t>to</a:t>
            </a:r>
          </a:p>
          <a:p>
            <a:pPr marL="11207" indent="0">
              <a:spcBef>
                <a:spcPts val="649"/>
              </a:spcBef>
              <a:buClr>
                <a:schemeClr val="tx1"/>
              </a:buClr>
              <a:buNone/>
              <a:tabLst>
                <a:tab pos="440414" algn="l"/>
                <a:tab pos="440975" algn="l"/>
              </a:tabLst>
            </a:pPr>
            <a:r>
              <a:rPr lang="en-US" sz="2400" dirty="0">
                <a:latin typeface="Courier New" panose="02070309020205020404" pitchFamily="49" charset="0"/>
                <a:cs typeface="Courier New" panose="02070309020205020404" pitchFamily="49" charset="0"/>
              </a:rPr>
              <a:t>	Fundamentals_HPC_Spring_2019/</a:t>
            </a:r>
            <a:r>
              <a:rPr lang="en-US" sz="2400" dirty="0" err="1">
                <a:latin typeface="Courier New" panose="02070309020205020404" pitchFamily="49" charset="0"/>
                <a:cs typeface="Courier New" panose="02070309020205020404" pitchFamily="49" charset="0"/>
              </a:rPr>
              <a:t>Intro_Linux</a:t>
            </a:r>
            <a:r>
              <a:rPr lang="en-US" sz="2400" dirty="0">
                <a:latin typeface="Courier New" panose="02070309020205020404" pitchFamily="49" charset="0"/>
                <a:cs typeface="Courier New" panose="02070309020205020404" pitchFamily="49" charset="0"/>
              </a:rPr>
              <a:t>/scripts</a:t>
            </a:r>
          </a:p>
          <a:p>
            <a:pPr marL="439854" indent="-428648">
              <a:spcBef>
                <a:spcPts val="565"/>
              </a:spcBef>
              <a:buClr>
                <a:schemeClr val="tx1"/>
              </a:buClr>
              <a:buAutoNum type="arabicPeriod"/>
              <a:tabLst>
                <a:tab pos="440414" algn="l"/>
                <a:tab pos="440975" algn="l"/>
              </a:tabLst>
            </a:pPr>
            <a:r>
              <a:rPr lang="en-US" spc="-13" dirty="0">
                <a:solidFill>
                  <a:srgbClr val="2F2B20"/>
                </a:solidFill>
                <a:cs typeface="Arial"/>
              </a:rPr>
              <a:t>Use </a:t>
            </a:r>
            <a:r>
              <a:rPr lang="en-US" dirty="0">
                <a:solidFill>
                  <a:srgbClr val="2F2B20"/>
                </a:solidFill>
                <a:latin typeface="Courier New"/>
                <a:cs typeface="Courier New"/>
              </a:rPr>
              <a:t>cat</a:t>
            </a:r>
            <a:r>
              <a:rPr lang="en-US" spc="-966" dirty="0">
                <a:solidFill>
                  <a:srgbClr val="2F2B20"/>
                </a:solidFill>
                <a:latin typeface="Courier New"/>
                <a:cs typeface="Courier New"/>
              </a:rPr>
              <a:t> </a:t>
            </a:r>
            <a:r>
              <a:rPr lang="en-US" spc="57" dirty="0">
                <a:solidFill>
                  <a:srgbClr val="2F2B20"/>
                </a:solidFill>
                <a:cs typeface="Arial"/>
              </a:rPr>
              <a:t>to </a:t>
            </a:r>
            <a:r>
              <a:rPr lang="en-US" spc="26" dirty="0">
                <a:solidFill>
                  <a:srgbClr val="2F2B20"/>
                </a:solidFill>
                <a:cs typeface="Arial"/>
              </a:rPr>
              <a:t>show </a:t>
            </a:r>
            <a:r>
              <a:rPr lang="en-US" spc="9" dirty="0">
                <a:solidFill>
                  <a:srgbClr val="2F2B20"/>
                </a:solidFill>
                <a:cs typeface="Arial"/>
              </a:rPr>
              <a:t>the </a:t>
            </a:r>
            <a:r>
              <a:rPr lang="en-US" spc="22" dirty="0">
                <a:solidFill>
                  <a:srgbClr val="2F2B20"/>
                </a:solidFill>
                <a:cs typeface="Arial"/>
              </a:rPr>
              <a:t>contents </a:t>
            </a:r>
            <a:r>
              <a:rPr lang="en-US" spc="35" dirty="0">
                <a:solidFill>
                  <a:srgbClr val="2F2B20"/>
                </a:solidFill>
                <a:cs typeface="Arial"/>
              </a:rPr>
              <a:t>of </a:t>
            </a:r>
            <a:r>
              <a:rPr lang="en-US" spc="35" dirty="0" err="1">
                <a:solidFill>
                  <a:srgbClr val="2F2B20"/>
                </a:solidFill>
                <a:latin typeface="Courier New"/>
                <a:cs typeface="Courier New"/>
              </a:rPr>
              <a:t>sampleScript</a:t>
            </a:r>
            <a:r>
              <a:rPr lang="en-US" dirty="0" err="1">
                <a:solidFill>
                  <a:srgbClr val="2F2B20"/>
                </a:solidFill>
                <a:latin typeface="Courier New"/>
                <a:cs typeface="Courier New"/>
              </a:rPr>
              <a:t>.sh</a:t>
            </a:r>
            <a:endParaRPr lang="en-US" dirty="0">
              <a:latin typeface="Courier New"/>
              <a:cs typeface="Courier New"/>
            </a:endParaRPr>
          </a:p>
          <a:p>
            <a:pPr marL="439854" marR="773807" indent="-428648">
              <a:lnSpc>
                <a:spcPct val="103499"/>
              </a:lnSpc>
              <a:spcBef>
                <a:spcPts val="441"/>
              </a:spcBef>
              <a:buClr>
                <a:schemeClr val="tx1"/>
              </a:buClr>
              <a:buAutoNum type="arabicPeriod"/>
              <a:tabLst>
                <a:tab pos="440414" algn="l"/>
                <a:tab pos="440975" algn="l"/>
              </a:tabLst>
            </a:pPr>
            <a:r>
              <a:rPr lang="en-US" spc="-97" dirty="0">
                <a:solidFill>
                  <a:srgbClr val="2F2B20"/>
                </a:solidFill>
                <a:cs typeface="Arial"/>
              </a:rPr>
              <a:t>Try </a:t>
            </a:r>
            <a:r>
              <a:rPr lang="en-US" spc="57" dirty="0">
                <a:solidFill>
                  <a:srgbClr val="2F2B20"/>
                </a:solidFill>
                <a:cs typeface="Arial"/>
              </a:rPr>
              <a:t>to </a:t>
            </a:r>
            <a:r>
              <a:rPr lang="en-US" dirty="0">
                <a:solidFill>
                  <a:srgbClr val="2F2B20"/>
                </a:solidFill>
                <a:cs typeface="Arial"/>
              </a:rPr>
              <a:t>run </a:t>
            </a:r>
            <a:r>
              <a:rPr lang="en-US" dirty="0" err="1">
                <a:solidFill>
                  <a:srgbClr val="2F2B20"/>
                </a:solidFill>
                <a:latin typeface="Courier New"/>
                <a:cs typeface="Courier New"/>
              </a:rPr>
              <a:t>sampleScript.sh</a:t>
            </a:r>
            <a:r>
              <a:rPr lang="en-US" spc="-918" dirty="0">
                <a:solidFill>
                  <a:srgbClr val="2F2B20"/>
                </a:solidFill>
                <a:latin typeface="Courier New"/>
                <a:cs typeface="Courier New"/>
              </a:rPr>
              <a:t> </a:t>
            </a:r>
            <a:r>
              <a:rPr lang="en-US" spc="44" dirty="0">
                <a:solidFill>
                  <a:srgbClr val="2F2B20"/>
                </a:solidFill>
                <a:cs typeface="Arial"/>
              </a:rPr>
              <a:t>by </a:t>
            </a:r>
            <a:r>
              <a:rPr lang="en-US" spc="31" dirty="0">
                <a:solidFill>
                  <a:srgbClr val="2F2B20"/>
                </a:solidFill>
                <a:cs typeface="Arial"/>
              </a:rPr>
              <a:t>typing </a:t>
            </a:r>
            <a:r>
              <a:rPr lang="en-US" spc="22" dirty="0">
                <a:solidFill>
                  <a:srgbClr val="2F2B20"/>
                </a:solidFill>
                <a:cs typeface="Arial"/>
              </a:rPr>
              <a:t>its </a:t>
            </a:r>
            <a:r>
              <a:rPr lang="en-US" spc="-9" dirty="0">
                <a:solidFill>
                  <a:srgbClr val="2F2B20"/>
                </a:solidFill>
                <a:cs typeface="Arial"/>
              </a:rPr>
              <a:t>name </a:t>
            </a:r>
            <a:r>
              <a:rPr lang="en-US" spc="22" dirty="0">
                <a:solidFill>
                  <a:srgbClr val="2F2B20"/>
                </a:solidFill>
                <a:cs typeface="Arial"/>
              </a:rPr>
              <a:t>at </a:t>
            </a:r>
            <a:r>
              <a:rPr lang="en-US" spc="9" dirty="0">
                <a:solidFill>
                  <a:srgbClr val="2F2B20"/>
                </a:solidFill>
                <a:cs typeface="Arial"/>
              </a:rPr>
              <a:t>the  </a:t>
            </a:r>
            <a:r>
              <a:rPr lang="en-US" spc="31" dirty="0">
                <a:solidFill>
                  <a:srgbClr val="2F2B20"/>
                </a:solidFill>
                <a:cs typeface="Arial"/>
              </a:rPr>
              <a:t>command</a:t>
            </a:r>
            <a:r>
              <a:rPr lang="en-US" spc="-13" dirty="0">
                <a:solidFill>
                  <a:srgbClr val="2F2B20"/>
                </a:solidFill>
                <a:cs typeface="Arial"/>
              </a:rPr>
              <a:t> </a:t>
            </a:r>
            <a:r>
              <a:rPr lang="en-US" spc="-9" dirty="0">
                <a:solidFill>
                  <a:srgbClr val="2F2B20"/>
                </a:solidFill>
                <a:cs typeface="Arial"/>
              </a:rPr>
              <a:t>line with a ./ preceding</a:t>
            </a:r>
            <a:endParaRPr lang="en-US" dirty="0">
              <a:cs typeface="Arial"/>
            </a:endParaRPr>
          </a:p>
          <a:p>
            <a:pPr marL="439854" indent="-428648">
              <a:spcBef>
                <a:spcPts val="446"/>
              </a:spcBef>
              <a:buClr>
                <a:schemeClr val="tx1"/>
              </a:buClr>
              <a:buAutoNum type="arabicPeriod"/>
              <a:tabLst>
                <a:tab pos="440414" algn="l"/>
                <a:tab pos="440975" algn="l"/>
              </a:tabLst>
            </a:pPr>
            <a:r>
              <a:rPr lang="en-US" spc="35" dirty="0">
                <a:solidFill>
                  <a:srgbClr val="2F2B20"/>
                </a:solidFill>
                <a:cs typeface="Arial"/>
              </a:rPr>
              <a:t>Add </a:t>
            </a:r>
            <a:r>
              <a:rPr lang="en-US" spc="4" dirty="0">
                <a:solidFill>
                  <a:srgbClr val="2F2B20"/>
                </a:solidFill>
                <a:cs typeface="Arial"/>
              </a:rPr>
              <a:t>execute </a:t>
            </a:r>
            <a:r>
              <a:rPr lang="en-US" spc="9" dirty="0">
                <a:solidFill>
                  <a:srgbClr val="2F2B20"/>
                </a:solidFill>
                <a:cs typeface="Arial"/>
              </a:rPr>
              <a:t>permission </a:t>
            </a:r>
            <a:r>
              <a:rPr lang="en-US" spc="57" dirty="0">
                <a:solidFill>
                  <a:srgbClr val="2F2B20"/>
                </a:solidFill>
                <a:cs typeface="Arial"/>
              </a:rPr>
              <a:t>to </a:t>
            </a:r>
            <a:r>
              <a:rPr lang="en-US" spc="57" dirty="0" err="1">
                <a:solidFill>
                  <a:srgbClr val="2F2B20"/>
                </a:solidFill>
                <a:latin typeface="Courier New"/>
                <a:cs typeface="Courier New"/>
              </a:rPr>
              <a:t>sampleScript</a:t>
            </a:r>
            <a:r>
              <a:rPr lang="en-US" dirty="0" err="1">
                <a:solidFill>
                  <a:srgbClr val="2F2B20"/>
                </a:solidFill>
                <a:latin typeface="Courier New"/>
                <a:cs typeface="Courier New"/>
              </a:rPr>
              <a:t>.sh</a:t>
            </a:r>
            <a:r>
              <a:rPr lang="en-US" spc="-966" dirty="0">
                <a:solidFill>
                  <a:srgbClr val="2F2B20"/>
                </a:solidFill>
                <a:latin typeface="Courier New"/>
                <a:cs typeface="Courier New"/>
              </a:rPr>
              <a:t> </a:t>
            </a:r>
            <a:r>
              <a:rPr lang="en-US" spc="4" dirty="0">
                <a:solidFill>
                  <a:srgbClr val="2F2B20"/>
                </a:solidFill>
                <a:cs typeface="Arial"/>
              </a:rPr>
              <a:t>using </a:t>
            </a:r>
            <a:r>
              <a:rPr lang="en-US" dirty="0" err="1">
                <a:solidFill>
                  <a:srgbClr val="2F2B20"/>
                </a:solidFill>
                <a:latin typeface="Courier New"/>
                <a:cs typeface="Courier New"/>
              </a:rPr>
              <a:t>chmod</a:t>
            </a:r>
            <a:endParaRPr lang="en-US" dirty="0">
              <a:latin typeface="Courier New"/>
              <a:cs typeface="Courier New"/>
            </a:endParaRPr>
          </a:p>
          <a:p>
            <a:pPr marL="439854" indent="-428648">
              <a:spcBef>
                <a:spcPts val="653"/>
              </a:spcBef>
              <a:buClr>
                <a:schemeClr val="tx1"/>
              </a:buClr>
              <a:buAutoNum type="arabicPeriod"/>
              <a:tabLst>
                <a:tab pos="440414" algn="l"/>
                <a:tab pos="440975" algn="l"/>
              </a:tabLst>
            </a:pPr>
            <a:r>
              <a:rPr lang="en-US" spc="-13" dirty="0">
                <a:solidFill>
                  <a:srgbClr val="2F2B20"/>
                </a:solidFill>
                <a:cs typeface="Arial"/>
              </a:rPr>
              <a:t>Can </a:t>
            </a:r>
            <a:r>
              <a:rPr lang="en-US" spc="9" dirty="0">
                <a:solidFill>
                  <a:srgbClr val="2F2B20"/>
                </a:solidFill>
                <a:cs typeface="Arial"/>
              </a:rPr>
              <a:t>you </a:t>
            </a:r>
            <a:r>
              <a:rPr lang="en-US" dirty="0">
                <a:solidFill>
                  <a:srgbClr val="2F2B20"/>
                </a:solidFill>
                <a:cs typeface="Arial"/>
              </a:rPr>
              <a:t>run </a:t>
            </a:r>
            <a:r>
              <a:rPr lang="en-US" spc="44" dirty="0">
                <a:solidFill>
                  <a:srgbClr val="2F2B20"/>
                </a:solidFill>
                <a:cs typeface="Arial"/>
              </a:rPr>
              <a:t>it</a:t>
            </a:r>
            <a:r>
              <a:rPr lang="en-US" spc="-44" dirty="0">
                <a:solidFill>
                  <a:srgbClr val="2F2B20"/>
                </a:solidFill>
                <a:cs typeface="Arial"/>
              </a:rPr>
              <a:t> </a:t>
            </a:r>
            <a:r>
              <a:rPr lang="en-US" spc="26" dirty="0">
                <a:solidFill>
                  <a:srgbClr val="2F2B20"/>
                </a:solidFill>
                <a:cs typeface="Arial"/>
              </a:rPr>
              <a:t>now?</a:t>
            </a:r>
            <a:endParaRPr lang="en-US" dirty="0">
              <a:cs typeface="Arial"/>
            </a:endParaRPr>
          </a:p>
          <a:p>
            <a:pPr marL="439854" marR="4483" indent="-428648">
              <a:spcBef>
                <a:spcPts val="538"/>
              </a:spcBef>
              <a:buClr>
                <a:schemeClr val="tx1"/>
              </a:buClr>
              <a:buAutoNum type="arabicPeriod"/>
              <a:tabLst>
                <a:tab pos="440414" algn="l"/>
                <a:tab pos="440975" algn="l"/>
                <a:tab pos="3328885" algn="l"/>
              </a:tabLst>
            </a:pPr>
            <a:r>
              <a:rPr lang="en-US" spc="-18" dirty="0">
                <a:solidFill>
                  <a:srgbClr val="2F2B20"/>
                </a:solidFill>
                <a:cs typeface="Arial"/>
              </a:rPr>
              <a:t>Is </a:t>
            </a:r>
            <a:r>
              <a:rPr lang="en-US" spc="-9" dirty="0">
                <a:solidFill>
                  <a:srgbClr val="2F2B20"/>
                </a:solidFill>
                <a:cs typeface="Arial"/>
              </a:rPr>
              <a:t>there </a:t>
            </a:r>
            <a:r>
              <a:rPr lang="en-US" spc="-35" dirty="0">
                <a:solidFill>
                  <a:srgbClr val="2F2B20"/>
                </a:solidFill>
                <a:cs typeface="Arial"/>
              </a:rPr>
              <a:t>another way to</a:t>
            </a:r>
            <a:r>
              <a:rPr lang="en-US" spc="35" dirty="0">
                <a:solidFill>
                  <a:srgbClr val="2F2B20"/>
                </a:solidFill>
                <a:cs typeface="Arial"/>
              </a:rPr>
              <a:t> </a:t>
            </a:r>
            <a:r>
              <a:rPr lang="en-US" spc="22" dirty="0">
                <a:solidFill>
                  <a:srgbClr val="2F2B20"/>
                </a:solidFill>
                <a:cs typeface="Arial"/>
              </a:rPr>
              <a:t>get </a:t>
            </a:r>
            <a:r>
              <a:rPr lang="en-US" spc="9" dirty="0">
                <a:solidFill>
                  <a:srgbClr val="2F2B20"/>
                </a:solidFill>
                <a:cs typeface="Arial"/>
              </a:rPr>
              <a:t>the </a:t>
            </a:r>
            <a:r>
              <a:rPr lang="en-US" spc="35" dirty="0">
                <a:solidFill>
                  <a:srgbClr val="2F2B20"/>
                </a:solidFill>
                <a:cs typeface="Arial"/>
              </a:rPr>
              <a:t>script </a:t>
            </a:r>
            <a:r>
              <a:rPr lang="en-US" spc="57" dirty="0">
                <a:solidFill>
                  <a:srgbClr val="2F2B20"/>
                </a:solidFill>
                <a:cs typeface="Arial"/>
              </a:rPr>
              <a:t>to</a:t>
            </a:r>
            <a:r>
              <a:rPr lang="en-US" spc="-137" dirty="0">
                <a:solidFill>
                  <a:srgbClr val="2F2B20"/>
                </a:solidFill>
                <a:cs typeface="Arial"/>
              </a:rPr>
              <a:t> </a:t>
            </a:r>
            <a:r>
              <a:rPr lang="en-US" dirty="0">
                <a:solidFill>
                  <a:srgbClr val="2F2B20"/>
                </a:solidFill>
                <a:cs typeface="Arial"/>
              </a:rPr>
              <a:t>run?</a:t>
            </a:r>
            <a:endParaRPr lang="en-US" dirty="0">
              <a:cs typeface="Arial"/>
            </a:endParaRPr>
          </a:p>
          <a:p>
            <a:endParaRPr lang="en-US" dirty="0"/>
          </a:p>
        </p:txBody>
      </p:sp>
      <p:sp>
        <p:nvSpPr>
          <p:cNvPr id="10" name="object 10"/>
          <p:cNvSpPr txBox="1">
            <a:spLocks noGrp="1"/>
          </p:cNvSpPr>
          <p:nvPr>
            <p:ph type="dt" sz="half" idx="10"/>
          </p:nvPr>
        </p:nvSpPr>
        <p:spPr/>
        <p:txBody>
          <a:bodyPr/>
          <a:lstStyle/>
          <a:p>
            <a:fld id="{53638C97-608E-D24B-BF35-E34C3B710EE2}" type="datetime1">
              <a:rPr lang="en-US" smtClean="0"/>
              <a:t>2/3/19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13" name="Slide Number Placeholder 12">
            <a:extLst>
              <a:ext uri="{FF2B5EF4-FFF2-40B4-BE49-F238E27FC236}">
                <a16:creationId xmlns:a16="http://schemas.microsoft.com/office/drawing/2014/main" id="{14876EBD-DC13-174C-805E-6DE67D20C2C8}"/>
              </a:ext>
            </a:extLst>
          </p:cNvPr>
          <p:cNvSpPr>
            <a:spLocks noGrp="1"/>
          </p:cNvSpPr>
          <p:nvPr>
            <p:ph type="sldNum" sz="quarter" idx="12"/>
          </p:nvPr>
        </p:nvSpPr>
        <p:spPr/>
        <p:txBody>
          <a:bodyPr/>
          <a:lstStyle/>
          <a:p>
            <a:fld id="{DD321DBF-325B-3546-BAAF-4F6E3B3181FF}" type="slidenum">
              <a:rPr lang="en-US" smtClean="0"/>
              <a:t>27</a:t>
            </a:fld>
            <a:endParaRPr lang="en-US"/>
          </a:p>
        </p:txBody>
      </p:sp>
    </p:spTree>
    <p:extLst>
      <p:ext uri="{BB962C8B-B14F-4D97-AF65-F5344CB8AC3E}">
        <p14:creationId xmlns:p14="http://schemas.microsoft.com/office/powerpoint/2010/main" val="3495176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Processes</a:t>
            </a:r>
            <a:endParaRPr lang="en-US" dirty="0"/>
          </a:p>
        </p:txBody>
      </p:sp>
      <p:sp>
        <p:nvSpPr>
          <p:cNvPr id="11" name="Content Placeholder 10">
            <a:extLst>
              <a:ext uri="{FF2B5EF4-FFF2-40B4-BE49-F238E27FC236}">
                <a16:creationId xmlns:a16="http://schemas.microsoft.com/office/drawing/2014/main" id="{50617A6F-2F39-8340-85AA-49D95EB82F7E}"/>
              </a:ext>
            </a:extLst>
          </p:cNvPr>
          <p:cNvSpPr>
            <a:spLocks noGrp="1"/>
          </p:cNvSpPr>
          <p:nvPr>
            <p:ph idx="1"/>
          </p:nvPr>
        </p:nvSpPr>
        <p:spPr/>
        <p:txBody>
          <a:bodyPr/>
          <a:lstStyle/>
          <a:p>
            <a:r>
              <a:rPr lang="en-US" dirty="0"/>
              <a:t>A process is a unique task; it may have threads</a:t>
            </a:r>
          </a:p>
          <a:p>
            <a:r>
              <a:rPr lang="en-US" dirty="0"/>
              <a:t>Examples:</a:t>
            </a:r>
          </a:p>
          <a:p>
            <a:pPr lvl="1"/>
            <a:r>
              <a:rPr lang="en-US" dirty="0"/>
              <a:t>Foreground vs background	( &amp; )</a:t>
            </a:r>
          </a:p>
          <a:p>
            <a:pPr lvl="1"/>
            <a:r>
              <a:rPr lang="en-US" dirty="0"/>
              <a:t>jobs command</a:t>
            </a:r>
          </a:p>
          <a:p>
            <a:pPr lvl="1"/>
            <a:r>
              <a:rPr lang="en-US" dirty="0"/>
              <a:t>Ctrl-C vs Ctrl-Z ; </a:t>
            </a:r>
            <a:r>
              <a:rPr lang="en-US" dirty="0" err="1"/>
              <a:t>bg</a:t>
            </a:r>
            <a:endParaRPr lang="en-US" dirty="0"/>
          </a:p>
          <a:p>
            <a:pPr lvl="1"/>
            <a:r>
              <a:rPr lang="en-US" dirty="0"/>
              <a:t>kill</a:t>
            </a:r>
          </a:p>
          <a:p>
            <a:endParaRPr lang="en-US" dirty="0"/>
          </a:p>
        </p:txBody>
      </p:sp>
      <p:sp>
        <p:nvSpPr>
          <p:cNvPr id="10" name="object 10"/>
          <p:cNvSpPr txBox="1">
            <a:spLocks noGrp="1"/>
          </p:cNvSpPr>
          <p:nvPr>
            <p:ph type="dt" sz="half" idx="10"/>
          </p:nvPr>
        </p:nvSpPr>
        <p:spPr/>
        <p:txBody>
          <a:bodyPr/>
          <a:lstStyle/>
          <a:p>
            <a:fld id="{B61BFF0A-AD91-6B4D-BF16-89DD93FE72A6}" type="datetime1">
              <a:rPr lang="en-US" smtClean="0"/>
              <a:pPr/>
              <a:t>2/2/19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13" name="Slide Number Placeholder 12">
            <a:extLst>
              <a:ext uri="{FF2B5EF4-FFF2-40B4-BE49-F238E27FC236}">
                <a16:creationId xmlns:a16="http://schemas.microsoft.com/office/drawing/2014/main" id="{9E150097-BCA2-F445-B4B5-49685FBC8289}"/>
              </a:ext>
            </a:extLst>
          </p:cNvPr>
          <p:cNvSpPr>
            <a:spLocks noGrp="1"/>
          </p:cNvSpPr>
          <p:nvPr>
            <p:ph type="sldNum" sz="quarter" idx="12"/>
          </p:nvPr>
        </p:nvSpPr>
        <p:spPr/>
        <p:txBody>
          <a:bodyPr/>
          <a:lstStyle/>
          <a:p>
            <a:fld id="{DD321DBF-325B-3546-BAAF-4F6E3B3181FF}" type="slidenum">
              <a:rPr lang="en-US" smtClean="0"/>
              <a:pPr/>
              <a:t>28</a:t>
            </a:fld>
            <a:endParaRPr lang="en-US"/>
          </a:p>
        </p:txBody>
      </p:sp>
    </p:spTree>
    <p:extLst>
      <p:ext uri="{BB962C8B-B14F-4D97-AF65-F5344CB8AC3E}">
        <p14:creationId xmlns:p14="http://schemas.microsoft.com/office/powerpoint/2010/main" val="683738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More about shells</a:t>
            </a:r>
            <a:endParaRPr lang="en-US" dirty="0"/>
          </a:p>
        </p:txBody>
      </p:sp>
      <p:sp>
        <p:nvSpPr>
          <p:cNvPr id="7" name="Content Placeholder 6">
            <a:extLst>
              <a:ext uri="{FF2B5EF4-FFF2-40B4-BE49-F238E27FC236}">
                <a16:creationId xmlns:a16="http://schemas.microsoft.com/office/drawing/2014/main" id="{98E4607D-090F-6E4F-9878-5C8A72DD1DA2}"/>
              </a:ext>
            </a:extLst>
          </p:cNvPr>
          <p:cNvSpPr>
            <a:spLocks noGrp="1"/>
          </p:cNvSpPr>
          <p:nvPr>
            <p:ph idx="1"/>
          </p:nvPr>
        </p:nvSpPr>
        <p:spPr/>
        <p:txBody>
          <a:bodyPr/>
          <a:lstStyle/>
          <a:p>
            <a:r>
              <a:rPr lang="en-US" dirty="0"/>
              <a:t>Input and output redirection</a:t>
            </a:r>
          </a:p>
          <a:p>
            <a:pPr lvl="1"/>
            <a:r>
              <a:rPr lang="en-US" dirty="0"/>
              <a:t>Send output from a command to a new file with	</a:t>
            </a:r>
            <a:r>
              <a:rPr lang="en-US" dirty="0">
                <a:latin typeface="Courier New" panose="02070309020205020404" pitchFamily="49" charset="0"/>
                <a:cs typeface="Courier New" panose="02070309020205020404" pitchFamily="49" charset="0"/>
              </a:rPr>
              <a:t>&gt;</a:t>
            </a:r>
          </a:p>
          <a:p>
            <a:pPr lvl="1"/>
            <a:r>
              <a:rPr lang="en-US" dirty="0"/>
              <a:t>Append output to an existing file with	</a:t>
            </a:r>
            <a:r>
              <a:rPr lang="en-US" dirty="0">
                <a:latin typeface="Courier New" panose="02070309020205020404" pitchFamily="49" charset="0"/>
                <a:cs typeface="Courier New" panose="02070309020205020404" pitchFamily="49" charset="0"/>
              </a:rPr>
              <a:t>&gt;&gt;</a:t>
            </a:r>
          </a:p>
          <a:p>
            <a:pPr lvl="1"/>
            <a:r>
              <a:rPr lang="en-US" dirty="0"/>
              <a:t>Use a file as input to a command with	</a:t>
            </a:r>
            <a:r>
              <a:rPr lang="en-US" dirty="0">
                <a:latin typeface="Courier New" panose="02070309020205020404" pitchFamily="49" charset="0"/>
                <a:cs typeface="Courier New" panose="02070309020205020404" pitchFamily="49" charset="0"/>
              </a:rPr>
              <a:t>&lt;</a:t>
            </a:r>
          </a:p>
          <a:p>
            <a:r>
              <a:rPr lang="en-US" dirty="0"/>
              <a:t>Pipes: </a:t>
            </a:r>
            <a:r>
              <a:rPr lang="en-US" dirty="0">
                <a:latin typeface="Courier New" panose="02070309020205020404" pitchFamily="49" charset="0"/>
                <a:cs typeface="Courier New" panose="02070309020205020404" pitchFamily="49" charset="0"/>
              </a:rPr>
              <a:t>| </a:t>
            </a:r>
            <a:r>
              <a:rPr lang="en-US" dirty="0"/>
              <a:t>sends output of one command to another  command</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ef</a:t>
            </a:r>
            <a:r>
              <a:rPr lang="en-US" dirty="0">
                <a:latin typeface="Courier New" panose="02070309020205020404" pitchFamily="49" charset="0"/>
                <a:cs typeface="Courier New" panose="02070309020205020404" pitchFamily="49" charset="0"/>
              </a:rPr>
              <a:t> | grep </a:t>
            </a:r>
            <a:r>
              <a:rPr lang="en-US" dirty="0" err="1">
                <a:latin typeface="Courier New" panose="02070309020205020404" pitchFamily="49" charset="0"/>
                <a:cs typeface="Courier New" panose="02070309020205020404" pitchFamily="49" charset="0"/>
              </a:rPr>
              <a:t>ruprech</a:t>
            </a:r>
            <a:endParaRPr lang="en-US" dirty="0">
              <a:latin typeface="Courier New" panose="02070309020205020404" pitchFamily="49" charset="0"/>
              <a:cs typeface="Courier New" panose="02070309020205020404" pitchFamily="49" charset="0"/>
            </a:endParaRPr>
          </a:p>
          <a:p>
            <a:endParaRPr lang="en-US" dirty="0"/>
          </a:p>
        </p:txBody>
      </p:sp>
      <p:sp>
        <p:nvSpPr>
          <p:cNvPr id="10" name="object 10"/>
          <p:cNvSpPr txBox="1">
            <a:spLocks noGrp="1"/>
          </p:cNvSpPr>
          <p:nvPr>
            <p:ph type="dt" sz="half" idx="10"/>
          </p:nvPr>
        </p:nvSpPr>
        <p:spPr/>
        <p:txBody>
          <a:bodyPr/>
          <a:lstStyle/>
          <a:p>
            <a:fld id="{D114671B-41BB-C14F-ACDC-839C8FEB918C}" type="datetime1">
              <a:rPr lang="en-US" smtClean="0"/>
              <a:pPr/>
              <a:t>2/2/19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8" name="Slide Number Placeholder 7">
            <a:extLst>
              <a:ext uri="{FF2B5EF4-FFF2-40B4-BE49-F238E27FC236}">
                <a16:creationId xmlns:a16="http://schemas.microsoft.com/office/drawing/2014/main" id="{0C4FA1C6-00C3-AA4F-A1A1-6125E2B91A6C}"/>
              </a:ext>
            </a:extLst>
          </p:cNvPr>
          <p:cNvSpPr>
            <a:spLocks noGrp="1"/>
          </p:cNvSpPr>
          <p:nvPr>
            <p:ph type="sldNum" sz="quarter" idx="12"/>
          </p:nvPr>
        </p:nvSpPr>
        <p:spPr/>
        <p:txBody>
          <a:bodyPr/>
          <a:lstStyle/>
          <a:p>
            <a:fld id="{DD321DBF-325B-3546-BAAF-4F6E3B3181FF}" type="slidenum">
              <a:rPr lang="en-US" smtClean="0"/>
              <a:pPr/>
              <a:t>29</a:t>
            </a:fld>
            <a:endParaRPr lang="en-US"/>
          </a:p>
        </p:txBody>
      </p:sp>
    </p:spTree>
    <p:extLst>
      <p:ext uri="{BB962C8B-B14F-4D97-AF65-F5344CB8AC3E}">
        <p14:creationId xmlns:p14="http://schemas.microsoft.com/office/powerpoint/2010/main" val="4136835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What is Linux?</a:t>
            </a:r>
            <a:endParaRPr lang="en-US" dirty="0"/>
          </a:p>
        </p:txBody>
      </p:sp>
      <p:sp>
        <p:nvSpPr>
          <p:cNvPr id="11" name="Content Placeholder 10">
            <a:extLst>
              <a:ext uri="{FF2B5EF4-FFF2-40B4-BE49-F238E27FC236}">
                <a16:creationId xmlns:a16="http://schemas.microsoft.com/office/drawing/2014/main" id="{240F4C37-7EE8-954B-9760-CAE769CFBD49}"/>
              </a:ext>
            </a:extLst>
          </p:cNvPr>
          <p:cNvSpPr>
            <a:spLocks noGrp="1"/>
          </p:cNvSpPr>
          <p:nvPr>
            <p:ph idx="1"/>
          </p:nvPr>
        </p:nvSpPr>
        <p:spPr/>
        <p:txBody>
          <a:bodyPr/>
          <a:lstStyle/>
          <a:p>
            <a:r>
              <a:rPr lang="en-US" dirty="0"/>
              <a:t>Part of the Unix-like family of operating systems.</a:t>
            </a:r>
          </a:p>
          <a:p>
            <a:r>
              <a:rPr lang="en-US" dirty="0"/>
              <a:t>Started in early ‘90s by Linus Torvalds.</a:t>
            </a:r>
          </a:p>
          <a:p>
            <a:r>
              <a:rPr lang="en-US" dirty="0"/>
              <a:t>Typically refers only to the kernel with software from the GNU project and elsewhere layered on top to form a complete OS. Most is open source.</a:t>
            </a:r>
          </a:p>
          <a:p>
            <a:r>
              <a:rPr lang="en-US" dirty="0"/>
              <a:t>Several distributions are available – from enterprise-grade, like RHEL or SUSE, to more consumer-focused, like Ubuntu.</a:t>
            </a:r>
          </a:p>
          <a:p>
            <a:r>
              <a:rPr lang="en-US" dirty="0"/>
              <a:t>Runs on everything from embedded systems to  supercomputers.</a:t>
            </a:r>
          </a:p>
          <a:p>
            <a:endParaRPr lang="en-US" dirty="0"/>
          </a:p>
        </p:txBody>
      </p:sp>
      <p:sp>
        <p:nvSpPr>
          <p:cNvPr id="10" name="object 10"/>
          <p:cNvSpPr txBox="1">
            <a:spLocks noGrp="1"/>
          </p:cNvSpPr>
          <p:nvPr>
            <p:ph type="dt" sz="half" idx="10"/>
          </p:nvPr>
        </p:nvSpPr>
        <p:spPr/>
        <p:txBody>
          <a:bodyPr/>
          <a:lstStyle/>
          <a:p>
            <a:fld id="{EC3BD48E-FBFF-9E44-ABDB-AF566ACDF286}" type="datetime1">
              <a:rPr lang="en-US" smtClean="0"/>
              <a:pPr/>
              <a:t>2/2/19</a:t>
            </a:fld>
            <a:endParaRPr lang="en-US" dirty="0"/>
          </a:p>
        </p:txBody>
      </p:sp>
      <p:sp>
        <p:nvSpPr>
          <p:cNvPr id="8" name="object 8"/>
          <p:cNvSpPr txBox="1">
            <a:spLocks noGrp="1"/>
          </p:cNvSpPr>
          <p:nvPr>
            <p:ph type="ftr" sz="quarter" idx="11"/>
          </p:nvPr>
        </p:nvSpPr>
        <p:spPr/>
        <p:txBody>
          <a:bodyPr/>
          <a:lstStyle/>
          <a:p>
            <a:r>
              <a:rPr lang="en-US"/>
              <a:t>Fundamentals of HPC – Introduction to Linux</a:t>
            </a:r>
            <a:endParaRPr lang="en-US" dirty="0"/>
          </a:p>
        </p:txBody>
      </p:sp>
      <p:sp>
        <p:nvSpPr>
          <p:cNvPr id="9" name="object 9"/>
          <p:cNvSpPr txBox="1">
            <a:spLocks noGrp="1"/>
          </p:cNvSpPr>
          <p:nvPr>
            <p:ph type="sldNum" sz="quarter" idx="12"/>
          </p:nvPr>
        </p:nvSpPr>
        <p:spPr/>
        <p:txBody>
          <a:bodyPr/>
          <a:lstStyle/>
          <a:p>
            <a:fld id="{81D60167-4931-47E6-BA6A-407CBD079E47}" type="slidenum">
              <a:rPr lang="en-US" smtClean="0"/>
              <a:pPr/>
              <a:t>3</a:t>
            </a:fld>
            <a:endParaRPr lang="en-US" dirty="0"/>
          </a:p>
        </p:txBody>
      </p:sp>
    </p:spTree>
    <p:extLst>
      <p:ext uri="{BB962C8B-B14F-4D97-AF65-F5344CB8AC3E}">
        <p14:creationId xmlns:p14="http://schemas.microsoft.com/office/powerpoint/2010/main" val="5557465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Shell Wildcards and Special Characters</a:t>
            </a:r>
            <a:endParaRPr lang="en-US" dirty="0"/>
          </a:p>
        </p:txBody>
      </p:sp>
      <p:sp>
        <p:nvSpPr>
          <p:cNvPr id="7" name="Content Placeholder 6">
            <a:extLst>
              <a:ext uri="{FF2B5EF4-FFF2-40B4-BE49-F238E27FC236}">
                <a16:creationId xmlns:a16="http://schemas.microsoft.com/office/drawing/2014/main" id="{98E4607D-090F-6E4F-9878-5C8A72DD1DA2}"/>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a:t>
            </a:r>
            <a:r>
              <a:rPr lang="en-US" dirty="0"/>
              <a:t> - matches zero or more characters </a:t>
            </a:r>
          </a:p>
          <a:p>
            <a:r>
              <a:rPr lang="en-US" dirty="0">
                <a:latin typeface="Courier New" panose="02070309020205020404" pitchFamily="49" charset="0"/>
                <a:cs typeface="Courier New" panose="02070309020205020404" pitchFamily="49" charset="0"/>
              </a:rPr>
              <a:t>?</a:t>
            </a:r>
            <a:r>
              <a:rPr lang="en-US" dirty="0"/>
              <a:t> - matches a single character </a:t>
            </a:r>
          </a:p>
          <a:p>
            <a:r>
              <a:rPr lang="en-US" dirty="0">
                <a:latin typeface="Courier New" panose="02070309020205020404" pitchFamily="49" charset="0"/>
                <a:cs typeface="Courier New" panose="02070309020205020404" pitchFamily="49" charset="0"/>
              </a:rPr>
              <a:t>#</a:t>
            </a:r>
            <a:r>
              <a:rPr lang="en-US" dirty="0"/>
              <a:t> - comment; rest of the line is ignored </a:t>
            </a:r>
          </a:p>
          <a:p>
            <a:r>
              <a:rPr lang="en-US" dirty="0">
                <a:latin typeface="Courier" pitchFamily="2" charset="0"/>
              </a:rPr>
              <a:t>\</a:t>
            </a:r>
            <a:r>
              <a:rPr lang="en-US" dirty="0"/>
              <a:t> - escape; don’t interpret the next character</a:t>
            </a:r>
          </a:p>
          <a:p>
            <a:endParaRPr lang="en-US" dirty="0"/>
          </a:p>
        </p:txBody>
      </p:sp>
      <p:sp>
        <p:nvSpPr>
          <p:cNvPr id="10" name="object 10"/>
          <p:cNvSpPr txBox="1">
            <a:spLocks noGrp="1"/>
          </p:cNvSpPr>
          <p:nvPr>
            <p:ph type="dt" sz="half" idx="10"/>
          </p:nvPr>
        </p:nvSpPr>
        <p:spPr/>
        <p:txBody>
          <a:bodyPr/>
          <a:lstStyle/>
          <a:p>
            <a:fld id="{5485B5E2-4FD8-454E-ACCD-A2C1431E82CD}" type="datetime1">
              <a:rPr lang="en-US" smtClean="0"/>
              <a:pPr/>
              <a:t>2/2/19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2" name="Slide Number Placeholder 1">
            <a:extLst>
              <a:ext uri="{FF2B5EF4-FFF2-40B4-BE49-F238E27FC236}">
                <a16:creationId xmlns:a16="http://schemas.microsoft.com/office/drawing/2014/main" id="{EE072CAA-0782-3E42-9B32-8B3ED915E108}"/>
              </a:ext>
            </a:extLst>
          </p:cNvPr>
          <p:cNvSpPr>
            <a:spLocks noGrp="1"/>
          </p:cNvSpPr>
          <p:nvPr>
            <p:ph type="sldNum" sz="quarter" idx="12"/>
          </p:nvPr>
        </p:nvSpPr>
        <p:spPr/>
        <p:txBody>
          <a:bodyPr/>
          <a:lstStyle/>
          <a:p>
            <a:fld id="{DD321DBF-325B-3546-BAAF-4F6E3B3181FF}" type="slidenum">
              <a:rPr lang="en-US" smtClean="0"/>
              <a:pPr/>
              <a:t>30</a:t>
            </a:fld>
            <a:endParaRPr lang="en-US"/>
          </a:p>
        </p:txBody>
      </p:sp>
    </p:spTree>
    <p:extLst>
      <p:ext uri="{BB962C8B-B14F-4D97-AF65-F5344CB8AC3E}">
        <p14:creationId xmlns:p14="http://schemas.microsoft.com/office/powerpoint/2010/main" val="2127879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p:txBody>
          <a:bodyPr/>
          <a:lstStyle/>
          <a:p>
            <a:r>
              <a:rPr lang="en-US"/>
              <a:t>Thank you!</a:t>
            </a:r>
          </a:p>
        </p:txBody>
      </p:sp>
      <p:sp>
        <p:nvSpPr>
          <p:cNvPr id="3" name="Content Placeholder 2">
            <a:extLst>
              <a:ext uri="{FF2B5EF4-FFF2-40B4-BE49-F238E27FC236}">
                <a16:creationId xmlns:a16="http://schemas.microsoft.com/office/drawing/2014/main" id="{267916C0-CE2A-5745-9EB0-4E63B2F60F5F}"/>
              </a:ext>
            </a:extLst>
          </p:cNvPr>
          <p:cNvSpPr>
            <a:spLocks noGrp="1"/>
          </p:cNvSpPr>
          <p:nvPr>
            <p:ph idx="1"/>
          </p:nvPr>
        </p:nvSpPr>
        <p:spPr/>
        <p:txBody>
          <a:bodyPr/>
          <a:lstStyle/>
          <a:p>
            <a:r>
              <a:rPr lang="en-US" dirty="0"/>
              <a:t>Please fill out the survey!!!  </a:t>
            </a:r>
            <a:r>
              <a:rPr lang="en-US" dirty="0">
                <a:hlinkClick r:id="rId2"/>
              </a:rPr>
              <a:t>http://tinyurl.com/curc-survey18</a:t>
            </a:r>
            <a:endParaRPr lang="en-US" dirty="0"/>
          </a:p>
          <a:p>
            <a:endParaRPr lang="en-US" dirty="0"/>
          </a:p>
          <a:p>
            <a:r>
              <a:rPr lang="en-US" dirty="0"/>
              <a:t>Materials: </a:t>
            </a:r>
          </a:p>
          <a:p>
            <a:pPr marL="0" indent="0">
              <a:buNone/>
            </a:pPr>
            <a:r>
              <a:rPr lang="en-US" dirty="0"/>
              <a:t>	</a:t>
            </a:r>
            <a:r>
              <a:rPr lang="en-US" dirty="0">
                <a:hlinkClick r:id="rId3"/>
              </a:rPr>
              <a:t>https://github.com/ResearchComputing/Fundamentals_HPC_Spring_2019</a:t>
            </a:r>
            <a:r>
              <a:rPr lang="en-US" dirty="0"/>
              <a:t> </a:t>
            </a:r>
          </a:p>
          <a:p>
            <a:r>
              <a:rPr lang="en-US" dirty="0"/>
              <a:t>A good introductory online tutorial:</a:t>
            </a:r>
          </a:p>
          <a:p>
            <a:pPr marL="0" indent="0">
              <a:buNone/>
            </a:pPr>
            <a:r>
              <a:rPr lang="en-US" dirty="0"/>
              <a:t>	</a:t>
            </a:r>
            <a:r>
              <a:rPr lang="en-US" dirty="0">
                <a:hlinkClick r:id="rId4"/>
              </a:rPr>
              <a:t>http://www.ee.surrey.ac.uk/Teaching/Unix/index.html</a:t>
            </a:r>
            <a:endParaRPr lang="en-US" dirty="0"/>
          </a:p>
          <a:p>
            <a:endParaRPr lang="en-US" dirty="0"/>
          </a:p>
        </p:txBody>
      </p:sp>
      <p:sp>
        <p:nvSpPr>
          <p:cNvPr id="4" name="Date Placeholder 3">
            <a:extLst>
              <a:ext uri="{FF2B5EF4-FFF2-40B4-BE49-F238E27FC236}">
                <a16:creationId xmlns:a16="http://schemas.microsoft.com/office/drawing/2014/main" id="{F8896DE9-CB76-214E-821D-842651983A4A}"/>
              </a:ext>
            </a:extLst>
          </p:cNvPr>
          <p:cNvSpPr>
            <a:spLocks noGrp="1"/>
          </p:cNvSpPr>
          <p:nvPr>
            <p:ph type="dt" sz="half" idx="10"/>
          </p:nvPr>
        </p:nvSpPr>
        <p:spPr/>
        <p:txBody>
          <a:bodyPr/>
          <a:lstStyle/>
          <a:p>
            <a:fld id="{5D9F893E-15F1-C249-A18F-E812FF21EFCC}" type="datetime1">
              <a:rPr lang="en-US" smtClean="0"/>
              <a:pPr/>
              <a:t>2/2/19</a:t>
            </a:fld>
            <a:endParaRPr lang="en-US"/>
          </a:p>
        </p:txBody>
      </p:sp>
      <p:sp>
        <p:nvSpPr>
          <p:cNvPr id="5" name="Footer Placeholder 4">
            <a:extLst>
              <a:ext uri="{FF2B5EF4-FFF2-40B4-BE49-F238E27FC236}">
                <a16:creationId xmlns:a16="http://schemas.microsoft.com/office/drawing/2014/main" id="{4779C0BF-86A0-F545-80B1-10837E73F808}"/>
              </a:ext>
            </a:extLst>
          </p:cNvPr>
          <p:cNvSpPr>
            <a:spLocks noGrp="1"/>
          </p:cNvSpPr>
          <p:nvPr>
            <p:ph type="ftr" sz="quarter" idx="11"/>
          </p:nvPr>
        </p:nvSpPr>
        <p:spPr/>
        <p:txBody>
          <a:bodyPr/>
          <a:lstStyle/>
          <a:p>
            <a:r>
              <a:rPr lang="en-US"/>
              <a:t>Fundamentals of HPC – Introduction to Linux</a:t>
            </a:r>
          </a:p>
        </p:txBody>
      </p:sp>
      <p:sp>
        <p:nvSpPr>
          <p:cNvPr id="8" name="Slide Number Placeholder 7">
            <a:extLst>
              <a:ext uri="{FF2B5EF4-FFF2-40B4-BE49-F238E27FC236}">
                <a16:creationId xmlns:a16="http://schemas.microsoft.com/office/drawing/2014/main" id="{53CBAE4D-B504-4540-BAE1-40E6EAE4A9DA}"/>
              </a:ext>
            </a:extLst>
          </p:cNvPr>
          <p:cNvSpPr>
            <a:spLocks noGrp="1"/>
          </p:cNvSpPr>
          <p:nvPr>
            <p:ph type="sldNum" sz="quarter" idx="12"/>
          </p:nvPr>
        </p:nvSpPr>
        <p:spPr/>
        <p:txBody>
          <a:bodyPr/>
          <a:lstStyle/>
          <a:p>
            <a:fld id="{DD321DBF-325B-3546-BAAF-4F6E3B3181FF}" type="slidenum">
              <a:rPr lang="en-US" smtClean="0"/>
              <a:pPr/>
              <a:t>31</a:t>
            </a:fld>
            <a:endParaRPr lang="en-US"/>
          </a:p>
        </p:txBody>
      </p:sp>
    </p:spTree>
    <p:extLst>
      <p:ext uri="{BB962C8B-B14F-4D97-AF65-F5344CB8AC3E}">
        <p14:creationId xmlns:p14="http://schemas.microsoft.com/office/powerpoint/2010/main" val="4047056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Why Use Linux?</a:t>
            </a:r>
            <a:endParaRPr lang="en-US" dirty="0"/>
          </a:p>
        </p:txBody>
      </p:sp>
      <p:sp>
        <p:nvSpPr>
          <p:cNvPr id="11" name="Content Placeholder 10">
            <a:extLst>
              <a:ext uri="{FF2B5EF4-FFF2-40B4-BE49-F238E27FC236}">
                <a16:creationId xmlns:a16="http://schemas.microsoft.com/office/drawing/2014/main" id="{32B20667-1001-734C-89EC-447C65BF84FC}"/>
              </a:ext>
            </a:extLst>
          </p:cNvPr>
          <p:cNvSpPr>
            <a:spLocks noGrp="1"/>
          </p:cNvSpPr>
          <p:nvPr>
            <p:ph idx="1"/>
          </p:nvPr>
        </p:nvSpPr>
        <p:spPr/>
        <p:txBody>
          <a:bodyPr/>
          <a:lstStyle/>
          <a:p>
            <a:r>
              <a:rPr lang="en-US" dirty="0"/>
              <a:t>Default operating system on virtually all HPC systems</a:t>
            </a:r>
          </a:p>
          <a:p>
            <a:r>
              <a:rPr lang="en-US" dirty="0"/>
              <a:t>Extremely flexible</a:t>
            </a:r>
          </a:p>
          <a:p>
            <a:r>
              <a:rPr lang="en-US" dirty="0"/>
              <a:t>Not overbearing</a:t>
            </a:r>
          </a:p>
          <a:p>
            <a:r>
              <a:rPr lang="en-US" dirty="0"/>
              <a:t>Fast and powerful</a:t>
            </a:r>
          </a:p>
          <a:p>
            <a:r>
              <a:rPr lang="en-US" dirty="0"/>
              <a:t>Many potent tools for software development</a:t>
            </a:r>
          </a:p>
          <a:p>
            <a:r>
              <a:rPr lang="en-US" dirty="0"/>
              <a:t>You can get started with a few basic commands and build from there</a:t>
            </a:r>
          </a:p>
          <a:p>
            <a:endParaRPr lang="en-US" dirty="0"/>
          </a:p>
        </p:txBody>
      </p:sp>
      <p:sp>
        <p:nvSpPr>
          <p:cNvPr id="10" name="object 10"/>
          <p:cNvSpPr txBox="1">
            <a:spLocks noGrp="1"/>
          </p:cNvSpPr>
          <p:nvPr>
            <p:ph type="dt" sz="half" idx="10"/>
          </p:nvPr>
        </p:nvSpPr>
        <p:spPr/>
        <p:txBody>
          <a:bodyPr/>
          <a:lstStyle/>
          <a:p>
            <a:fld id="{2402F259-1B4E-934A-B5C5-8CD697C9CFD7}" type="datetime1">
              <a:rPr lang="en-US" smtClean="0"/>
              <a:pPr/>
              <a:t>2/2/19</a:t>
            </a:fld>
            <a:endParaRPr lang="en-US" dirty="0"/>
          </a:p>
        </p:txBody>
      </p:sp>
      <p:sp>
        <p:nvSpPr>
          <p:cNvPr id="8" name="object 8"/>
          <p:cNvSpPr txBox="1">
            <a:spLocks noGrp="1"/>
          </p:cNvSpPr>
          <p:nvPr>
            <p:ph type="ftr" sz="quarter" idx="11"/>
          </p:nvPr>
        </p:nvSpPr>
        <p:spPr/>
        <p:txBody>
          <a:bodyPr/>
          <a:lstStyle/>
          <a:p>
            <a:r>
              <a:rPr lang="en-US"/>
              <a:t>Fundamentals of HPC – Introduction to Linux</a:t>
            </a:r>
            <a:endParaRPr lang="en-US" dirty="0"/>
          </a:p>
        </p:txBody>
      </p:sp>
      <p:sp>
        <p:nvSpPr>
          <p:cNvPr id="9" name="object 9"/>
          <p:cNvSpPr txBox="1">
            <a:spLocks noGrp="1"/>
          </p:cNvSpPr>
          <p:nvPr>
            <p:ph type="sldNum" sz="quarter" idx="12"/>
          </p:nvPr>
        </p:nvSpPr>
        <p:spPr/>
        <p:txBody>
          <a:bodyPr/>
          <a:lstStyle/>
          <a:p>
            <a:fld id="{81D60167-4931-47E6-BA6A-407CBD079E47}" type="slidenum">
              <a:rPr lang="en-US" smtClean="0"/>
              <a:pPr/>
              <a:t>4</a:t>
            </a:fld>
            <a:endParaRPr lang="en-US" dirty="0"/>
          </a:p>
        </p:txBody>
      </p:sp>
    </p:spTree>
    <p:extLst>
      <p:ext uri="{BB962C8B-B14F-4D97-AF65-F5344CB8AC3E}">
        <p14:creationId xmlns:p14="http://schemas.microsoft.com/office/powerpoint/2010/main" val="2818130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How do you log in?</a:t>
            </a:r>
            <a:endParaRPr lang="en-US" dirty="0"/>
          </a:p>
        </p:txBody>
      </p:sp>
      <p:sp>
        <p:nvSpPr>
          <p:cNvPr id="11" name="Content Placeholder 10">
            <a:extLst>
              <a:ext uri="{FF2B5EF4-FFF2-40B4-BE49-F238E27FC236}">
                <a16:creationId xmlns:a16="http://schemas.microsoft.com/office/drawing/2014/main" id="{CD36998B-D18A-DB4F-B70B-838955815B86}"/>
              </a:ext>
            </a:extLst>
          </p:cNvPr>
          <p:cNvSpPr>
            <a:spLocks noGrp="1"/>
          </p:cNvSpPr>
          <p:nvPr>
            <p:ph idx="1"/>
          </p:nvPr>
        </p:nvSpPr>
        <p:spPr>
          <a:xfrm>
            <a:off x="838200" y="1825625"/>
            <a:ext cx="10948792" cy="4163129"/>
          </a:xfrm>
        </p:spPr>
        <p:txBody>
          <a:bodyPr>
            <a:normAutofit fontScale="92500" lnSpcReduction="10000"/>
          </a:bodyPr>
          <a:lstStyle/>
          <a:p>
            <a:pPr marL="225250" indent="-214044">
              <a:spcBef>
                <a:spcPts val="101"/>
              </a:spcBef>
              <a:buClr>
                <a:schemeClr val="tx1"/>
              </a:buClr>
              <a:tabLst>
                <a:tab pos="226371" algn="l"/>
              </a:tabLst>
            </a:pPr>
            <a:r>
              <a:rPr lang="en-US" sz="2250" spc="-146" dirty="0">
                <a:solidFill>
                  <a:srgbClr val="2F2B20"/>
                </a:solidFill>
                <a:cs typeface="Arial"/>
              </a:rPr>
              <a:t>To </a:t>
            </a:r>
            <a:r>
              <a:rPr lang="en-US" sz="2250" spc="-35" dirty="0">
                <a:solidFill>
                  <a:srgbClr val="2F2B20"/>
                </a:solidFill>
                <a:cs typeface="Arial"/>
              </a:rPr>
              <a:t>a </a:t>
            </a:r>
            <a:r>
              <a:rPr lang="en-US" sz="2250" dirty="0">
                <a:solidFill>
                  <a:srgbClr val="2F2B20"/>
                </a:solidFill>
                <a:cs typeface="Arial"/>
              </a:rPr>
              <a:t>remote </a:t>
            </a:r>
            <a:r>
              <a:rPr lang="en-US" sz="2250" spc="4" dirty="0">
                <a:solidFill>
                  <a:srgbClr val="2F2B20"/>
                </a:solidFill>
                <a:cs typeface="Arial"/>
              </a:rPr>
              <a:t>system, </a:t>
            </a:r>
            <a:r>
              <a:rPr lang="en-US" sz="2250" spc="-13" dirty="0">
                <a:solidFill>
                  <a:srgbClr val="2F2B20"/>
                </a:solidFill>
                <a:cs typeface="Arial"/>
              </a:rPr>
              <a:t>use Secure </a:t>
            </a:r>
            <a:r>
              <a:rPr lang="en-US" sz="2250" spc="-18" dirty="0">
                <a:solidFill>
                  <a:srgbClr val="2F2B20"/>
                </a:solidFill>
                <a:cs typeface="Arial"/>
              </a:rPr>
              <a:t>Shell</a:t>
            </a:r>
            <a:r>
              <a:rPr lang="en-US" sz="2250" spc="97" dirty="0">
                <a:solidFill>
                  <a:srgbClr val="2F2B20"/>
                </a:solidFill>
                <a:cs typeface="Arial"/>
              </a:rPr>
              <a:t> </a:t>
            </a:r>
            <a:r>
              <a:rPr lang="en-US" sz="2250" spc="-84" dirty="0">
                <a:solidFill>
                  <a:srgbClr val="2F2B20"/>
                </a:solidFill>
                <a:cs typeface="Arial"/>
              </a:rPr>
              <a:t>(SSH)</a:t>
            </a:r>
            <a:endParaRPr lang="en-US" sz="2250" dirty="0">
              <a:cs typeface="Arial"/>
            </a:endParaRPr>
          </a:p>
          <a:p>
            <a:pPr marL="225250" indent="-214044">
              <a:spcBef>
                <a:spcPts val="565"/>
              </a:spcBef>
              <a:buClr>
                <a:schemeClr val="tx1"/>
              </a:buClr>
              <a:tabLst>
                <a:tab pos="226371" algn="l"/>
              </a:tabLst>
            </a:pPr>
            <a:r>
              <a:rPr lang="en-US" sz="2250" spc="-9" dirty="0">
                <a:solidFill>
                  <a:srgbClr val="2F2B20"/>
                </a:solidFill>
                <a:cs typeface="Arial"/>
              </a:rPr>
              <a:t>From </a:t>
            </a:r>
            <a:r>
              <a:rPr lang="en-US" sz="2250" spc="22" dirty="0">
                <a:solidFill>
                  <a:srgbClr val="2F2B20"/>
                </a:solidFill>
                <a:cs typeface="Arial"/>
              </a:rPr>
              <a:t>Windows</a:t>
            </a:r>
            <a:endParaRPr lang="en-US" sz="2250" dirty="0">
              <a:solidFill>
                <a:srgbClr val="000000"/>
              </a:solidFill>
              <a:cs typeface="Arial"/>
            </a:endParaRPr>
          </a:p>
          <a:p>
            <a:pPr marL="628684" lvl="1" indent="-214044">
              <a:spcBef>
                <a:spcPts val="565"/>
              </a:spcBef>
              <a:buClr>
                <a:schemeClr val="tx1"/>
              </a:buClr>
              <a:tabLst>
                <a:tab pos="226371" algn="l"/>
              </a:tabLst>
            </a:pPr>
            <a:r>
              <a:rPr lang="en-US" sz="2250" spc="-119" dirty="0">
                <a:solidFill>
                  <a:srgbClr val="2F2B20"/>
                </a:solidFill>
                <a:cs typeface="Arial"/>
              </a:rPr>
              <a:t>Non-GUI SSH application: Windows PowerShell </a:t>
            </a:r>
            <a:endParaRPr lang="en-US" sz="2250" dirty="0">
              <a:solidFill>
                <a:srgbClr val="000000"/>
              </a:solidFill>
              <a:cs typeface="Arial"/>
            </a:endParaRPr>
          </a:p>
          <a:p>
            <a:pPr marL="628684" lvl="1" indent="-214044">
              <a:spcBef>
                <a:spcPts val="565"/>
              </a:spcBef>
              <a:buClr>
                <a:schemeClr val="tx1"/>
              </a:buClr>
              <a:tabLst>
                <a:tab pos="226371" algn="l"/>
              </a:tabLst>
            </a:pPr>
            <a:r>
              <a:rPr lang="en-US" sz="2250" spc="-26" dirty="0">
                <a:solidFill>
                  <a:srgbClr val="2F2B20"/>
                </a:solidFill>
                <a:cs typeface="Arial"/>
              </a:rPr>
              <a:t>GUI </a:t>
            </a:r>
            <a:r>
              <a:rPr lang="en-US" sz="2250" spc="-31" dirty="0">
                <a:solidFill>
                  <a:srgbClr val="2F2B20"/>
                </a:solidFill>
                <a:cs typeface="Arial"/>
              </a:rPr>
              <a:t>SSH application:</a:t>
            </a:r>
            <a:r>
              <a:rPr lang="en-US" sz="2250" spc="13" dirty="0">
                <a:solidFill>
                  <a:srgbClr val="2F2B20"/>
                </a:solidFill>
                <a:cs typeface="Arial"/>
              </a:rPr>
              <a:t> </a:t>
            </a:r>
            <a:r>
              <a:rPr lang="en-US" sz="2250" spc="-53" dirty="0" err="1">
                <a:solidFill>
                  <a:srgbClr val="2F2B20"/>
                </a:solidFill>
                <a:cs typeface="Arial"/>
              </a:rPr>
              <a:t>PuTTY</a:t>
            </a:r>
            <a:endParaRPr lang="en-US" sz="2250" dirty="0">
              <a:cs typeface="Arial"/>
            </a:endParaRPr>
          </a:p>
          <a:p>
            <a:pPr marL="628684" lvl="1" indent="-214044">
              <a:spcBef>
                <a:spcPts val="565"/>
              </a:spcBef>
              <a:buClr>
                <a:schemeClr val="tx1"/>
              </a:buClr>
              <a:tabLst>
                <a:tab pos="226371" algn="l"/>
              </a:tabLst>
            </a:pPr>
            <a:r>
              <a:rPr lang="en-US" sz="2250" spc="-53" dirty="0">
                <a:solidFill>
                  <a:srgbClr val="2F2B20"/>
                </a:solidFill>
                <a:cs typeface="Arial"/>
              </a:rPr>
              <a:t>Putty is preferred method.</a:t>
            </a:r>
          </a:p>
          <a:p>
            <a:pPr marL="225250" indent="-214044">
              <a:spcBef>
                <a:spcPts val="565"/>
              </a:spcBef>
              <a:buClr>
                <a:schemeClr val="tx1"/>
              </a:buClr>
              <a:tabLst>
                <a:tab pos="226371" algn="l"/>
              </a:tabLst>
            </a:pPr>
            <a:r>
              <a:rPr lang="en-US" sz="2250" spc="-9" dirty="0">
                <a:solidFill>
                  <a:srgbClr val="2F2B20"/>
                </a:solidFill>
                <a:cs typeface="Arial"/>
              </a:rPr>
              <a:t>From </a:t>
            </a:r>
            <a:r>
              <a:rPr lang="en-US" sz="2250" spc="4" dirty="0">
                <a:solidFill>
                  <a:srgbClr val="2F2B20"/>
                </a:solidFill>
                <a:cs typeface="Arial"/>
              </a:rPr>
              <a:t>Linux, Mac OS X terminal, or Windows GUI such as </a:t>
            </a:r>
            <a:r>
              <a:rPr lang="en-US" sz="2250" spc="4" dirty="0" err="1">
                <a:solidFill>
                  <a:srgbClr val="2F2B20"/>
                </a:solidFill>
                <a:cs typeface="Arial"/>
              </a:rPr>
              <a:t>Cyberduck</a:t>
            </a:r>
            <a:r>
              <a:rPr lang="en-US" sz="2250" spc="4" dirty="0">
                <a:solidFill>
                  <a:srgbClr val="2F2B20"/>
                </a:solidFill>
                <a:cs typeface="Arial"/>
              </a:rPr>
              <a:t>, </a:t>
            </a:r>
            <a:r>
              <a:rPr lang="en-US" sz="2250" spc="4" dirty="0" err="1">
                <a:solidFill>
                  <a:srgbClr val="2F2B20"/>
                </a:solidFill>
                <a:cs typeface="Arial"/>
              </a:rPr>
              <a:t>PuTTY</a:t>
            </a:r>
            <a:r>
              <a:rPr lang="en-US" sz="2250" spc="4" dirty="0">
                <a:solidFill>
                  <a:srgbClr val="2F2B20"/>
                </a:solidFill>
                <a:cs typeface="Arial"/>
              </a:rPr>
              <a:t> or </a:t>
            </a:r>
            <a:r>
              <a:rPr lang="en-US" sz="2250" spc="4" dirty="0" err="1">
                <a:solidFill>
                  <a:srgbClr val="2F2B20"/>
                </a:solidFill>
                <a:cs typeface="Arial"/>
              </a:rPr>
              <a:t>Gitbash</a:t>
            </a:r>
            <a:r>
              <a:rPr lang="en-US" sz="2250" spc="4" dirty="0">
                <a:solidFill>
                  <a:srgbClr val="2F2B20"/>
                </a:solidFill>
                <a:cs typeface="Arial"/>
              </a:rPr>
              <a:t> </a:t>
            </a:r>
            <a:r>
              <a:rPr lang="en-US" sz="2250" spc="-119" dirty="0">
                <a:solidFill>
                  <a:srgbClr val="2F2B20"/>
                </a:solidFill>
                <a:cs typeface="Arial"/>
              </a:rPr>
              <a:t>– </a:t>
            </a:r>
            <a:r>
              <a:rPr lang="en-US" sz="2250" dirty="0" err="1">
                <a:solidFill>
                  <a:srgbClr val="2F2B20"/>
                </a:solidFill>
                <a:cs typeface="Arial"/>
              </a:rPr>
              <a:t>ssh</a:t>
            </a:r>
            <a:r>
              <a:rPr lang="en-US" sz="2250" dirty="0">
                <a:solidFill>
                  <a:srgbClr val="2F2B20"/>
                </a:solidFill>
                <a:cs typeface="Arial"/>
              </a:rPr>
              <a:t> </a:t>
            </a:r>
            <a:r>
              <a:rPr lang="en-US" sz="2250" spc="22" dirty="0">
                <a:solidFill>
                  <a:srgbClr val="2F2B20"/>
                </a:solidFill>
                <a:cs typeface="Arial"/>
              </a:rPr>
              <a:t>on </a:t>
            </a:r>
            <a:r>
              <a:rPr lang="en-US" sz="2250" spc="9" dirty="0">
                <a:solidFill>
                  <a:srgbClr val="2F2B20"/>
                </a:solidFill>
                <a:cs typeface="Arial"/>
              </a:rPr>
              <a:t>the </a:t>
            </a:r>
            <a:r>
              <a:rPr lang="en-US" sz="2250" spc="31" dirty="0">
                <a:solidFill>
                  <a:srgbClr val="2F2B20"/>
                </a:solidFill>
                <a:cs typeface="Arial"/>
              </a:rPr>
              <a:t>command</a:t>
            </a:r>
            <a:r>
              <a:rPr lang="en-US" sz="2250" dirty="0">
                <a:solidFill>
                  <a:srgbClr val="2F2B20"/>
                </a:solidFill>
                <a:cs typeface="Arial"/>
              </a:rPr>
              <a:t> </a:t>
            </a:r>
            <a:r>
              <a:rPr lang="en-US" sz="2250" spc="-9" dirty="0">
                <a:solidFill>
                  <a:srgbClr val="2F2B20"/>
                </a:solidFill>
                <a:cs typeface="Arial"/>
              </a:rPr>
              <a:t>line</a:t>
            </a:r>
            <a:endParaRPr lang="en-US" sz="2250" dirty="0">
              <a:cs typeface="Arial"/>
            </a:endParaRPr>
          </a:p>
          <a:p>
            <a:pPr marL="219647">
              <a:spcBef>
                <a:spcPts val="446"/>
              </a:spcBef>
              <a:buClr>
                <a:schemeClr val="tx1"/>
              </a:buClr>
            </a:pPr>
            <a:r>
              <a:rPr lang="en-US" sz="2250" dirty="0" err="1">
                <a:solidFill>
                  <a:srgbClr val="2F2B20"/>
                </a:solidFill>
                <a:latin typeface="Courier New"/>
                <a:cs typeface="Courier New"/>
              </a:rPr>
              <a:t>ssh</a:t>
            </a:r>
            <a:r>
              <a:rPr lang="en-US" sz="2250" spc="66" dirty="0">
                <a:solidFill>
                  <a:srgbClr val="2F2B20"/>
                </a:solidFill>
                <a:latin typeface="Courier New"/>
                <a:cs typeface="Courier New"/>
              </a:rPr>
              <a:t> </a:t>
            </a:r>
            <a:r>
              <a:rPr lang="en-US" sz="2250" spc="-4" dirty="0">
                <a:solidFill>
                  <a:srgbClr val="2F2B20"/>
                </a:solidFill>
                <a:latin typeface="Courier New"/>
                <a:cs typeface="Courier New"/>
                <a:hlinkClick r:id="rId2"/>
              </a:rPr>
              <a:t>username@tlogin1.rc.colorado.edu</a:t>
            </a:r>
            <a:endParaRPr lang="en-US" sz="2250" dirty="0">
              <a:latin typeface="Courier New"/>
              <a:cs typeface="Courier New"/>
            </a:endParaRPr>
          </a:p>
          <a:p>
            <a:pPr marL="225250" marR="235896" indent="-214044">
              <a:spcBef>
                <a:spcPts val="1350"/>
              </a:spcBef>
              <a:buClr>
                <a:schemeClr val="tx1"/>
              </a:buClr>
              <a:tabLst>
                <a:tab pos="226371" algn="l"/>
              </a:tabLst>
            </a:pPr>
            <a:r>
              <a:rPr lang="en-US" sz="2250" spc="-9" dirty="0">
                <a:solidFill>
                  <a:srgbClr val="2F2B20"/>
                </a:solidFill>
                <a:cs typeface="Arial"/>
              </a:rPr>
              <a:t>Once you are logged on, type the following:</a:t>
            </a:r>
          </a:p>
          <a:p>
            <a:pPr marL="11206" marR="235896">
              <a:spcBef>
                <a:spcPts val="1350"/>
              </a:spcBef>
              <a:buClr>
                <a:schemeClr val="tx1"/>
              </a:buClr>
            </a:pPr>
            <a:r>
              <a:rPr lang="en-US" sz="2200" spc="-9" dirty="0">
                <a:solidFill>
                  <a:srgbClr val="2F2B20"/>
                </a:solidFill>
                <a:latin typeface="Courier New"/>
                <a:cs typeface="Courier New"/>
              </a:rPr>
              <a:t>git clone https://</a:t>
            </a:r>
            <a:r>
              <a:rPr lang="en-US" sz="2200" spc="-9" dirty="0" err="1">
                <a:solidFill>
                  <a:srgbClr val="2F2B20"/>
                </a:solidFill>
                <a:latin typeface="Courier New"/>
                <a:cs typeface="Courier New"/>
              </a:rPr>
              <a:t>github.com</a:t>
            </a:r>
            <a:r>
              <a:rPr lang="en-US" sz="2200" spc="-9" dirty="0">
                <a:solidFill>
                  <a:srgbClr val="2F2B20"/>
                </a:solidFill>
                <a:latin typeface="Courier New"/>
                <a:cs typeface="Courier New"/>
              </a:rPr>
              <a:t>/</a:t>
            </a:r>
            <a:r>
              <a:rPr lang="en-US" sz="2200" spc="-9" dirty="0" err="1">
                <a:solidFill>
                  <a:srgbClr val="2F2B20"/>
                </a:solidFill>
                <a:latin typeface="Courier New"/>
                <a:cs typeface="Courier New"/>
              </a:rPr>
              <a:t>ResearchComputing</a:t>
            </a:r>
            <a:r>
              <a:rPr lang="en-US" sz="2200" spc="-9" dirty="0">
                <a:solidFill>
                  <a:srgbClr val="2F2B20"/>
                </a:solidFill>
                <a:latin typeface="Courier New"/>
                <a:cs typeface="Courier New"/>
              </a:rPr>
              <a:t>/Fundamentals_HPC_Spring_2019.git</a:t>
            </a:r>
          </a:p>
          <a:p>
            <a:pPr marL="11206" marR="235896">
              <a:spcBef>
                <a:spcPts val="1350"/>
              </a:spcBef>
              <a:buClr>
                <a:schemeClr val="tx1"/>
              </a:buClr>
            </a:pPr>
            <a:r>
              <a:rPr lang="en-US" sz="2250" dirty="0" err="1">
                <a:solidFill>
                  <a:srgbClr val="2F2B20"/>
                </a:solidFill>
                <a:latin typeface="Courier New"/>
                <a:cs typeface="Courier New"/>
              </a:rPr>
              <a:t>ssh</a:t>
            </a:r>
            <a:r>
              <a:rPr lang="en-US" sz="2250" spc="66" dirty="0">
                <a:solidFill>
                  <a:srgbClr val="2F2B20"/>
                </a:solidFill>
                <a:latin typeface="Courier New"/>
                <a:cs typeface="Courier New"/>
              </a:rPr>
              <a:t> </a:t>
            </a:r>
            <a:r>
              <a:rPr lang="en-US" sz="2250" spc="-4" dirty="0" err="1">
                <a:solidFill>
                  <a:srgbClr val="2F2B20"/>
                </a:solidFill>
                <a:latin typeface="Courier New"/>
                <a:cs typeface="Courier New"/>
              </a:rPr>
              <a:t>scompile</a:t>
            </a:r>
            <a:endParaRPr lang="en-US" sz="2250" dirty="0">
              <a:latin typeface="Courier New"/>
              <a:cs typeface="Courier New"/>
            </a:endParaRPr>
          </a:p>
          <a:p>
            <a:endParaRPr lang="en-US" dirty="0"/>
          </a:p>
        </p:txBody>
      </p:sp>
      <p:sp>
        <p:nvSpPr>
          <p:cNvPr id="10" name="object 10"/>
          <p:cNvSpPr txBox="1">
            <a:spLocks noGrp="1"/>
          </p:cNvSpPr>
          <p:nvPr>
            <p:ph type="dt" sz="half" idx="10"/>
          </p:nvPr>
        </p:nvSpPr>
        <p:spPr/>
        <p:txBody>
          <a:bodyPr/>
          <a:lstStyle/>
          <a:p>
            <a:fld id="{09719263-63F3-2C4B-B193-20E3C8841379}" type="datetime1">
              <a:rPr lang="en-US" smtClean="0"/>
              <a:t>2/2/19</a:t>
            </a:fld>
            <a:endParaRPr lang="en-US" dirty="0"/>
          </a:p>
        </p:txBody>
      </p:sp>
      <p:sp>
        <p:nvSpPr>
          <p:cNvPr id="8" name="object 8"/>
          <p:cNvSpPr txBox="1">
            <a:spLocks noGrp="1"/>
          </p:cNvSpPr>
          <p:nvPr>
            <p:ph type="ftr" sz="quarter" idx="11"/>
          </p:nvPr>
        </p:nvSpPr>
        <p:spPr/>
        <p:txBody>
          <a:bodyPr/>
          <a:lstStyle/>
          <a:p>
            <a:r>
              <a:rPr lang="en-US"/>
              <a:t>Fundamentals of HPC – Introduction to Linux</a:t>
            </a:r>
            <a:endParaRPr lang="en-US" dirty="0"/>
          </a:p>
        </p:txBody>
      </p:sp>
      <p:sp>
        <p:nvSpPr>
          <p:cNvPr id="9" name="object 9"/>
          <p:cNvSpPr txBox="1">
            <a:spLocks noGrp="1"/>
          </p:cNvSpPr>
          <p:nvPr>
            <p:ph type="sldNum" sz="quarter" idx="12"/>
          </p:nvPr>
        </p:nvSpPr>
        <p:spPr/>
        <p:txBody>
          <a:bodyPr/>
          <a:lstStyle/>
          <a:p>
            <a:fld id="{81D60167-4931-47E6-BA6A-407CBD079E47}" type="slidenum">
              <a:rPr lang="en-US" smtClean="0"/>
              <a:pPr/>
              <a:t>5</a:t>
            </a:fld>
            <a:endParaRPr lang="en-US" dirty="0"/>
          </a:p>
        </p:txBody>
      </p:sp>
    </p:spTree>
    <p:extLst>
      <p:ext uri="{BB962C8B-B14F-4D97-AF65-F5344CB8AC3E}">
        <p14:creationId xmlns:p14="http://schemas.microsoft.com/office/powerpoint/2010/main" val="3779351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Useful SSH options</a:t>
            </a:r>
            <a:endParaRPr lang="en-US" dirty="0"/>
          </a:p>
        </p:txBody>
      </p:sp>
      <p:sp>
        <p:nvSpPr>
          <p:cNvPr id="11" name="Content Placeholder 10">
            <a:extLst>
              <a:ext uri="{FF2B5EF4-FFF2-40B4-BE49-F238E27FC236}">
                <a16:creationId xmlns:a16="http://schemas.microsoft.com/office/drawing/2014/main" id="{84E8CF8C-87A4-A048-B208-DD50591C6A16}"/>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-X</a:t>
            </a:r>
          </a:p>
          <a:p>
            <a:pPr lvl="1"/>
            <a:r>
              <a:rPr lang="en-US" dirty="0"/>
              <a:t>Allows X-windows to be forwarded back to your local display</a:t>
            </a:r>
          </a:p>
          <a:p>
            <a:pPr lvl="1"/>
            <a:endParaRPr lang="en-US" dirty="0"/>
          </a:p>
          <a:p>
            <a:r>
              <a:rPr lang="en-US" dirty="0">
                <a:latin typeface="Courier New" panose="02070309020205020404" pitchFamily="49" charset="0"/>
                <a:cs typeface="Courier New" panose="02070309020205020404" pitchFamily="49" charset="0"/>
              </a:rPr>
              <a:t>-o </a:t>
            </a:r>
            <a:r>
              <a:rPr lang="en-US" dirty="0" err="1">
                <a:latin typeface="Courier New" panose="02070309020205020404" pitchFamily="49" charset="0"/>
                <a:cs typeface="Courier New" panose="02070309020205020404" pitchFamily="49" charset="0"/>
              </a:rPr>
              <a:t>TCPKeepAlive</a:t>
            </a:r>
            <a:r>
              <a:rPr lang="en-US" dirty="0">
                <a:latin typeface="Courier New" panose="02070309020205020404" pitchFamily="49" charset="0"/>
                <a:cs typeface="Courier New" panose="02070309020205020404" pitchFamily="49" charset="0"/>
              </a:rPr>
              <a:t>=yes</a:t>
            </a:r>
          </a:p>
          <a:p>
            <a:pPr lvl="1"/>
            <a:r>
              <a:rPr lang="en-US" dirty="0"/>
              <a:t>Sends occasional communication to the SSH server even  when you’re not typing, so firewalls along the network path won’t drop your “idle” connection</a:t>
            </a:r>
          </a:p>
          <a:p>
            <a:endParaRPr lang="en-US" dirty="0"/>
          </a:p>
        </p:txBody>
      </p:sp>
      <p:sp>
        <p:nvSpPr>
          <p:cNvPr id="10" name="object 10"/>
          <p:cNvSpPr txBox="1">
            <a:spLocks noGrp="1"/>
          </p:cNvSpPr>
          <p:nvPr>
            <p:ph type="dt" sz="half" idx="10"/>
          </p:nvPr>
        </p:nvSpPr>
        <p:spPr/>
        <p:txBody>
          <a:bodyPr/>
          <a:lstStyle/>
          <a:p>
            <a:fld id="{4774BEA6-752F-1146-A416-619C8A8FD144}" type="datetime1">
              <a:rPr lang="en-US" smtClean="0"/>
              <a:pPr/>
              <a:t>2/2/19</a:t>
            </a:fld>
            <a:endParaRPr lang="en-US" dirty="0"/>
          </a:p>
        </p:txBody>
      </p:sp>
      <p:sp>
        <p:nvSpPr>
          <p:cNvPr id="8" name="object 8"/>
          <p:cNvSpPr txBox="1">
            <a:spLocks noGrp="1"/>
          </p:cNvSpPr>
          <p:nvPr>
            <p:ph type="ftr" sz="quarter" idx="11"/>
          </p:nvPr>
        </p:nvSpPr>
        <p:spPr/>
        <p:txBody>
          <a:bodyPr/>
          <a:lstStyle/>
          <a:p>
            <a:r>
              <a:rPr lang="en-US"/>
              <a:t>Fundamentals of HPC – Introduction to Linux</a:t>
            </a:r>
            <a:endParaRPr lang="en-US" dirty="0"/>
          </a:p>
        </p:txBody>
      </p:sp>
      <p:sp>
        <p:nvSpPr>
          <p:cNvPr id="9" name="object 9"/>
          <p:cNvSpPr txBox="1">
            <a:spLocks noGrp="1"/>
          </p:cNvSpPr>
          <p:nvPr>
            <p:ph type="sldNum" sz="quarter" idx="12"/>
          </p:nvPr>
        </p:nvSpPr>
        <p:spPr/>
        <p:txBody>
          <a:bodyPr/>
          <a:lstStyle/>
          <a:p>
            <a:fld id="{81D60167-4931-47E6-BA6A-407CBD079E47}" type="slidenum">
              <a:rPr lang="en-US" smtClean="0"/>
              <a:pPr/>
              <a:t>6</a:t>
            </a:fld>
            <a:endParaRPr lang="en-US" dirty="0"/>
          </a:p>
        </p:txBody>
      </p:sp>
    </p:spTree>
    <p:extLst>
      <p:ext uri="{BB962C8B-B14F-4D97-AF65-F5344CB8AC3E}">
        <p14:creationId xmlns:p14="http://schemas.microsoft.com/office/powerpoint/2010/main" val="2578936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What happens when you log in?</a:t>
            </a:r>
            <a:endParaRPr lang="en-US" dirty="0"/>
          </a:p>
        </p:txBody>
      </p:sp>
      <p:sp>
        <p:nvSpPr>
          <p:cNvPr id="11" name="Content Placeholder 10">
            <a:extLst>
              <a:ext uri="{FF2B5EF4-FFF2-40B4-BE49-F238E27FC236}">
                <a16:creationId xmlns:a16="http://schemas.microsoft.com/office/drawing/2014/main" id="{E3B18798-8E6B-1641-AE2B-2B10151F6D57}"/>
              </a:ext>
            </a:extLst>
          </p:cNvPr>
          <p:cNvSpPr>
            <a:spLocks noGrp="1"/>
          </p:cNvSpPr>
          <p:nvPr>
            <p:ph idx="1"/>
          </p:nvPr>
        </p:nvSpPr>
        <p:spPr/>
        <p:txBody>
          <a:bodyPr/>
          <a:lstStyle/>
          <a:p>
            <a:r>
              <a:rPr lang="en-US" dirty="0"/>
              <a:t>Login is authenticated (password or key)</a:t>
            </a:r>
          </a:p>
          <a:p>
            <a:r>
              <a:rPr lang="en-US" dirty="0"/>
              <a:t>Assigned to a </a:t>
            </a:r>
            <a:r>
              <a:rPr lang="en-US" dirty="0" err="1"/>
              <a:t>tty</a:t>
            </a:r>
            <a:endParaRPr lang="en-US" dirty="0"/>
          </a:p>
          <a:p>
            <a:r>
              <a:rPr lang="en-US" dirty="0"/>
              <a:t>Shell starts</a:t>
            </a:r>
          </a:p>
          <a:p>
            <a:r>
              <a:rPr lang="en-US" dirty="0"/>
              <a:t>Environment is set up</a:t>
            </a:r>
          </a:p>
          <a:p>
            <a:r>
              <a:rPr lang="en-US" dirty="0"/>
              <a:t>“Message of the Day” prints</a:t>
            </a:r>
          </a:p>
          <a:p>
            <a:r>
              <a:rPr lang="en-US" dirty="0"/>
              <a:t>Prompt</a:t>
            </a:r>
          </a:p>
          <a:p>
            <a:endParaRPr lang="en-US" dirty="0"/>
          </a:p>
        </p:txBody>
      </p:sp>
      <p:sp>
        <p:nvSpPr>
          <p:cNvPr id="10" name="object 10"/>
          <p:cNvSpPr txBox="1">
            <a:spLocks noGrp="1"/>
          </p:cNvSpPr>
          <p:nvPr>
            <p:ph type="dt" sz="half" idx="10"/>
          </p:nvPr>
        </p:nvSpPr>
        <p:spPr/>
        <p:txBody>
          <a:bodyPr/>
          <a:lstStyle/>
          <a:p>
            <a:fld id="{BC005204-7F3C-B146-B931-F40376A53C23}" type="datetime1">
              <a:rPr lang="en-US" smtClean="0"/>
              <a:pPr/>
              <a:t>2/2/19</a:t>
            </a:fld>
            <a:endParaRPr lang="en-US" dirty="0"/>
          </a:p>
        </p:txBody>
      </p:sp>
      <p:sp>
        <p:nvSpPr>
          <p:cNvPr id="8" name="object 8"/>
          <p:cNvSpPr txBox="1">
            <a:spLocks noGrp="1"/>
          </p:cNvSpPr>
          <p:nvPr>
            <p:ph type="ftr" sz="quarter" idx="11"/>
          </p:nvPr>
        </p:nvSpPr>
        <p:spPr/>
        <p:txBody>
          <a:bodyPr/>
          <a:lstStyle/>
          <a:p>
            <a:r>
              <a:rPr lang="en-US"/>
              <a:t>Fundamentals of HPC – Introduction to Linux</a:t>
            </a:r>
            <a:endParaRPr lang="en-US" dirty="0"/>
          </a:p>
        </p:txBody>
      </p:sp>
      <p:sp>
        <p:nvSpPr>
          <p:cNvPr id="9" name="object 9"/>
          <p:cNvSpPr txBox="1">
            <a:spLocks noGrp="1"/>
          </p:cNvSpPr>
          <p:nvPr>
            <p:ph type="sldNum" sz="quarter" idx="12"/>
          </p:nvPr>
        </p:nvSpPr>
        <p:spPr/>
        <p:txBody>
          <a:bodyPr/>
          <a:lstStyle/>
          <a:p>
            <a:fld id="{81D60167-4931-47E6-BA6A-407CBD079E47}" type="slidenum">
              <a:rPr lang="en-US" smtClean="0"/>
              <a:pPr/>
              <a:t>7</a:t>
            </a:fld>
            <a:endParaRPr lang="en-US" dirty="0"/>
          </a:p>
        </p:txBody>
      </p:sp>
    </p:spTree>
    <p:extLst>
      <p:ext uri="{BB962C8B-B14F-4D97-AF65-F5344CB8AC3E}">
        <p14:creationId xmlns:p14="http://schemas.microsoft.com/office/powerpoint/2010/main" val="492857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What identifies a Linux user?</a:t>
            </a:r>
            <a:endParaRPr lang="en-US" dirty="0"/>
          </a:p>
        </p:txBody>
      </p:sp>
      <p:sp>
        <p:nvSpPr>
          <p:cNvPr id="7" name="Content Placeholder 6">
            <a:extLst>
              <a:ext uri="{FF2B5EF4-FFF2-40B4-BE49-F238E27FC236}">
                <a16:creationId xmlns:a16="http://schemas.microsoft.com/office/drawing/2014/main" id="{65F5172B-8431-D246-B999-B9D72D3B7409}"/>
              </a:ext>
            </a:extLst>
          </p:cNvPr>
          <p:cNvSpPr>
            <a:spLocks noGrp="1"/>
          </p:cNvSpPr>
          <p:nvPr>
            <p:ph idx="1"/>
          </p:nvPr>
        </p:nvSpPr>
        <p:spPr/>
        <p:txBody>
          <a:bodyPr/>
          <a:lstStyle/>
          <a:p>
            <a:r>
              <a:rPr lang="en-US" dirty="0"/>
              <a:t>Username / UUID</a:t>
            </a:r>
          </a:p>
          <a:p>
            <a:r>
              <a:rPr lang="en-US" dirty="0"/>
              <a:t>Group / GID</a:t>
            </a:r>
          </a:p>
          <a:p>
            <a:r>
              <a:rPr lang="en-US" dirty="0"/>
              <a:t>Password (or other authentication info)</a:t>
            </a:r>
          </a:p>
          <a:p>
            <a:r>
              <a:rPr lang="en-US" dirty="0"/>
              <a:t>Default shell</a:t>
            </a:r>
          </a:p>
          <a:p>
            <a:r>
              <a:rPr lang="en-US" dirty="0"/>
              <a:t>Home directory (</a:t>
            </a:r>
            <a:r>
              <a:rPr lang="en-US" dirty="0" err="1"/>
              <a:t>ie</a:t>
            </a:r>
            <a:r>
              <a:rPr lang="en-US" dirty="0"/>
              <a:t>, home "folder" on disk)</a:t>
            </a:r>
          </a:p>
          <a:p>
            <a:endParaRPr lang="en-US" dirty="0"/>
          </a:p>
        </p:txBody>
      </p:sp>
      <p:sp>
        <p:nvSpPr>
          <p:cNvPr id="10" name="object 10"/>
          <p:cNvSpPr txBox="1">
            <a:spLocks noGrp="1"/>
          </p:cNvSpPr>
          <p:nvPr>
            <p:ph type="dt" sz="half" idx="10"/>
          </p:nvPr>
        </p:nvSpPr>
        <p:spPr/>
        <p:txBody>
          <a:bodyPr/>
          <a:lstStyle/>
          <a:p>
            <a:fld id="{434E0EB1-3869-9E4F-9296-038B03D14648}" type="datetime1">
              <a:rPr lang="en-US" smtClean="0"/>
              <a:pPr/>
              <a:t>2/2/19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8" name="Slide Number Placeholder 7">
            <a:extLst>
              <a:ext uri="{FF2B5EF4-FFF2-40B4-BE49-F238E27FC236}">
                <a16:creationId xmlns:a16="http://schemas.microsoft.com/office/drawing/2014/main" id="{0EEBC69D-AC60-EC4D-99E7-F474A810424C}"/>
              </a:ext>
            </a:extLst>
          </p:cNvPr>
          <p:cNvSpPr>
            <a:spLocks noGrp="1"/>
          </p:cNvSpPr>
          <p:nvPr>
            <p:ph type="sldNum" sz="quarter" idx="12"/>
          </p:nvPr>
        </p:nvSpPr>
        <p:spPr/>
        <p:txBody>
          <a:bodyPr/>
          <a:lstStyle/>
          <a:p>
            <a:fld id="{DD321DBF-325B-3546-BAAF-4F6E3B3181FF}" type="slidenum">
              <a:rPr lang="en-US" smtClean="0"/>
              <a:pPr/>
              <a:t>8</a:t>
            </a:fld>
            <a:endParaRPr lang="en-US"/>
          </a:p>
        </p:txBody>
      </p:sp>
    </p:spTree>
    <p:extLst>
      <p:ext uri="{BB962C8B-B14F-4D97-AF65-F5344CB8AC3E}">
        <p14:creationId xmlns:p14="http://schemas.microsoft.com/office/powerpoint/2010/main" val="3605250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Shells</a:t>
            </a:r>
            <a:endParaRPr lang="en-US" dirty="0"/>
          </a:p>
        </p:txBody>
      </p:sp>
      <p:sp>
        <p:nvSpPr>
          <p:cNvPr id="11" name="Content Placeholder 10">
            <a:extLst>
              <a:ext uri="{FF2B5EF4-FFF2-40B4-BE49-F238E27FC236}">
                <a16:creationId xmlns:a16="http://schemas.microsoft.com/office/drawing/2014/main" id="{D51CD1F0-29B1-5248-BD34-FFC7D350F07A}"/>
              </a:ext>
            </a:extLst>
          </p:cNvPr>
          <p:cNvSpPr>
            <a:spLocks noGrp="1"/>
          </p:cNvSpPr>
          <p:nvPr>
            <p:ph idx="1"/>
          </p:nvPr>
        </p:nvSpPr>
        <p:spPr/>
        <p:txBody>
          <a:bodyPr>
            <a:normAutofit fontScale="92500" lnSpcReduction="20000"/>
          </a:bodyPr>
          <a:lstStyle/>
          <a:p>
            <a:r>
              <a:rPr lang="en-US" dirty="0"/>
              <a:t>The shell parses and interprets typed input, passes results to the rest of the OS, returns response as appropriate</a:t>
            </a:r>
          </a:p>
          <a:p>
            <a:endParaRPr lang="en-US" dirty="0"/>
          </a:p>
          <a:p>
            <a:r>
              <a:rPr lang="en-US" dirty="0"/>
              <a:t>Bourne (</a:t>
            </a:r>
            <a:r>
              <a:rPr lang="en-US" dirty="0" err="1"/>
              <a:t>sh</a:t>
            </a:r>
            <a:r>
              <a:rPr lang="en-US" dirty="0"/>
              <a:t>) – early and rudimentary</a:t>
            </a:r>
          </a:p>
          <a:p>
            <a:r>
              <a:rPr lang="en-US" dirty="0"/>
              <a:t>Bourne-again (bash) – has many user-friendly extensions; default in Linux</a:t>
            </a:r>
          </a:p>
          <a:p>
            <a:r>
              <a:rPr lang="en-US" dirty="0"/>
              <a:t>C (</a:t>
            </a:r>
            <a:r>
              <a:rPr lang="en-US" dirty="0" err="1"/>
              <a:t>csh</a:t>
            </a:r>
            <a:r>
              <a:rPr lang="en-US" dirty="0"/>
              <a:t>) – has C-like syntax</a:t>
            </a:r>
          </a:p>
          <a:p>
            <a:r>
              <a:rPr lang="en-US" dirty="0"/>
              <a:t>T (</a:t>
            </a:r>
            <a:r>
              <a:rPr lang="en-US" dirty="0" err="1"/>
              <a:t>tcsh</a:t>
            </a:r>
            <a:r>
              <a:rPr lang="en-US" dirty="0"/>
              <a:t>) – extended version of </a:t>
            </a:r>
            <a:r>
              <a:rPr lang="en-US" dirty="0" err="1"/>
              <a:t>csh</a:t>
            </a:r>
            <a:endParaRPr lang="en-US" dirty="0"/>
          </a:p>
          <a:p>
            <a:r>
              <a:rPr lang="en-US" dirty="0"/>
              <a:t>Korn (</a:t>
            </a:r>
            <a:r>
              <a:rPr lang="en-US" dirty="0" err="1"/>
              <a:t>ksh</a:t>
            </a:r>
            <a:r>
              <a:rPr lang="en-US" dirty="0"/>
              <a:t>) – early extension of Bourne; was heavily used for programming</a:t>
            </a:r>
          </a:p>
          <a:p>
            <a:r>
              <a:rPr lang="en-US" dirty="0"/>
              <a:t>Z (</a:t>
            </a:r>
            <a:r>
              <a:rPr lang="en-US" dirty="0" err="1"/>
              <a:t>zsh</a:t>
            </a:r>
            <a:r>
              <a:rPr lang="en-US" dirty="0"/>
              <a:t>) – includes features of bash and </a:t>
            </a:r>
            <a:r>
              <a:rPr lang="en-US" dirty="0" err="1"/>
              <a:t>tcsh</a:t>
            </a:r>
            <a:endParaRPr lang="en-US" dirty="0"/>
          </a:p>
          <a:p>
            <a:endParaRPr lang="en-US" dirty="0"/>
          </a:p>
        </p:txBody>
      </p:sp>
      <p:sp>
        <p:nvSpPr>
          <p:cNvPr id="10" name="object 10"/>
          <p:cNvSpPr txBox="1">
            <a:spLocks noGrp="1"/>
          </p:cNvSpPr>
          <p:nvPr>
            <p:ph type="dt" sz="half" idx="10"/>
          </p:nvPr>
        </p:nvSpPr>
        <p:spPr/>
        <p:txBody>
          <a:bodyPr/>
          <a:lstStyle/>
          <a:p>
            <a:fld id="{9CD9B4FE-D08F-484D-98F0-5C6F788E18DF}" type="datetime1">
              <a:rPr lang="en-US" smtClean="0"/>
              <a:pPr/>
              <a:t>2/2/19</a:t>
            </a:fld>
            <a:endParaRPr lang="en-US" dirty="0"/>
          </a:p>
        </p:txBody>
      </p:sp>
      <p:sp>
        <p:nvSpPr>
          <p:cNvPr id="13" name="Footer Placeholder 12">
            <a:extLst>
              <a:ext uri="{FF2B5EF4-FFF2-40B4-BE49-F238E27FC236}">
                <a16:creationId xmlns:a16="http://schemas.microsoft.com/office/drawing/2014/main" id="{A26EB7D4-D85A-EF47-B161-D22742CE7AB3}"/>
              </a:ext>
            </a:extLst>
          </p:cNvPr>
          <p:cNvSpPr>
            <a:spLocks noGrp="1"/>
          </p:cNvSpPr>
          <p:nvPr>
            <p:ph type="ftr" sz="quarter" idx="11"/>
          </p:nvPr>
        </p:nvSpPr>
        <p:spPr/>
        <p:txBody>
          <a:bodyPr/>
          <a:lstStyle/>
          <a:p>
            <a:r>
              <a:rPr lang="en-US"/>
              <a:t>Fundamentals of HPC – Introduction to Linux</a:t>
            </a:r>
          </a:p>
        </p:txBody>
      </p:sp>
      <p:sp>
        <p:nvSpPr>
          <p:cNvPr id="15" name="Slide Number Placeholder 14">
            <a:extLst>
              <a:ext uri="{FF2B5EF4-FFF2-40B4-BE49-F238E27FC236}">
                <a16:creationId xmlns:a16="http://schemas.microsoft.com/office/drawing/2014/main" id="{36138203-C75E-E149-94BA-6A519DDB4D75}"/>
              </a:ext>
            </a:extLst>
          </p:cNvPr>
          <p:cNvSpPr>
            <a:spLocks noGrp="1"/>
          </p:cNvSpPr>
          <p:nvPr>
            <p:ph type="sldNum" sz="quarter" idx="12"/>
          </p:nvPr>
        </p:nvSpPr>
        <p:spPr/>
        <p:txBody>
          <a:bodyPr/>
          <a:lstStyle/>
          <a:p>
            <a:fld id="{DD321DBF-325B-3546-BAAF-4F6E3B3181FF}" type="slidenum">
              <a:rPr lang="en-US" smtClean="0"/>
              <a:pPr/>
              <a:t>9</a:t>
            </a:fld>
            <a:endParaRPr lang="en-US"/>
          </a:p>
        </p:txBody>
      </p:sp>
    </p:spTree>
    <p:extLst>
      <p:ext uri="{BB962C8B-B14F-4D97-AF65-F5344CB8AC3E}">
        <p14:creationId xmlns:p14="http://schemas.microsoft.com/office/powerpoint/2010/main" val="21211841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PC_MOOC_how_to_parallelize" id="{D2326368-328F-9E45-8FB4-8AD806A8553D}" vid="{ECCED491-CD2D-4C49-A7F2-B2207E5FFC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2847</TotalTime>
  <Words>1586</Words>
  <Application>Microsoft Macintosh PowerPoint</Application>
  <PresentationFormat>Widescreen</PresentationFormat>
  <Paragraphs>378</Paragraphs>
  <Slides>31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 Black</vt:lpstr>
      <vt:lpstr>Calibri</vt:lpstr>
      <vt:lpstr>Calibri Light</vt:lpstr>
      <vt:lpstr>Courier</vt:lpstr>
      <vt:lpstr>Courier New</vt:lpstr>
      <vt:lpstr>Trebuchet MS</vt:lpstr>
      <vt:lpstr>Office Theme</vt:lpstr>
      <vt:lpstr>Introduction to Linux</vt:lpstr>
      <vt:lpstr>Outline</vt:lpstr>
      <vt:lpstr>What is Linux?</vt:lpstr>
      <vt:lpstr>Why Use Linux?</vt:lpstr>
      <vt:lpstr>How do you log in?</vt:lpstr>
      <vt:lpstr>Useful SSH options</vt:lpstr>
      <vt:lpstr>What happens when you log in?</vt:lpstr>
      <vt:lpstr>What identifies a Linux user?</vt:lpstr>
      <vt:lpstr>Shells</vt:lpstr>
      <vt:lpstr>Shells</vt:lpstr>
      <vt:lpstr>Shell features</vt:lpstr>
      <vt:lpstr>Anatomy of a Linux command</vt:lpstr>
      <vt:lpstr>PowerPoint Presentation</vt:lpstr>
      <vt:lpstr>File and directory related commands</vt:lpstr>
      <vt:lpstr>Process and Program related  commands</vt:lpstr>
      <vt:lpstr>File-viewing commands</vt:lpstr>
      <vt:lpstr>Environment</vt:lpstr>
      <vt:lpstr>Useful variables</vt:lpstr>
      <vt:lpstr>Exercise 1</vt:lpstr>
      <vt:lpstr>The Linux Filesystem</vt:lpstr>
      <vt:lpstr>PowerPoint Presentation</vt:lpstr>
      <vt:lpstr>Navigating the filesystem</vt:lpstr>
      <vt:lpstr>Exercise 2</vt:lpstr>
      <vt:lpstr>File editing</vt:lpstr>
      <vt:lpstr>Modes (aka permissions)</vt:lpstr>
      <vt:lpstr>Modes (continued)</vt:lpstr>
      <vt:lpstr>Exercise 3</vt:lpstr>
      <vt:lpstr>Processes</vt:lpstr>
      <vt:lpstr>More about shells</vt:lpstr>
      <vt:lpstr>Shell Wildcards and Special Characters</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Shelley Knuth</dc:creator>
  <cp:lastModifiedBy>Shelley Knuth</cp:lastModifiedBy>
  <cp:revision>21</cp:revision>
  <dcterms:created xsi:type="dcterms:W3CDTF">2019-02-01T23:54:22Z</dcterms:created>
  <dcterms:modified xsi:type="dcterms:W3CDTF">2019-02-04T20:16:13Z</dcterms:modified>
</cp:coreProperties>
</file>