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32"/>
  </p:notesMasterIdLst>
  <p:sldIdLst>
    <p:sldId id="256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4" r:id="rId12"/>
    <p:sldId id="280" r:id="rId13"/>
    <p:sldId id="268" r:id="rId14"/>
    <p:sldId id="276" r:id="rId15"/>
    <p:sldId id="270" r:id="rId16"/>
    <p:sldId id="271" r:id="rId17"/>
    <p:sldId id="272" r:id="rId18"/>
    <p:sldId id="275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3" r:id="rId30"/>
    <p:sldId id="29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19" autoAdjust="0"/>
    <p:restoredTop sz="86479"/>
  </p:normalViewPr>
  <p:slideViewPr>
    <p:cSldViewPr snapToGrid="0" snapToObjects="1">
      <p:cViewPr varScale="1">
        <p:scale>
          <a:sx n="126" d="100"/>
          <a:sy n="126" d="100"/>
        </p:scale>
        <p:origin x="216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6759A-F17A-D54D-8D7A-CB146702B30D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E7691-A93E-264A-93A6-CD1131F73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 Profiling (03/11/2019)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0683" y="6356351"/>
            <a:ext cx="6573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21DBF-325B-3546-BAAF-4F6E3B3181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8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 Profiling (03/11/2019)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9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 Profiling (03/11/2019)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88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prstClr val="black">
                    <a:tint val="75000"/>
                  </a:prstClr>
                </a:solidFill>
              </a:rPr>
              <a:t>HPC Profiling (03/11/2019)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D321DBF-325B-3546-BAAF-4F6E3B3181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583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prstClr val="black">
                    <a:tint val="75000"/>
                  </a:prstClr>
                </a:solidFill>
              </a:rPr>
              <a:t>HPC Profiling (03/11/2019)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D321DBF-325B-3546-BAAF-4F6E3B3181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41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25237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prstClr val="black">
                    <a:tint val="75000"/>
                  </a:prstClr>
                </a:solidFill>
              </a:rPr>
              <a:t>HPC Profiling (03/11/2019)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D321DBF-325B-3546-BAAF-4F6E3B3181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620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6"/>
            <a:ext cx="3886200" cy="40792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6"/>
            <a:ext cx="3886200" cy="40792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prstClr val="black">
                    <a:tint val="75000"/>
                  </a:prstClr>
                </a:solidFill>
              </a:rPr>
              <a:t>HPC Profiling (03/11/2019)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D321DBF-325B-3546-BAAF-4F6E3B3181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50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430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430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prstClr val="black">
                    <a:tint val="75000"/>
                  </a:prstClr>
                </a:solidFill>
              </a:rPr>
              <a:t>HPC Profiling (03/11/2019)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D321DBF-325B-3546-BAAF-4F6E3B3181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085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prstClr val="black">
                    <a:tint val="75000"/>
                  </a:prstClr>
                </a:solidFill>
              </a:rPr>
              <a:t>HPC Profiling (03/11/2019)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D321DBF-325B-3546-BAAF-4F6E3B3181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0067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prstClr val="black">
                    <a:tint val="75000"/>
                  </a:prstClr>
                </a:solidFill>
              </a:rPr>
              <a:t>HPC Profiling (03/11/2019)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D321DBF-325B-3546-BAAF-4F6E3B3181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724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prstClr val="black">
                    <a:tint val="75000"/>
                  </a:prstClr>
                </a:solidFill>
              </a:rPr>
              <a:t>HPC Profiling (03/11/2019)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D321DBF-325B-3546-BAAF-4F6E3B3181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04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 Profiling (03/11/2019)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974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prstClr val="black">
                    <a:tint val="75000"/>
                  </a:prstClr>
                </a:solidFill>
              </a:rPr>
              <a:t>HPC Profiling (03/11/2019)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D321DBF-325B-3546-BAAF-4F6E3B3181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2115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prstClr val="black">
                    <a:tint val="75000"/>
                  </a:prstClr>
                </a:solidFill>
              </a:rPr>
              <a:t>HPC Profiling (03/11/2019)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D321DBF-325B-3546-BAAF-4F6E3B3181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219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prstClr val="black">
                    <a:tint val="75000"/>
                  </a:prstClr>
                </a:solidFill>
              </a:rPr>
              <a:t>HPC Profiling (03/11/2019)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D321DBF-325B-3546-BAAF-4F6E3B3181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15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 Profiling (03/11/2019)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1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1303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1303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 Profiling (03/11/2019)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4632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4632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 Profiling (03/11/2019)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5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 Profiling (03/11/2019)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2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 Profiling (03/11/2019)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6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 Profiling (03/11/2019)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8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 Profiling (03/11/2019)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038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09014" y="6356351"/>
            <a:ext cx="2427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HPC Profiling (03/11/2019)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0683" y="6356351"/>
            <a:ext cx="548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21DBF-325B-3546-BAAF-4F6E3B3181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Untitled.png" title="Be Boulder.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89"/>
          <a:stretch/>
        </p:blipFill>
        <p:spPr>
          <a:xfrm>
            <a:off x="6339579" y="6188959"/>
            <a:ext cx="2517480" cy="44340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457200" y="6096000"/>
            <a:ext cx="8229600" cy="158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6C3A0E0-18D9-AE4E-AC06-682B5904B9B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57200" y="6246094"/>
            <a:ext cx="2309755" cy="45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0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163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8540" y="6356350"/>
            <a:ext cx="61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91727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r>
              <a:rPr lang="en-US">
                <a:solidFill>
                  <a:prstClr val="black">
                    <a:tint val="75000"/>
                  </a:prstClr>
                </a:solidFill>
              </a:rPr>
              <a:t>HPC Profiling (03/11/2019)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5121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DD321DBF-325B-3546-BAAF-4F6E3B3181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 descr="Untitled.png" title="Be Boulder.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89"/>
          <a:stretch/>
        </p:blipFill>
        <p:spPr>
          <a:xfrm>
            <a:off x="6970140" y="6188959"/>
            <a:ext cx="1888110" cy="443402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342900" y="6081714"/>
            <a:ext cx="8458200" cy="1428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9A83AEC-E08D-C149-BA3E-08E40DD1B49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0762" y="6188960"/>
            <a:ext cx="1657826" cy="43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5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searchComputing/Fundamentals_HPC_Spring_2019/profiling/profiling_hpc_spring_2019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profil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searchComputing/Fundamentals_HPC_Spring_2019" TargetMode="External"/><Relationship Id="rId2" Type="http://schemas.openxmlformats.org/officeDocument/2006/relationships/hyperlink" Target="http://tinyurl.com/curc-survey18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mailto:Andrew.Monaghan@Colorado.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username@tlogin1.rc.colorado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6A185E2-5F19-CB4E-8D6F-5A82FC736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378" y="392788"/>
            <a:ext cx="8597244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HPC Workshop Series:</a:t>
            </a:r>
            <a:br>
              <a:rPr lang="en-US" dirty="0"/>
            </a:br>
            <a:r>
              <a:rPr lang="en-US" i="1" dirty="0"/>
              <a:t>Profiling and Scaling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0D9902E4-2E39-B94B-9FC6-40338CED3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90" y="3005848"/>
            <a:ext cx="8597245" cy="281129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Andrew Monaghan*</a:t>
            </a:r>
          </a:p>
          <a:p>
            <a:pPr>
              <a:lnSpc>
                <a:spcPct val="120000"/>
              </a:lnSpc>
            </a:pPr>
            <a:r>
              <a:rPr lang="en-US" dirty="0"/>
              <a:t>Research Computing</a:t>
            </a:r>
          </a:p>
          <a:p>
            <a:pPr algn="l">
              <a:lnSpc>
                <a:spcPct val="120000"/>
              </a:lnSpc>
            </a:pPr>
            <a:r>
              <a:rPr lang="en-US" dirty="0"/>
              <a:t>Slides: </a:t>
            </a:r>
            <a:r>
              <a:rPr lang="en-US" dirty="0">
                <a:hlinkClick r:id="rId2"/>
              </a:rPr>
              <a:t>https://github.com/ResearchComputing/Fundamentals_HPC_Spring_2019/profiling/profiling_hpc_spring_2019.pdf</a:t>
            </a:r>
            <a:endParaRPr lang="en-US" dirty="0"/>
          </a:p>
          <a:p>
            <a:pPr algn="l">
              <a:lnSpc>
                <a:spcPct val="120000"/>
              </a:lnSpc>
            </a:pPr>
            <a:endParaRPr lang="en-US" dirty="0"/>
          </a:p>
          <a:p>
            <a:pPr algn="l">
              <a:lnSpc>
                <a:spcPct val="120000"/>
              </a:lnSpc>
            </a:pPr>
            <a:r>
              <a:rPr lang="en-US" dirty="0"/>
              <a:t>*Based on original course material by Nick Featherstone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6C5E4E-7D1C-A94E-A5F0-2F67EF303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 Profiling (03/11/2019)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06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Advanced Timing (Python)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cProfile</a:t>
            </a:r>
            <a:r>
              <a:rPr lang="en-US" dirty="0"/>
              <a:t> module to profile your code</a:t>
            </a:r>
          </a:p>
          <a:p>
            <a:r>
              <a:rPr lang="en-US" dirty="0">
                <a:hlinkClick r:id="rId2"/>
              </a:rPr>
              <a:t>https://docs.python.org/3/library/profile.html</a:t>
            </a:r>
            <a:endParaRPr lang="en-US" dirty="0"/>
          </a:p>
          <a:p>
            <a:r>
              <a:rPr lang="en-US" dirty="0"/>
              <a:t>Examine: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my_code.py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time_my_code.py</a:t>
            </a:r>
          </a:p>
          <a:p>
            <a:r>
              <a:rPr lang="en-US" dirty="0"/>
              <a:t>Run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time_my_code.py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CC262-10AA-7E42-A66E-0A1FDF8A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 Profiling (03/11/2019)</a:t>
            </a:r>
          </a:p>
        </p:txBody>
      </p:sp>
    </p:spTree>
    <p:extLst>
      <p:ext uri="{BB962C8B-B14F-4D97-AF65-F5344CB8AC3E}">
        <p14:creationId xmlns:p14="http://schemas.microsoft.com/office/powerpoint/2010/main" val="85976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635" y="6907"/>
            <a:ext cx="7886700" cy="1325563"/>
          </a:xfrm>
        </p:spPr>
        <p:txBody>
          <a:bodyPr/>
          <a:lstStyle/>
          <a:p>
            <a:r>
              <a:rPr lang="en-US" dirty="0"/>
              <a:t>Timing with 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635" y="1187777"/>
            <a:ext cx="7886700" cy="12631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the MPI_WTIME function</a:t>
            </a:r>
          </a:p>
          <a:p>
            <a:r>
              <a:rPr lang="en-US" dirty="0"/>
              <a:t>Calling syntax same in C++ &amp; FORTRAN</a:t>
            </a:r>
          </a:p>
          <a:p>
            <a:r>
              <a:rPr lang="en-US" dirty="0"/>
              <a:t>Can be synchronized across all processes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618635" y="2712866"/>
            <a:ext cx="8026924" cy="3046988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USE MPI</a:t>
            </a:r>
          </a:p>
          <a:p>
            <a:r>
              <a:rPr lang="en-US" sz="2400" dirty="0"/>
              <a:t>REAL*8 :: t1,t2 </a:t>
            </a:r>
          </a:p>
          <a:p>
            <a:r>
              <a:rPr lang="en-US" sz="2400" dirty="0"/>
              <a:t>REAL*8 :: elapsed</a:t>
            </a:r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t1 = MPI_WTIME()</a:t>
            </a:r>
          </a:p>
          <a:p>
            <a:r>
              <a:rPr lang="en-US" sz="2400" dirty="0"/>
              <a:t>test code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t2 = MPI_WTIME()</a:t>
            </a:r>
          </a:p>
          <a:p>
            <a:r>
              <a:rPr lang="en-US" sz="2400" dirty="0"/>
              <a:t>elapsed = real(t2-t1) / real(</a:t>
            </a:r>
            <a:r>
              <a:rPr lang="en-US" sz="2400" dirty="0" err="1"/>
              <a:t>count_rate</a:t>
            </a:r>
            <a:r>
              <a:rPr lang="en-US" sz="2400" dirty="0"/>
              <a:t>)</a:t>
            </a:r>
          </a:p>
          <a:p>
            <a:r>
              <a:rPr lang="en-US" sz="2400" dirty="0"/>
              <a:t>WRITE(6,*)’Time (s): ‘, elapsed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1E28C-6B4A-F54C-8BE0-4698EC29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 Profiling (03/11/2019)</a:t>
            </a:r>
          </a:p>
        </p:txBody>
      </p:sp>
    </p:spTree>
    <p:extLst>
      <p:ext uri="{BB962C8B-B14F-4D97-AF65-F5344CB8AC3E}">
        <p14:creationId xmlns:p14="http://schemas.microsoft.com/office/powerpoint/2010/main" val="262028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38278" cy="1325563"/>
          </a:xfrm>
        </p:spPr>
        <p:txBody>
          <a:bodyPr/>
          <a:lstStyle/>
          <a:p>
            <a:r>
              <a:rPr lang="en-US" dirty="0"/>
              <a:t>Good Idea:  </a:t>
            </a:r>
            <a:br>
              <a:rPr lang="en-US" dirty="0"/>
            </a:br>
            <a:r>
              <a:rPr lang="en-US" dirty="0"/>
              <a:t>Write a Timer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94" y="1825625"/>
            <a:ext cx="8458789" cy="127579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Examine </a:t>
            </a:r>
            <a:r>
              <a:rPr lang="en-US" dirty="0">
                <a:solidFill>
                  <a:srgbClr val="FF0000"/>
                </a:solidFill>
              </a:rPr>
              <a:t>Serial_Timing.f90</a:t>
            </a:r>
          </a:p>
          <a:p>
            <a:r>
              <a:rPr lang="en-US" dirty="0"/>
              <a:t>Makes it easy to change our clock function if desired</a:t>
            </a:r>
          </a:p>
          <a:p>
            <a:r>
              <a:rPr lang="en-US" dirty="0"/>
              <a:t>Helps prevent typos!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3362439"/>
            <a:ext cx="1981633" cy="156966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Attributes</a:t>
            </a:r>
          </a:p>
          <a:p>
            <a:r>
              <a:rPr lang="en-US" sz="2400" dirty="0"/>
              <a:t>Accrued time</a:t>
            </a:r>
          </a:p>
          <a:p>
            <a:r>
              <a:rPr lang="en-US" sz="2400" dirty="0"/>
              <a:t>Time1</a:t>
            </a:r>
          </a:p>
          <a:p>
            <a:r>
              <a:rPr lang="en-US" sz="2400" dirty="0"/>
              <a:t>Time2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27566" y="3393649"/>
            <a:ext cx="3504164" cy="156966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Methods</a:t>
            </a:r>
          </a:p>
          <a:p>
            <a:r>
              <a:rPr lang="en-US" sz="2400" dirty="0"/>
              <a:t>Start clock</a:t>
            </a:r>
          </a:p>
          <a:p>
            <a:r>
              <a:rPr lang="en-US" sz="2400" dirty="0"/>
              <a:t>Stop clock</a:t>
            </a:r>
          </a:p>
          <a:p>
            <a:r>
              <a:rPr lang="en-US" sz="2400" dirty="0"/>
              <a:t>Increment Accrued Time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AC5BE-2A39-5440-B4C7-FFED46E4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 Profiling (03/11/2019)</a:t>
            </a:r>
          </a:p>
        </p:txBody>
      </p:sp>
    </p:spTree>
    <p:extLst>
      <p:ext uri="{BB962C8B-B14F-4D97-AF65-F5344CB8AC3E}">
        <p14:creationId xmlns:p14="http://schemas.microsoft.com/office/powerpoint/2010/main" val="163740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with Intel </a:t>
            </a:r>
            <a:r>
              <a:rPr lang="en-US" dirty="0" err="1"/>
              <a:t>Vtune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86" y="1759637"/>
            <a:ext cx="8392802" cy="4038783"/>
          </a:xfrm>
        </p:spPr>
        <p:txBody>
          <a:bodyPr/>
          <a:lstStyle/>
          <a:p>
            <a:r>
              <a:rPr lang="en-US" dirty="0"/>
              <a:t>Provided with the intel compiler</a:t>
            </a:r>
          </a:p>
          <a:p>
            <a:r>
              <a:rPr lang="en-US" dirty="0"/>
              <a:t>Installed on Summit</a:t>
            </a:r>
          </a:p>
          <a:p>
            <a:r>
              <a:rPr lang="en-US" dirty="0"/>
              <a:t>In-depth profiling tool</a:t>
            </a:r>
          </a:p>
          <a:p>
            <a:r>
              <a:rPr lang="en-US" dirty="0"/>
              <a:t>We only have time for a quick test run</a:t>
            </a:r>
          </a:p>
          <a:p>
            <a:r>
              <a:rPr lang="en-US" dirty="0"/>
              <a:t>Online tutorials here:</a:t>
            </a:r>
          </a:p>
          <a:p>
            <a:pPr lvl="1"/>
            <a:r>
              <a:rPr lang="en-US" dirty="0"/>
              <a:t>https://software.intel.com/en-us/articles/intel-vtune-amplifier-tutorials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A7FD9-AFCD-A049-A5AB-C89DC19F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 Profiling (03/11/2019)</a:t>
            </a:r>
          </a:p>
        </p:txBody>
      </p:sp>
    </p:spTree>
    <p:extLst>
      <p:ext uri="{BB962C8B-B14F-4D97-AF65-F5344CB8AC3E}">
        <p14:creationId xmlns:p14="http://schemas.microsoft.com/office/powerpoint/2010/main" val="53869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to Run </a:t>
            </a:r>
            <a:r>
              <a:rPr lang="en-US" dirty="0" err="1"/>
              <a:t>Vtune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2247"/>
            <a:ext cx="8392802" cy="4038783"/>
          </a:xfrm>
        </p:spPr>
        <p:txBody>
          <a:bodyPr>
            <a:normAutofit/>
          </a:bodyPr>
          <a:lstStyle/>
          <a:p>
            <a:r>
              <a:rPr lang="en-US" dirty="0"/>
              <a:t>Additional environment variables need to be set:</a:t>
            </a:r>
          </a:p>
          <a:p>
            <a:pPr lvl="1"/>
            <a:r>
              <a:rPr lang="en-US" dirty="0"/>
              <a:t>Run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ready_vtune</a:t>
            </a:r>
            <a:endParaRPr lang="en-US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D3346-DFED-1040-931B-494B5BCC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 Profiling (03/11/2019)</a:t>
            </a:r>
          </a:p>
        </p:txBody>
      </p:sp>
    </p:spTree>
    <p:extLst>
      <p:ext uri="{BB962C8B-B14F-4D97-AF65-F5344CB8AC3E}">
        <p14:creationId xmlns:p14="http://schemas.microsoft.com/office/powerpoint/2010/main" val="273077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Vtune</a:t>
            </a:r>
            <a:r>
              <a:rPr lang="en-US" dirty="0"/>
              <a:t>: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114381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Runs in two stages: collection &amp; reporting</a:t>
            </a:r>
          </a:p>
          <a:p>
            <a:r>
              <a:rPr lang="en-US" dirty="0"/>
              <a:t>Have a look at </a:t>
            </a:r>
            <a:r>
              <a:rPr lang="en-US" dirty="0">
                <a:solidFill>
                  <a:srgbClr val="FF0000"/>
                </a:solidFill>
              </a:rPr>
              <a:t>serial.F90</a:t>
            </a:r>
          </a:p>
          <a:p>
            <a:r>
              <a:rPr lang="en-US" dirty="0"/>
              <a:t>Try this:</a:t>
            </a:r>
          </a:p>
        </p:txBody>
      </p:sp>
      <p:sp>
        <p:nvSpPr>
          <p:cNvPr id="4" name="Rectangle 3"/>
          <p:cNvSpPr/>
          <p:nvPr/>
        </p:nvSpPr>
        <p:spPr>
          <a:xfrm>
            <a:off x="935610" y="3218735"/>
            <a:ext cx="8007180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amplxe</a:t>
            </a:r>
            <a:r>
              <a:rPr lang="en-US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-cl -collect hotspots ./</a:t>
            </a:r>
            <a:r>
              <a:rPr lang="en-US" sz="20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prog.serial</a:t>
            </a:r>
            <a:r>
              <a:rPr lang="en-US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935610" y="4399250"/>
            <a:ext cx="8076108" cy="707886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amplxe</a:t>
            </a:r>
            <a:r>
              <a:rPr lang="en-US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-cl -report top-down -r r000hs &gt; hotspots.txt</a:t>
            </a:r>
          </a:p>
          <a:p>
            <a:r>
              <a:rPr lang="en-US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 hotspots.txt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1444" y="2900715"/>
            <a:ext cx="147027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collection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41444" y="4999414"/>
            <a:ext cx="140134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reporting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509AFC-BBB2-2441-9814-26641533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 Profiling (03/11/2019)</a:t>
            </a:r>
          </a:p>
        </p:txBody>
      </p:sp>
    </p:spTree>
    <p:extLst>
      <p:ext uri="{BB962C8B-B14F-4D97-AF65-F5344CB8AC3E}">
        <p14:creationId xmlns:p14="http://schemas.microsoft.com/office/powerpoint/2010/main" val="1956492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Vtune</a:t>
            </a:r>
            <a:r>
              <a:rPr lang="en-US" dirty="0"/>
              <a:t>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Fairly sophisticated GUI interface</a:t>
            </a:r>
          </a:p>
          <a:p>
            <a:r>
              <a:rPr lang="en-US" dirty="0"/>
              <a:t>Let’s have a look (brace yourself)</a:t>
            </a:r>
          </a:p>
          <a:p>
            <a:r>
              <a:rPr lang="en-US" dirty="0"/>
              <a:t>Follow along with me.  Start by typing: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amplxe-gui</a:t>
            </a:r>
            <a:endParaRPr lang="en-US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2EAB8-954E-8A47-BEE0-AEC863AF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 Profiling (03/11/2019)</a:t>
            </a:r>
          </a:p>
        </p:txBody>
      </p:sp>
    </p:spTree>
    <p:extLst>
      <p:ext uri="{BB962C8B-B14F-4D97-AF65-F5344CB8AC3E}">
        <p14:creationId xmlns:p14="http://schemas.microsoft.com/office/powerpoint/2010/main" val="198434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991" y="1156978"/>
            <a:ext cx="9222361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Close your interactive session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182" y="2792334"/>
            <a:ext cx="81547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Type </a:t>
            </a:r>
            <a:r>
              <a:rPr lang="en-US" sz="28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Should see prompt change to shas0136 or 0137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E0137-6536-8D4B-A6E8-28249F5D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 Profiling (03/11/2019)</a:t>
            </a:r>
          </a:p>
        </p:txBody>
      </p:sp>
    </p:spTree>
    <p:extLst>
      <p:ext uri="{BB962C8B-B14F-4D97-AF65-F5344CB8AC3E}">
        <p14:creationId xmlns:p14="http://schemas.microsoft.com/office/powerpoint/2010/main" val="3493697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52524"/>
            <a:ext cx="7886700" cy="1325563"/>
          </a:xfrm>
        </p:spPr>
        <p:txBody>
          <a:bodyPr/>
          <a:lstStyle/>
          <a:p>
            <a:r>
              <a:rPr lang="en-US" dirty="0"/>
              <a:t>Parallel Scaling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27DB0-F10B-1746-8E5B-CC5CA78C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 Profiling (03/11/2019)</a:t>
            </a:r>
          </a:p>
        </p:txBody>
      </p:sp>
    </p:spTree>
    <p:extLst>
      <p:ext uri="{BB962C8B-B14F-4D97-AF65-F5344CB8AC3E}">
        <p14:creationId xmlns:p14="http://schemas.microsoft.com/office/powerpoint/2010/main" val="497533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mean by “scaling”?</a:t>
            </a:r>
          </a:p>
          <a:p>
            <a:r>
              <a:rPr lang="en-US" dirty="0"/>
              <a:t>Strong vs. Weak Scaling</a:t>
            </a:r>
          </a:p>
          <a:p>
            <a:r>
              <a:rPr lang="en-US" dirty="0"/>
              <a:t>Example and Exercise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492FE-C51B-5D43-ABE1-72202444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prstClr val="black">
                    <a:tint val="75000"/>
                  </a:prstClr>
                </a:solidFill>
              </a:rPr>
              <a:t>HPC Profiling (03/11/2019)</a:t>
            </a:r>
          </a:p>
        </p:txBody>
      </p:sp>
    </p:spTree>
    <p:extLst>
      <p:ext uri="{BB962C8B-B14F-4D97-AF65-F5344CB8AC3E}">
        <p14:creationId xmlns:p14="http://schemas.microsoft.com/office/powerpoint/2010/main" val="157847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967" y="672380"/>
            <a:ext cx="8685033" cy="51350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600" u="sng" dirty="0"/>
              <a:t>Outline</a:t>
            </a:r>
          </a:p>
          <a:p>
            <a:pPr marL="0" indent="0">
              <a:buNone/>
            </a:pPr>
            <a:endParaRPr lang="en-US" sz="2200" u="sng" dirty="0"/>
          </a:p>
          <a:p>
            <a:r>
              <a:rPr lang="en-US" sz="3200" dirty="0"/>
              <a:t>Basic Timing</a:t>
            </a:r>
          </a:p>
          <a:p>
            <a:pPr lvl="1"/>
            <a:r>
              <a:rPr lang="en-US" sz="2800" dirty="0"/>
              <a:t>the Linux “time” utility</a:t>
            </a:r>
          </a:p>
          <a:p>
            <a:pPr lvl="1"/>
            <a:r>
              <a:rPr lang="en-US" sz="2800" dirty="0"/>
              <a:t>timing functions in C++, Python, and Fortran</a:t>
            </a:r>
          </a:p>
          <a:p>
            <a:pPr lvl="1"/>
            <a:endParaRPr lang="en-US" sz="2800" dirty="0"/>
          </a:p>
          <a:p>
            <a:r>
              <a:rPr lang="en-US" sz="3200" dirty="0"/>
              <a:t>Serial Profiling with Intel </a:t>
            </a:r>
            <a:r>
              <a:rPr lang="en-US" sz="3200" dirty="0" err="1"/>
              <a:t>Vtune</a:t>
            </a:r>
            <a:endParaRPr lang="en-US" sz="3200" dirty="0"/>
          </a:p>
          <a:p>
            <a:pPr lvl="1"/>
            <a:r>
              <a:rPr lang="en-US" sz="2800" dirty="0"/>
              <a:t>Command Line</a:t>
            </a:r>
          </a:p>
          <a:p>
            <a:pPr lvl="1"/>
            <a:r>
              <a:rPr lang="en-US" sz="2800" dirty="0"/>
              <a:t>GUI</a:t>
            </a:r>
          </a:p>
          <a:p>
            <a:pPr lvl="1"/>
            <a:endParaRPr lang="en-US" sz="2800" dirty="0"/>
          </a:p>
          <a:p>
            <a:r>
              <a:rPr lang="en-US" sz="3200" dirty="0"/>
              <a:t>Parallel Scaling Analysis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F4B288-B7C0-104E-80B9-03A3838F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 Profiling (03/11/2019)</a:t>
            </a:r>
          </a:p>
        </p:txBody>
      </p:sp>
    </p:spTree>
    <p:extLst>
      <p:ext uri="{BB962C8B-B14F-4D97-AF65-F5344CB8AC3E}">
        <p14:creationId xmlns:p14="http://schemas.microsoft.com/office/powerpoint/2010/main" val="2926566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621" y="565486"/>
            <a:ext cx="8554825" cy="892724"/>
          </a:xfrm>
        </p:spPr>
        <p:txBody>
          <a:bodyPr>
            <a:normAutofit/>
          </a:bodyPr>
          <a:lstStyle/>
          <a:p>
            <a:r>
              <a:rPr lang="en-US" dirty="0"/>
              <a:t>Analysis of Parallel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300" y="1458210"/>
            <a:ext cx="8173628" cy="43015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Run a sample problem at multiple core counts and measure elapsed time.</a:t>
            </a:r>
          </a:p>
          <a:p>
            <a:pPr marL="0" indent="0">
              <a:buNone/>
            </a:pPr>
            <a:r>
              <a:rPr lang="en-US" dirty="0"/>
              <a:t> (i.e., conduct a scaling study).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core count increases, how does your application perform relative to ideal behavior?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Weak Scaling:  </a:t>
            </a:r>
          </a:p>
          <a:p>
            <a:pPr marL="0" indent="0">
              <a:buNone/>
            </a:pPr>
            <a:r>
              <a:rPr lang="en-US" dirty="0"/>
              <a:t>Increase problem size alongside number of cores used.</a:t>
            </a:r>
          </a:p>
          <a:p>
            <a:pPr marL="0" indent="0">
              <a:buNone/>
            </a:pPr>
            <a:r>
              <a:rPr lang="en-US" dirty="0"/>
              <a:t>                          </a:t>
            </a:r>
            <a:r>
              <a:rPr lang="en-US" i="1" dirty="0"/>
              <a:t>“Can I run a larger problem?”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Strong Scaling: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Fix problem size, and increase core count.</a:t>
            </a:r>
          </a:p>
          <a:p>
            <a:pPr marL="0" indent="0">
              <a:buNone/>
            </a:pPr>
            <a:r>
              <a:rPr lang="en-US" dirty="0"/>
              <a:t>                           </a:t>
            </a:r>
            <a:r>
              <a:rPr lang="en-US" i="1" dirty="0"/>
              <a:t>“Can I decrease my time to solution?”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08C96-A398-2F42-A443-78B1DC770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prstClr val="black">
                    <a:tint val="75000"/>
                  </a:prstClr>
                </a:solidFill>
              </a:rPr>
              <a:t>HPC Profiling (03/11/2019)</a:t>
            </a:r>
          </a:p>
        </p:txBody>
      </p:sp>
    </p:spTree>
    <p:extLst>
      <p:ext uri="{BB962C8B-B14F-4D97-AF65-F5344CB8AC3E}">
        <p14:creationId xmlns:p14="http://schemas.microsoft.com/office/powerpoint/2010/main" val="3743508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517716"/>
            <a:ext cx="8204265" cy="4317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expected performance in the absence of any communication overhead, etc.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Never achieved in practice, but standard reference point.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Ideal weak scaling:   </a:t>
            </a:r>
          </a:p>
          <a:p>
            <a:pPr marL="0" indent="0">
              <a:buNone/>
            </a:pPr>
            <a:r>
              <a:rPr lang="en-US" dirty="0"/>
              <a:t>Time-to-solution is independent of core-count (though may depend on global problem size)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Ideal strong scaling:  </a:t>
            </a:r>
          </a:p>
          <a:p>
            <a:pPr marL="0" indent="0">
              <a:buNone/>
            </a:pPr>
            <a:r>
              <a:rPr lang="en-US" dirty="0"/>
              <a:t>Time-to-solution decreases as 1/</a:t>
            </a:r>
            <a:r>
              <a:rPr lang="en-US" dirty="0" err="1"/>
              <a:t>n</a:t>
            </a:r>
            <a:r>
              <a:rPr lang="en-US" baseline="-25000" dirty="0" err="1"/>
              <a:t>cores</a:t>
            </a:r>
            <a:endParaRPr lang="en-US" baseline="-25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3E0E0-D3C0-6F46-8E6B-709F228E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prstClr val="black">
                    <a:tint val="75000"/>
                  </a:prstClr>
                </a:solidFill>
              </a:rPr>
              <a:t>HPC Profiling (03/11/2019)</a:t>
            </a:r>
          </a:p>
        </p:txBody>
      </p:sp>
    </p:spTree>
    <p:extLst>
      <p:ext uri="{BB962C8B-B14F-4D97-AF65-F5344CB8AC3E}">
        <p14:creationId xmlns:p14="http://schemas.microsoft.com/office/powerpoint/2010/main" val="1404623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144503"/>
          </a:xfrm>
        </p:spPr>
        <p:txBody>
          <a:bodyPr>
            <a:normAutofit/>
          </a:bodyPr>
          <a:lstStyle/>
          <a:p>
            <a:r>
              <a:rPr lang="en-US" dirty="0"/>
              <a:t>Efficiency = Expected Time /  Actual 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Expected (ideal) time is often taken relative to application’s serial performance, or performance at a low core count.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Good efficiency?  Who knows?  Trade-off between CPU hours and human effort.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Suggestion:   Always run your application with core counts that realize at least 80% efficiency (90 is better…).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3717A-5503-1747-8990-7EC96F99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prstClr val="black">
                    <a:tint val="75000"/>
                  </a:prstClr>
                </a:solidFill>
              </a:rPr>
              <a:t>HPC Profiling (03/11/2019)</a:t>
            </a:r>
          </a:p>
        </p:txBody>
      </p:sp>
    </p:spTree>
    <p:extLst>
      <p:ext uri="{BB962C8B-B14F-4D97-AF65-F5344CB8AC3E}">
        <p14:creationId xmlns:p14="http://schemas.microsoft.com/office/powerpoint/2010/main" val="1195832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Study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555423"/>
            <a:ext cx="8241973" cy="4213781"/>
          </a:xfrm>
        </p:spPr>
        <p:txBody>
          <a:bodyPr>
            <a:normAutofit/>
          </a:bodyPr>
          <a:lstStyle/>
          <a:p>
            <a:r>
              <a:rPr lang="en-US" dirty="0"/>
              <a:t>Pick a few representative problem sizes (e.g., number of images to process, size of grid domain, number of genomes to examine)</a:t>
            </a:r>
          </a:p>
          <a:p>
            <a:endParaRPr lang="en-US" sz="825" dirty="0"/>
          </a:p>
          <a:p>
            <a:r>
              <a:rPr lang="en-US" dirty="0"/>
              <a:t>Decide on a sensible duration for the test.  If code iterates in some fashion, run for just a few iterations.</a:t>
            </a:r>
          </a:p>
          <a:p>
            <a:endParaRPr lang="en-US" sz="825" dirty="0"/>
          </a:p>
          <a:p>
            <a:r>
              <a:rPr lang="en-US" dirty="0"/>
              <a:t>Run code for a short time at each problem size and with multiple core counts.</a:t>
            </a:r>
          </a:p>
          <a:p>
            <a:endParaRPr lang="en-US" sz="825" dirty="0"/>
          </a:p>
          <a:p>
            <a:r>
              <a:rPr lang="en-US" dirty="0"/>
              <a:t>For each test, record or calculate  elapsed time, expected time, efficiency</a:t>
            </a:r>
          </a:p>
          <a:p>
            <a:endParaRPr lang="en-US" sz="900" dirty="0"/>
          </a:p>
          <a:p>
            <a:r>
              <a:rPr lang="en-US" dirty="0"/>
              <a:t>Plot results and ask for CPU time!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85030-A06A-7B4D-9EB0-BCE203569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prstClr val="black">
                    <a:tint val="75000"/>
                  </a:prstClr>
                </a:solidFill>
              </a:rPr>
              <a:t>HPC Profiling (03/11/2019)</a:t>
            </a:r>
          </a:p>
        </p:txBody>
      </p:sp>
    </p:spTree>
    <p:extLst>
      <p:ext uri="{BB962C8B-B14F-4D97-AF65-F5344CB8AC3E}">
        <p14:creationId xmlns:p14="http://schemas.microsoft.com/office/powerpoint/2010/main" val="2352381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45" y="0"/>
            <a:ext cx="6872139" cy="1479542"/>
          </a:xfrm>
        </p:spPr>
        <p:txBody>
          <a:bodyPr>
            <a:normAutofit/>
          </a:bodyPr>
          <a:lstStyle/>
          <a:p>
            <a:r>
              <a:rPr lang="en-US" dirty="0"/>
              <a:t>Sample Strong Scaling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68" t="18450" r="21677" b="27180"/>
          <a:stretch/>
        </p:blipFill>
        <p:spPr>
          <a:xfrm>
            <a:off x="2665033" y="1131095"/>
            <a:ext cx="6278648" cy="4770084"/>
          </a:xfrm>
        </p:spPr>
      </p:pic>
      <p:sp>
        <p:nvSpPr>
          <p:cNvPr id="5" name="TextBox 4"/>
          <p:cNvSpPr txBox="1"/>
          <p:nvPr/>
        </p:nvSpPr>
        <p:spPr>
          <a:xfrm>
            <a:off x="226245" y="3275203"/>
            <a:ext cx="265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Fixed problem size at different core counts.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1339E-7EEA-334D-8561-93E22D65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prstClr val="black">
                    <a:tint val="75000"/>
                  </a:prstClr>
                </a:solidFill>
              </a:rPr>
              <a:t>HPC Profiling (03/11/2019)</a:t>
            </a:r>
          </a:p>
        </p:txBody>
      </p:sp>
    </p:spTree>
    <p:extLst>
      <p:ext uri="{BB962C8B-B14F-4D97-AF65-F5344CB8AC3E}">
        <p14:creationId xmlns:p14="http://schemas.microsoft.com/office/powerpoint/2010/main" val="748230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7129" y="316575"/>
            <a:ext cx="4926414" cy="739771"/>
          </a:xfrm>
        </p:spPr>
        <p:txBody>
          <a:bodyPr>
            <a:normAutofit/>
          </a:bodyPr>
          <a:lstStyle/>
          <a:p>
            <a:r>
              <a:rPr lang="en-US" dirty="0"/>
              <a:t>Strong Scaling Plots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7" t="24492" r="11528" b="27523"/>
          <a:stretch/>
        </p:blipFill>
        <p:spPr>
          <a:xfrm>
            <a:off x="477588" y="1621411"/>
            <a:ext cx="7898104" cy="3548603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806681" y="5275505"/>
            <a:ext cx="5965694" cy="6245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Suggestion:  Run with at least 80% efficiency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FF6DB-15C3-BD4E-AF6A-FE4A9A4F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prstClr val="black">
                    <a:tint val="75000"/>
                  </a:prstClr>
                </a:solidFill>
              </a:rPr>
              <a:t>HPC Profiling (03/11/2019)</a:t>
            </a:r>
          </a:p>
        </p:txBody>
      </p:sp>
    </p:spTree>
    <p:extLst>
      <p:ext uri="{BB962C8B-B14F-4D97-AF65-F5344CB8AC3E}">
        <p14:creationId xmlns:p14="http://schemas.microsoft.com/office/powerpoint/2010/main" val="2889676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102" y="0"/>
            <a:ext cx="6978780" cy="1479542"/>
          </a:xfrm>
        </p:spPr>
        <p:txBody>
          <a:bodyPr>
            <a:normAutofit/>
          </a:bodyPr>
          <a:lstStyle/>
          <a:p>
            <a:r>
              <a:rPr lang="en-US" dirty="0"/>
              <a:t>Sample Weak Scaling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38" t="17827" r="21875" b="27856"/>
          <a:stretch/>
        </p:blipFill>
        <p:spPr>
          <a:xfrm>
            <a:off x="2544827" y="1236678"/>
            <a:ext cx="6274116" cy="48059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403" y="2129854"/>
            <a:ext cx="2658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Vary problem size in proportion to core count.</a:t>
            </a:r>
          </a:p>
        </p:txBody>
      </p:sp>
      <p:sp>
        <p:nvSpPr>
          <p:cNvPr id="3" name="Rectangle 2"/>
          <p:cNvSpPr/>
          <p:nvPr/>
        </p:nvSpPr>
        <p:spPr>
          <a:xfrm>
            <a:off x="6586389" y="2744501"/>
            <a:ext cx="1039895" cy="1282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89" y="4534292"/>
            <a:ext cx="1042506" cy="135326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52A25-6485-8C4C-96A1-553000D87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prstClr val="black">
                    <a:tint val="75000"/>
                  </a:prstClr>
                </a:solidFill>
              </a:rPr>
              <a:t>HPC Profiling (03/11/2019)</a:t>
            </a:r>
          </a:p>
        </p:txBody>
      </p:sp>
    </p:spTree>
    <p:extLst>
      <p:ext uri="{BB962C8B-B14F-4D97-AF65-F5344CB8AC3E}">
        <p14:creationId xmlns:p14="http://schemas.microsoft.com/office/powerpoint/2010/main" val="3052070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007" y="624914"/>
            <a:ext cx="4926414" cy="739771"/>
          </a:xfrm>
        </p:spPr>
        <p:txBody>
          <a:bodyPr>
            <a:normAutofit/>
          </a:bodyPr>
          <a:lstStyle/>
          <a:p>
            <a:r>
              <a:rPr lang="en-US" dirty="0"/>
              <a:t>Weak Scaling Plots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71" t="24826" r="12184" b="28356"/>
          <a:stretch/>
        </p:blipFill>
        <p:spPr>
          <a:xfrm>
            <a:off x="278090" y="1936620"/>
            <a:ext cx="8698303" cy="387971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BE7C1-918F-2B46-94D2-7BC5E15F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prstClr val="black">
                    <a:tint val="75000"/>
                  </a:prstClr>
                </a:solidFill>
              </a:rPr>
              <a:t>HPC Profiling (03/11/2019)</a:t>
            </a:r>
          </a:p>
        </p:txBody>
      </p:sp>
    </p:spTree>
    <p:extLst>
      <p:ext uri="{BB962C8B-B14F-4D97-AF65-F5344CB8AC3E}">
        <p14:creationId xmlns:p14="http://schemas.microsoft.com/office/powerpoint/2010/main" val="3152262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67" y="195443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67" y="1244338"/>
            <a:ext cx="8578392" cy="4666268"/>
          </a:xfrm>
        </p:spPr>
        <p:txBody>
          <a:bodyPr>
            <a:normAutofit/>
          </a:bodyPr>
          <a:lstStyle/>
          <a:p>
            <a:r>
              <a:rPr lang="en-US" dirty="0"/>
              <a:t>Reusable tools provided:</a:t>
            </a:r>
          </a:p>
          <a:p>
            <a:pPr lvl="1"/>
            <a:r>
              <a:rPr lang="en-US" dirty="0"/>
              <a:t>Scaling Bash script (</a:t>
            </a:r>
            <a:r>
              <a:rPr lang="en-US" dirty="0" err="1">
                <a:solidFill>
                  <a:srgbClr val="FF0000"/>
                </a:solidFill>
              </a:rPr>
              <a:t>scaling_script.sh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Python plotting program (</a:t>
            </a:r>
            <a:r>
              <a:rPr lang="en-US" dirty="0" err="1">
                <a:solidFill>
                  <a:srgbClr val="FF0000"/>
                </a:solidFill>
              </a:rPr>
              <a:t>scaling.py</a:t>
            </a:r>
            <a:r>
              <a:rPr lang="en-US" dirty="0"/>
              <a:t>)</a:t>
            </a:r>
            <a:endParaRPr lang="en-US" sz="825" dirty="0"/>
          </a:p>
          <a:p>
            <a:r>
              <a:rPr lang="en-US" dirty="0"/>
              <a:t>Submitting the job that runs </a:t>
            </a:r>
            <a:r>
              <a:rPr lang="en-US" dirty="0" err="1">
                <a:solidFill>
                  <a:srgbClr val="FF0000"/>
                </a:solidFill>
              </a:rPr>
              <a:t>scaling_script.sh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sbatch</a:t>
            </a:r>
            <a:r>
              <a:rPr lang="en-US" dirty="0"/>
              <a:t> job.sh</a:t>
            </a:r>
          </a:p>
          <a:p>
            <a:pPr lvl="1"/>
            <a:endParaRPr lang="en-US" sz="825" dirty="0"/>
          </a:p>
          <a:p>
            <a:r>
              <a:rPr lang="en-US" dirty="0"/>
              <a:t>Code outputs:   </a:t>
            </a:r>
            <a:r>
              <a:rPr lang="en-US" dirty="0" err="1"/>
              <a:t>n</a:t>
            </a:r>
            <a:r>
              <a:rPr lang="en-US" baseline="-25000" dirty="0" err="1"/>
              <a:t>cores</a:t>
            </a:r>
            <a:r>
              <a:rPr lang="en-US" dirty="0"/>
              <a:t>, time, </a:t>
            </a:r>
            <a:r>
              <a:rPr lang="en-US" dirty="0" err="1"/>
              <a:t>nxglobal</a:t>
            </a:r>
            <a:r>
              <a:rPr lang="en-US" dirty="0"/>
              <a:t>, </a:t>
            </a:r>
            <a:r>
              <a:rPr lang="en-US" dirty="0" err="1"/>
              <a:t>nyglobal</a:t>
            </a:r>
            <a:r>
              <a:rPr lang="en-US" dirty="0"/>
              <a:t>, niter</a:t>
            </a:r>
          </a:p>
          <a:p>
            <a:pPr lvl="1"/>
            <a:r>
              <a:rPr lang="en-US" dirty="0"/>
              <a:t>See sample outputs in </a:t>
            </a:r>
            <a:r>
              <a:rPr lang="en-US" dirty="0">
                <a:solidFill>
                  <a:srgbClr val="FF0000"/>
                </a:solidFill>
              </a:rPr>
              <a:t>./</a:t>
            </a:r>
            <a:r>
              <a:rPr lang="en-US" dirty="0" err="1">
                <a:solidFill>
                  <a:srgbClr val="FF0000"/>
                </a:solidFill>
              </a:rPr>
              <a:t>sample_scaling_data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directory</a:t>
            </a:r>
          </a:p>
          <a:p>
            <a:pPr marL="0" indent="0">
              <a:buNone/>
            </a:pPr>
            <a:endParaRPr lang="en-US" sz="750" dirty="0"/>
          </a:p>
          <a:p>
            <a:endParaRPr lang="en-US" sz="7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3455C-468C-DD44-97FF-3D8D5777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prstClr val="black">
                    <a:tint val="75000"/>
                  </a:prstClr>
                </a:solidFill>
              </a:rPr>
              <a:t>HPC Profiling (03/11/2019)</a:t>
            </a:r>
          </a:p>
        </p:txBody>
      </p:sp>
    </p:spTree>
    <p:extLst>
      <p:ext uri="{BB962C8B-B14F-4D97-AF65-F5344CB8AC3E}">
        <p14:creationId xmlns:p14="http://schemas.microsoft.com/office/powerpoint/2010/main" val="511746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67" y="195443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Thank you!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3455C-468C-DD44-97FF-3D8D5777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prstClr val="black">
                    <a:tint val="75000"/>
                  </a:prstClr>
                </a:solidFill>
              </a:rPr>
              <a:t>HPC Profiling (03/11/2019)</a:t>
            </a:r>
          </a:p>
        </p:txBody>
      </p:sp>
      <p:sp>
        <p:nvSpPr>
          <p:cNvPr id="7" name="Subtitle 9">
            <a:extLst>
              <a:ext uri="{FF2B5EF4-FFF2-40B4-BE49-F238E27FC236}">
                <a16:creationId xmlns:a16="http://schemas.microsoft.com/office/drawing/2014/main" id="{17125A8F-C241-C547-9566-9A09FF3526C1}"/>
              </a:ext>
            </a:extLst>
          </p:cNvPr>
          <p:cNvSpPr txBox="1">
            <a:spLocks/>
          </p:cNvSpPr>
          <p:nvPr/>
        </p:nvSpPr>
        <p:spPr>
          <a:xfrm>
            <a:off x="717039" y="1935539"/>
            <a:ext cx="7414156" cy="2986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Survey: </a:t>
            </a:r>
            <a:r>
              <a:rPr lang="en-US" sz="2000" dirty="0">
                <a:hlinkClick r:id="rId2"/>
              </a:rPr>
              <a:t>http://tinyurl.com/curc-survey19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Slides: </a:t>
            </a:r>
            <a:r>
              <a:rPr lang="en-US" sz="2000" dirty="0">
                <a:hlinkClick r:id="rId3"/>
              </a:rPr>
              <a:t>https://github.com/ResearchComputing/Fundamentals_HPC_Spring_2019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Contact: </a:t>
            </a:r>
            <a:r>
              <a:rPr lang="en-US" sz="2000" dirty="0">
                <a:hlinkClick r:id="rId4"/>
              </a:rPr>
              <a:t>Andrew.Monaghan@colorado.edu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789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398618" cy="403878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Login</a:t>
            </a:r>
          </a:p>
          <a:p>
            <a:pPr lvl="1"/>
            <a:r>
              <a:rPr lang="en-US" sz="20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-X </a:t>
            </a:r>
            <a:r>
              <a:rPr lang="en-US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username@tlogin1.rc.colorado.edu</a:t>
            </a:r>
            <a:endParaRPr lang="en-US" sz="20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–X </a:t>
            </a:r>
            <a:r>
              <a:rPr lang="en-US" sz="20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scompile</a:t>
            </a:r>
            <a:endParaRPr lang="en-US" sz="20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/>
          </a:p>
          <a:p>
            <a:r>
              <a:rPr lang="en-US" sz="2400" dirty="0"/>
              <a:t>Start an interactive session:</a:t>
            </a:r>
          </a:p>
          <a:p>
            <a:pPr lvl="1"/>
            <a:r>
              <a:rPr lang="en-US" sz="20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sinteractive</a:t>
            </a:r>
            <a:r>
              <a:rPr lang="en-US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–n4 –t60 --reservation=</a:t>
            </a:r>
            <a:r>
              <a:rPr lang="en-US" sz="20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hpc_tutorial</a:t>
            </a:r>
            <a:endParaRPr lang="en-US" sz="20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/>
          </a:p>
          <a:p>
            <a:r>
              <a:rPr lang="en-US" sz="2400" dirty="0"/>
              <a:t>Set up the environment and compile the code: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load intel </a:t>
            </a:r>
            <a:r>
              <a:rPr lang="en-US" sz="20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impi</a:t>
            </a:r>
            <a:r>
              <a:rPr lang="en-US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python/3.5.1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/scratch/summit/$USER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Fundamentals_HPC_Spring_2019/profile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AAD35-8AEC-4042-A323-E98C93E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 Profiling (03/11/2019)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34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Nano survival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Simple, text-based editor</a:t>
            </a:r>
          </a:p>
          <a:p>
            <a:r>
              <a:rPr lang="en-US" dirty="0"/>
              <a:t>These 4 commands are useful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Ctrl+o</a:t>
            </a:r>
            <a:r>
              <a:rPr lang="en-US" dirty="0"/>
              <a:t>  save (need to confirm filename)</a:t>
            </a:r>
          </a:p>
          <a:p>
            <a:r>
              <a:rPr lang="en-US" dirty="0" err="1"/>
              <a:t>Ctrl+x</a:t>
            </a:r>
            <a:r>
              <a:rPr lang="en-US" dirty="0"/>
              <a:t>  exit</a:t>
            </a:r>
          </a:p>
          <a:p>
            <a:r>
              <a:rPr lang="en-US" dirty="0" err="1"/>
              <a:t>Ctrl+k</a:t>
            </a:r>
            <a:r>
              <a:rPr lang="en-US" dirty="0"/>
              <a:t>  cut</a:t>
            </a:r>
          </a:p>
          <a:p>
            <a:r>
              <a:rPr lang="en-US" dirty="0" err="1"/>
              <a:t>Ctrl+u</a:t>
            </a:r>
            <a:r>
              <a:rPr lang="en-US" dirty="0"/>
              <a:t>  paste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F8D40-2DC3-6047-8E3E-D80B9055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 Profiling (03/11/2019)</a:t>
            </a:r>
          </a:p>
        </p:txBody>
      </p:sp>
    </p:spTree>
    <p:extLst>
      <p:ext uri="{BB962C8B-B14F-4D97-AF65-F5344CB8AC3E}">
        <p14:creationId xmlns:p14="http://schemas.microsoft.com/office/powerpoint/2010/main" val="1542842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651" y="83462"/>
            <a:ext cx="7886700" cy="1325563"/>
          </a:xfrm>
        </p:spPr>
        <p:txBody>
          <a:bodyPr/>
          <a:lstStyle/>
          <a:p>
            <a:r>
              <a:rPr lang="en-US" dirty="0"/>
              <a:t>The Linux Time Utility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954683" y="1763831"/>
            <a:ext cx="7246637" cy="230832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OMP_NUM_THREADS=4</a:t>
            </a:r>
          </a:p>
          <a:p>
            <a:r>
              <a:rPr 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./</a:t>
            </a:r>
            <a:r>
              <a:rPr 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prog.omp</a:t>
            </a:r>
            <a:r>
              <a:rPr lang="en-US" sz="2400" dirty="0">
                <a:solidFill>
                  <a:schemeClr val="accent5"/>
                </a:solidFill>
              </a:rPr>
              <a:t>  </a:t>
            </a:r>
            <a:r>
              <a:rPr lang="en-US" sz="2400" dirty="0"/>
              <a:t>(try ./</a:t>
            </a:r>
            <a:r>
              <a:rPr lang="en-US" sz="2400" dirty="0" err="1"/>
              <a:t>prog.serial</a:t>
            </a:r>
            <a:r>
              <a:rPr lang="en-US" sz="2400" dirty="0"/>
              <a:t> also)</a:t>
            </a:r>
          </a:p>
          <a:p>
            <a:endParaRPr lang="en-US" sz="2400" dirty="0"/>
          </a:p>
          <a:p>
            <a:r>
              <a:rPr lang="en-US" sz="2400" dirty="0"/>
              <a:t>real	0m17.801s    </a:t>
            </a:r>
            <a:r>
              <a:rPr lang="en-US" sz="2400" dirty="0">
                <a:solidFill>
                  <a:srgbClr val="002060"/>
                </a:solidFill>
              </a:rPr>
              <a:t>Wall Clock Time</a:t>
            </a:r>
          </a:p>
          <a:p>
            <a:r>
              <a:rPr lang="en-US" sz="2400" dirty="0"/>
              <a:t>user	0m58.125s    </a:t>
            </a:r>
            <a:r>
              <a:rPr lang="en-US" sz="2400" dirty="0">
                <a:solidFill>
                  <a:srgbClr val="002060"/>
                </a:solidFill>
              </a:rPr>
              <a:t>Threads x Wall Clock Time</a:t>
            </a:r>
          </a:p>
          <a:p>
            <a:r>
              <a:rPr lang="en-US" sz="2400" dirty="0"/>
              <a:t>sys	0m0.081s	</a:t>
            </a:r>
            <a:r>
              <a:rPr lang="en-US" sz="2400" dirty="0">
                <a:solidFill>
                  <a:srgbClr val="002060"/>
                </a:solidFill>
              </a:rPr>
              <a:t>System Overhead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1153709"/>
            <a:ext cx="6822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First place to start when profiling your program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954683" y="5367996"/>
            <a:ext cx="5662933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</a:t>
            </a:r>
            <a:r>
              <a:rPr 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–np 4 ./</a:t>
            </a:r>
            <a:r>
              <a:rPr 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prog.mpi</a:t>
            </a:r>
            <a:endParaRPr lang="en-US" sz="24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5224" y="4302457"/>
            <a:ext cx="6258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Works with MPI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Only reports info on </a:t>
            </a:r>
            <a:r>
              <a:rPr lang="en-US" sz="2400" dirty="0" err="1"/>
              <a:t>cpu</a:t>
            </a:r>
            <a:r>
              <a:rPr lang="en-US" sz="2400" dirty="0"/>
              <a:t> that called </a:t>
            </a:r>
            <a:r>
              <a:rPr lang="en-US" sz="2400" dirty="0" err="1"/>
              <a:t>mpirun</a:t>
            </a:r>
            <a:endParaRPr lang="en-US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24140B-3B9B-2942-8491-3BECEE1F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 Profiling (03/11/2019)</a:t>
            </a:r>
          </a:p>
        </p:txBody>
      </p:sp>
    </p:spTree>
    <p:extLst>
      <p:ext uri="{BB962C8B-B14F-4D97-AF65-F5344CB8AC3E}">
        <p14:creationId xmlns:p14="http://schemas.microsoft.com/office/powerpoint/2010/main" val="312280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Fine-Grained Timing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6368"/>
            <a:ext cx="7886700" cy="4038783"/>
          </a:xfrm>
        </p:spPr>
        <p:txBody>
          <a:bodyPr/>
          <a:lstStyle/>
          <a:p>
            <a:r>
              <a:rPr lang="en-US" dirty="0"/>
              <a:t>Often useful to time portions of a program</a:t>
            </a:r>
          </a:p>
          <a:p>
            <a:r>
              <a:rPr lang="en-US" dirty="0"/>
              <a:t>Good idea when developing your own code</a:t>
            </a:r>
          </a:p>
          <a:p>
            <a:r>
              <a:rPr lang="en-US" dirty="0"/>
              <a:t>Tough when its 3</a:t>
            </a:r>
            <a:r>
              <a:rPr lang="en-US" baseline="30000" dirty="0"/>
              <a:t>rd</a:t>
            </a:r>
            <a:r>
              <a:rPr lang="en-US" dirty="0"/>
              <a:t>-party software</a:t>
            </a:r>
          </a:p>
          <a:p>
            <a:r>
              <a:rPr lang="en-US" dirty="0"/>
              <a:t>Useful functions:</a:t>
            </a:r>
          </a:p>
          <a:p>
            <a:pPr lvl="1"/>
            <a:r>
              <a:rPr lang="en-US" dirty="0"/>
              <a:t>Fortran:		</a:t>
            </a:r>
            <a:r>
              <a:rPr lang="en-US" dirty="0" err="1"/>
              <a:t>system_clock</a:t>
            </a:r>
            <a:endParaRPr lang="en-US" dirty="0"/>
          </a:p>
          <a:p>
            <a:pPr lvl="1"/>
            <a:r>
              <a:rPr lang="en-US" dirty="0"/>
              <a:t>C++		clock()</a:t>
            </a:r>
          </a:p>
          <a:p>
            <a:pPr lvl="1"/>
            <a:r>
              <a:rPr lang="en-US" dirty="0"/>
              <a:t>Python:		</a:t>
            </a:r>
            <a:r>
              <a:rPr lang="en-US" dirty="0" err="1"/>
              <a:t>time.time</a:t>
            </a:r>
            <a:r>
              <a:rPr lang="en-US" dirty="0"/>
              <a:t>( )</a:t>
            </a:r>
          </a:p>
          <a:p>
            <a:r>
              <a:rPr lang="en-US" dirty="0"/>
              <a:t>Examples follow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695C2-7062-624D-BDA5-38B8C83C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 Profiling (03/11/2019)</a:t>
            </a:r>
          </a:p>
        </p:txBody>
      </p:sp>
    </p:spTree>
    <p:extLst>
      <p:ext uri="{BB962C8B-B14F-4D97-AF65-F5344CB8AC3E}">
        <p14:creationId xmlns:p14="http://schemas.microsoft.com/office/powerpoint/2010/main" val="344373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635" y="6907"/>
            <a:ext cx="7886700" cy="1325563"/>
          </a:xfrm>
        </p:spPr>
        <p:txBody>
          <a:bodyPr/>
          <a:lstStyle/>
          <a:p>
            <a:r>
              <a:rPr lang="en-US" dirty="0"/>
              <a:t>Simple Timing (Fortran)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635" y="1579502"/>
            <a:ext cx="7886700" cy="663051"/>
          </a:xfrm>
        </p:spPr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system_clock</a:t>
            </a:r>
            <a:r>
              <a:rPr lang="en-US" dirty="0"/>
              <a:t> function (F90 onward)</a:t>
            </a:r>
          </a:p>
        </p:txBody>
      </p:sp>
      <p:sp>
        <p:nvSpPr>
          <p:cNvPr id="4" name="Rectangle 3"/>
          <p:cNvSpPr/>
          <p:nvPr/>
        </p:nvSpPr>
        <p:spPr>
          <a:xfrm>
            <a:off x="618635" y="2222673"/>
            <a:ext cx="8026924" cy="2677656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/>
              <a:t>INTEGER :: t1, t2, </a:t>
            </a:r>
            <a:r>
              <a:rPr lang="en-US" sz="2400" dirty="0" err="1"/>
              <a:t>count_rate</a:t>
            </a:r>
            <a:r>
              <a:rPr lang="en-US" sz="2400" dirty="0"/>
              <a:t>, </a:t>
            </a:r>
            <a:r>
              <a:rPr lang="en-US" sz="2400" dirty="0" err="1"/>
              <a:t>count_max</a:t>
            </a:r>
            <a:r>
              <a:rPr lang="en-US" sz="2400" dirty="0"/>
              <a:t> </a:t>
            </a:r>
          </a:p>
          <a:p>
            <a:r>
              <a:rPr lang="en-US" sz="2400" dirty="0"/>
              <a:t>REAL*8 :: elapsed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CALL SYSTEM_CLOCK(t1, </a:t>
            </a:r>
            <a:r>
              <a:rPr lang="en-US" sz="2400" b="1" dirty="0" err="1">
                <a:solidFill>
                  <a:srgbClr val="7030A0"/>
                </a:solidFill>
              </a:rPr>
              <a:t>count_rate</a:t>
            </a:r>
            <a:r>
              <a:rPr lang="en-US" sz="2400" b="1" dirty="0">
                <a:solidFill>
                  <a:srgbClr val="7030A0"/>
                </a:solidFill>
              </a:rPr>
              <a:t>, </a:t>
            </a:r>
            <a:r>
              <a:rPr lang="en-US" sz="2400" b="1" dirty="0" err="1">
                <a:solidFill>
                  <a:srgbClr val="7030A0"/>
                </a:solidFill>
              </a:rPr>
              <a:t>count_max</a:t>
            </a:r>
            <a:r>
              <a:rPr lang="en-US" sz="2400" b="1" dirty="0">
                <a:solidFill>
                  <a:srgbClr val="7030A0"/>
                </a:solidFill>
              </a:rPr>
              <a:t>)</a:t>
            </a:r>
            <a:endParaRPr lang="en-US" sz="2400" dirty="0"/>
          </a:p>
          <a:p>
            <a:r>
              <a:rPr lang="en-US" sz="2400" dirty="0"/>
              <a:t>test code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CALL SYSTEM_CLOCK(t2, </a:t>
            </a:r>
            <a:r>
              <a:rPr lang="en-US" sz="2400" b="1" dirty="0" err="1">
                <a:solidFill>
                  <a:srgbClr val="7030A0"/>
                </a:solidFill>
              </a:rPr>
              <a:t>count_rate</a:t>
            </a:r>
            <a:r>
              <a:rPr lang="en-US" sz="2400" b="1" dirty="0">
                <a:solidFill>
                  <a:srgbClr val="7030A0"/>
                </a:solidFill>
              </a:rPr>
              <a:t>, </a:t>
            </a:r>
            <a:r>
              <a:rPr lang="en-US" sz="2400" b="1" dirty="0" err="1">
                <a:solidFill>
                  <a:srgbClr val="7030A0"/>
                </a:solidFill>
              </a:rPr>
              <a:t>count_max</a:t>
            </a:r>
            <a:r>
              <a:rPr lang="en-US" sz="2400" b="1" dirty="0">
                <a:solidFill>
                  <a:srgbClr val="7030A0"/>
                </a:solidFill>
              </a:rPr>
              <a:t>)</a:t>
            </a:r>
          </a:p>
          <a:p>
            <a:r>
              <a:rPr lang="en-US" sz="2400" dirty="0"/>
              <a:t>elapsed = real(t2-t1) / real(</a:t>
            </a:r>
            <a:r>
              <a:rPr lang="en-US" sz="2400" dirty="0" err="1"/>
              <a:t>count_rate</a:t>
            </a:r>
            <a:r>
              <a:rPr lang="en-US" sz="2400" dirty="0"/>
              <a:t>)</a:t>
            </a:r>
          </a:p>
          <a:p>
            <a:r>
              <a:rPr lang="en-US" sz="2400" dirty="0"/>
              <a:t>WRITE(6,*)’Time (s): ‘, elapsed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238D9-8F7F-B349-98D8-8954ED0A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 Profiling (03/11/2019)</a:t>
            </a:r>
          </a:p>
        </p:txBody>
      </p:sp>
    </p:spTree>
    <p:extLst>
      <p:ext uri="{BB962C8B-B14F-4D97-AF65-F5344CB8AC3E}">
        <p14:creationId xmlns:p14="http://schemas.microsoft.com/office/powerpoint/2010/main" val="337241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Simple Timing (C++)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768" y="1046241"/>
            <a:ext cx="8333293" cy="4370427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/>
              <a:t>#include &lt;</a:t>
            </a:r>
            <a:r>
              <a:rPr lang="en-US" sz="2000" dirty="0" err="1"/>
              <a:t>iostream</a:t>
            </a:r>
            <a:r>
              <a:rPr lang="en-US" sz="2000" dirty="0"/>
              <a:t>&gt;</a:t>
            </a:r>
          </a:p>
          <a:p>
            <a:r>
              <a:rPr lang="en-US" sz="2000" dirty="0"/>
              <a:t>#include &lt;</a:t>
            </a:r>
            <a:r>
              <a:rPr lang="en-US" sz="2000" dirty="0" err="1"/>
              <a:t>cstdio</a:t>
            </a:r>
            <a:r>
              <a:rPr lang="en-US" sz="2000" dirty="0"/>
              <a:t>&gt;</a:t>
            </a:r>
          </a:p>
          <a:p>
            <a:r>
              <a:rPr lang="en-US" sz="2000" dirty="0"/>
              <a:t>#include &lt;</a:t>
            </a:r>
            <a:r>
              <a:rPr lang="en-US" sz="2000" dirty="0" err="1"/>
              <a:t>ctime</a:t>
            </a:r>
            <a:r>
              <a:rPr lang="en-US" sz="2000" dirty="0"/>
              <a:t>&gt;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main()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/>
              <a:t>clock_t</a:t>
            </a:r>
            <a:r>
              <a:rPr lang="en-US" sz="2000" dirty="0"/>
              <a:t> </a:t>
            </a:r>
            <a:r>
              <a:rPr lang="en-US" sz="2000" dirty="0" err="1"/>
              <a:t>tstart</a:t>
            </a:r>
            <a:r>
              <a:rPr lang="en-US" sz="2000" dirty="0"/>
              <a:t>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std</a:t>
            </a:r>
            <a:r>
              <a:rPr lang="en-US" sz="2000" dirty="0"/>
              <a:t>::clock </a:t>
            </a:r>
            <a:r>
              <a:rPr lang="en-US" sz="2000" dirty="0" err="1"/>
              <a:t>t_end</a:t>
            </a:r>
            <a:r>
              <a:rPr lang="en-US" sz="2000" dirty="0"/>
              <a:t>;</a:t>
            </a:r>
          </a:p>
          <a:p>
            <a:r>
              <a:rPr lang="en-US" sz="2000" dirty="0"/>
              <a:t>    double elapsed;</a:t>
            </a:r>
          </a:p>
          <a:p>
            <a:r>
              <a:rPr lang="en-US" sz="2000"/>
              <a:t>    </a:t>
            </a:r>
            <a:r>
              <a:rPr lang="en-US" sz="2000" b="1">
                <a:solidFill>
                  <a:srgbClr val="7030A0"/>
                </a:solidFill>
              </a:rPr>
              <a:t>tstart</a:t>
            </a:r>
            <a:r>
              <a:rPr lang="en-US" sz="2000" b="1" dirty="0">
                <a:solidFill>
                  <a:srgbClr val="7030A0"/>
                </a:solidFill>
              </a:rPr>
              <a:t> = </a:t>
            </a:r>
            <a:r>
              <a:rPr lang="en-US" sz="2000" b="1" dirty="0" err="1">
                <a:solidFill>
                  <a:srgbClr val="7030A0"/>
                </a:solidFill>
              </a:rPr>
              <a:t>std</a:t>
            </a:r>
            <a:r>
              <a:rPr lang="en-US" sz="2000" b="1" dirty="0">
                <a:solidFill>
                  <a:srgbClr val="7030A0"/>
                </a:solidFill>
              </a:rPr>
              <a:t>::clock();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test code</a:t>
            </a:r>
          </a:p>
          <a:p>
            <a:r>
              <a:rPr lang="en-US" sz="2000" dirty="0"/>
              <a:t>    </a:t>
            </a:r>
            <a:r>
              <a:rPr lang="en-US" sz="2000" b="1" dirty="0">
                <a:solidFill>
                  <a:srgbClr val="7030A0"/>
                </a:solidFill>
              </a:rPr>
              <a:t>tend=</a:t>
            </a:r>
            <a:r>
              <a:rPr lang="en-US" sz="2000" b="1" dirty="0" err="1">
                <a:solidFill>
                  <a:srgbClr val="7030A0"/>
                </a:solidFill>
              </a:rPr>
              <a:t>std</a:t>
            </a:r>
            <a:r>
              <a:rPr lang="en-US" sz="2000" b="1" dirty="0">
                <a:solidFill>
                  <a:srgbClr val="7030A0"/>
                </a:solidFill>
              </a:rPr>
              <a:t>::clock();</a:t>
            </a:r>
          </a:p>
          <a:p>
            <a:r>
              <a:rPr lang="en-US" sz="2000" dirty="0"/>
              <a:t>    elapsed = ( </a:t>
            </a:r>
            <a:r>
              <a:rPr lang="en-US" sz="2000" b="1" dirty="0">
                <a:solidFill>
                  <a:srgbClr val="7030A0"/>
                </a:solidFill>
              </a:rPr>
              <a:t>tend- </a:t>
            </a:r>
            <a:r>
              <a:rPr lang="en-US" sz="2000" b="1" dirty="0" err="1">
                <a:solidFill>
                  <a:srgbClr val="7030A0"/>
                </a:solidFill>
              </a:rPr>
              <a:t>tstart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) / (double) CLOCKS_PER_SEC;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/>
              <a:t>cout</a:t>
            </a:r>
            <a:r>
              <a:rPr lang="en-US" sz="2000" dirty="0"/>
              <a:t>&lt;&lt;"</a:t>
            </a:r>
            <a:r>
              <a:rPr lang="en-US" sz="2000" dirty="0" err="1"/>
              <a:t>printf</a:t>
            </a:r>
            <a:r>
              <a:rPr lang="en-US" sz="2000" dirty="0"/>
              <a:t>: "&lt;&lt; elapsed &lt;&lt;'\n';</a:t>
            </a:r>
          </a:p>
          <a:p>
            <a:r>
              <a:rPr lang="en-US" sz="2000" dirty="0"/>
              <a:t>}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513" y="5420237"/>
            <a:ext cx="6118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With </a:t>
            </a:r>
            <a:r>
              <a:rPr lang="en-US" sz="2400" dirty="0" err="1"/>
              <a:t>c++</a:t>
            </a:r>
            <a:r>
              <a:rPr lang="en-US" sz="2400" dirty="0"/>
              <a:t> 11, can use </a:t>
            </a:r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chrono</a:t>
            </a:r>
            <a:r>
              <a:rPr lang="en-US" sz="2400" dirty="0"/>
              <a:t> as well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65444-28CD-4A49-9D52-3FC645CA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 Profiling (03/11/2019)</a:t>
            </a:r>
          </a:p>
        </p:txBody>
      </p:sp>
    </p:spTree>
    <p:extLst>
      <p:ext uri="{BB962C8B-B14F-4D97-AF65-F5344CB8AC3E}">
        <p14:creationId xmlns:p14="http://schemas.microsoft.com/office/powerpoint/2010/main" val="344531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2269"/>
            <a:ext cx="7886700" cy="1325563"/>
          </a:xfrm>
        </p:spPr>
        <p:txBody>
          <a:bodyPr/>
          <a:lstStyle/>
          <a:p>
            <a:r>
              <a:rPr lang="en-US" dirty="0"/>
              <a:t>Simple Timing (Python)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1564966"/>
            <a:ext cx="7195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the </a:t>
            </a:r>
            <a:r>
              <a:rPr lang="en-US" sz="2400" b="1" dirty="0">
                <a:solidFill>
                  <a:srgbClr val="7030A0"/>
                </a:solidFill>
              </a:rPr>
              <a:t>time</a:t>
            </a:r>
            <a:r>
              <a:rPr lang="en-US" sz="2400" dirty="0"/>
              <a:t> function from the </a:t>
            </a:r>
            <a:r>
              <a:rPr lang="en-US" sz="2400" b="1" dirty="0">
                <a:solidFill>
                  <a:srgbClr val="7030A0"/>
                </a:solidFill>
              </a:rPr>
              <a:t>time</a:t>
            </a:r>
            <a:r>
              <a:rPr lang="en-US" sz="2400" dirty="0"/>
              <a:t> module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2107" y="2238769"/>
            <a:ext cx="5307291" cy="230832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import time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t1 = </a:t>
            </a:r>
            <a:r>
              <a:rPr lang="en-US" sz="2400" b="1" dirty="0" err="1">
                <a:solidFill>
                  <a:srgbClr val="7030A0"/>
                </a:solidFill>
              </a:rPr>
              <a:t>time.time</a:t>
            </a:r>
            <a:r>
              <a:rPr lang="en-US" sz="2400" b="1" dirty="0">
                <a:solidFill>
                  <a:srgbClr val="7030A0"/>
                </a:solidFill>
              </a:rPr>
              <a:t>( )</a:t>
            </a:r>
          </a:p>
          <a:p>
            <a:r>
              <a:rPr lang="en-US" sz="2400" dirty="0"/>
              <a:t>Test code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t2 = </a:t>
            </a:r>
            <a:r>
              <a:rPr lang="en-US" sz="2400" b="1" dirty="0" err="1">
                <a:solidFill>
                  <a:srgbClr val="7030A0"/>
                </a:solidFill>
              </a:rPr>
              <a:t>time.time</a:t>
            </a:r>
            <a:r>
              <a:rPr lang="en-US" sz="2400" b="1" dirty="0">
                <a:solidFill>
                  <a:srgbClr val="7030A0"/>
                </a:solidFill>
              </a:rPr>
              <a:t>( )</a:t>
            </a:r>
          </a:p>
          <a:p>
            <a:r>
              <a:rPr lang="en-US" sz="2400" dirty="0"/>
              <a:t>seconds = t2-t1</a:t>
            </a:r>
          </a:p>
          <a:p>
            <a:r>
              <a:rPr lang="en-US" sz="2400" dirty="0"/>
              <a:t>print(‘Elapsed time: ‘, seconds)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C28B71-A3A7-F245-A3E6-2423ED4C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 Profiling (03/11/2019)</a:t>
            </a:r>
          </a:p>
        </p:txBody>
      </p:sp>
    </p:spTree>
    <p:extLst>
      <p:ext uri="{BB962C8B-B14F-4D97-AF65-F5344CB8AC3E}">
        <p14:creationId xmlns:p14="http://schemas.microsoft.com/office/powerpoint/2010/main" val="97079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1_slides" id="{04863D34-FE10-4562-93C3-C35AF820EA8A}" vid="{6A87D8DA-28B1-4FD1-B844-726CEBF279E8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RC_wide" id="{A6545B2C-5A15-0F47-A36B-3F75495E235B}" vid="{33963205-BB62-8645-B624-E023E91186E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session1_slides</Template>
  <TotalTime>2322</TotalTime>
  <Words>1400</Words>
  <Application>Microsoft Macintosh PowerPoint</Application>
  <PresentationFormat>On-screen Show (4:3)</PresentationFormat>
  <Paragraphs>245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Arial Black</vt:lpstr>
      <vt:lpstr>Calibri</vt:lpstr>
      <vt:lpstr>Courier New</vt:lpstr>
      <vt:lpstr>Office Theme</vt:lpstr>
      <vt:lpstr>1_Office Theme</vt:lpstr>
      <vt:lpstr>HPC Workshop Series: Profiling and Scaling</vt:lpstr>
      <vt:lpstr>PowerPoint Presentation</vt:lpstr>
      <vt:lpstr>Before we begin</vt:lpstr>
      <vt:lpstr>Nano survival guide</vt:lpstr>
      <vt:lpstr>The Linux Time Utility</vt:lpstr>
      <vt:lpstr>Fine-Grained Timing</vt:lpstr>
      <vt:lpstr>Simple Timing (Fortran)</vt:lpstr>
      <vt:lpstr>Simple Timing (C++)</vt:lpstr>
      <vt:lpstr>Simple Timing (Python)</vt:lpstr>
      <vt:lpstr>Advanced Timing (Python)</vt:lpstr>
      <vt:lpstr>Timing with MPI</vt:lpstr>
      <vt:lpstr>Good Idea:   Write a Timer Class</vt:lpstr>
      <vt:lpstr>Profiling with Intel Vtune</vt:lpstr>
      <vt:lpstr>Preparing to Run Vtune</vt:lpstr>
      <vt:lpstr>Vtune: Command Line</vt:lpstr>
      <vt:lpstr>Vtune GUI</vt:lpstr>
      <vt:lpstr>Close your interactive session </vt:lpstr>
      <vt:lpstr>Parallel Scaling</vt:lpstr>
      <vt:lpstr>Outline</vt:lpstr>
      <vt:lpstr>Analysis of Parallel Performance</vt:lpstr>
      <vt:lpstr>Ideal Scaling</vt:lpstr>
      <vt:lpstr>Efficiency</vt:lpstr>
      <vt:lpstr>Scaling Study Procedure</vt:lpstr>
      <vt:lpstr>Sample Strong Scaling Data</vt:lpstr>
      <vt:lpstr>Strong Scaling Plots</vt:lpstr>
      <vt:lpstr>Sample Weak Scaling Data</vt:lpstr>
      <vt:lpstr>Weak Scaling Plots</vt:lpstr>
      <vt:lpstr>Notes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Workshop Series Session 1: Hello World!</dc:title>
  <dc:creator>Windows User</dc:creator>
  <cp:lastModifiedBy>Andrew Monaghan</cp:lastModifiedBy>
  <cp:revision>342</cp:revision>
  <dcterms:created xsi:type="dcterms:W3CDTF">2018-03-13T19:17:54Z</dcterms:created>
  <dcterms:modified xsi:type="dcterms:W3CDTF">2019-03-11T19:55:16Z</dcterms:modified>
</cp:coreProperties>
</file>