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33"/>
  </p:notesMasterIdLst>
  <p:handoutMasterIdLst>
    <p:handoutMasterId r:id="rId34"/>
  </p:handoutMasterIdLst>
  <p:sldIdLst>
    <p:sldId id="332" r:id="rId2"/>
    <p:sldId id="257" r:id="rId3"/>
    <p:sldId id="258" r:id="rId4"/>
    <p:sldId id="259" r:id="rId5"/>
    <p:sldId id="262" r:id="rId6"/>
    <p:sldId id="263" r:id="rId7"/>
    <p:sldId id="264" r:id="rId8"/>
    <p:sldId id="265" r:id="rId9"/>
    <p:sldId id="266" r:id="rId10"/>
    <p:sldId id="261" r:id="rId11"/>
    <p:sldId id="267" r:id="rId12"/>
    <p:sldId id="271" r:id="rId13"/>
    <p:sldId id="272" r:id="rId14"/>
    <p:sldId id="273" r:id="rId15"/>
    <p:sldId id="274" r:id="rId16"/>
    <p:sldId id="275" r:id="rId17"/>
    <p:sldId id="268" r:id="rId18"/>
    <p:sldId id="269" r:id="rId19"/>
    <p:sldId id="270" r:id="rId20"/>
    <p:sldId id="276" r:id="rId21"/>
    <p:sldId id="277" r:id="rId22"/>
    <p:sldId id="278" r:id="rId23"/>
    <p:sldId id="279" r:id="rId24"/>
    <p:sldId id="280" r:id="rId25"/>
    <p:sldId id="281" r:id="rId26"/>
    <p:sldId id="282" r:id="rId27"/>
    <p:sldId id="283" r:id="rId28"/>
    <p:sldId id="284" r:id="rId29"/>
    <p:sldId id="285" r:id="rId30"/>
    <p:sldId id="333"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386"/>
    <p:restoredTop sz="86485"/>
  </p:normalViewPr>
  <p:slideViewPr>
    <p:cSldViewPr snapToGrid="0" snapToObjects="1">
      <p:cViewPr varScale="1">
        <p:scale>
          <a:sx n="123" d="100"/>
          <a:sy n="123" d="100"/>
        </p:scale>
        <p:origin x="200" y="36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112" d="100"/>
          <a:sy n="112" d="100"/>
        </p:scale>
        <p:origin x="3680"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27F17BA-058B-F848-B184-4EC87368E4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571070D-2CAB-F24F-9EA8-F2F9B0CC6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6B0541-0E19-3140-A75D-83F0091FD087}" type="datetimeFigureOut">
              <a:rPr lang="en-US" smtClean="0"/>
              <a:t>2/2/19</a:t>
            </a:fld>
            <a:endParaRPr lang="en-US"/>
          </a:p>
        </p:txBody>
      </p:sp>
      <p:sp>
        <p:nvSpPr>
          <p:cNvPr id="4" name="Footer Placeholder 3">
            <a:extLst>
              <a:ext uri="{FF2B5EF4-FFF2-40B4-BE49-F238E27FC236}">
                <a16:creationId xmlns:a16="http://schemas.microsoft.com/office/drawing/2014/main" id="{38684A8B-F9AA-BE4C-AED6-C472EDCC972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F488501-5C1D-424B-9FA0-018D42C28D2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CAB201-4CB2-A14C-A362-013C9301991E}" type="slidenum">
              <a:rPr lang="en-US" smtClean="0"/>
              <a:t>‹#›</a:t>
            </a:fld>
            <a:endParaRPr lang="en-US"/>
          </a:p>
        </p:txBody>
      </p:sp>
      <p:pic>
        <p:nvPicPr>
          <p:cNvPr id="7" name="Picture 6">
            <a:extLst>
              <a:ext uri="{FF2B5EF4-FFF2-40B4-BE49-F238E27FC236}">
                <a16:creationId xmlns:a16="http://schemas.microsoft.com/office/drawing/2014/main" id="{5A13915B-38F1-BD42-9395-3BB3E674A240}"/>
              </a:ext>
            </a:extLst>
          </p:cNvPr>
          <p:cNvPicPr>
            <a:picLocks noChangeAspect="1"/>
          </p:cNvPicPr>
          <p:nvPr/>
        </p:nvPicPr>
        <p:blipFill>
          <a:blip r:embed="rId2"/>
          <a:stretch>
            <a:fillRect/>
          </a:stretch>
        </p:blipFill>
        <p:spPr>
          <a:xfrm>
            <a:off x="2322989" y="8685213"/>
            <a:ext cx="2210435" cy="439831"/>
          </a:xfrm>
          <a:prstGeom prst="rect">
            <a:avLst/>
          </a:prstGeom>
        </p:spPr>
      </p:pic>
    </p:spTree>
    <p:extLst>
      <p:ext uri="{BB962C8B-B14F-4D97-AF65-F5344CB8AC3E}">
        <p14:creationId xmlns:p14="http://schemas.microsoft.com/office/powerpoint/2010/main" val="6287215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6759A-F17A-D54D-8D7A-CB146702B30D}" type="datetimeFigureOut">
              <a:rPr lang="en-US" smtClean="0"/>
              <a:t>2/2/19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9E7691-A93E-264A-93A6-CD1131F7356E}" type="slidenum">
              <a:rPr lang="en-US" smtClean="0"/>
              <a:t>‹#›</a:t>
            </a:fld>
            <a:endParaRPr lang="en-US"/>
          </a:p>
        </p:txBody>
      </p:sp>
    </p:spTree>
    <p:extLst>
      <p:ext uri="{BB962C8B-B14F-4D97-AF65-F5344CB8AC3E}">
        <p14:creationId xmlns:p14="http://schemas.microsoft.com/office/powerpoint/2010/main" val="37855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kernel’s job is to talk to the hardware and software and to manage the system’s resources.  It makes sure, among other things, that tasks are performed and there is enough memory available for everything to run.</a:t>
            </a:r>
          </a:p>
        </p:txBody>
      </p:sp>
      <p:sp>
        <p:nvSpPr>
          <p:cNvPr id="4" name="Slide Number Placeholder 3"/>
          <p:cNvSpPr>
            <a:spLocks noGrp="1"/>
          </p:cNvSpPr>
          <p:nvPr>
            <p:ph type="sldNum" sz="quarter" idx="5"/>
          </p:nvPr>
        </p:nvSpPr>
        <p:spPr/>
        <p:txBody>
          <a:bodyPr/>
          <a:lstStyle/>
          <a:p>
            <a:fld id="{777EDBFA-0700-2344-83A5-E4572012EF23}" type="slidenum">
              <a:rPr lang="en-US" smtClean="0"/>
              <a:t>10</a:t>
            </a:fld>
            <a:endParaRPr lang="en-US"/>
          </a:p>
        </p:txBody>
      </p:sp>
    </p:spTree>
    <p:extLst>
      <p:ext uri="{BB962C8B-B14F-4D97-AF65-F5344CB8AC3E}">
        <p14:creationId xmlns:p14="http://schemas.microsoft.com/office/powerpoint/2010/main" val="203596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Like </a:t>
            </a:r>
            <a:r>
              <a:rPr lang="en-US" sz="1200" b="0" i="0" kern="1200" dirty="0" err="1">
                <a:solidFill>
                  <a:schemeClr val="tx1"/>
                </a:solidFill>
                <a:effectLst/>
                <a:latin typeface="+mn-lt"/>
                <a:ea typeface="+mn-ea"/>
                <a:cs typeface="+mn-cs"/>
              </a:rPr>
              <a:t>ps</a:t>
            </a:r>
            <a:r>
              <a:rPr lang="en-US" sz="1200" b="0" i="0" kern="1200" dirty="0">
                <a:solidFill>
                  <a:schemeClr val="tx1"/>
                </a:solidFill>
                <a:effectLst/>
                <a:latin typeface="+mn-lt"/>
                <a:ea typeface="+mn-ea"/>
                <a:cs typeface="+mn-cs"/>
              </a:rPr>
              <a:t>, top is a program that lists information about processes in the system. Instead of printing a list to the terminal, though, it provides a real-time view of the processes with memory and CPU usages shown.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invoked with no arguments, it will print out some process information about '</a:t>
            </a:r>
            <a:r>
              <a:rPr lang="en-US" sz="1200" b="0" i="0" kern="1200" dirty="0" err="1">
                <a:solidFill>
                  <a:schemeClr val="tx1"/>
                </a:solidFill>
                <a:effectLst/>
                <a:latin typeface="+mn-lt"/>
                <a:ea typeface="+mn-ea"/>
                <a:cs typeface="+mn-cs"/>
              </a:rPr>
              <a:t>ps</a:t>
            </a:r>
            <a:r>
              <a:rPr lang="en-US" sz="1200" b="0" i="0" kern="1200" dirty="0">
                <a:solidFill>
                  <a:schemeClr val="tx1"/>
                </a:solidFill>
                <a:effectLst/>
                <a:latin typeface="+mn-lt"/>
                <a:ea typeface="+mn-ea"/>
                <a:cs typeface="+mn-cs"/>
              </a:rPr>
              <a:t>' and the shell that '</a:t>
            </a:r>
            <a:r>
              <a:rPr lang="en-US" sz="1200" b="0" i="0" kern="1200" dirty="0" err="1">
                <a:solidFill>
                  <a:schemeClr val="tx1"/>
                </a:solidFill>
                <a:effectLst/>
                <a:latin typeface="+mn-lt"/>
                <a:ea typeface="+mn-ea"/>
                <a:cs typeface="+mn-cs"/>
              </a:rPr>
              <a:t>ps</a:t>
            </a:r>
            <a:r>
              <a:rPr lang="en-US" sz="1200" b="0" i="0" kern="1200" dirty="0">
                <a:solidFill>
                  <a:schemeClr val="tx1"/>
                </a:solidFill>
                <a:effectLst/>
                <a:latin typeface="+mn-lt"/>
                <a:ea typeface="+mn-ea"/>
                <a:cs typeface="+mn-cs"/>
              </a:rPr>
              <a:t>' ran from.</a:t>
            </a:r>
            <a:endParaRPr lang="en-US" dirty="0"/>
          </a:p>
        </p:txBody>
      </p:sp>
      <p:sp>
        <p:nvSpPr>
          <p:cNvPr id="4" name="Slide Number Placeholder 3"/>
          <p:cNvSpPr>
            <a:spLocks noGrp="1"/>
          </p:cNvSpPr>
          <p:nvPr>
            <p:ph type="sldNum" sz="quarter" idx="5"/>
          </p:nvPr>
        </p:nvSpPr>
        <p:spPr/>
        <p:txBody>
          <a:bodyPr/>
          <a:lstStyle/>
          <a:p>
            <a:fld id="{777EDBFA-0700-2344-83A5-E4572012EF23}" type="slidenum">
              <a:rPr lang="en-US" smtClean="0"/>
              <a:t>15</a:t>
            </a:fld>
            <a:endParaRPr lang="en-US"/>
          </a:p>
        </p:txBody>
      </p:sp>
    </p:spTree>
    <p:extLst>
      <p:ext uri="{BB962C8B-B14F-4D97-AF65-F5344CB8AC3E}">
        <p14:creationId xmlns:p14="http://schemas.microsoft.com/office/powerpoint/2010/main" val="3681132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 is faster</a:t>
            </a:r>
          </a:p>
          <a:p>
            <a:endParaRPr lang="en-US" dirty="0"/>
          </a:p>
          <a:p>
            <a:r>
              <a:rPr lang="en-US" dirty="0"/>
              <a:t>Tee:  </a:t>
            </a:r>
            <a:r>
              <a:rPr lang="en-US" sz="1200" b="0" i="0" kern="1200" dirty="0">
                <a:solidFill>
                  <a:schemeClr val="tx1"/>
                </a:solidFill>
                <a:effectLst/>
                <a:latin typeface="+mn-lt"/>
                <a:ea typeface="+mn-ea"/>
                <a:cs typeface="+mn-cs"/>
              </a:rPr>
              <a:t>There are times when you want to manually track output of a command and also simultaneously make sure the output is being written to a file so that you can refer to it later.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Find:  </a:t>
            </a:r>
            <a:r>
              <a:rPr lang="en-US" dirty="0"/>
              <a:t>find ~ -name '*jpg'</a:t>
            </a:r>
            <a:br>
              <a:rPr lang="en-US" dirty="0"/>
            </a:br>
            <a:r>
              <a:rPr lang="en-US" sz="1200" b="0" i="0" kern="1200" dirty="0">
                <a:solidFill>
                  <a:schemeClr val="tx1"/>
                </a:solidFill>
                <a:effectLst/>
                <a:latin typeface="+mn-lt"/>
                <a:ea typeface="+mn-ea"/>
                <a:cs typeface="+mn-cs"/>
              </a:rPr>
              <a:t>find all the JPEG files in your home directory</a:t>
            </a:r>
            <a:endParaRPr lang="en-US" dirty="0"/>
          </a:p>
        </p:txBody>
      </p:sp>
      <p:sp>
        <p:nvSpPr>
          <p:cNvPr id="4" name="Slide Number Placeholder 3"/>
          <p:cNvSpPr>
            <a:spLocks noGrp="1"/>
          </p:cNvSpPr>
          <p:nvPr>
            <p:ph type="sldNum" sz="quarter" idx="5"/>
          </p:nvPr>
        </p:nvSpPr>
        <p:spPr/>
        <p:txBody>
          <a:bodyPr/>
          <a:lstStyle/>
          <a:p>
            <a:fld id="{777EDBFA-0700-2344-83A5-E4572012EF23}" type="slidenum">
              <a:rPr lang="en-US" smtClean="0"/>
              <a:t>16</a:t>
            </a:fld>
            <a:endParaRPr lang="en-US"/>
          </a:p>
        </p:txBody>
      </p:sp>
    </p:spTree>
    <p:extLst>
      <p:ext uri="{BB962C8B-B14F-4D97-AF65-F5344CB8AC3E}">
        <p14:creationId xmlns:p14="http://schemas.microsoft.com/office/powerpoint/2010/main" val="3127359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When you login (type username and password) via console, either sitting at the machine, or remotely via </a:t>
            </a:r>
            <a:r>
              <a:rPr lang="en-US" sz="1200" b="0" i="0" kern="1200" dirty="0" err="1">
                <a:solidFill>
                  <a:schemeClr val="tx1"/>
                </a:solidFill>
                <a:effectLst/>
                <a:latin typeface="+mn-lt"/>
                <a:ea typeface="+mn-ea"/>
                <a:cs typeface="+mn-cs"/>
              </a:rPr>
              <a:t>ssh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bash_profile</a:t>
            </a:r>
            <a:r>
              <a:rPr lang="en-US" sz="1200" b="0" i="0" kern="1200" dirty="0">
                <a:solidFill>
                  <a:schemeClr val="tx1"/>
                </a:solidFill>
                <a:effectLst/>
                <a:latin typeface="+mn-lt"/>
                <a:ea typeface="+mn-ea"/>
                <a:cs typeface="+mn-cs"/>
              </a:rPr>
              <a:t> is executed to configure your shell before the initial command prompt.</a:t>
            </a:r>
          </a:p>
          <a:p>
            <a:pPr fontAlgn="base"/>
            <a:r>
              <a:rPr lang="en-US" sz="1200" b="0" i="0" kern="1200" dirty="0">
                <a:solidFill>
                  <a:schemeClr val="tx1"/>
                </a:solidFill>
                <a:effectLst/>
                <a:latin typeface="+mn-lt"/>
                <a:ea typeface="+mn-ea"/>
                <a:cs typeface="+mn-cs"/>
              </a:rPr>
              <a:t>But, if you’ve already logged into your machine and open a new terminal window (</a:t>
            </a:r>
            <a:r>
              <a:rPr lang="en-US" sz="1200" b="0" i="0" kern="1200" dirty="0" err="1">
                <a:solidFill>
                  <a:schemeClr val="tx1"/>
                </a:solidFill>
                <a:effectLst/>
                <a:latin typeface="+mn-lt"/>
                <a:ea typeface="+mn-ea"/>
                <a:cs typeface="+mn-cs"/>
              </a:rPr>
              <a:t>xterm</a:t>
            </a:r>
            <a:r>
              <a:rPr lang="en-US" sz="1200" b="0" i="0" kern="1200" dirty="0">
                <a:solidFill>
                  <a:schemeClr val="tx1"/>
                </a:solidFill>
                <a:effectLst/>
                <a:latin typeface="+mn-lt"/>
                <a:ea typeface="+mn-ea"/>
                <a:cs typeface="+mn-cs"/>
              </a:rPr>
              <a:t>) then .</a:t>
            </a:r>
            <a:r>
              <a:rPr lang="en-US" sz="1200" b="0" i="0" kern="1200" dirty="0" err="1">
                <a:solidFill>
                  <a:schemeClr val="tx1"/>
                </a:solidFill>
                <a:effectLst/>
                <a:latin typeface="+mn-lt"/>
                <a:ea typeface="+mn-ea"/>
                <a:cs typeface="+mn-cs"/>
              </a:rPr>
              <a:t>bashrc</a:t>
            </a:r>
            <a:r>
              <a:rPr lang="en-US" sz="1200" b="0" i="0" kern="1200" dirty="0">
                <a:solidFill>
                  <a:schemeClr val="tx1"/>
                </a:solidFill>
                <a:effectLst/>
                <a:latin typeface="+mn-lt"/>
                <a:ea typeface="+mn-ea"/>
                <a:cs typeface="+mn-cs"/>
              </a:rPr>
              <a:t> is executed before the window command prompt. .</a:t>
            </a:r>
            <a:r>
              <a:rPr lang="en-US" sz="1200" b="0" i="0" kern="1200" dirty="0" err="1">
                <a:solidFill>
                  <a:schemeClr val="tx1"/>
                </a:solidFill>
                <a:effectLst/>
                <a:latin typeface="+mn-lt"/>
                <a:ea typeface="+mn-ea"/>
                <a:cs typeface="+mn-cs"/>
              </a:rPr>
              <a:t>bashrc</a:t>
            </a:r>
            <a:r>
              <a:rPr lang="en-US" sz="1200" b="0" i="0" kern="1200" dirty="0">
                <a:solidFill>
                  <a:schemeClr val="tx1"/>
                </a:solidFill>
                <a:effectLst/>
                <a:latin typeface="+mn-lt"/>
                <a:ea typeface="+mn-ea"/>
                <a:cs typeface="+mn-cs"/>
              </a:rPr>
              <a:t> is also run when you start a new bash instance by typing /bin/bash in a terminal.</a:t>
            </a:r>
          </a:p>
          <a:p>
            <a:endParaRPr lang="en-US" dirty="0"/>
          </a:p>
        </p:txBody>
      </p:sp>
      <p:sp>
        <p:nvSpPr>
          <p:cNvPr id="4" name="Slide Number Placeholder 3"/>
          <p:cNvSpPr>
            <a:spLocks noGrp="1"/>
          </p:cNvSpPr>
          <p:nvPr>
            <p:ph type="sldNum" sz="quarter" idx="5"/>
          </p:nvPr>
        </p:nvSpPr>
        <p:spPr/>
        <p:txBody>
          <a:bodyPr/>
          <a:lstStyle/>
          <a:p>
            <a:fld id="{777EDBFA-0700-2344-83A5-E4572012EF23}" type="slidenum">
              <a:rPr lang="en-US" smtClean="0"/>
              <a:t>17</a:t>
            </a:fld>
            <a:endParaRPr lang="en-US"/>
          </a:p>
        </p:txBody>
      </p:sp>
    </p:spTree>
    <p:extLst>
      <p:ext uri="{BB962C8B-B14F-4D97-AF65-F5344CB8AC3E}">
        <p14:creationId xmlns:p14="http://schemas.microsoft.com/office/powerpoint/2010/main" val="827771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3D61FD-1A96-7543-A90D-28944ABAEC63}" type="datetime1">
              <a:rPr lang="en-US" smtClean="0"/>
              <a:t>2/2/19</a:t>
            </a:fld>
            <a:endParaRPr lang="en-US"/>
          </a:p>
        </p:txBody>
      </p:sp>
      <p:sp>
        <p:nvSpPr>
          <p:cNvPr id="5" name="Footer Placeholder 4"/>
          <p:cNvSpPr>
            <a:spLocks noGrp="1"/>
          </p:cNvSpPr>
          <p:nvPr>
            <p:ph type="ftr" sz="quarter" idx="11"/>
          </p:nvPr>
        </p:nvSpPr>
        <p:spPr>
          <a:xfrm>
            <a:off x="4122303" y="6356350"/>
            <a:ext cx="4114800" cy="365125"/>
          </a:xfrm>
          <a:prstGeom prst="rect">
            <a:avLst/>
          </a:prstGeom>
        </p:spPr>
        <p:txBody>
          <a:bodyPr/>
          <a:lstStyle>
            <a:lvl1pPr>
              <a:defRPr/>
            </a:lvl1pPr>
          </a:lstStyle>
          <a:p>
            <a:r>
              <a:rPr lang="en-US" dirty="0"/>
              <a:t>Fundamentals of HPC – Introduction to Linux</a:t>
            </a:r>
          </a:p>
        </p:txBody>
      </p:sp>
      <p:sp>
        <p:nvSpPr>
          <p:cNvPr id="6" name="Slide Number Placeholder 5"/>
          <p:cNvSpPr>
            <a:spLocks noGrp="1"/>
          </p:cNvSpPr>
          <p:nvPr>
            <p:ph type="sldNum" sz="quarter" idx="12"/>
          </p:nvPr>
        </p:nvSpPr>
        <p:spPr>
          <a:xfrm>
            <a:off x="8610600" y="6356350"/>
            <a:ext cx="682920" cy="365125"/>
          </a:xfrm>
          <a:prstGeom prst="rect">
            <a:avLst/>
          </a:prstGeom>
        </p:spPr>
        <p:txBody>
          <a:bodyPr/>
          <a:lstStyle/>
          <a:p>
            <a:fld id="{DD321DBF-325B-3546-BAAF-4F6E3B3181FF}" type="slidenum">
              <a:rPr lang="en-US" smtClean="0"/>
              <a:pPr/>
              <a:t>‹#›</a:t>
            </a:fld>
            <a:endParaRPr lang="en-US"/>
          </a:p>
        </p:txBody>
      </p:sp>
    </p:spTree>
    <p:extLst>
      <p:ext uri="{BB962C8B-B14F-4D97-AF65-F5344CB8AC3E}">
        <p14:creationId xmlns:p14="http://schemas.microsoft.com/office/powerpoint/2010/main" val="1693605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DF0FE6-1762-4949-BB2D-2D5C831926CF}" type="datetime1">
              <a:rPr lang="en-US" smtClean="0"/>
              <a:t>2/2/19</a:t>
            </a:fld>
            <a:endParaRPr lang="en-US"/>
          </a:p>
        </p:txBody>
      </p:sp>
      <p:sp>
        <p:nvSpPr>
          <p:cNvPr id="5" name="Footer Placeholder 4"/>
          <p:cNvSpPr>
            <a:spLocks noGrp="1"/>
          </p:cNvSpPr>
          <p:nvPr>
            <p:ph type="ftr" sz="quarter" idx="11"/>
          </p:nvPr>
        </p:nvSpPr>
        <p:spPr>
          <a:xfrm>
            <a:off x="4122303" y="6356350"/>
            <a:ext cx="4114800" cy="365125"/>
          </a:xfrm>
          <a:prstGeom prst="rect">
            <a:avLst/>
          </a:prstGeom>
        </p:spPr>
        <p:txBody>
          <a:bodyPr/>
          <a:lstStyle>
            <a:lvl1pPr>
              <a:defRPr/>
            </a:lvl1pPr>
          </a:lstStyle>
          <a:p>
            <a:r>
              <a:rPr lang="en-US" dirty="0"/>
              <a:t>Fundamentals of HPC – Introduction to Linux</a:t>
            </a:r>
          </a:p>
        </p:txBody>
      </p:sp>
      <p:sp>
        <p:nvSpPr>
          <p:cNvPr id="6" name="Slide Number Placeholder 5"/>
          <p:cNvSpPr>
            <a:spLocks noGrp="1"/>
          </p:cNvSpPr>
          <p:nvPr>
            <p:ph type="sldNum" sz="quarter" idx="12"/>
          </p:nvPr>
        </p:nvSpPr>
        <p:spPr>
          <a:xfrm>
            <a:off x="8610600" y="6356350"/>
            <a:ext cx="682920" cy="365125"/>
          </a:xfrm>
          <a:prstGeom prst="rect">
            <a:avLst/>
          </a:prstGeom>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1899747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8FC6F-8CE3-134F-B6DB-044BC5D9CA83}" type="datetime1">
              <a:rPr lang="en-US" smtClean="0"/>
              <a:t>2/2/19</a:t>
            </a:fld>
            <a:endParaRPr lang="en-US"/>
          </a:p>
        </p:txBody>
      </p:sp>
      <p:sp>
        <p:nvSpPr>
          <p:cNvPr id="5" name="Footer Placeholder 4"/>
          <p:cNvSpPr>
            <a:spLocks noGrp="1"/>
          </p:cNvSpPr>
          <p:nvPr>
            <p:ph type="ftr" sz="quarter" idx="11"/>
          </p:nvPr>
        </p:nvSpPr>
        <p:spPr>
          <a:xfrm>
            <a:off x="4122303" y="6356350"/>
            <a:ext cx="4114800" cy="365125"/>
          </a:xfrm>
          <a:prstGeom prst="rect">
            <a:avLst/>
          </a:prstGeom>
        </p:spPr>
        <p:txBody>
          <a:bodyPr/>
          <a:lstStyle>
            <a:lvl1pPr>
              <a:defRPr/>
            </a:lvl1pPr>
          </a:lstStyle>
          <a:p>
            <a:r>
              <a:rPr lang="en-US" dirty="0"/>
              <a:t>Fundamentals of HPC – Introduction to Linux</a:t>
            </a:r>
          </a:p>
        </p:txBody>
      </p:sp>
      <p:sp>
        <p:nvSpPr>
          <p:cNvPr id="6" name="Slide Number Placeholder 5"/>
          <p:cNvSpPr>
            <a:spLocks noGrp="1"/>
          </p:cNvSpPr>
          <p:nvPr>
            <p:ph type="sldNum" sz="quarter" idx="12"/>
          </p:nvPr>
        </p:nvSpPr>
        <p:spPr>
          <a:xfrm>
            <a:off x="8610600" y="6356350"/>
            <a:ext cx="682920" cy="365125"/>
          </a:xfrm>
          <a:prstGeom prst="rect">
            <a:avLst/>
          </a:prstGeom>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272696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333EA5-0BE6-734A-8EE9-F2779EE65BFA}" type="datetime1">
              <a:rPr lang="en-US" smtClean="0"/>
              <a:t>2/2/19</a:t>
            </a:fld>
            <a:endParaRPr lang="en-US"/>
          </a:p>
        </p:txBody>
      </p:sp>
      <p:sp>
        <p:nvSpPr>
          <p:cNvPr id="5" name="Footer Placeholder 4"/>
          <p:cNvSpPr>
            <a:spLocks noGrp="1"/>
          </p:cNvSpPr>
          <p:nvPr>
            <p:ph type="ftr" sz="quarter" idx="11"/>
          </p:nvPr>
        </p:nvSpPr>
        <p:spPr>
          <a:xfrm>
            <a:off x="4122303" y="6356350"/>
            <a:ext cx="4114800" cy="365125"/>
          </a:xfrm>
          <a:prstGeom prst="rect">
            <a:avLst/>
          </a:prstGeom>
        </p:spPr>
        <p:txBody>
          <a:bodyPr/>
          <a:lstStyle/>
          <a:p>
            <a:r>
              <a:rPr lang="en-US" dirty="0"/>
              <a:t>Fundamentals of HPC – Introduction to Linux</a:t>
            </a:r>
          </a:p>
        </p:txBody>
      </p:sp>
      <p:sp>
        <p:nvSpPr>
          <p:cNvPr id="6" name="Slide Number Placeholder 5"/>
          <p:cNvSpPr>
            <a:spLocks noGrp="1"/>
          </p:cNvSpPr>
          <p:nvPr>
            <p:ph type="sldNum" sz="quarter" idx="12"/>
          </p:nvPr>
        </p:nvSpPr>
        <p:spPr>
          <a:xfrm>
            <a:off x="8416636" y="6356350"/>
            <a:ext cx="876884" cy="365125"/>
          </a:xfrm>
          <a:prstGeom prst="rect">
            <a:avLst/>
          </a:prstGeom>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1685364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25236"/>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817B75C-4814-8B44-A330-0919643D0015}" type="datetime1">
              <a:rPr lang="en-US" smtClean="0"/>
              <a:t>2/2/19</a:t>
            </a:fld>
            <a:endParaRPr lang="en-US"/>
          </a:p>
        </p:txBody>
      </p:sp>
      <p:sp>
        <p:nvSpPr>
          <p:cNvPr id="5" name="Footer Placeholder 4"/>
          <p:cNvSpPr>
            <a:spLocks noGrp="1"/>
          </p:cNvSpPr>
          <p:nvPr>
            <p:ph type="ftr" sz="quarter" idx="11"/>
          </p:nvPr>
        </p:nvSpPr>
        <p:spPr>
          <a:xfrm>
            <a:off x="4122303" y="6356350"/>
            <a:ext cx="4114800" cy="365125"/>
          </a:xfrm>
          <a:prstGeom prst="rect">
            <a:avLst/>
          </a:prstGeom>
        </p:spPr>
        <p:txBody>
          <a:bodyPr/>
          <a:lstStyle>
            <a:lvl1pPr>
              <a:defRPr/>
            </a:lvl1pPr>
          </a:lstStyle>
          <a:p>
            <a:r>
              <a:rPr lang="en-US" dirty="0"/>
              <a:t>Fundamentals of HPC – Introduction to Linux</a:t>
            </a:r>
          </a:p>
        </p:txBody>
      </p:sp>
      <p:sp>
        <p:nvSpPr>
          <p:cNvPr id="6" name="Slide Number Placeholder 5"/>
          <p:cNvSpPr>
            <a:spLocks noGrp="1"/>
          </p:cNvSpPr>
          <p:nvPr>
            <p:ph type="sldNum" sz="quarter" idx="12"/>
          </p:nvPr>
        </p:nvSpPr>
        <p:spPr>
          <a:xfrm>
            <a:off x="8610600" y="6356350"/>
            <a:ext cx="682920" cy="365125"/>
          </a:xfrm>
          <a:prstGeom prst="rect">
            <a:avLst/>
          </a:prstGeom>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611074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0792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0792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79FB3D-49A1-F447-93F2-EB9D83958DB2}" type="datetime1">
              <a:rPr lang="en-US" smtClean="0"/>
              <a:t>2/2/19</a:t>
            </a:fld>
            <a:endParaRPr lang="en-US"/>
          </a:p>
        </p:txBody>
      </p:sp>
      <p:sp>
        <p:nvSpPr>
          <p:cNvPr id="6" name="Footer Placeholder 5"/>
          <p:cNvSpPr>
            <a:spLocks noGrp="1"/>
          </p:cNvSpPr>
          <p:nvPr>
            <p:ph type="ftr" sz="quarter" idx="11"/>
          </p:nvPr>
        </p:nvSpPr>
        <p:spPr>
          <a:xfrm>
            <a:off x="4122303" y="6356350"/>
            <a:ext cx="4114800" cy="365125"/>
          </a:xfrm>
          <a:prstGeom prst="rect">
            <a:avLst/>
          </a:prstGeom>
        </p:spPr>
        <p:txBody>
          <a:bodyPr/>
          <a:lstStyle>
            <a:lvl1pPr>
              <a:defRPr/>
            </a:lvl1pPr>
          </a:lstStyle>
          <a:p>
            <a:r>
              <a:rPr lang="en-US" dirty="0"/>
              <a:t>Fundamentals of HPC – Introduction to Linux</a:t>
            </a:r>
          </a:p>
        </p:txBody>
      </p:sp>
      <p:sp>
        <p:nvSpPr>
          <p:cNvPr id="7" name="Slide Number Placeholder 6"/>
          <p:cNvSpPr>
            <a:spLocks noGrp="1"/>
          </p:cNvSpPr>
          <p:nvPr>
            <p:ph type="sldNum" sz="quarter" idx="12"/>
          </p:nvPr>
        </p:nvSpPr>
        <p:spPr>
          <a:xfrm>
            <a:off x="8610600" y="6356350"/>
            <a:ext cx="682920" cy="365125"/>
          </a:xfrm>
          <a:prstGeom prst="rect">
            <a:avLst/>
          </a:prstGeom>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1061447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430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430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E7F755-C445-E447-A02F-BD8DA65EC444}" type="datetime1">
              <a:rPr lang="en-US" smtClean="0"/>
              <a:t>2/2/19</a:t>
            </a:fld>
            <a:endParaRPr lang="en-US"/>
          </a:p>
        </p:txBody>
      </p:sp>
      <p:sp>
        <p:nvSpPr>
          <p:cNvPr id="8" name="Footer Placeholder 7"/>
          <p:cNvSpPr>
            <a:spLocks noGrp="1"/>
          </p:cNvSpPr>
          <p:nvPr>
            <p:ph type="ftr" sz="quarter" idx="11"/>
          </p:nvPr>
        </p:nvSpPr>
        <p:spPr>
          <a:xfrm>
            <a:off x="4122303" y="6356350"/>
            <a:ext cx="4114800" cy="365125"/>
          </a:xfrm>
          <a:prstGeom prst="rect">
            <a:avLst/>
          </a:prstGeom>
        </p:spPr>
        <p:txBody>
          <a:bodyPr/>
          <a:lstStyle>
            <a:lvl1pPr>
              <a:defRPr/>
            </a:lvl1pPr>
          </a:lstStyle>
          <a:p>
            <a:r>
              <a:rPr lang="en-US" dirty="0"/>
              <a:t>Fundamentals of HPC – Introduction to Linux</a:t>
            </a:r>
          </a:p>
        </p:txBody>
      </p:sp>
      <p:sp>
        <p:nvSpPr>
          <p:cNvPr id="9" name="Slide Number Placeholder 8"/>
          <p:cNvSpPr>
            <a:spLocks noGrp="1"/>
          </p:cNvSpPr>
          <p:nvPr>
            <p:ph type="sldNum" sz="quarter" idx="12"/>
          </p:nvPr>
        </p:nvSpPr>
        <p:spPr>
          <a:xfrm>
            <a:off x="8610600" y="6356350"/>
            <a:ext cx="682920" cy="365125"/>
          </a:xfrm>
          <a:prstGeom prst="rect">
            <a:avLst/>
          </a:prstGeom>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602855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E80013-7D1E-4849-9185-E85D1CBD3E30}" type="datetime1">
              <a:rPr lang="en-US" smtClean="0"/>
              <a:t>2/2/19</a:t>
            </a:fld>
            <a:endParaRPr lang="en-US"/>
          </a:p>
        </p:txBody>
      </p:sp>
      <p:sp>
        <p:nvSpPr>
          <p:cNvPr id="4" name="Footer Placeholder 3"/>
          <p:cNvSpPr>
            <a:spLocks noGrp="1"/>
          </p:cNvSpPr>
          <p:nvPr>
            <p:ph type="ftr" sz="quarter" idx="11"/>
          </p:nvPr>
        </p:nvSpPr>
        <p:spPr>
          <a:xfrm>
            <a:off x="4122303" y="6356350"/>
            <a:ext cx="4114800" cy="365125"/>
          </a:xfrm>
          <a:prstGeom prst="rect">
            <a:avLst/>
          </a:prstGeom>
        </p:spPr>
        <p:txBody>
          <a:bodyPr/>
          <a:lstStyle>
            <a:lvl1pPr>
              <a:defRPr/>
            </a:lvl1pPr>
          </a:lstStyle>
          <a:p>
            <a:r>
              <a:rPr lang="en-US" dirty="0"/>
              <a:t>Fundamentals of HPC – Introduction to Linux</a:t>
            </a:r>
          </a:p>
        </p:txBody>
      </p:sp>
      <p:sp>
        <p:nvSpPr>
          <p:cNvPr id="5" name="Slide Number Placeholder 4"/>
          <p:cNvSpPr>
            <a:spLocks noGrp="1"/>
          </p:cNvSpPr>
          <p:nvPr>
            <p:ph type="sldNum" sz="quarter" idx="12"/>
          </p:nvPr>
        </p:nvSpPr>
        <p:spPr>
          <a:xfrm>
            <a:off x="8610600" y="6356350"/>
            <a:ext cx="682920" cy="365125"/>
          </a:xfrm>
          <a:prstGeom prst="rect">
            <a:avLst/>
          </a:prstGeom>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356894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FE4752-6E67-7043-A011-B05ED9C8DBF7}" type="datetime1">
              <a:rPr lang="en-US" smtClean="0"/>
              <a:t>2/2/19</a:t>
            </a:fld>
            <a:endParaRPr lang="en-US"/>
          </a:p>
        </p:txBody>
      </p:sp>
      <p:sp>
        <p:nvSpPr>
          <p:cNvPr id="3" name="Footer Placeholder 2"/>
          <p:cNvSpPr>
            <a:spLocks noGrp="1"/>
          </p:cNvSpPr>
          <p:nvPr>
            <p:ph type="ftr" sz="quarter" idx="11"/>
          </p:nvPr>
        </p:nvSpPr>
        <p:spPr>
          <a:xfrm>
            <a:off x="4122303" y="6356350"/>
            <a:ext cx="4114800" cy="365125"/>
          </a:xfrm>
          <a:prstGeom prst="rect">
            <a:avLst/>
          </a:prstGeom>
        </p:spPr>
        <p:txBody>
          <a:bodyPr/>
          <a:lstStyle>
            <a:lvl1pPr>
              <a:defRPr/>
            </a:lvl1pPr>
          </a:lstStyle>
          <a:p>
            <a:r>
              <a:rPr lang="en-US" dirty="0"/>
              <a:t>Fundamentals of HPC – Introduction to Linux</a:t>
            </a:r>
          </a:p>
        </p:txBody>
      </p:sp>
      <p:sp>
        <p:nvSpPr>
          <p:cNvPr id="4" name="Slide Number Placeholder 3"/>
          <p:cNvSpPr>
            <a:spLocks noGrp="1"/>
          </p:cNvSpPr>
          <p:nvPr>
            <p:ph type="sldNum" sz="quarter" idx="12"/>
          </p:nvPr>
        </p:nvSpPr>
        <p:spPr>
          <a:xfrm>
            <a:off x="8610600" y="6356350"/>
            <a:ext cx="682920" cy="365125"/>
          </a:xfrm>
          <a:prstGeom prst="rect">
            <a:avLst/>
          </a:prstGeom>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408556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2A5764-1CB5-5E41-88A4-7459B33ED3BA}" type="datetime1">
              <a:rPr lang="en-US" smtClean="0"/>
              <a:t>2/2/19</a:t>
            </a:fld>
            <a:endParaRPr lang="en-US"/>
          </a:p>
        </p:txBody>
      </p:sp>
      <p:sp>
        <p:nvSpPr>
          <p:cNvPr id="6" name="Footer Placeholder 5"/>
          <p:cNvSpPr>
            <a:spLocks noGrp="1"/>
          </p:cNvSpPr>
          <p:nvPr>
            <p:ph type="ftr" sz="quarter" idx="11"/>
          </p:nvPr>
        </p:nvSpPr>
        <p:spPr>
          <a:xfrm>
            <a:off x="4122303" y="6356350"/>
            <a:ext cx="4114800" cy="365125"/>
          </a:xfrm>
          <a:prstGeom prst="rect">
            <a:avLst/>
          </a:prstGeom>
        </p:spPr>
        <p:txBody>
          <a:bodyPr/>
          <a:lstStyle>
            <a:lvl1pPr>
              <a:defRPr/>
            </a:lvl1pPr>
          </a:lstStyle>
          <a:p>
            <a:r>
              <a:rPr lang="en-US" dirty="0"/>
              <a:t>Fundamentals of HPC – Introduction to Linux</a:t>
            </a:r>
          </a:p>
        </p:txBody>
      </p:sp>
      <p:sp>
        <p:nvSpPr>
          <p:cNvPr id="7" name="Slide Number Placeholder 6"/>
          <p:cNvSpPr>
            <a:spLocks noGrp="1"/>
          </p:cNvSpPr>
          <p:nvPr>
            <p:ph type="sldNum" sz="quarter" idx="12"/>
          </p:nvPr>
        </p:nvSpPr>
        <p:spPr>
          <a:xfrm>
            <a:off x="8610600" y="6356350"/>
            <a:ext cx="682920" cy="365125"/>
          </a:xfrm>
          <a:prstGeom prst="rect">
            <a:avLst/>
          </a:prstGeom>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1104077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B0C5C89-DC31-A348-AFC7-D72606A30C35}" type="datetime1">
              <a:rPr lang="en-US" smtClean="0"/>
              <a:t>2/2/19</a:t>
            </a:fld>
            <a:endParaRPr lang="en-US"/>
          </a:p>
        </p:txBody>
      </p:sp>
      <p:sp>
        <p:nvSpPr>
          <p:cNvPr id="6" name="Footer Placeholder 5"/>
          <p:cNvSpPr>
            <a:spLocks noGrp="1"/>
          </p:cNvSpPr>
          <p:nvPr>
            <p:ph type="ftr" sz="quarter" idx="11"/>
          </p:nvPr>
        </p:nvSpPr>
        <p:spPr>
          <a:xfrm>
            <a:off x="4122303" y="6356350"/>
            <a:ext cx="4114800" cy="365125"/>
          </a:xfrm>
          <a:prstGeom prst="rect">
            <a:avLst/>
          </a:prstGeom>
        </p:spPr>
        <p:txBody>
          <a:bodyPr/>
          <a:lstStyle>
            <a:lvl1pPr>
              <a:defRPr/>
            </a:lvl1pPr>
          </a:lstStyle>
          <a:p>
            <a:r>
              <a:rPr lang="en-US" dirty="0"/>
              <a:t>Fundamentals of HPC – Introduction to Linux</a:t>
            </a:r>
          </a:p>
        </p:txBody>
      </p:sp>
      <p:sp>
        <p:nvSpPr>
          <p:cNvPr id="7" name="Slide Number Placeholder 6"/>
          <p:cNvSpPr>
            <a:spLocks noGrp="1"/>
          </p:cNvSpPr>
          <p:nvPr>
            <p:ph type="sldNum" sz="quarter" idx="12"/>
          </p:nvPr>
        </p:nvSpPr>
        <p:spPr>
          <a:xfrm>
            <a:off x="8610600" y="6356350"/>
            <a:ext cx="682920" cy="365125"/>
          </a:xfrm>
          <a:prstGeom prst="rect">
            <a:avLst/>
          </a:prstGeom>
        </p:spPr>
        <p:txBody>
          <a:bodyPr/>
          <a:lstStyle/>
          <a:p>
            <a:fld id="{DD321DBF-325B-3546-BAAF-4F6E3B3181FF}" type="slidenum">
              <a:rPr lang="en-US" smtClean="0"/>
              <a:t>‹#›</a:t>
            </a:fld>
            <a:endParaRPr lang="en-US"/>
          </a:p>
        </p:txBody>
      </p:sp>
    </p:spTree>
    <p:extLst>
      <p:ext uri="{BB962C8B-B14F-4D97-AF65-F5344CB8AC3E}">
        <p14:creationId xmlns:p14="http://schemas.microsoft.com/office/powerpoint/2010/main" val="1975613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16312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31387" y="6356349"/>
            <a:ext cx="81741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48569F-4E19-FB49-8657-8CB9F4F98059}" type="datetime1">
              <a:rPr lang="en-US" smtClean="0"/>
              <a:t>2/2/19</a:t>
            </a:fld>
            <a:endParaRPr lang="en-US" dirty="0"/>
          </a:p>
        </p:txBody>
      </p:sp>
      <p:sp>
        <p:nvSpPr>
          <p:cNvPr id="6" name="Slide Number Placeholder 5"/>
          <p:cNvSpPr>
            <a:spLocks noGrp="1"/>
          </p:cNvSpPr>
          <p:nvPr>
            <p:ph type="sldNum" sz="quarter" idx="4"/>
          </p:nvPr>
        </p:nvSpPr>
        <p:spPr>
          <a:xfrm>
            <a:off x="8447809" y="6356350"/>
            <a:ext cx="84571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321DBF-325B-3546-BAAF-4F6E3B3181FF}" type="slidenum">
              <a:rPr lang="en-US" smtClean="0"/>
              <a:pPr/>
              <a:t>‹#›</a:t>
            </a:fld>
            <a:endParaRPr lang="en-US"/>
          </a:p>
        </p:txBody>
      </p:sp>
      <p:pic>
        <p:nvPicPr>
          <p:cNvPr id="10" name="Picture 9" descr="Untitled.png" title="Be Boulder."/>
          <p:cNvPicPr>
            <a:picLocks noChangeAspect="1"/>
          </p:cNvPicPr>
          <p:nvPr userDrawn="1"/>
        </p:nvPicPr>
        <p:blipFill rotWithShape="1">
          <a:blip r:embed="rId13">
            <a:extLst>
              <a:ext uri="{28A0092B-C50C-407E-A947-70E740481C1C}">
                <a14:useLocalDpi xmlns:a14="http://schemas.microsoft.com/office/drawing/2010/main" val="0"/>
              </a:ext>
            </a:extLst>
          </a:blip>
          <a:srcRect b="47289"/>
          <a:stretch/>
        </p:blipFill>
        <p:spPr>
          <a:xfrm>
            <a:off x="9293520" y="6188959"/>
            <a:ext cx="2517480" cy="443402"/>
          </a:xfrm>
          <a:prstGeom prst="rect">
            <a:avLst/>
          </a:prstGeom>
        </p:spPr>
      </p:pic>
      <p:cxnSp>
        <p:nvCxnSpPr>
          <p:cNvPr id="11" name="Straight Connector 10"/>
          <p:cNvCxnSpPr/>
          <p:nvPr userDrawn="1"/>
        </p:nvCxnSpPr>
        <p:spPr>
          <a:xfrm flipV="1">
            <a:off x="457200" y="6081713"/>
            <a:ext cx="11277600" cy="14287"/>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a16="http://schemas.microsoft.com/office/drawing/2014/main" id="{59A83AEC-E08D-C149-BA3E-08E40DD1B496}"/>
              </a:ext>
            </a:extLst>
          </p:cNvPr>
          <p:cNvPicPr>
            <a:picLocks noChangeAspect="1"/>
          </p:cNvPicPr>
          <p:nvPr userDrawn="1"/>
        </p:nvPicPr>
        <p:blipFill>
          <a:blip r:embed="rId14"/>
          <a:stretch>
            <a:fillRect/>
          </a:stretch>
        </p:blipFill>
        <p:spPr>
          <a:xfrm>
            <a:off x="494348" y="6188959"/>
            <a:ext cx="2210435" cy="439831"/>
          </a:xfrm>
          <a:prstGeom prst="rect">
            <a:avLst/>
          </a:prstGeom>
        </p:spPr>
      </p:pic>
      <p:sp>
        <p:nvSpPr>
          <p:cNvPr id="7" name="Footer Placeholder 6">
            <a:extLst>
              <a:ext uri="{FF2B5EF4-FFF2-40B4-BE49-F238E27FC236}">
                <a16:creationId xmlns:a16="http://schemas.microsoft.com/office/drawing/2014/main" id="{F9FE4665-CEB4-2F44-9E86-130FA087BD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Fundamentals of HPC – Introduction to Linux</a:t>
            </a:r>
          </a:p>
        </p:txBody>
      </p:sp>
    </p:spTree>
    <p:extLst>
      <p:ext uri="{BB962C8B-B14F-4D97-AF65-F5344CB8AC3E}">
        <p14:creationId xmlns:p14="http://schemas.microsoft.com/office/powerpoint/2010/main" val="9421723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www.colorado.edu/rc" TargetMode="External"/><Relationship Id="rId2" Type="http://schemas.openxmlformats.org/officeDocument/2006/relationships/hyperlink" Target="mailto:daniel.trahan@colorado.edu" TargetMode="External"/><Relationship Id="rId1" Type="http://schemas.openxmlformats.org/officeDocument/2006/relationships/slideLayout" Target="../slideLayouts/slideLayout2.xml"/><Relationship Id="rId5" Type="http://schemas.openxmlformats.org/officeDocument/2006/relationships/hyperlink" Target="https://github.com/ResearchComputing/Fundamentals_HPC_Spring_2019" TargetMode="External"/><Relationship Id="rId4" Type="http://schemas.openxmlformats.org/officeDocument/2006/relationships/hyperlink" Target="http://rc"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ResearchComputing/Fundamentals_HPC_Spring_2019" TargetMode="External"/><Relationship Id="rId2" Type="http://schemas.openxmlformats.org/officeDocument/2006/relationships/hyperlink" Target="http://tinyurl.com/curc-survey18" TargetMode="External"/><Relationship Id="rId1" Type="http://schemas.openxmlformats.org/officeDocument/2006/relationships/slideLayout" Target="../slideLayouts/slideLayout2.xml"/><Relationship Id="rId4" Type="http://schemas.openxmlformats.org/officeDocument/2006/relationships/hyperlink" Target="http://www.ee.surrey.ac.uk/Teaching/Unix/index.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username@tutorial-login.rc.colorado.edu"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Linux</a:t>
            </a:r>
          </a:p>
        </p:txBody>
      </p:sp>
      <p:sp>
        <p:nvSpPr>
          <p:cNvPr id="3" name="Content Placeholder 2"/>
          <p:cNvSpPr>
            <a:spLocks noGrp="1"/>
          </p:cNvSpPr>
          <p:nvPr>
            <p:ph idx="1"/>
          </p:nvPr>
        </p:nvSpPr>
        <p:spPr/>
        <p:txBody>
          <a:bodyPr/>
          <a:lstStyle/>
          <a:p>
            <a:pPr marL="0" indent="0" algn="ctr">
              <a:buNone/>
            </a:pPr>
            <a:r>
              <a:rPr lang="en-US" dirty="0"/>
              <a:t>Shelley Knuth</a:t>
            </a:r>
          </a:p>
          <a:p>
            <a:pPr marL="0" indent="0" algn="ctr">
              <a:buNone/>
            </a:pPr>
            <a:r>
              <a:rPr lang="en-US" dirty="0">
                <a:hlinkClick r:id="rId2"/>
              </a:rPr>
              <a:t>rc-help@colorado.edu</a:t>
            </a:r>
          </a:p>
          <a:p>
            <a:pPr marL="0" indent="0" algn="ctr">
              <a:buNone/>
            </a:pPr>
            <a:endParaRPr lang="en-US" dirty="0"/>
          </a:p>
          <a:p>
            <a:pPr marL="0" indent="0" algn="ctr">
              <a:buNone/>
            </a:pPr>
            <a:r>
              <a:rPr lang="en-US" dirty="0">
                <a:hlinkClick r:id="rId3"/>
              </a:rPr>
              <a:t>www.colorado.edu</a:t>
            </a:r>
            <a:r>
              <a:rPr lang="en-US" dirty="0">
                <a:hlinkClick r:id="rId4"/>
              </a:rPr>
              <a:t>/rc</a:t>
            </a:r>
            <a:endParaRPr lang="en-US" dirty="0"/>
          </a:p>
          <a:p>
            <a:pPr marL="0" indent="0" algn="ctr">
              <a:buNone/>
            </a:pPr>
            <a:endParaRPr lang="en-US" dirty="0"/>
          </a:p>
          <a:p>
            <a:pPr marL="0" indent="0" algn="ctr">
              <a:buNone/>
            </a:pPr>
            <a:r>
              <a:rPr lang="en-US" dirty="0"/>
              <a:t>Slides available for download from:</a:t>
            </a:r>
          </a:p>
          <a:p>
            <a:pPr marL="0" indent="0" algn="ctr">
              <a:buNone/>
            </a:pPr>
            <a:r>
              <a:rPr lang="en-US" dirty="0">
                <a:hlinkClick r:id="rId5"/>
              </a:rPr>
              <a:t>https://github.com/ResearchComputing/Fundamentals_HPC_Spring_2019</a:t>
            </a:r>
            <a:r>
              <a:rPr lang="en-US" dirty="0"/>
              <a:t> </a:t>
            </a:r>
          </a:p>
          <a:p>
            <a:endParaRPr lang="en-US" dirty="0"/>
          </a:p>
        </p:txBody>
      </p:sp>
      <p:sp>
        <p:nvSpPr>
          <p:cNvPr id="10" name="Date Placeholder 9">
            <a:extLst>
              <a:ext uri="{FF2B5EF4-FFF2-40B4-BE49-F238E27FC236}">
                <a16:creationId xmlns:a16="http://schemas.microsoft.com/office/drawing/2014/main" id="{E6769622-C62D-1143-ACB0-8EA543109767}"/>
              </a:ext>
            </a:extLst>
          </p:cNvPr>
          <p:cNvSpPr>
            <a:spLocks noGrp="1"/>
          </p:cNvSpPr>
          <p:nvPr>
            <p:ph type="dt" sz="half" idx="10"/>
          </p:nvPr>
        </p:nvSpPr>
        <p:spPr/>
        <p:txBody>
          <a:bodyPr/>
          <a:lstStyle/>
          <a:p>
            <a:fld id="{2BF558D2-7DC2-DA46-B95E-0CA86F7869E6}" type="datetime1">
              <a:rPr lang="en-US" smtClean="0"/>
              <a:t>2/2/19</a:t>
            </a:fld>
            <a:endParaRPr lang="en-US"/>
          </a:p>
        </p:txBody>
      </p:sp>
      <p:sp>
        <p:nvSpPr>
          <p:cNvPr id="11" name="Footer Placeholder 10">
            <a:extLst>
              <a:ext uri="{FF2B5EF4-FFF2-40B4-BE49-F238E27FC236}">
                <a16:creationId xmlns:a16="http://schemas.microsoft.com/office/drawing/2014/main" id="{F182571A-6C25-7D44-AB12-E7712238AD40}"/>
              </a:ext>
            </a:extLst>
          </p:cNvPr>
          <p:cNvSpPr>
            <a:spLocks noGrp="1"/>
          </p:cNvSpPr>
          <p:nvPr>
            <p:ph type="ftr" sz="quarter" idx="11"/>
          </p:nvPr>
        </p:nvSpPr>
        <p:spPr/>
        <p:txBody>
          <a:bodyPr/>
          <a:lstStyle/>
          <a:p>
            <a:r>
              <a:rPr lang="en-US"/>
              <a:t>Fundamentals of HPC – Introduction to Linux</a:t>
            </a:r>
          </a:p>
        </p:txBody>
      </p:sp>
      <p:sp>
        <p:nvSpPr>
          <p:cNvPr id="12" name="Slide Number Placeholder 11">
            <a:extLst>
              <a:ext uri="{FF2B5EF4-FFF2-40B4-BE49-F238E27FC236}">
                <a16:creationId xmlns:a16="http://schemas.microsoft.com/office/drawing/2014/main" id="{4A1D69B3-1783-5C46-93DF-3301FC43229F}"/>
              </a:ext>
            </a:extLst>
          </p:cNvPr>
          <p:cNvSpPr>
            <a:spLocks noGrp="1"/>
          </p:cNvSpPr>
          <p:nvPr>
            <p:ph type="sldNum" sz="quarter" idx="12"/>
          </p:nvPr>
        </p:nvSpPr>
        <p:spPr/>
        <p:txBody>
          <a:bodyPr/>
          <a:lstStyle/>
          <a:p>
            <a:fld id="{DD321DBF-325B-3546-BAAF-4F6E3B3181FF}" type="slidenum">
              <a:rPr lang="en-US" smtClean="0"/>
              <a:t>1</a:t>
            </a:fld>
            <a:endParaRPr lang="en-US"/>
          </a:p>
        </p:txBody>
      </p:sp>
    </p:spTree>
    <p:extLst>
      <p:ext uri="{BB962C8B-B14F-4D97-AF65-F5344CB8AC3E}">
        <p14:creationId xmlns:p14="http://schemas.microsoft.com/office/powerpoint/2010/main" val="154485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2618441" y="1703294"/>
            <a:ext cx="7242734" cy="4198471"/>
          </a:xfrm>
          <a:prstGeom prst="rect">
            <a:avLst/>
          </a:prstGeom>
          <a:blipFill>
            <a:blip r:embed="rId3" cstate="print"/>
            <a:stretch>
              <a:fillRect/>
            </a:stretch>
          </a:blipFill>
        </p:spPr>
        <p:txBody>
          <a:bodyPr wrap="square" lIns="0" tIns="0" rIns="0" bIns="0" rtlCol="0"/>
          <a:lstStyle/>
          <a:p>
            <a:endParaRPr sz="1588"/>
          </a:p>
        </p:txBody>
      </p:sp>
      <p:sp>
        <p:nvSpPr>
          <p:cNvPr id="6" name="object 6"/>
          <p:cNvSpPr/>
          <p:nvPr/>
        </p:nvSpPr>
        <p:spPr>
          <a:xfrm>
            <a:off x="2658596" y="1731309"/>
            <a:ext cx="7160559" cy="4118162"/>
          </a:xfrm>
          <a:custGeom>
            <a:avLst/>
            <a:gdLst/>
            <a:ahLst/>
            <a:cxnLst/>
            <a:rect l="l" t="t" r="r" b="b"/>
            <a:pathLst>
              <a:path w="8115300" h="4667250">
                <a:moveTo>
                  <a:pt x="7972483" y="0"/>
                </a:moveTo>
                <a:lnTo>
                  <a:pt x="142816" y="0"/>
                </a:lnTo>
                <a:lnTo>
                  <a:pt x="97675" y="7280"/>
                </a:lnTo>
                <a:lnTo>
                  <a:pt x="58470" y="27555"/>
                </a:lnTo>
                <a:lnTo>
                  <a:pt x="27555" y="58470"/>
                </a:lnTo>
                <a:lnTo>
                  <a:pt x="7280" y="97675"/>
                </a:lnTo>
                <a:lnTo>
                  <a:pt x="0" y="142816"/>
                </a:lnTo>
                <a:lnTo>
                  <a:pt x="0" y="4524433"/>
                </a:lnTo>
                <a:lnTo>
                  <a:pt x="7280" y="4569574"/>
                </a:lnTo>
                <a:lnTo>
                  <a:pt x="27555" y="4608779"/>
                </a:lnTo>
                <a:lnTo>
                  <a:pt x="58470" y="4639694"/>
                </a:lnTo>
                <a:lnTo>
                  <a:pt x="97675" y="4659969"/>
                </a:lnTo>
                <a:lnTo>
                  <a:pt x="142816" y="4667250"/>
                </a:lnTo>
                <a:lnTo>
                  <a:pt x="7972483" y="4667250"/>
                </a:lnTo>
                <a:lnTo>
                  <a:pt x="8017624" y="4659969"/>
                </a:lnTo>
                <a:lnTo>
                  <a:pt x="8056828" y="4639694"/>
                </a:lnTo>
                <a:lnTo>
                  <a:pt x="8087744" y="4608779"/>
                </a:lnTo>
                <a:lnTo>
                  <a:pt x="8108018" y="4569574"/>
                </a:lnTo>
                <a:lnTo>
                  <a:pt x="8115299" y="4524433"/>
                </a:lnTo>
                <a:lnTo>
                  <a:pt x="8115299" y="142816"/>
                </a:lnTo>
                <a:lnTo>
                  <a:pt x="8108018" y="97675"/>
                </a:lnTo>
                <a:lnTo>
                  <a:pt x="8087744" y="58470"/>
                </a:lnTo>
                <a:lnTo>
                  <a:pt x="8056828" y="27555"/>
                </a:lnTo>
                <a:lnTo>
                  <a:pt x="8017624" y="7280"/>
                </a:lnTo>
                <a:lnTo>
                  <a:pt x="7972483" y="0"/>
                </a:lnTo>
                <a:close/>
              </a:path>
            </a:pathLst>
          </a:custGeom>
          <a:solidFill>
            <a:srgbClr val="A9A57C"/>
          </a:solidFill>
        </p:spPr>
        <p:txBody>
          <a:bodyPr wrap="square" lIns="0" tIns="0" rIns="0" bIns="0" rtlCol="0"/>
          <a:lstStyle/>
          <a:p>
            <a:endParaRPr sz="1588"/>
          </a:p>
        </p:txBody>
      </p:sp>
      <p:sp>
        <p:nvSpPr>
          <p:cNvPr id="7" name="object 7"/>
          <p:cNvSpPr txBox="1"/>
          <p:nvPr/>
        </p:nvSpPr>
        <p:spPr>
          <a:xfrm>
            <a:off x="3175817" y="1905080"/>
            <a:ext cx="2410385" cy="445922"/>
          </a:xfrm>
          <a:prstGeom prst="rect">
            <a:avLst/>
          </a:prstGeom>
        </p:spPr>
        <p:txBody>
          <a:bodyPr vert="horz" wrap="square" lIns="0" tIns="11206" rIns="0" bIns="0" rtlCol="0">
            <a:spAutoFit/>
          </a:bodyPr>
          <a:lstStyle/>
          <a:p>
            <a:pPr marL="11206">
              <a:spcBef>
                <a:spcPts val="88"/>
              </a:spcBef>
            </a:pPr>
            <a:r>
              <a:rPr sz="2824" spc="-79" dirty="0">
                <a:solidFill>
                  <a:srgbClr val="E6E6E6"/>
                </a:solidFill>
                <a:latin typeface="Arial"/>
                <a:cs typeface="Arial"/>
              </a:rPr>
              <a:t>shell: </a:t>
            </a:r>
            <a:r>
              <a:rPr sz="2824" spc="-35" dirty="0">
                <a:solidFill>
                  <a:srgbClr val="E6E6E6"/>
                </a:solidFill>
                <a:latin typeface="Arial"/>
                <a:cs typeface="Arial"/>
              </a:rPr>
              <a:t>bash,</a:t>
            </a:r>
            <a:r>
              <a:rPr sz="2824" spc="26" dirty="0">
                <a:solidFill>
                  <a:srgbClr val="E6E6E6"/>
                </a:solidFill>
                <a:latin typeface="Arial"/>
                <a:cs typeface="Arial"/>
              </a:rPr>
              <a:t> </a:t>
            </a:r>
            <a:r>
              <a:rPr sz="2824" spc="-22" dirty="0">
                <a:solidFill>
                  <a:srgbClr val="E6E6E6"/>
                </a:solidFill>
                <a:latin typeface="Arial"/>
                <a:cs typeface="Arial"/>
              </a:rPr>
              <a:t>csh</a:t>
            </a:r>
            <a:endParaRPr sz="2824">
              <a:latin typeface="Arial"/>
              <a:cs typeface="Arial"/>
            </a:endParaRPr>
          </a:p>
        </p:txBody>
      </p:sp>
      <p:sp>
        <p:nvSpPr>
          <p:cNvPr id="8" name="object 8"/>
          <p:cNvSpPr/>
          <p:nvPr/>
        </p:nvSpPr>
        <p:spPr>
          <a:xfrm>
            <a:off x="3231028" y="2543736"/>
            <a:ext cx="5905500" cy="2928469"/>
          </a:xfrm>
          <a:prstGeom prst="rect">
            <a:avLst/>
          </a:prstGeom>
          <a:blipFill>
            <a:blip r:embed="rId4" cstate="print"/>
            <a:stretch>
              <a:fillRect/>
            </a:stretch>
          </a:blipFill>
        </p:spPr>
        <p:txBody>
          <a:bodyPr wrap="square" lIns="0" tIns="0" rIns="0" bIns="0" rtlCol="0"/>
          <a:lstStyle/>
          <a:p>
            <a:endParaRPr sz="1588"/>
          </a:p>
        </p:txBody>
      </p:sp>
      <p:sp>
        <p:nvSpPr>
          <p:cNvPr id="9" name="object 9"/>
          <p:cNvSpPr/>
          <p:nvPr/>
        </p:nvSpPr>
        <p:spPr>
          <a:xfrm>
            <a:off x="3272118" y="2571750"/>
            <a:ext cx="5824257" cy="2849096"/>
          </a:xfrm>
          <a:custGeom>
            <a:avLst/>
            <a:gdLst/>
            <a:ahLst/>
            <a:cxnLst/>
            <a:rect l="l" t="t" r="r" b="b"/>
            <a:pathLst>
              <a:path w="6600825" h="3228975">
                <a:moveTo>
                  <a:pt x="6458074" y="0"/>
                </a:moveTo>
                <a:lnTo>
                  <a:pt x="142750" y="0"/>
                </a:lnTo>
                <a:lnTo>
                  <a:pt x="97630" y="7277"/>
                </a:lnTo>
                <a:lnTo>
                  <a:pt x="58443" y="27542"/>
                </a:lnTo>
                <a:lnTo>
                  <a:pt x="27542" y="58444"/>
                </a:lnTo>
                <a:lnTo>
                  <a:pt x="7277" y="97630"/>
                </a:lnTo>
                <a:lnTo>
                  <a:pt x="0" y="142751"/>
                </a:lnTo>
                <a:lnTo>
                  <a:pt x="0" y="3086224"/>
                </a:lnTo>
                <a:lnTo>
                  <a:pt x="7277" y="3131344"/>
                </a:lnTo>
                <a:lnTo>
                  <a:pt x="27542" y="3170531"/>
                </a:lnTo>
                <a:lnTo>
                  <a:pt x="58443" y="3201432"/>
                </a:lnTo>
                <a:lnTo>
                  <a:pt x="97630" y="3221697"/>
                </a:lnTo>
                <a:lnTo>
                  <a:pt x="142750" y="3228975"/>
                </a:lnTo>
                <a:lnTo>
                  <a:pt x="6458074" y="3228975"/>
                </a:lnTo>
                <a:lnTo>
                  <a:pt x="6503194" y="3221697"/>
                </a:lnTo>
                <a:lnTo>
                  <a:pt x="6542381" y="3201432"/>
                </a:lnTo>
                <a:lnTo>
                  <a:pt x="6573282" y="3170531"/>
                </a:lnTo>
                <a:lnTo>
                  <a:pt x="6593547" y="3131344"/>
                </a:lnTo>
                <a:lnTo>
                  <a:pt x="6600825" y="3086224"/>
                </a:lnTo>
                <a:lnTo>
                  <a:pt x="6600825" y="142751"/>
                </a:lnTo>
                <a:lnTo>
                  <a:pt x="6593547" y="97630"/>
                </a:lnTo>
                <a:lnTo>
                  <a:pt x="6573282" y="58444"/>
                </a:lnTo>
                <a:lnTo>
                  <a:pt x="6542381" y="27542"/>
                </a:lnTo>
                <a:lnTo>
                  <a:pt x="6503194" y="7277"/>
                </a:lnTo>
                <a:lnTo>
                  <a:pt x="6458074" y="0"/>
                </a:lnTo>
                <a:close/>
              </a:path>
            </a:pathLst>
          </a:custGeom>
          <a:solidFill>
            <a:srgbClr val="D9EACA"/>
          </a:solidFill>
        </p:spPr>
        <p:txBody>
          <a:bodyPr wrap="square" lIns="0" tIns="0" rIns="0" bIns="0" rtlCol="0"/>
          <a:lstStyle/>
          <a:p>
            <a:endParaRPr sz="1588"/>
          </a:p>
        </p:txBody>
      </p:sp>
      <p:sp>
        <p:nvSpPr>
          <p:cNvPr id="10" name="object 10"/>
          <p:cNvSpPr txBox="1"/>
          <p:nvPr/>
        </p:nvSpPr>
        <p:spPr>
          <a:xfrm>
            <a:off x="3885146" y="2664680"/>
            <a:ext cx="1502709" cy="445922"/>
          </a:xfrm>
          <a:prstGeom prst="rect">
            <a:avLst/>
          </a:prstGeom>
        </p:spPr>
        <p:txBody>
          <a:bodyPr vert="horz" wrap="square" lIns="0" tIns="11206" rIns="0" bIns="0" rtlCol="0">
            <a:spAutoFit/>
          </a:bodyPr>
          <a:lstStyle/>
          <a:p>
            <a:pPr marL="11206">
              <a:spcBef>
                <a:spcPts val="88"/>
              </a:spcBef>
            </a:pPr>
            <a:r>
              <a:rPr sz="2824" spc="-4" dirty="0">
                <a:solidFill>
                  <a:srgbClr val="4D4D4D"/>
                </a:solidFill>
                <a:latin typeface="Arial"/>
                <a:cs typeface="Arial"/>
              </a:rPr>
              <a:t>p</a:t>
            </a:r>
            <a:r>
              <a:rPr sz="2824" spc="-53" dirty="0">
                <a:solidFill>
                  <a:srgbClr val="4D4D4D"/>
                </a:solidFill>
                <a:latin typeface="Arial"/>
                <a:cs typeface="Arial"/>
              </a:rPr>
              <a:t>r</a:t>
            </a:r>
            <a:r>
              <a:rPr sz="2824" spc="-13" dirty="0">
                <a:solidFill>
                  <a:srgbClr val="4D4D4D"/>
                </a:solidFill>
                <a:latin typeface="Arial"/>
                <a:cs typeface="Arial"/>
              </a:rPr>
              <a:t>og</a:t>
            </a:r>
            <a:r>
              <a:rPr sz="2824" spc="-53" dirty="0">
                <a:solidFill>
                  <a:srgbClr val="4D4D4D"/>
                </a:solidFill>
                <a:latin typeface="Arial"/>
                <a:cs typeface="Arial"/>
              </a:rPr>
              <a:t>r</a:t>
            </a:r>
            <a:r>
              <a:rPr sz="2824" spc="-106" dirty="0">
                <a:solidFill>
                  <a:srgbClr val="4D4D4D"/>
                </a:solidFill>
                <a:latin typeface="Arial"/>
                <a:cs typeface="Arial"/>
              </a:rPr>
              <a:t>a</a:t>
            </a:r>
            <a:r>
              <a:rPr sz="2824" spc="-9" dirty="0">
                <a:solidFill>
                  <a:srgbClr val="4D4D4D"/>
                </a:solidFill>
                <a:latin typeface="Arial"/>
                <a:cs typeface="Arial"/>
              </a:rPr>
              <a:t>m</a:t>
            </a:r>
            <a:r>
              <a:rPr sz="2824" spc="-57" dirty="0">
                <a:solidFill>
                  <a:srgbClr val="4D4D4D"/>
                </a:solidFill>
                <a:latin typeface="Arial"/>
                <a:cs typeface="Arial"/>
              </a:rPr>
              <a:t>s</a:t>
            </a:r>
            <a:endParaRPr sz="2824">
              <a:latin typeface="Arial"/>
              <a:cs typeface="Arial"/>
            </a:endParaRPr>
          </a:p>
        </p:txBody>
      </p:sp>
      <p:sp>
        <p:nvSpPr>
          <p:cNvPr id="11" name="object 11"/>
          <p:cNvSpPr txBox="1"/>
          <p:nvPr/>
        </p:nvSpPr>
        <p:spPr>
          <a:xfrm>
            <a:off x="6865747" y="2664879"/>
            <a:ext cx="1761004" cy="445922"/>
          </a:xfrm>
          <a:prstGeom prst="rect">
            <a:avLst/>
          </a:prstGeom>
        </p:spPr>
        <p:txBody>
          <a:bodyPr vert="horz" wrap="square" lIns="0" tIns="11206" rIns="0" bIns="0" rtlCol="0">
            <a:spAutoFit/>
          </a:bodyPr>
          <a:lstStyle/>
          <a:p>
            <a:pPr marL="11206">
              <a:spcBef>
                <a:spcPts val="88"/>
              </a:spcBef>
            </a:pPr>
            <a:r>
              <a:rPr sz="2824" spc="49" dirty="0">
                <a:solidFill>
                  <a:srgbClr val="4D4D4D"/>
                </a:solidFill>
                <a:latin typeface="Arial"/>
                <a:cs typeface="Arial"/>
              </a:rPr>
              <a:t>c</a:t>
            </a:r>
            <a:r>
              <a:rPr sz="2824" spc="-13" dirty="0">
                <a:solidFill>
                  <a:srgbClr val="4D4D4D"/>
                </a:solidFill>
                <a:latin typeface="Arial"/>
                <a:cs typeface="Arial"/>
              </a:rPr>
              <a:t>o</a:t>
            </a:r>
            <a:r>
              <a:rPr sz="2824" spc="-9" dirty="0">
                <a:solidFill>
                  <a:srgbClr val="4D4D4D"/>
                </a:solidFill>
                <a:latin typeface="Arial"/>
                <a:cs typeface="Arial"/>
              </a:rPr>
              <a:t>mm</a:t>
            </a:r>
            <a:r>
              <a:rPr sz="2824" spc="-106" dirty="0">
                <a:solidFill>
                  <a:srgbClr val="4D4D4D"/>
                </a:solidFill>
                <a:latin typeface="Arial"/>
                <a:cs typeface="Arial"/>
              </a:rPr>
              <a:t>a</a:t>
            </a:r>
            <a:r>
              <a:rPr sz="2824" spc="-62" dirty="0">
                <a:solidFill>
                  <a:srgbClr val="4D4D4D"/>
                </a:solidFill>
                <a:latin typeface="Arial"/>
                <a:cs typeface="Arial"/>
              </a:rPr>
              <a:t>n</a:t>
            </a:r>
            <a:r>
              <a:rPr sz="2824" spc="-4" dirty="0">
                <a:solidFill>
                  <a:srgbClr val="4D4D4D"/>
                </a:solidFill>
                <a:latin typeface="Arial"/>
                <a:cs typeface="Arial"/>
              </a:rPr>
              <a:t>ds</a:t>
            </a:r>
            <a:endParaRPr sz="2824">
              <a:latin typeface="Arial"/>
              <a:cs typeface="Arial"/>
            </a:endParaRPr>
          </a:p>
        </p:txBody>
      </p:sp>
      <p:sp>
        <p:nvSpPr>
          <p:cNvPr id="12" name="object 12"/>
          <p:cNvSpPr/>
          <p:nvPr/>
        </p:nvSpPr>
        <p:spPr>
          <a:xfrm>
            <a:off x="4064001" y="3204883"/>
            <a:ext cx="4769971" cy="2076822"/>
          </a:xfrm>
          <a:prstGeom prst="rect">
            <a:avLst/>
          </a:prstGeom>
          <a:blipFill>
            <a:blip r:embed="rId5" cstate="print"/>
            <a:stretch>
              <a:fillRect/>
            </a:stretch>
          </a:blipFill>
        </p:spPr>
        <p:txBody>
          <a:bodyPr wrap="square" lIns="0" tIns="0" rIns="0" bIns="0" rtlCol="0"/>
          <a:lstStyle/>
          <a:p>
            <a:endParaRPr sz="1588"/>
          </a:p>
        </p:txBody>
      </p:sp>
      <p:sp>
        <p:nvSpPr>
          <p:cNvPr id="13" name="object 13"/>
          <p:cNvSpPr/>
          <p:nvPr/>
        </p:nvSpPr>
        <p:spPr>
          <a:xfrm>
            <a:off x="4104154" y="3235699"/>
            <a:ext cx="4689662" cy="1991846"/>
          </a:xfrm>
          <a:custGeom>
            <a:avLst/>
            <a:gdLst/>
            <a:ahLst/>
            <a:cxnLst/>
            <a:rect l="l" t="t" r="r" b="b"/>
            <a:pathLst>
              <a:path w="5314950" h="2257425">
                <a:moveTo>
                  <a:pt x="5172078" y="0"/>
                </a:moveTo>
                <a:lnTo>
                  <a:pt x="142871" y="0"/>
                </a:lnTo>
                <a:lnTo>
                  <a:pt x="97713" y="7283"/>
                </a:lnTo>
                <a:lnTo>
                  <a:pt x="58493" y="27565"/>
                </a:lnTo>
                <a:lnTo>
                  <a:pt x="27565" y="58492"/>
                </a:lnTo>
                <a:lnTo>
                  <a:pt x="7283" y="97712"/>
                </a:lnTo>
                <a:lnTo>
                  <a:pt x="0" y="142871"/>
                </a:lnTo>
                <a:lnTo>
                  <a:pt x="0" y="2114553"/>
                </a:lnTo>
                <a:lnTo>
                  <a:pt x="7283" y="2159711"/>
                </a:lnTo>
                <a:lnTo>
                  <a:pt x="27565" y="2198931"/>
                </a:lnTo>
                <a:lnTo>
                  <a:pt x="58493" y="2229859"/>
                </a:lnTo>
                <a:lnTo>
                  <a:pt x="97713" y="2250141"/>
                </a:lnTo>
                <a:lnTo>
                  <a:pt x="142871" y="2257425"/>
                </a:lnTo>
                <a:lnTo>
                  <a:pt x="5172078" y="2257425"/>
                </a:lnTo>
                <a:lnTo>
                  <a:pt x="5217237" y="2250141"/>
                </a:lnTo>
                <a:lnTo>
                  <a:pt x="5256457" y="2229859"/>
                </a:lnTo>
                <a:lnTo>
                  <a:pt x="5287384" y="2198931"/>
                </a:lnTo>
                <a:lnTo>
                  <a:pt x="5307666" y="2159711"/>
                </a:lnTo>
                <a:lnTo>
                  <a:pt x="5314950" y="2114553"/>
                </a:lnTo>
                <a:lnTo>
                  <a:pt x="5314950" y="142871"/>
                </a:lnTo>
                <a:lnTo>
                  <a:pt x="5307666" y="97712"/>
                </a:lnTo>
                <a:lnTo>
                  <a:pt x="5287384" y="58492"/>
                </a:lnTo>
                <a:lnTo>
                  <a:pt x="5256457" y="27565"/>
                </a:lnTo>
                <a:lnTo>
                  <a:pt x="5217237" y="7283"/>
                </a:lnTo>
                <a:lnTo>
                  <a:pt x="5172078" y="0"/>
                </a:lnTo>
                <a:close/>
              </a:path>
            </a:pathLst>
          </a:custGeom>
          <a:solidFill>
            <a:srgbClr val="C0EDFE"/>
          </a:solidFill>
        </p:spPr>
        <p:txBody>
          <a:bodyPr wrap="square" lIns="0" tIns="0" rIns="0" bIns="0" rtlCol="0"/>
          <a:lstStyle/>
          <a:p>
            <a:endParaRPr sz="1588"/>
          </a:p>
        </p:txBody>
      </p:sp>
      <p:sp>
        <p:nvSpPr>
          <p:cNvPr id="14" name="object 14"/>
          <p:cNvSpPr/>
          <p:nvPr/>
        </p:nvSpPr>
        <p:spPr>
          <a:xfrm>
            <a:off x="4515971" y="4037853"/>
            <a:ext cx="3443940" cy="922617"/>
          </a:xfrm>
          <a:prstGeom prst="rect">
            <a:avLst/>
          </a:prstGeom>
          <a:blipFill>
            <a:blip r:embed="rId6" cstate="print"/>
            <a:stretch>
              <a:fillRect/>
            </a:stretch>
          </a:blipFill>
        </p:spPr>
        <p:txBody>
          <a:bodyPr wrap="square" lIns="0" tIns="0" rIns="0" bIns="0" rtlCol="0"/>
          <a:lstStyle/>
          <a:p>
            <a:endParaRPr sz="1588"/>
          </a:p>
        </p:txBody>
      </p:sp>
      <p:sp>
        <p:nvSpPr>
          <p:cNvPr id="15" name="object 15"/>
          <p:cNvSpPr/>
          <p:nvPr/>
        </p:nvSpPr>
        <p:spPr>
          <a:xfrm>
            <a:off x="4557993" y="4067735"/>
            <a:ext cx="3361765" cy="840441"/>
          </a:xfrm>
          <a:custGeom>
            <a:avLst/>
            <a:gdLst/>
            <a:ahLst/>
            <a:cxnLst/>
            <a:rect l="l" t="t" r="r" b="b"/>
            <a:pathLst>
              <a:path w="3810000" h="952500">
                <a:moveTo>
                  <a:pt x="3667125" y="0"/>
                </a:moveTo>
                <a:lnTo>
                  <a:pt x="142875" y="0"/>
                </a:lnTo>
                <a:lnTo>
                  <a:pt x="97715" y="7283"/>
                </a:lnTo>
                <a:lnTo>
                  <a:pt x="58494" y="27566"/>
                </a:lnTo>
                <a:lnTo>
                  <a:pt x="27566" y="58494"/>
                </a:lnTo>
                <a:lnTo>
                  <a:pt x="7283" y="97715"/>
                </a:lnTo>
                <a:lnTo>
                  <a:pt x="0" y="142875"/>
                </a:lnTo>
                <a:lnTo>
                  <a:pt x="0" y="809625"/>
                </a:lnTo>
                <a:lnTo>
                  <a:pt x="7283" y="854784"/>
                </a:lnTo>
                <a:lnTo>
                  <a:pt x="27566" y="894005"/>
                </a:lnTo>
                <a:lnTo>
                  <a:pt x="58494" y="924933"/>
                </a:lnTo>
                <a:lnTo>
                  <a:pt x="97715" y="945216"/>
                </a:lnTo>
                <a:lnTo>
                  <a:pt x="142875" y="952500"/>
                </a:lnTo>
                <a:lnTo>
                  <a:pt x="3667125" y="952500"/>
                </a:lnTo>
                <a:lnTo>
                  <a:pt x="3712284" y="945216"/>
                </a:lnTo>
                <a:lnTo>
                  <a:pt x="3751505" y="924933"/>
                </a:lnTo>
                <a:lnTo>
                  <a:pt x="3782433" y="894005"/>
                </a:lnTo>
                <a:lnTo>
                  <a:pt x="3802716" y="854784"/>
                </a:lnTo>
                <a:lnTo>
                  <a:pt x="3810000" y="809625"/>
                </a:lnTo>
                <a:lnTo>
                  <a:pt x="3810000" y="142875"/>
                </a:lnTo>
                <a:lnTo>
                  <a:pt x="3802716" y="97715"/>
                </a:lnTo>
                <a:lnTo>
                  <a:pt x="3782433" y="58494"/>
                </a:lnTo>
                <a:lnTo>
                  <a:pt x="3751505" y="27566"/>
                </a:lnTo>
                <a:lnTo>
                  <a:pt x="3712284" y="7283"/>
                </a:lnTo>
                <a:lnTo>
                  <a:pt x="3667125" y="0"/>
                </a:lnTo>
                <a:close/>
              </a:path>
            </a:pathLst>
          </a:custGeom>
          <a:solidFill>
            <a:srgbClr val="C2E5A6"/>
          </a:solidFill>
        </p:spPr>
        <p:txBody>
          <a:bodyPr wrap="square" lIns="0" tIns="0" rIns="0" bIns="0" rtlCol="0"/>
          <a:lstStyle/>
          <a:p>
            <a:endParaRPr sz="1588"/>
          </a:p>
        </p:txBody>
      </p:sp>
      <p:sp>
        <p:nvSpPr>
          <p:cNvPr id="16" name="object 16"/>
          <p:cNvSpPr txBox="1"/>
          <p:nvPr/>
        </p:nvSpPr>
        <p:spPr>
          <a:xfrm>
            <a:off x="4664448" y="3470302"/>
            <a:ext cx="3111874" cy="1265248"/>
          </a:xfrm>
          <a:prstGeom prst="rect">
            <a:avLst/>
          </a:prstGeom>
        </p:spPr>
        <p:txBody>
          <a:bodyPr vert="horz" wrap="square" lIns="0" tIns="11206" rIns="0" bIns="0" rtlCol="0">
            <a:spAutoFit/>
          </a:bodyPr>
          <a:lstStyle/>
          <a:p>
            <a:pPr marL="287446">
              <a:spcBef>
                <a:spcPts val="88"/>
              </a:spcBef>
            </a:pPr>
            <a:r>
              <a:rPr sz="2824" spc="-71" dirty="0">
                <a:solidFill>
                  <a:srgbClr val="4D4D4D"/>
                </a:solidFill>
                <a:latin typeface="Arial"/>
                <a:cs typeface="Arial"/>
              </a:rPr>
              <a:t>Linux</a:t>
            </a:r>
            <a:r>
              <a:rPr sz="2824" spc="-18" dirty="0">
                <a:solidFill>
                  <a:srgbClr val="4D4D4D"/>
                </a:solidFill>
                <a:latin typeface="Arial"/>
                <a:cs typeface="Arial"/>
              </a:rPr>
              <a:t> </a:t>
            </a:r>
            <a:r>
              <a:rPr sz="2824" spc="-66" dirty="0">
                <a:solidFill>
                  <a:srgbClr val="4D4D4D"/>
                </a:solidFill>
                <a:latin typeface="Arial"/>
                <a:cs typeface="Arial"/>
              </a:rPr>
              <a:t>kernel</a:t>
            </a:r>
            <a:endParaRPr sz="2824">
              <a:latin typeface="Arial"/>
              <a:cs typeface="Arial"/>
            </a:endParaRPr>
          </a:p>
          <a:p>
            <a:pPr marL="11206">
              <a:spcBef>
                <a:spcPts val="2964"/>
              </a:spcBef>
            </a:pPr>
            <a:r>
              <a:rPr sz="2824" spc="-26" dirty="0">
                <a:solidFill>
                  <a:srgbClr val="4D4D4D"/>
                </a:solidFill>
                <a:latin typeface="Arial"/>
                <a:cs typeface="Arial"/>
              </a:rPr>
              <a:t>Computer</a:t>
            </a:r>
            <a:r>
              <a:rPr sz="2824" spc="-35" dirty="0">
                <a:solidFill>
                  <a:srgbClr val="4D4D4D"/>
                </a:solidFill>
                <a:latin typeface="Arial"/>
                <a:cs typeface="Arial"/>
              </a:rPr>
              <a:t> </a:t>
            </a:r>
            <a:r>
              <a:rPr sz="2824" spc="-62" dirty="0">
                <a:solidFill>
                  <a:srgbClr val="4D4D4D"/>
                </a:solidFill>
                <a:latin typeface="Arial"/>
                <a:cs typeface="Arial"/>
              </a:rPr>
              <a:t>hardware</a:t>
            </a:r>
            <a:endParaRPr sz="2824">
              <a:latin typeface="Arial"/>
              <a:cs typeface="Arial"/>
            </a:endParaRPr>
          </a:p>
        </p:txBody>
      </p:sp>
      <p:sp>
        <p:nvSpPr>
          <p:cNvPr id="17" name="object 17"/>
          <p:cNvSpPr txBox="1">
            <a:spLocks noGrp="1"/>
          </p:cNvSpPr>
          <p:nvPr>
            <p:ph type="title"/>
          </p:nvPr>
        </p:nvSpPr>
        <p:spPr/>
        <p:txBody>
          <a:bodyPr/>
          <a:lstStyle/>
          <a:p>
            <a:r>
              <a:rPr lang="en-US" spc="-101" dirty="0"/>
              <a:t>Shells</a:t>
            </a:r>
            <a:endParaRPr lang="en-US" dirty="0"/>
          </a:p>
        </p:txBody>
      </p:sp>
      <p:sp>
        <p:nvSpPr>
          <p:cNvPr id="24" name="Content Placeholder 23">
            <a:extLst>
              <a:ext uri="{FF2B5EF4-FFF2-40B4-BE49-F238E27FC236}">
                <a16:creationId xmlns:a16="http://schemas.microsoft.com/office/drawing/2014/main" id="{358A751F-71DB-4146-A21C-1F667188DA30}"/>
              </a:ext>
            </a:extLst>
          </p:cNvPr>
          <p:cNvSpPr>
            <a:spLocks noGrp="1"/>
          </p:cNvSpPr>
          <p:nvPr>
            <p:ph idx="1"/>
          </p:nvPr>
        </p:nvSpPr>
        <p:spPr>
          <a:xfrm>
            <a:off x="5455227" y="1151169"/>
            <a:ext cx="1281545" cy="562982"/>
          </a:xfrm>
        </p:spPr>
        <p:txBody>
          <a:bodyPr/>
          <a:lstStyle/>
          <a:p>
            <a:pPr marL="0" indent="0">
              <a:buNone/>
            </a:pPr>
            <a:r>
              <a:rPr lang="en-US" dirty="0"/>
              <a:t>users</a:t>
            </a:r>
          </a:p>
        </p:txBody>
      </p:sp>
      <p:sp>
        <p:nvSpPr>
          <p:cNvPr id="21" name="object 21"/>
          <p:cNvSpPr txBox="1">
            <a:spLocks noGrp="1"/>
          </p:cNvSpPr>
          <p:nvPr>
            <p:ph type="dt" sz="half" idx="10"/>
          </p:nvPr>
        </p:nvSpPr>
        <p:spPr/>
        <p:txBody>
          <a:bodyPr/>
          <a:lstStyle/>
          <a:p>
            <a:fld id="{17B947E4-E807-7F43-8E9F-BAE53075AE67}" type="datetime1">
              <a:rPr lang="en-US" smtClean="0"/>
              <a:t>2/2/19</a:t>
            </a:fld>
            <a:endParaRPr lang="en-US" dirty="0"/>
          </a:p>
        </p:txBody>
      </p:sp>
      <p:sp>
        <p:nvSpPr>
          <p:cNvPr id="19" name="object 19"/>
          <p:cNvSpPr txBox="1">
            <a:spLocks noGrp="1"/>
          </p:cNvSpPr>
          <p:nvPr>
            <p:ph type="ftr" sz="quarter" idx="11"/>
          </p:nvPr>
        </p:nvSpPr>
        <p:spPr/>
        <p:txBody>
          <a:bodyPr/>
          <a:lstStyle/>
          <a:p>
            <a:r>
              <a:rPr lang="en-US"/>
              <a:t>Fundamentals of HPC – Introduction to Linux</a:t>
            </a:r>
            <a:endParaRPr lang="en-US" dirty="0"/>
          </a:p>
        </p:txBody>
      </p:sp>
      <p:sp>
        <p:nvSpPr>
          <p:cNvPr id="20" name="object 20"/>
          <p:cNvSpPr txBox="1">
            <a:spLocks noGrp="1"/>
          </p:cNvSpPr>
          <p:nvPr>
            <p:ph type="sldNum" sz="quarter" idx="12"/>
          </p:nvPr>
        </p:nvSpPr>
        <p:spPr/>
        <p:txBody>
          <a:bodyPr/>
          <a:lstStyle/>
          <a:p>
            <a:fld id="{81D60167-4931-47E6-BA6A-407CBD079E47}" type="slidenum">
              <a:rPr lang="en-US" smtClean="0"/>
              <a:pPr/>
              <a:t>10</a:t>
            </a:fld>
            <a:endParaRPr lang="en-US" dirty="0"/>
          </a:p>
        </p:txBody>
      </p:sp>
    </p:spTree>
    <p:extLst>
      <p:ext uri="{BB962C8B-B14F-4D97-AF65-F5344CB8AC3E}">
        <p14:creationId xmlns:p14="http://schemas.microsoft.com/office/powerpoint/2010/main" val="2374692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a:t>Shell features</a:t>
            </a:r>
            <a:endParaRPr lang="en-US" dirty="0"/>
          </a:p>
        </p:txBody>
      </p:sp>
      <p:sp>
        <p:nvSpPr>
          <p:cNvPr id="11" name="Content Placeholder 10">
            <a:extLst>
              <a:ext uri="{FF2B5EF4-FFF2-40B4-BE49-F238E27FC236}">
                <a16:creationId xmlns:a16="http://schemas.microsoft.com/office/drawing/2014/main" id="{2721CFB5-0E58-9646-AF06-DF8D6AADCB6D}"/>
              </a:ext>
            </a:extLst>
          </p:cNvPr>
          <p:cNvSpPr>
            <a:spLocks noGrp="1"/>
          </p:cNvSpPr>
          <p:nvPr>
            <p:ph idx="1"/>
          </p:nvPr>
        </p:nvSpPr>
        <p:spPr/>
        <p:txBody>
          <a:bodyPr/>
          <a:lstStyle/>
          <a:p>
            <a:pPr marL="225810" indent="-214603">
              <a:spcBef>
                <a:spcPts val="101"/>
              </a:spcBef>
              <a:buClr>
                <a:srgbClr val="A9A57C"/>
              </a:buClr>
              <a:tabLst>
                <a:tab pos="226371" algn="l"/>
              </a:tabLst>
            </a:pPr>
            <a:r>
              <a:rPr lang="en-US" spc="-97" dirty="0">
                <a:solidFill>
                  <a:srgbClr val="2F2B20"/>
                </a:solidFill>
                <a:cs typeface="Arial"/>
              </a:rPr>
              <a:t>Tab</a:t>
            </a:r>
            <a:r>
              <a:rPr lang="en-US" spc="-13" dirty="0">
                <a:solidFill>
                  <a:srgbClr val="2F2B20"/>
                </a:solidFill>
                <a:cs typeface="Arial"/>
              </a:rPr>
              <a:t> </a:t>
            </a:r>
            <a:r>
              <a:rPr lang="en-US" spc="26" dirty="0">
                <a:solidFill>
                  <a:srgbClr val="2F2B20"/>
                </a:solidFill>
                <a:cs typeface="Arial"/>
              </a:rPr>
              <a:t>completion</a:t>
            </a:r>
            <a:endParaRPr lang="en-US" dirty="0">
              <a:cs typeface="Arial"/>
            </a:endParaRPr>
          </a:p>
          <a:p>
            <a:pPr>
              <a:spcBef>
                <a:spcPts val="44"/>
              </a:spcBef>
              <a:buClr>
                <a:srgbClr val="A9A57C"/>
              </a:buClr>
              <a:buFont typeface="Arial"/>
              <a:buChar char="•"/>
            </a:pPr>
            <a:endParaRPr lang="en-US" sz="4000" dirty="0">
              <a:latin typeface="Times New Roman"/>
              <a:cs typeface="Times New Roman"/>
            </a:endParaRPr>
          </a:p>
          <a:p>
            <a:pPr marL="225810" indent="-214603">
              <a:buClr>
                <a:srgbClr val="A9A57C"/>
              </a:buClr>
              <a:tabLst>
                <a:tab pos="226371" algn="l"/>
              </a:tabLst>
            </a:pPr>
            <a:r>
              <a:rPr lang="en-US" spc="13" dirty="0">
                <a:solidFill>
                  <a:srgbClr val="2F2B20"/>
                </a:solidFill>
                <a:cs typeface="Arial"/>
              </a:rPr>
              <a:t>History </a:t>
            </a:r>
            <a:r>
              <a:rPr lang="en-US" spc="9" dirty="0">
                <a:solidFill>
                  <a:srgbClr val="2F2B20"/>
                </a:solidFill>
                <a:cs typeface="Arial"/>
              </a:rPr>
              <a:t>and </a:t>
            </a:r>
            <a:r>
              <a:rPr lang="en-US" spc="22" dirty="0">
                <a:solidFill>
                  <a:srgbClr val="2F2B20"/>
                </a:solidFill>
                <a:cs typeface="Arial"/>
              </a:rPr>
              <a:t>command-line</a:t>
            </a:r>
            <a:r>
              <a:rPr lang="en-US" spc="-66" dirty="0">
                <a:solidFill>
                  <a:srgbClr val="2F2B20"/>
                </a:solidFill>
                <a:cs typeface="Arial"/>
              </a:rPr>
              <a:t> </a:t>
            </a:r>
            <a:r>
              <a:rPr lang="en-US" spc="22" dirty="0">
                <a:solidFill>
                  <a:srgbClr val="2F2B20"/>
                </a:solidFill>
                <a:cs typeface="Arial"/>
              </a:rPr>
              <a:t>editing</a:t>
            </a:r>
            <a:endParaRPr lang="en-US" dirty="0">
              <a:cs typeface="Arial"/>
            </a:endParaRPr>
          </a:p>
          <a:p>
            <a:pPr>
              <a:spcBef>
                <a:spcPts val="49"/>
              </a:spcBef>
              <a:buClr>
                <a:srgbClr val="A9A57C"/>
              </a:buClr>
              <a:buFont typeface="Arial"/>
              <a:buChar char="•"/>
            </a:pPr>
            <a:endParaRPr lang="en-US" sz="4000" dirty="0">
              <a:latin typeface="Times New Roman"/>
              <a:cs typeface="Times New Roman"/>
            </a:endParaRPr>
          </a:p>
          <a:p>
            <a:pPr marL="225810" indent="-214603">
              <a:buClr>
                <a:srgbClr val="A9A57C"/>
              </a:buClr>
              <a:tabLst>
                <a:tab pos="226371" algn="l"/>
              </a:tabLst>
            </a:pPr>
            <a:r>
              <a:rPr lang="en-US" spc="22" dirty="0">
                <a:solidFill>
                  <a:srgbClr val="2F2B20"/>
                </a:solidFill>
                <a:cs typeface="Arial"/>
              </a:rPr>
              <a:t>Scripting </a:t>
            </a:r>
            <a:r>
              <a:rPr lang="en-US" spc="9" dirty="0">
                <a:solidFill>
                  <a:srgbClr val="2F2B20"/>
                </a:solidFill>
                <a:cs typeface="Arial"/>
              </a:rPr>
              <a:t>and</a:t>
            </a:r>
            <a:r>
              <a:rPr lang="en-US" spc="-57" dirty="0">
                <a:solidFill>
                  <a:srgbClr val="2F2B20"/>
                </a:solidFill>
                <a:cs typeface="Arial"/>
              </a:rPr>
              <a:t> </a:t>
            </a:r>
            <a:r>
              <a:rPr lang="en-US" spc="13" dirty="0">
                <a:solidFill>
                  <a:srgbClr val="2F2B20"/>
                </a:solidFill>
                <a:cs typeface="Arial"/>
              </a:rPr>
              <a:t>programming</a:t>
            </a:r>
            <a:endParaRPr lang="en-US" dirty="0">
              <a:cs typeface="Arial"/>
            </a:endParaRPr>
          </a:p>
          <a:p>
            <a:pPr>
              <a:spcBef>
                <a:spcPts val="44"/>
              </a:spcBef>
              <a:buClr>
                <a:srgbClr val="A9A57C"/>
              </a:buClr>
              <a:buFont typeface="Arial"/>
              <a:buChar char="•"/>
            </a:pPr>
            <a:endParaRPr lang="en-US" sz="4000" dirty="0">
              <a:latin typeface="Times New Roman"/>
              <a:cs typeface="Times New Roman"/>
            </a:endParaRPr>
          </a:p>
          <a:p>
            <a:pPr marL="225810" indent="-214603">
              <a:buClr>
                <a:srgbClr val="A9A57C"/>
              </a:buClr>
              <a:tabLst>
                <a:tab pos="226371" algn="l"/>
              </a:tabLst>
            </a:pPr>
            <a:r>
              <a:rPr lang="en-US" spc="26" dirty="0">
                <a:solidFill>
                  <a:srgbClr val="2F2B20"/>
                </a:solidFill>
                <a:cs typeface="Arial"/>
              </a:rPr>
              <a:t>Built-in</a:t>
            </a:r>
            <a:r>
              <a:rPr lang="en-US" spc="-13" dirty="0">
                <a:solidFill>
                  <a:srgbClr val="2F2B20"/>
                </a:solidFill>
                <a:cs typeface="Arial"/>
              </a:rPr>
              <a:t> </a:t>
            </a:r>
            <a:r>
              <a:rPr lang="en-US" spc="9" dirty="0">
                <a:solidFill>
                  <a:srgbClr val="2F2B20"/>
                </a:solidFill>
                <a:cs typeface="Arial"/>
              </a:rPr>
              <a:t>utilities</a:t>
            </a:r>
            <a:endParaRPr lang="en-US" dirty="0">
              <a:cs typeface="Arial"/>
            </a:endParaRPr>
          </a:p>
          <a:p>
            <a:endParaRPr lang="en-US" dirty="0"/>
          </a:p>
        </p:txBody>
      </p:sp>
      <p:sp>
        <p:nvSpPr>
          <p:cNvPr id="10" name="object 10"/>
          <p:cNvSpPr txBox="1">
            <a:spLocks noGrp="1"/>
          </p:cNvSpPr>
          <p:nvPr>
            <p:ph type="dt" sz="half" idx="10"/>
          </p:nvPr>
        </p:nvSpPr>
        <p:spPr/>
        <p:txBody>
          <a:bodyPr/>
          <a:lstStyle/>
          <a:p>
            <a:fld id="{E3460CCA-EC14-C54B-8499-979FD379A155}" type="datetime1">
              <a:rPr lang="en-US" smtClean="0"/>
              <a:t>2/2/19</a:t>
            </a:fld>
            <a:endParaRPr lang="en-US" dirty="0"/>
          </a:p>
        </p:txBody>
      </p:sp>
      <p:sp>
        <p:nvSpPr>
          <p:cNvPr id="9" name="object 9"/>
          <p:cNvSpPr txBox="1">
            <a:spLocks noGrp="1"/>
          </p:cNvSpPr>
          <p:nvPr>
            <p:ph type="ftr" sz="quarter" idx="11"/>
          </p:nvPr>
        </p:nvSpPr>
        <p:spPr/>
        <p:txBody>
          <a:bodyPr/>
          <a:lstStyle/>
          <a:p>
            <a:r>
              <a:rPr lang="en-US"/>
              <a:t>Fundamentals of HPC – Introduction to Linux</a:t>
            </a:r>
            <a:endParaRPr lang="en-US" dirty="0"/>
          </a:p>
        </p:txBody>
      </p:sp>
      <p:sp>
        <p:nvSpPr>
          <p:cNvPr id="13" name="Slide Number Placeholder 12">
            <a:extLst>
              <a:ext uri="{FF2B5EF4-FFF2-40B4-BE49-F238E27FC236}">
                <a16:creationId xmlns:a16="http://schemas.microsoft.com/office/drawing/2014/main" id="{3C14C73F-ED5E-4E4C-8FEE-CD5ADD98AB1C}"/>
              </a:ext>
            </a:extLst>
          </p:cNvPr>
          <p:cNvSpPr>
            <a:spLocks noGrp="1"/>
          </p:cNvSpPr>
          <p:nvPr>
            <p:ph type="sldNum" sz="quarter" idx="12"/>
          </p:nvPr>
        </p:nvSpPr>
        <p:spPr/>
        <p:txBody>
          <a:bodyPr/>
          <a:lstStyle/>
          <a:p>
            <a:fld id="{DD321DBF-325B-3546-BAAF-4F6E3B3181FF}" type="slidenum">
              <a:rPr lang="en-US" smtClean="0"/>
              <a:t>11</a:t>
            </a:fld>
            <a:endParaRPr lang="en-US"/>
          </a:p>
        </p:txBody>
      </p:sp>
    </p:spTree>
    <p:extLst>
      <p:ext uri="{BB962C8B-B14F-4D97-AF65-F5344CB8AC3E}">
        <p14:creationId xmlns:p14="http://schemas.microsoft.com/office/powerpoint/2010/main" val="2037516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a:t>Anatomy of a Linux command</a:t>
            </a:r>
            <a:endParaRPr lang="en-US" dirty="0"/>
          </a:p>
        </p:txBody>
      </p:sp>
      <p:sp>
        <p:nvSpPr>
          <p:cNvPr id="6" name="object 6"/>
          <p:cNvSpPr txBox="1">
            <a:spLocks noGrp="1"/>
          </p:cNvSpPr>
          <p:nvPr>
            <p:ph idx="1"/>
          </p:nvPr>
        </p:nvSpPr>
        <p:spPr/>
        <p:txBody>
          <a:bodyPr/>
          <a:lstStyle/>
          <a:p>
            <a:r>
              <a:rPr lang="en-US" dirty="0"/>
              <a:t>command [flags] [flag arguments] [target(s)]</a:t>
            </a:r>
          </a:p>
          <a:p>
            <a:r>
              <a:rPr lang="en-US" dirty="0"/>
              <a:t>tar -c -f </a:t>
            </a:r>
            <a:r>
              <a:rPr lang="en-US" dirty="0" err="1"/>
              <a:t>archive.tar</a:t>
            </a:r>
            <a:r>
              <a:rPr lang="en-US" dirty="0"/>
              <a:t> </a:t>
            </a:r>
            <a:r>
              <a:rPr lang="en-US" dirty="0" err="1"/>
              <a:t>mydir</a:t>
            </a:r>
            <a:endParaRPr lang="en-US" dirty="0"/>
          </a:p>
          <a:p>
            <a:r>
              <a:rPr lang="en-US" dirty="0"/>
              <a:t>Flags may not mean the same thing when used with different commands</a:t>
            </a:r>
          </a:p>
          <a:p>
            <a:r>
              <a:rPr lang="en-US" dirty="0"/>
              <a:t>The same command may have different flags in different kinds of Unix </a:t>
            </a:r>
          </a:p>
          <a:p>
            <a:r>
              <a:rPr lang="en-US" dirty="0"/>
              <a:t>Case is important!</a:t>
            </a:r>
          </a:p>
          <a:p>
            <a:r>
              <a:rPr lang="en-US" dirty="0"/>
              <a:t>Order of flags may be important</a:t>
            </a:r>
          </a:p>
        </p:txBody>
      </p:sp>
      <p:sp>
        <p:nvSpPr>
          <p:cNvPr id="10" name="object 10"/>
          <p:cNvSpPr txBox="1">
            <a:spLocks noGrp="1"/>
          </p:cNvSpPr>
          <p:nvPr>
            <p:ph type="dt" sz="half" idx="10"/>
          </p:nvPr>
        </p:nvSpPr>
        <p:spPr/>
        <p:txBody>
          <a:bodyPr/>
          <a:lstStyle/>
          <a:p>
            <a:fld id="{30AD592A-26E4-034D-9DA0-925C62301745}" type="datetime1">
              <a:rPr lang="en-US" smtClean="0"/>
              <a:t>2/2/19</a:t>
            </a:fld>
            <a:endParaRPr lang="en-US" dirty="0"/>
          </a:p>
        </p:txBody>
      </p:sp>
      <p:sp>
        <p:nvSpPr>
          <p:cNvPr id="9" name="object 9"/>
          <p:cNvSpPr txBox="1">
            <a:spLocks noGrp="1"/>
          </p:cNvSpPr>
          <p:nvPr>
            <p:ph type="ftr" sz="quarter" idx="11"/>
          </p:nvPr>
        </p:nvSpPr>
        <p:spPr/>
        <p:txBody>
          <a:bodyPr/>
          <a:lstStyle/>
          <a:p>
            <a:r>
              <a:rPr lang="en-US"/>
              <a:t>Fundamentals of HPC – Introduction to Linux</a:t>
            </a:r>
            <a:endParaRPr lang="en-US" dirty="0"/>
          </a:p>
        </p:txBody>
      </p:sp>
      <p:sp>
        <p:nvSpPr>
          <p:cNvPr id="13" name="Slide Number Placeholder 12">
            <a:extLst>
              <a:ext uri="{FF2B5EF4-FFF2-40B4-BE49-F238E27FC236}">
                <a16:creationId xmlns:a16="http://schemas.microsoft.com/office/drawing/2014/main" id="{9070172B-C9B0-4B45-9392-6D78046697D5}"/>
              </a:ext>
            </a:extLst>
          </p:cNvPr>
          <p:cNvSpPr>
            <a:spLocks noGrp="1"/>
          </p:cNvSpPr>
          <p:nvPr>
            <p:ph type="sldNum" sz="quarter" idx="12"/>
          </p:nvPr>
        </p:nvSpPr>
        <p:spPr/>
        <p:txBody>
          <a:bodyPr/>
          <a:lstStyle/>
          <a:p>
            <a:fld id="{DD321DBF-325B-3546-BAAF-4F6E3B3181FF}" type="slidenum">
              <a:rPr lang="en-US" smtClean="0"/>
              <a:t>12</a:t>
            </a:fld>
            <a:endParaRPr lang="en-US"/>
          </a:p>
        </p:txBody>
      </p:sp>
    </p:spTree>
    <p:extLst>
      <p:ext uri="{BB962C8B-B14F-4D97-AF65-F5344CB8AC3E}">
        <p14:creationId xmlns:p14="http://schemas.microsoft.com/office/powerpoint/2010/main" val="1825986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4341311" y="2148704"/>
            <a:ext cx="2250701" cy="1399705"/>
          </a:xfrm>
          <a:prstGeom prst="rect">
            <a:avLst/>
          </a:prstGeom>
        </p:spPr>
        <p:txBody>
          <a:bodyPr vert="horz" wrap="square" lIns="0" tIns="14568" rIns="0" bIns="0" rtlCol="0">
            <a:spAutoFit/>
          </a:bodyPr>
          <a:lstStyle/>
          <a:p>
            <a:pPr marL="11206" algn="ctr">
              <a:spcBef>
                <a:spcPts val="115"/>
              </a:spcBef>
            </a:pPr>
            <a:r>
              <a:rPr sz="9000" spc="190" dirty="0">
                <a:solidFill>
                  <a:srgbClr val="2F2B20"/>
                </a:solidFill>
                <a:latin typeface="Arial"/>
                <a:cs typeface="Arial"/>
              </a:rPr>
              <a:t>m</a:t>
            </a:r>
            <a:r>
              <a:rPr sz="9000" spc="-88" dirty="0">
                <a:solidFill>
                  <a:srgbClr val="2F2B20"/>
                </a:solidFill>
                <a:latin typeface="Arial"/>
                <a:cs typeface="Arial"/>
              </a:rPr>
              <a:t>an</a:t>
            </a:r>
            <a:endParaRPr sz="9000" dirty="0">
              <a:latin typeface="Arial"/>
              <a:cs typeface="Arial"/>
            </a:endParaRPr>
          </a:p>
        </p:txBody>
      </p:sp>
      <p:sp>
        <p:nvSpPr>
          <p:cNvPr id="13" name="object 13"/>
          <p:cNvSpPr txBox="1">
            <a:spLocks noGrp="1"/>
          </p:cNvSpPr>
          <p:nvPr>
            <p:ph type="dt" sz="half" idx="10"/>
          </p:nvPr>
        </p:nvSpPr>
        <p:spPr/>
        <p:txBody>
          <a:bodyPr/>
          <a:lstStyle/>
          <a:p>
            <a:fld id="{E61997CD-D013-5446-9CC6-3C49AD27EB1B}" type="datetime1">
              <a:rPr lang="en-US" smtClean="0"/>
              <a:t>2/2/19</a:t>
            </a:fld>
            <a:endParaRPr lang="en-US" dirty="0"/>
          </a:p>
        </p:txBody>
      </p:sp>
      <p:sp>
        <p:nvSpPr>
          <p:cNvPr id="12" name="object 12"/>
          <p:cNvSpPr txBox="1">
            <a:spLocks noGrp="1"/>
          </p:cNvSpPr>
          <p:nvPr>
            <p:ph type="ftr" sz="quarter" idx="11"/>
          </p:nvPr>
        </p:nvSpPr>
        <p:spPr/>
        <p:txBody>
          <a:bodyPr/>
          <a:lstStyle/>
          <a:p>
            <a:r>
              <a:rPr lang="en-US"/>
              <a:t>Fundamentals of HPC – Introduction to Linux</a:t>
            </a:r>
            <a:endParaRPr lang="en-US" dirty="0"/>
          </a:p>
        </p:txBody>
      </p:sp>
      <p:sp>
        <p:nvSpPr>
          <p:cNvPr id="9" name="object 9"/>
          <p:cNvSpPr txBox="1"/>
          <p:nvPr/>
        </p:nvSpPr>
        <p:spPr>
          <a:xfrm>
            <a:off x="623455" y="4798279"/>
            <a:ext cx="2431676" cy="803531"/>
          </a:xfrm>
          <a:prstGeom prst="rect">
            <a:avLst/>
          </a:prstGeom>
        </p:spPr>
        <p:txBody>
          <a:bodyPr vert="horz" wrap="square" lIns="0" tIns="10646" rIns="0" bIns="0" rtlCol="0">
            <a:spAutoFit/>
          </a:bodyPr>
          <a:lstStyle/>
          <a:p>
            <a:pPr marL="11206" marR="4483">
              <a:lnSpc>
                <a:spcPct val="119800"/>
              </a:lnSpc>
              <a:spcBef>
                <a:spcPts val="84"/>
              </a:spcBef>
            </a:pPr>
            <a:r>
              <a:rPr sz="2250" dirty="0">
                <a:solidFill>
                  <a:srgbClr val="2F2B20"/>
                </a:solidFill>
                <a:latin typeface="Arial"/>
                <a:cs typeface="Arial"/>
              </a:rPr>
              <a:t>man </a:t>
            </a:r>
            <a:r>
              <a:rPr sz="2250" spc="31" dirty="0">
                <a:solidFill>
                  <a:srgbClr val="2F2B20"/>
                </a:solidFill>
                <a:latin typeface="Arial"/>
                <a:cs typeface="Arial"/>
              </a:rPr>
              <a:t>&lt;command&gt;  </a:t>
            </a:r>
            <a:r>
              <a:rPr sz="2250" dirty="0">
                <a:solidFill>
                  <a:srgbClr val="2F2B20"/>
                </a:solidFill>
                <a:latin typeface="Arial"/>
                <a:cs typeface="Arial"/>
              </a:rPr>
              <a:t>man </a:t>
            </a:r>
            <a:r>
              <a:rPr sz="2250" spc="88" dirty="0">
                <a:solidFill>
                  <a:srgbClr val="2F2B20"/>
                </a:solidFill>
                <a:latin typeface="Arial"/>
                <a:cs typeface="Arial"/>
              </a:rPr>
              <a:t>-k</a:t>
            </a:r>
            <a:r>
              <a:rPr sz="2250" spc="-71" dirty="0">
                <a:solidFill>
                  <a:srgbClr val="2F2B20"/>
                </a:solidFill>
                <a:latin typeface="Arial"/>
                <a:cs typeface="Arial"/>
              </a:rPr>
              <a:t> </a:t>
            </a:r>
            <a:r>
              <a:rPr sz="2250" spc="22" dirty="0">
                <a:solidFill>
                  <a:srgbClr val="2F2B20"/>
                </a:solidFill>
                <a:latin typeface="Arial"/>
                <a:cs typeface="Arial"/>
              </a:rPr>
              <a:t>&lt;keyword&gt;</a:t>
            </a:r>
            <a:endParaRPr sz="2250" dirty="0">
              <a:latin typeface="Arial"/>
              <a:cs typeface="Arial"/>
            </a:endParaRPr>
          </a:p>
        </p:txBody>
      </p:sp>
      <p:sp>
        <p:nvSpPr>
          <p:cNvPr id="2" name="object 5">
            <a:extLst>
              <a:ext uri="{FF2B5EF4-FFF2-40B4-BE49-F238E27FC236}">
                <a16:creationId xmlns:a16="http://schemas.microsoft.com/office/drawing/2014/main" id="{51A6CC35-734B-4EFE-939C-DFCA9A698620}"/>
              </a:ext>
            </a:extLst>
          </p:cNvPr>
          <p:cNvSpPr txBox="1">
            <a:spLocks/>
          </p:cNvSpPr>
          <p:nvPr/>
        </p:nvSpPr>
        <p:spPr>
          <a:xfrm>
            <a:off x="623455" y="402509"/>
            <a:ext cx="10920845" cy="663161"/>
          </a:xfrm>
          <a:prstGeom prst="rect">
            <a:avLst/>
          </a:prstGeom>
        </p:spPr>
        <p:txBody>
          <a:bodyPr vert="horz" wrap="square" lIns="0" tIns="11206" rIns="0" bIns="0" rtlCol="0" anchor="t">
            <a:spAutoFit/>
          </a:bodyPr>
          <a:lstStyle>
            <a:lvl1pPr algn="l" defTabSz="1005840" rtl="0" eaLnBrk="1" latinLnBrk="0" hangingPunct="1">
              <a:lnSpc>
                <a:spcPct val="90000"/>
              </a:lnSpc>
              <a:spcBef>
                <a:spcPct val="0"/>
              </a:spcBef>
              <a:buNone/>
              <a:defRPr sz="4800" kern="1200">
                <a:solidFill>
                  <a:schemeClr val="tx1"/>
                </a:solidFill>
                <a:latin typeface="+mj-lt"/>
                <a:ea typeface="+mj-ea"/>
                <a:cs typeface="+mj-cs"/>
              </a:defRPr>
            </a:lvl1pPr>
          </a:lstStyle>
          <a:p>
            <a:pPr marL="11206">
              <a:lnSpc>
                <a:spcPct val="100000"/>
              </a:lnSpc>
              <a:spcBef>
                <a:spcPts val="88"/>
              </a:spcBef>
            </a:pPr>
            <a:r>
              <a:rPr lang="en-US" sz="4236" spc="-13" dirty="0">
                <a:cs typeface="Calibri Light"/>
              </a:rPr>
              <a:t>The most important Linux command:</a:t>
            </a:r>
            <a:endParaRPr lang="en-US" sz="4236" spc="-13" dirty="0"/>
          </a:p>
        </p:txBody>
      </p:sp>
      <p:sp>
        <p:nvSpPr>
          <p:cNvPr id="22" name="Slide Number Placeholder 21">
            <a:extLst>
              <a:ext uri="{FF2B5EF4-FFF2-40B4-BE49-F238E27FC236}">
                <a16:creationId xmlns:a16="http://schemas.microsoft.com/office/drawing/2014/main" id="{F9D27BF3-8150-8149-BC70-F754851C6A73}"/>
              </a:ext>
            </a:extLst>
          </p:cNvPr>
          <p:cNvSpPr>
            <a:spLocks noGrp="1"/>
          </p:cNvSpPr>
          <p:nvPr>
            <p:ph type="sldNum" sz="quarter" idx="12"/>
          </p:nvPr>
        </p:nvSpPr>
        <p:spPr>
          <a:xfrm>
            <a:off x="8425005" y="6356348"/>
            <a:ext cx="682920" cy="365125"/>
          </a:xfrm>
        </p:spPr>
        <p:txBody>
          <a:bodyPr/>
          <a:lstStyle/>
          <a:p>
            <a:fld id="{DD321DBF-325B-3546-BAAF-4F6E3B3181FF}" type="slidenum">
              <a:rPr lang="en-US" smtClean="0"/>
              <a:t>13</a:t>
            </a:fld>
            <a:endParaRPr lang="en-US" dirty="0"/>
          </a:p>
        </p:txBody>
      </p:sp>
    </p:spTree>
    <p:extLst>
      <p:ext uri="{BB962C8B-B14F-4D97-AF65-F5344CB8AC3E}">
        <p14:creationId xmlns:p14="http://schemas.microsoft.com/office/powerpoint/2010/main" val="429217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838200" y="365125"/>
            <a:ext cx="10747664" cy="1325563"/>
          </a:xfrm>
        </p:spPr>
        <p:txBody>
          <a:bodyPr/>
          <a:lstStyle/>
          <a:p>
            <a:r>
              <a:rPr lang="en-US" dirty="0"/>
              <a:t>File and directory related </a:t>
            </a:r>
            <a:br>
              <a:rPr lang="en-US" dirty="0"/>
            </a:br>
            <a:r>
              <a:rPr lang="en-US" dirty="0"/>
              <a:t>commands</a:t>
            </a:r>
          </a:p>
        </p:txBody>
      </p:sp>
      <p:sp>
        <p:nvSpPr>
          <p:cNvPr id="11" name="Content Placeholder 10">
            <a:extLst>
              <a:ext uri="{FF2B5EF4-FFF2-40B4-BE49-F238E27FC236}">
                <a16:creationId xmlns:a16="http://schemas.microsoft.com/office/drawing/2014/main" id="{417BB6F5-83F6-3649-A0F9-EE9717BFE49D}"/>
              </a:ext>
            </a:extLst>
          </p:cNvPr>
          <p:cNvSpPr>
            <a:spLocks noGrp="1"/>
          </p:cNvSpPr>
          <p:nvPr>
            <p:ph idx="1"/>
          </p:nvPr>
        </p:nvSpPr>
        <p:spPr/>
        <p:txBody>
          <a:bodyPr>
            <a:normAutofit fontScale="92500" lnSpcReduction="20000"/>
          </a:bodyPr>
          <a:lstStyle/>
          <a:p>
            <a:pPr marL="11206">
              <a:spcBef>
                <a:spcPts val="115"/>
              </a:spcBef>
            </a:pPr>
            <a:r>
              <a:rPr lang="en-US" b="1" spc="44" dirty="0" err="1">
                <a:solidFill>
                  <a:srgbClr val="2F2B20"/>
                </a:solidFill>
                <a:cs typeface="Arial"/>
              </a:rPr>
              <a:t>pwd</a:t>
            </a:r>
            <a:r>
              <a:rPr lang="en-US" b="1" spc="44" dirty="0">
                <a:solidFill>
                  <a:srgbClr val="2F2B20"/>
                </a:solidFill>
                <a:cs typeface="Arial"/>
              </a:rPr>
              <a:t> </a:t>
            </a:r>
            <a:r>
              <a:rPr lang="en-US" spc="-101" dirty="0">
                <a:solidFill>
                  <a:srgbClr val="2F2B20"/>
                </a:solidFill>
                <a:cs typeface="Arial"/>
              </a:rPr>
              <a:t>– </a:t>
            </a:r>
            <a:r>
              <a:rPr lang="en-US" spc="31" dirty="0">
                <a:solidFill>
                  <a:srgbClr val="2F2B20"/>
                </a:solidFill>
                <a:cs typeface="Arial"/>
              </a:rPr>
              <a:t>prints </a:t>
            </a:r>
            <a:r>
              <a:rPr lang="en-US" spc="13" dirty="0">
                <a:solidFill>
                  <a:srgbClr val="2F2B20"/>
                </a:solidFill>
                <a:cs typeface="Arial"/>
              </a:rPr>
              <a:t>full </a:t>
            </a:r>
            <a:r>
              <a:rPr lang="en-US" spc="35" dirty="0">
                <a:solidFill>
                  <a:srgbClr val="2F2B20"/>
                </a:solidFill>
                <a:cs typeface="Arial"/>
              </a:rPr>
              <a:t>path </a:t>
            </a:r>
            <a:r>
              <a:rPr lang="en-US" spc="66" dirty="0">
                <a:solidFill>
                  <a:srgbClr val="2F2B20"/>
                </a:solidFill>
                <a:cs typeface="Arial"/>
              </a:rPr>
              <a:t>to </a:t>
            </a:r>
            <a:r>
              <a:rPr lang="en-US" spc="22" dirty="0">
                <a:solidFill>
                  <a:srgbClr val="2F2B20"/>
                </a:solidFill>
                <a:cs typeface="Arial"/>
              </a:rPr>
              <a:t>current</a:t>
            </a:r>
            <a:r>
              <a:rPr lang="en-US" spc="-4" dirty="0">
                <a:solidFill>
                  <a:srgbClr val="2F2B20"/>
                </a:solidFill>
                <a:cs typeface="Arial"/>
              </a:rPr>
              <a:t> </a:t>
            </a:r>
            <a:r>
              <a:rPr lang="en-US" spc="26" dirty="0">
                <a:solidFill>
                  <a:srgbClr val="2F2B20"/>
                </a:solidFill>
                <a:cs typeface="Arial"/>
              </a:rPr>
              <a:t>directory</a:t>
            </a:r>
            <a:endParaRPr lang="en-US" dirty="0">
              <a:cs typeface="Arial"/>
            </a:endParaRPr>
          </a:p>
          <a:p>
            <a:pPr marL="11206">
              <a:spcBef>
                <a:spcPts val="35"/>
              </a:spcBef>
            </a:pPr>
            <a:r>
              <a:rPr lang="en-US" b="1" spc="31" dirty="0">
                <a:solidFill>
                  <a:srgbClr val="2F2B20"/>
                </a:solidFill>
                <a:cs typeface="Arial"/>
              </a:rPr>
              <a:t>cd </a:t>
            </a:r>
            <a:r>
              <a:rPr lang="en-US" spc="-101" dirty="0">
                <a:solidFill>
                  <a:srgbClr val="2F2B20"/>
                </a:solidFill>
                <a:cs typeface="Arial"/>
              </a:rPr>
              <a:t>– </a:t>
            </a:r>
            <a:r>
              <a:rPr lang="en-US" spc="22" dirty="0">
                <a:solidFill>
                  <a:srgbClr val="2F2B20"/>
                </a:solidFill>
                <a:cs typeface="Arial"/>
              </a:rPr>
              <a:t>changes </a:t>
            </a:r>
            <a:r>
              <a:rPr lang="en-US" spc="26" dirty="0">
                <a:solidFill>
                  <a:srgbClr val="2F2B20"/>
                </a:solidFill>
                <a:cs typeface="Arial"/>
              </a:rPr>
              <a:t>directory; can </a:t>
            </a:r>
            <a:r>
              <a:rPr lang="en-US" dirty="0">
                <a:solidFill>
                  <a:srgbClr val="2F2B20"/>
                </a:solidFill>
                <a:cs typeface="Arial"/>
              </a:rPr>
              <a:t>use </a:t>
            </a:r>
            <a:r>
              <a:rPr lang="en-US" spc="13" dirty="0">
                <a:solidFill>
                  <a:srgbClr val="2F2B20"/>
                </a:solidFill>
                <a:cs typeface="Arial"/>
              </a:rPr>
              <a:t>full </a:t>
            </a:r>
            <a:r>
              <a:rPr lang="en-US" spc="26" dirty="0">
                <a:solidFill>
                  <a:srgbClr val="2F2B20"/>
                </a:solidFill>
                <a:cs typeface="Arial"/>
              </a:rPr>
              <a:t>or </a:t>
            </a:r>
            <a:r>
              <a:rPr lang="en-US" dirty="0">
                <a:solidFill>
                  <a:srgbClr val="2F2B20"/>
                </a:solidFill>
                <a:cs typeface="Arial"/>
              </a:rPr>
              <a:t>relative </a:t>
            </a:r>
            <a:r>
              <a:rPr lang="en-US" spc="35" dirty="0">
                <a:solidFill>
                  <a:srgbClr val="2F2B20"/>
                </a:solidFill>
                <a:cs typeface="Arial"/>
              </a:rPr>
              <a:t>path </a:t>
            </a:r>
            <a:r>
              <a:rPr lang="en-US" spc="-4" dirty="0">
                <a:solidFill>
                  <a:srgbClr val="2F2B20"/>
                </a:solidFill>
                <a:cs typeface="Arial"/>
              </a:rPr>
              <a:t>as</a:t>
            </a:r>
            <a:r>
              <a:rPr lang="en-US" spc="124" dirty="0">
                <a:solidFill>
                  <a:srgbClr val="2F2B20"/>
                </a:solidFill>
                <a:cs typeface="Arial"/>
              </a:rPr>
              <a:t> </a:t>
            </a:r>
            <a:r>
              <a:rPr lang="en-US" spc="22" dirty="0">
                <a:solidFill>
                  <a:srgbClr val="2F2B20"/>
                </a:solidFill>
                <a:cs typeface="Arial"/>
              </a:rPr>
              <a:t>target</a:t>
            </a:r>
            <a:endParaRPr lang="en-US" dirty="0">
              <a:cs typeface="Arial"/>
            </a:endParaRPr>
          </a:p>
          <a:p>
            <a:pPr marL="11206">
              <a:spcBef>
                <a:spcPts val="66"/>
              </a:spcBef>
            </a:pPr>
            <a:r>
              <a:rPr lang="en-US" b="1" spc="22" dirty="0" err="1">
                <a:solidFill>
                  <a:srgbClr val="2F2B20"/>
                </a:solidFill>
                <a:cs typeface="Arial"/>
              </a:rPr>
              <a:t>mkdir</a:t>
            </a:r>
            <a:r>
              <a:rPr lang="en-US" b="1" spc="22" dirty="0">
                <a:solidFill>
                  <a:srgbClr val="2F2B20"/>
                </a:solidFill>
                <a:cs typeface="Arial"/>
              </a:rPr>
              <a:t> </a:t>
            </a:r>
            <a:r>
              <a:rPr lang="en-US" spc="-101" dirty="0">
                <a:solidFill>
                  <a:srgbClr val="2F2B20"/>
                </a:solidFill>
                <a:cs typeface="Arial"/>
              </a:rPr>
              <a:t>– </a:t>
            </a:r>
            <a:r>
              <a:rPr lang="en-US" spc="9" dirty="0">
                <a:solidFill>
                  <a:srgbClr val="2F2B20"/>
                </a:solidFill>
                <a:cs typeface="Arial"/>
              </a:rPr>
              <a:t>creates </a:t>
            </a:r>
            <a:r>
              <a:rPr lang="en-US" spc="-26" dirty="0">
                <a:solidFill>
                  <a:srgbClr val="2F2B20"/>
                </a:solidFill>
                <a:cs typeface="Arial"/>
              </a:rPr>
              <a:t>a </a:t>
            </a:r>
            <a:r>
              <a:rPr lang="en-US" spc="31" dirty="0">
                <a:solidFill>
                  <a:srgbClr val="2F2B20"/>
                </a:solidFill>
                <a:cs typeface="Arial"/>
              </a:rPr>
              <a:t>subdirectory </a:t>
            </a:r>
            <a:r>
              <a:rPr lang="en-US" spc="4" dirty="0">
                <a:solidFill>
                  <a:srgbClr val="2F2B20"/>
                </a:solidFill>
                <a:cs typeface="Arial"/>
              </a:rPr>
              <a:t>in </a:t>
            </a:r>
            <a:r>
              <a:rPr lang="en-US" spc="22" dirty="0">
                <a:solidFill>
                  <a:srgbClr val="2F2B20"/>
                </a:solidFill>
                <a:cs typeface="Arial"/>
              </a:rPr>
              <a:t>the current</a:t>
            </a:r>
            <a:r>
              <a:rPr lang="en-US" spc="163" dirty="0">
                <a:solidFill>
                  <a:srgbClr val="2F2B20"/>
                </a:solidFill>
                <a:cs typeface="Arial"/>
              </a:rPr>
              <a:t> </a:t>
            </a:r>
            <a:r>
              <a:rPr lang="en-US" spc="26" dirty="0">
                <a:solidFill>
                  <a:srgbClr val="2F2B20"/>
                </a:solidFill>
                <a:cs typeface="Arial"/>
              </a:rPr>
              <a:t>directory</a:t>
            </a:r>
            <a:endParaRPr lang="en-US" dirty="0">
              <a:cs typeface="Arial"/>
            </a:endParaRPr>
          </a:p>
          <a:p>
            <a:pPr marL="11206">
              <a:spcBef>
                <a:spcPts val="35"/>
              </a:spcBef>
            </a:pPr>
            <a:r>
              <a:rPr lang="en-US" b="1" spc="4" dirty="0" err="1">
                <a:solidFill>
                  <a:srgbClr val="2F2B20"/>
                </a:solidFill>
                <a:cs typeface="Arial"/>
              </a:rPr>
              <a:t>rmdir</a:t>
            </a:r>
            <a:r>
              <a:rPr lang="en-US" b="1" spc="4" dirty="0">
                <a:solidFill>
                  <a:srgbClr val="2F2B20"/>
                </a:solidFill>
                <a:cs typeface="Arial"/>
              </a:rPr>
              <a:t> </a:t>
            </a:r>
            <a:r>
              <a:rPr lang="en-US" spc="-101" dirty="0">
                <a:solidFill>
                  <a:srgbClr val="2F2B20"/>
                </a:solidFill>
                <a:cs typeface="Arial"/>
              </a:rPr>
              <a:t>– </a:t>
            </a:r>
            <a:r>
              <a:rPr lang="en-US" spc="4" dirty="0">
                <a:solidFill>
                  <a:srgbClr val="2F2B20"/>
                </a:solidFill>
                <a:cs typeface="Arial"/>
              </a:rPr>
              <a:t>removes </a:t>
            </a:r>
            <a:r>
              <a:rPr lang="en-US" spc="-4" dirty="0">
                <a:solidFill>
                  <a:srgbClr val="2F2B20"/>
                </a:solidFill>
                <a:cs typeface="Arial"/>
              </a:rPr>
              <a:t>an </a:t>
            </a:r>
            <a:r>
              <a:rPr lang="en-US" spc="44" dirty="0">
                <a:solidFill>
                  <a:srgbClr val="2F2B20"/>
                </a:solidFill>
                <a:cs typeface="Arial"/>
              </a:rPr>
              <a:t>empty</a:t>
            </a:r>
            <a:r>
              <a:rPr lang="en-US" spc="154" dirty="0">
                <a:solidFill>
                  <a:srgbClr val="2F2B20"/>
                </a:solidFill>
                <a:cs typeface="Arial"/>
              </a:rPr>
              <a:t> </a:t>
            </a:r>
            <a:r>
              <a:rPr lang="en-US" spc="26" dirty="0">
                <a:solidFill>
                  <a:srgbClr val="2F2B20"/>
                </a:solidFill>
                <a:cs typeface="Arial"/>
              </a:rPr>
              <a:t>directory</a:t>
            </a:r>
            <a:endParaRPr lang="en-US" dirty="0">
              <a:cs typeface="Arial"/>
            </a:endParaRPr>
          </a:p>
          <a:p>
            <a:pPr marL="11206" marR="216285">
              <a:lnSpc>
                <a:spcPts val="2030"/>
              </a:lnSpc>
              <a:spcBef>
                <a:spcPts val="410"/>
              </a:spcBef>
            </a:pPr>
            <a:r>
              <a:rPr lang="en-US" b="1" spc="26" dirty="0" err="1">
                <a:solidFill>
                  <a:srgbClr val="2F2B20"/>
                </a:solidFill>
                <a:cs typeface="Arial"/>
              </a:rPr>
              <a:t>rm</a:t>
            </a:r>
            <a:r>
              <a:rPr lang="en-US" b="1" spc="26" dirty="0">
                <a:solidFill>
                  <a:srgbClr val="2F2B20"/>
                </a:solidFill>
                <a:cs typeface="Arial"/>
              </a:rPr>
              <a:t> </a:t>
            </a:r>
            <a:r>
              <a:rPr lang="en-US" spc="-101" dirty="0">
                <a:solidFill>
                  <a:srgbClr val="2F2B20"/>
                </a:solidFill>
                <a:cs typeface="Arial"/>
              </a:rPr>
              <a:t>– </a:t>
            </a:r>
            <a:r>
              <a:rPr lang="en-US" spc="4" dirty="0">
                <a:solidFill>
                  <a:srgbClr val="2F2B20"/>
                </a:solidFill>
                <a:cs typeface="Arial"/>
              </a:rPr>
              <a:t>removes </a:t>
            </a:r>
            <a:r>
              <a:rPr lang="en-US" spc="-26" dirty="0">
                <a:solidFill>
                  <a:srgbClr val="2F2B20"/>
                </a:solidFill>
                <a:cs typeface="Arial"/>
              </a:rPr>
              <a:t>a </a:t>
            </a:r>
            <a:r>
              <a:rPr lang="en-US" dirty="0">
                <a:solidFill>
                  <a:srgbClr val="2F2B20"/>
                </a:solidFill>
                <a:cs typeface="Arial"/>
              </a:rPr>
              <a:t>file </a:t>
            </a:r>
            <a:r>
              <a:rPr lang="en-US" spc="-35" dirty="0">
                <a:solidFill>
                  <a:srgbClr val="2F2B20"/>
                </a:solidFill>
                <a:cs typeface="Arial"/>
              </a:rPr>
              <a:t>(</a:t>
            </a:r>
            <a:r>
              <a:rPr lang="en-US" spc="-35" dirty="0" err="1">
                <a:solidFill>
                  <a:srgbClr val="2F2B20"/>
                </a:solidFill>
                <a:latin typeface="Courier New"/>
                <a:cs typeface="Courier New"/>
              </a:rPr>
              <a:t>rm</a:t>
            </a:r>
            <a:r>
              <a:rPr lang="en-US" spc="-35" dirty="0">
                <a:solidFill>
                  <a:srgbClr val="2F2B20"/>
                </a:solidFill>
                <a:latin typeface="Courier New"/>
                <a:cs typeface="Courier New"/>
              </a:rPr>
              <a:t> </a:t>
            </a:r>
            <a:r>
              <a:rPr lang="en-US" spc="13" dirty="0">
                <a:solidFill>
                  <a:srgbClr val="2F2B20"/>
                </a:solidFill>
                <a:latin typeface="Courier New"/>
                <a:cs typeface="Courier New"/>
              </a:rPr>
              <a:t>-r </a:t>
            </a:r>
            <a:r>
              <a:rPr lang="en-US" spc="4" dirty="0">
                <a:solidFill>
                  <a:srgbClr val="2F2B20"/>
                </a:solidFill>
                <a:cs typeface="Arial"/>
              </a:rPr>
              <a:t>removes </a:t>
            </a:r>
            <a:r>
              <a:rPr lang="en-US" spc="-26" dirty="0">
                <a:solidFill>
                  <a:srgbClr val="2F2B20"/>
                </a:solidFill>
                <a:cs typeface="Arial"/>
              </a:rPr>
              <a:t>a </a:t>
            </a:r>
            <a:r>
              <a:rPr lang="en-US" spc="26" dirty="0">
                <a:solidFill>
                  <a:srgbClr val="2F2B20"/>
                </a:solidFill>
                <a:cs typeface="Arial"/>
              </a:rPr>
              <a:t>directory </a:t>
            </a:r>
            <a:r>
              <a:rPr lang="en-US" spc="22" dirty="0">
                <a:solidFill>
                  <a:srgbClr val="2F2B20"/>
                </a:solidFill>
                <a:cs typeface="Arial"/>
              </a:rPr>
              <a:t>and </a:t>
            </a:r>
            <a:r>
              <a:rPr lang="en-US" spc="-4" dirty="0">
                <a:solidFill>
                  <a:srgbClr val="2F2B20"/>
                </a:solidFill>
                <a:cs typeface="Arial"/>
              </a:rPr>
              <a:t>all </a:t>
            </a:r>
            <a:r>
              <a:rPr lang="en-US" spc="44" dirty="0">
                <a:solidFill>
                  <a:srgbClr val="2F2B20"/>
                </a:solidFill>
                <a:cs typeface="Arial"/>
              </a:rPr>
              <a:t>of </a:t>
            </a:r>
            <a:r>
              <a:rPr lang="en-US" spc="26" dirty="0">
                <a:solidFill>
                  <a:srgbClr val="2F2B20"/>
                </a:solidFill>
                <a:cs typeface="Arial"/>
              </a:rPr>
              <a:t>its  </a:t>
            </a:r>
            <a:r>
              <a:rPr lang="en-US" spc="13" dirty="0">
                <a:solidFill>
                  <a:srgbClr val="2F2B20"/>
                </a:solidFill>
                <a:cs typeface="Arial"/>
              </a:rPr>
              <a:t>contents)</a:t>
            </a:r>
            <a:endParaRPr lang="en-US" dirty="0">
              <a:cs typeface="Arial"/>
            </a:endParaRPr>
          </a:p>
          <a:p>
            <a:pPr marL="11206">
              <a:spcBef>
                <a:spcPts val="35"/>
              </a:spcBef>
            </a:pPr>
            <a:r>
              <a:rPr lang="en-US" b="1" spc="31" dirty="0" err="1">
                <a:solidFill>
                  <a:srgbClr val="2F2B20"/>
                </a:solidFill>
                <a:cs typeface="Arial"/>
              </a:rPr>
              <a:t>cp</a:t>
            </a:r>
            <a:r>
              <a:rPr lang="en-US" b="1" spc="31" dirty="0">
                <a:solidFill>
                  <a:srgbClr val="2F2B20"/>
                </a:solidFill>
                <a:cs typeface="Arial"/>
              </a:rPr>
              <a:t> </a:t>
            </a:r>
            <a:r>
              <a:rPr lang="en-US" spc="-101" dirty="0">
                <a:solidFill>
                  <a:srgbClr val="2F2B20"/>
                </a:solidFill>
                <a:cs typeface="Arial"/>
              </a:rPr>
              <a:t>– </a:t>
            </a:r>
            <a:r>
              <a:rPr lang="en-US" spc="35" dirty="0">
                <a:solidFill>
                  <a:srgbClr val="2F2B20"/>
                </a:solidFill>
                <a:cs typeface="Arial"/>
              </a:rPr>
              <a:t>copies </a:t>
            </a:r>
            <a:r>
              <a:rPr lang="en-US" spc="-26" dirty="0">
                <a:solidFill>
                  <a:srgbClr val="2F2B20"/>
                </a:solidFill>
                <a:cs typeface="Arial"/>
              </a:rPr>
              <a:t>a</a:t>
            </a:r>
            <a:r>
              <a:rPr lang="en-US" spc="88" dirty="0">
                <a:solidFill>
                  <a:srgbClr val="2F2B20"/>
                </a:solidFill>
                <a:cs typeface="Arial"/>
              </a:rPr>
              <a:t> </a:t>
            </a:r>
            <a:r>
              <a:rPr lang="en-US" dirty="0">
                <a:solidFill>
                  <a:srgbClr val="2F2B20"/>
                </a:solidFill>
                <a:cs typeface="Arial"/>
              </a:rPr>
              <a:t>file</a:t>
            </a:r>
            <a:endParaRPr lang="en-US" dirty="0">
              <a:cs typeface="Arial"/>
            </a:endParaRPr>
          </a:p>
          <a:p>
            <a:pPr marL="11206">
              <a:spcBef>
                <a:spcPts val="66"/>
              </a:spcBef>
            </a:pPr>
            <a:r>
              <a:rPr lang="en-US" b="1" dirty="0">
                <a:solidFill>
                  <a:srgbClr val="2F2B20"/>
                </a:solidFill>
                <a:cs typeface="Arial"/>
              </a:rPr>
              <a:t>mv </a:t>
            </a:r>
            <a:r>
              <a:rPr lang="en-US" spc="-101" dirty="0">
                <a:solidFill>
                  <a:srgbClr val="2F2B20"/>
                </a:solidFill>
                <a:cs typeface="Arial"/>
              </a:rPr>
              <a:t>– </a:t>
            </a:r>
            <a:r>
              <a:rPr lang="en-US" spc="22" dirty="0">
                <a:solidFill>
                  <a:srgbClr val="2F2B20"/>
                </a:solidFill>
                <a:cs typeface="Arial"/>
              </a:rPr>
              <a:t>moves </a:t>
            </a:r>
            <a:r>
              <a:rPr lang="en-US" spc="-31" dirty="0">
                <a:solidFill>
                  <a:srgbClr val="2F2B20"/>
                </a:solidFill>
                <a:cs typeface="Arial"/>
              </a:rPr>
              <a:t>(or </a:t>
            </a:r>
            <a:r>
              <a:rPr lang="en-US" spc="-18" dirty="0">
                <a:solidFill>
                  <a:srgbClr val="2F2B20"/>
                </a:solidFill>
                <a:cs typeface="Arial"/>
              </a:rPr>
              <a:t>renames) </a:t>
            </a:r>
            <a:r>
              <a:rPr lang="en-US" spc="-26" dirty="0">
                <a:solidFill>
                  <a:srgbClr val="2F2B20"/>
                </a:solidFill>
                <a:cs typeface="Arial"/>
              </a:rPr>
              <a:t>a </a:t>
            </a:r>
            <a:r>
              <a:rPr lang="en-US" dirty="0">
                <a:solidFill>
                  <a:srgbClr val="2F2B20"/>
                </a:solidFill>
                <a:cs typeface="Arial"/>
              </a:rPr>
              <a:t>file </a:t>
            </a:r>
            <a:r>
              <a:rPr lang="en-US" spc="26" dirty="0">
                <a:solidFill>
                  <a:srgbClr val="2F2B20"/>
                </a:solidFill>
                <a:cs typeface="Arial"/>
              </a:rPr>
              <a:t>or</a:t>
            </a:r>
            <a:r>
              <a:rPr lang="en-US" spc="296" dirty="0">
                <a:solidFill>
                  <a:srgbClr val="2F2B20"/>
                </a:solidFill>
                <a:cs typeface="Arial"/>
              </a:rPr>
              <a:t> </a:t>
            </a:r>
            <a:r>
              <a:rPr lang="en-US" spc="26" dirty="0">
                <a:solidFill>
                  <a:srgbClr val="2F2B20"/>
                </a:solidFill>
                <a:cs typeface="Arial"/>
              </a:rPr>
              <a:t>directory</a:t>
            </a:r>
            <a:endParaRPr lang="en-US" dirty="0">
              <a:cs typeface="Arial"/>
            </a:endParaRPr>
          </a:p>
          <a:p>
            <a:pPr marL="11206" marR="574892">
              <a:lnSpc>
                <a:spcPts val="2180"/>
              </a:lnSpc>
              <a:spcBef>
                <a:spcPts val="909"/>
              </a:spcBef>
            </a:pPr>
            <a:r>
              <a:rPr lang="en-US" b="1" spc="-31" dirty="0">
                <a:solidFill>
                  <a:srgbClr val="2F2B20"/>
                </a:solidFill>
                <a:cs typeface="Arial"/>
              </a:rPr>
              <a:t>ls </a:t>
            </a:r>
            <a:r>
              <a:rPr lang="en-US" spc="-101" dirty="0">
                <a:solidFill>
                  <a:srgbClr val="2F2B20"/>
                </a:solidFill>
                <a:cs typeface="Arial"/>
              </a:rPr>
              <a:t>– </a:t>
            </a:r>
            <a:r>
              <a:rPr lang="en-US" spc="22" dirty="0">
                <a:solidFill>
                  <a:srgbClr val="2F2B20"/>
                </a:solidFill>
                <a:cs typeface="Arial"/>
              </a:rPr>
              <a:t>lists the </a:t>
            </a:r>
            <a:r>
              <a:rPr lang="en-US" spc="35" dirty="0">
                <a:solidFill>
                  <a:srgbClr val="2F2B20"/>
                </a:solidFill>
                <a:cs typeface="Arial"/>
              </a:rPr>
              <a:t>contents </a:t>
            </a:r>
            <a:r>
              <a:rPr lang="en-US" spc="44" dirty="0">
                <a:solidFill>
                  <a:srgbClr val="2F2B20"/>
                </a:solidFill>
                <a:cs typeface="Arial"/>
              </a:rPr>
              <a:t>of </a:t>
            </a:r>
            <a:r>
              <a:rPr lang="en-US" spc="-26" dirty="0">
                <a:solidFill>
                  <a:srgbClr val="2F2B20"/>
                </a:solidFill>
                <a:cs typeface="Arial"/>
              </a:rPr>
              <a:t>a </a:t>
            </a:r>
            <a:r>
              <a:rPr lang="en-US" spc="26" dirty="0">
                <a:solidFill>
                  <a:srgbClr val="2F2B20"/>
                </a:solidFill>
                <a:cs typeface="Arial"/>
              </a:rPr>
              <a:t>directory </a:t>
            </a:r>
            <a:r>
              <a:rPr lang="en-US" spc="-40" dirty="0">
                <a:solidFill>
                  <a:srgbClr val="2F2B20"/>
                </a:solidFill>
                <a:cs typeface="Arial"/>
              </a:rPr>
              <a:t>(</a:t>
            </a:r>
            <a:r>
              <a:rPr lang="en-US" sz="2400" spc="-40" dirty="0">
                <a:solidFill>
                  <a:srgbClr val="2F2B20"/>
                </a:solidFill>
                <a:latin typeface="Courier New"/>
                <a:cs typeface="Courier New"/>
              </a:rPr>
              <a:t>ls </a:t>
            </a:r>
            <a:r>
              <a:rPr lang="en-US" sz="2400" spc="9" dirty="0">
                <a:solidFill>
                  <a:srgbClr val="2F2B20"/>
                </a:solidFill>
                <a:latin typeface="Courier New"/>
                <a:cs typeface="Courier New"/>
              </a:rPr>
              <a:t>-l </a:t>
            </a:r>
            <a:r>
              <a:rPr lang="en-US" spc="9" dirty="0">
                <a:solidFill>
                  <a:srgbClr val="2F2B20"/>
                </a:solidFill>
                <a:cs typeface="Arial"/>
              </a:rPr>
              <a:t>gives </a:t>
            </a:r>
            <a:r>
              <a:rPr lang="en-US" spc="22" dirty="0">
                <a:solidFill>
                  <a:srgbClr val="2F2B20"/>
                </a:solidFill>
                <a:cs typeface="Arial"/>
              </a:rPr>
              <a:t>detailed  </a:t>
            </a:r>
            <a:r>
              <a:rPr lang="en-US" dirty="0">
                <a:solidFill>
                  <a:srgbClr val="2F2B20"/>
                </a:solidFill>
                <a:cs typeface="Arial"/>
              </a:rPr>
              <a:t>listing)</a:t>
            </a:r>
            <a:endParaRPr lang="en-US" dirty="0">
              <a:cs typeface="Arial"/>
            </a:endParaRPr>
          </a:p>
          <a:p>
            <a:pPr marL="11206">
              <a:spcBef>
                <a:spcPts val="31"/>
              </a:spcBef>
            </a:pPr>
            <a:r>
              <a:rPr lang="en-US" b="1" spc="35" dirty="0" err="1">
                <a:solidFill>
                  <a:srgbClr val="2F2B20"/>
                </a:solidFill>
                <a:cs typeface="Arial"/>
              </a:rPr>
              <a:t>chmod</a:t>
            </a:r>
            <a:r>
              <a:rPr lang="en-US" b="1" spc="35" dirty="0">
                <a:solidFill>
                  <a:srgbClr val="2F2B20"/>
                </a:solidFill>
                <a:cs typeface="Arial"/>
              </a:rPr>
              <a:t>/</a:t>
            </a:r>
            <a:r>
              <a:rPr lang="en-US" b="1" spc="35" dirty="0" err="1">
                <a:solidFill>
                  <a:srgbClr val="2F2B20"/>
                </a:solidFill>
                <a:cs typeface="Arial"/>
              </a:rPr>
              <a:t>chown</a:t>
            </a:r>
            <a:r>
              <a:rPr lang="en-US" b="1" spc="35" dirty="0">
                <a:solidFill>
                  <a:srgbClr val="2F2B20"/>
                </a:solidFill>
                <a:cs typeface="Arial"/>
              </a:rPr>
              <a:t> </a:t>
            </a:r>
            <a:r>
              <a:rPr lang="en-US" spc="-101" dirty="0">
                <a:solidFill>
                  <a:srgbClr val="2F2B20"/>
                </a:solidFill>
                <a:cs typeface="Arial"/>
              </a:rPr>
              <a:t>– </a:t>
            </a:r>
            <a:r>
              <a:rPr lang="en-US" spc="22" dirty="0">
                <a:solidFill>
                  <a:srgbClr val="2F2B20"/>
                </a:solidFill>
                <a:cs typeface="Arial"/>
              </a:rPr>
              <a:t>change permissions </a:t>
            </a:r>
            <a:r>
              <a:rPr lang="en-US" spc="26" dirty="0">
                <a:solidFill>
                  <a:srgbClr val="2F2B20"/>
                </a:solidFill>
                <a:cs typeface="Arial"/>
              </a:rPr>
              <a:t>or</a:t>
            </a:r>
            <a:r>
              <a:rPr lang="en-US" spc="97" dirty="0">
                <a:solidFill>
                  <a:srgbClr val="2F2B20"/>
                </a:solidFill>
                <a:cs typeface="Arial"/>
              </a:rPr>
              <a:t> </a:t>
            </a:r>
            <a:r>
              <a:rPr lang="en-US" spc="26" dirty="0">
                <a:solidFill>
                  <a:srgbClr val="2F2B20"/>
                </a:solidFill>
                <a:cs typeface="Arial"/>
              </a:rPr>
              <a:t>ownership</a:t>
            </a:r>
            <a:endParaRPr lang="en-US" dirty="0">
              <a:cs typeface="Arial"/>
            </a:endParaRPr>
          </a:p>
          <a:p>
            <a:pPr marL="11206">
              <a:spcBef>
                <a:spcPts val="35"/>
              </a:spcBef>
            </a:pPr>
            <a:r>
              <a:rPr lang="en-US" b="1" spc="9" dirty="0" err="1">
                <a:solidFill>
                  <a:srgbClr val="2F2B20"/>
                </a:solidFill>
                <a:cs typeface="Arial"/>
              </a:rPr>
              <a:t>df</a:t>
            </a:r>
            <a:r>
              <a:rPr lang="en-US" b="1" spc="9" dirty="0">
                <a:solidFill>
                  <a:srgbClr val="2F2B20"/>
                </a:solidFill>
                <a:cs typeface="Arial"/>
              </a:rPr>
              <a:t> </a:t>
            </a:r>
            <a:r>
              <a:rPr lang="en-US" spc="-101" dirty="0">
                <a:solidFill>
                  <a:srgbClr val="2F2B20"/>
                </a:solidFill>
                <a:cs typeface="Arial"/>
              </a:rPr>
              <a:t>– </a:t>
            </a:r>
            <a:r>
              <a:rPr lang="en-US" spc="22" dirty="0">
                <a:solidFill>
                  <a:srgbClr val="2F2B20"/>
                </a:solidFill>
                <a:cs typeface="Arial"/>
              </a:rPr>
              <a:t>displays </a:t>
            </a:r>
            <a:r>
              <a:rPr lang="en-US" spc="13" dirty="0">
                <a:solidFill>
                  <a:srgbClr val="2F2B20"/>
                </a:solidFill>
                <a:cs typeface="Arial"/>
              </a:rPr>
              <a:t>filesystems </a:t>
            </a:r>
            <a:r>
              <a:rPr lang="en-US" spc="22" dirty="0">
                <a:solidFill>
                  <a:srgbClr val="2F2B20"/>
                </a:solidFill>
                <a:cs typeface="Arial"/>
              </a:rPr>
              <a:t>and </a:t>
            </a:r>
            <a:r>
              <a:rPr lang="en-US" spc="13" dirty="0">
                <a:solidFill>
                  <a:srgbClr val="2F2B20"/>
                </a:solidFill>
                <a:cs typeface="Arial"/>
              </a:rPr>
              <a:t>their</a:t>
            </a:r>
            <a:r>
              <a:rPr lang="en-US" spc="110" dirty="0">
                <a:solidFill>
                  <a:srgbClr val="2F2B20"/>
                </a:solidFill>
                <a:cs typeface="Arial"/>
              </a:rPr>
              <a:t> </a:t>
            </a:r>
            <a:r>
              <a:rPr lang="en-US" spc="-4" dirty="0">
                <a:solidFill>
                  <a:srgbClr val="2F2B20"/>
                </a:solidFill>
                <a:cs typeface="Arial"/>
              </a:rPr>
              <a:t>sizes</a:t>
            </a:r>
            <a:endParaRPr lang="en-US" dirty="0">
              <a:cs typeface="Arial"/>
            </a:endParaRPr>
          </a:p>
          <a:p>
            <a:pPr marL="11206" marR="4483">
              <a:lnSpc>
                <a:spcPts val="2030"/>
              </a:lnSpc>
              <a:spcBef>
                <a:spcPts val="415"/>
              </a:spcBef>
            </a:pPr>
            <a:r>
              <a:rPr lang="en-US" b="1" dirty="0">
                <a:solidFill>
                  <a:srgbClr val="2F2B20"/>
                </a:solidFill>
                <a:cs typeface="Arial"/>
              </a:rPr>
              <a:t>du </a:t>
            </a:r>
            <a:r>
              <a:rPr lang="en-US" spc="-101" dirty="0">
                <a:solidFill>
                  <a:srgbClr val="2F2B20"/>
                </a:solidFill>
                <a:cs typeface="Arial"/>
              </a:rPr>
              <a:t>– </a:t>
            </a:r>
            <a:r>
              <a:rPr lang="en-US" spc="31" dirty="0">
                <a:solidFill>
                  <a:srgbClr val="2F2B20"/>
                </a:solidFill>
                <a:cs typeface="Arial"/>
              </a:rPr>
              <a:t>shows </a:t>
            </a:r>
            <a:r>
              <a:rPr lang="en-US" spc="35" dirty="0">
                <a:solidFill>
                  <a:srgbClr val="2F2B20"/>
                </a:solidFill>
                <a:cs typeface="Arial"/>
              </a:rPr>
              <a:t>disk </a:t>
            </a:r>
            <a:r>
              <a:rPr lang="en-US" dirty="0">
                <a:solidFill>
                  <a:srgbClr val="2F2B20"/>
                </a:solidFill>
                <a:cs typeface="Arial"/>
              </a:rPr>
              <a:t>usage </a:t>
            </a:r>
            <a:r>
              <a:rPr lang="en-US" spc="-35" dirty="0">
                <a:solidFill>
                  <a:srgbClr val="2F2B20"/>
                </a:solidFill>
                <a:cs typeface="Arial"/>
              </a:rPr>
              <a:t>(</a:t>
            </a:r>
            <a:r>
              <a:rPr lang="en-US" spc="-35" dirty="0">
                <a:solidFill>
                  <a:srgbClr val="2F2B20"/>
                </a:solidFill>
                <a:latin typeface="Courier New"/>
                <a:cs typeface="Courier New"/>
              </a:rPr>
              <a:t>du </a:t>
            </a:r>
            <a:r>
              <a:rPr lang="en-US" spc="13" dirty="0">
                <a:solidFill>
                  <a:srgbClr val="2F2B20"/>
                </a:solidFill>
                <a:latin typeface="Courier New"/>
                <a:cs typeface="Courier New"/>
              </a:rPr>
              <a:t>-</a:t>
            </a:r>
            <a:r>
              <a:rPr lang="en-US" spc="13" dirty="0" err="1">
                <a:solidFill>
                  <a:srgbClr val="2F2B20"/>
                </a:solidFill>
                <a:latin typeface="Courier New"/>
                <a:cs typeface="Courier New"/>
              </a:rPr>
              <a:t>skh</a:t>
            </a:r>
            <a:r>
              <a:rPr lang="en-US" spc="13" dirty="0">
                <a:solidFill>
                  <a:srgbClr val="2F2B20"/>
                </a:solidFill>
                <a:latin typeface="Courier New"/>
                <a:cs typeface="Courier New"/>
              </a:rPr>
              <a:t> </a:t>
            </a:r>
            <a:r>
              <a:rPr lang="en-US" spc="31" dirty="0">
                <a:solidFill>
                  <a:srgbClr val="2F2B20"/>
                </a:solidFill>
                <a:cs typeface="Arial"/>
              </a:rPr>
              <a:t>shows </a:t>
            </a:r>
            <a:r>
              <a:rPr lang="en-US" spc="-9" dirty="0">
                <a:solidFill>
                  <a:srgbClr val="2F2B20"/>
                </a:solidFill>
                <a:cs typeface="Arial"/>
              </a:rPr>
              <a:t>size </a:t>
            </a:r>
            <a:r>
              <a:rPr lang="en-US" spc="44" dirty="0">
                <a:solidFill>
                  <a:srgbClr val="2F2B20"/>
                </a:solidFill>
                <a:cs typeface="Arial"/>
              </a:rPr>
              <a:t>of </a:t>
            </a:r>
            <a:r>
              <a:rPr lang="en-US" spc="-26" dirty="0">
                <a:solidFill>
                  <a:srgbClr val="2F2B20"/>
                </a:solidFill>
                <a:cs typeface="Arial"/>
              </a:rPr>
              <a:t>a </a:t>
            </a:r>
            <a:r>
              <a:rPr lang="en-US" spc="26" dirty="0">
                <a:solidFill>
                  <a:srgbClr val="2F2B20"/>
                </a:solidFill>
                <a:cs typeface="Arial"/>
              </a:rPr>
              <a:t>directory </a:t>
            </a:r>
            <a:r>
              <a:rPr lang="en-US" spc="22" dirty="0">
                <a:solidFill>
                  <a:srgbClr val="2F2B20"/>
                </a:solidFill>
                <a:cs typeface="Arial"/>
              </a:rPr>
              <a:t>and </a:t>
            </a:r>
            <a:r>
              <a:rPr lang="en-US" spc="-4" dirty="0">
                <a:solidFill>
                  <a:srgbClr val="2F2B20"/>
                </a:solidFill>
                <a:cs typeface="Arial"/>
              </a:rPr>
              <a:t>all </a:t>
            </a:r>
            <a:r>
              <a:rPr lang="en-US" spc="44" dirty="0">
                <a:solidFill>
                  <a:srgbClr val="2F2B20"/>
                </a:solidFill>
                <a:cs typeface="Arial"/>
              </a:rPr>
              <a:t>of </a:t>
            </a:r>
            <a:r>
              <a:rPr lang="en-US" spc="26" dirty="0">
                <a:solidFill>
                  <a:srgbClr val="2F2B20"/>
                </a:solidFill>
                <a:cs typeface="Arial"/>
              </a:rPr>
              <a:t>its </a:t>
            </a:r>
            <a:r>
              <a:rPr lang="en-US" spc="35" dirty="0">
                <a:solidFill>
                  <a:srgbClr val="2F2B20"/>
                </a:solidFill>
                <a:cs typeface="Arial"/>
              </a:rPr>
              <a:t>contents </a:t>
            </a:r>
            <a:r>
              <a:rPr lang="en-US" spc="4" dirty="0">
                <a:solidFill>
                  <a:srgbClr val="2F2B20"/>
                </a:solidFill>
                <a:cs typeface="Arial"/>
              </a:rPr>
              <a:t>in</a:t>
            </a:r>
            <a:r>
              <a:rPr lang="en-US" spc="-49" dirty="0">
                <a:solidFill>
                  <a:srgbClr val="2F2B20"/>
                </a:solidFill>
                <a:cs typeface="Arial"/>
              </a:rPr>
              <a:t> </a:t>
            </a:r>
            <a:r>
              <a:rPr lang="en-US" spc="-22" dirty="0">
                <a:solidFill>
                  <a:srgbClr val="2F2B20"/>
                </a:solidFill>
                <a:cs typeface="Arial"/>
              </a:rPr>
              <a:t>KB and human readable)</a:t>
            </a:r>
            <a:endParaRPr lang="en-US" dirty="0">
              <a:cs typeface="Arial"/>
            </a:endParaRPr>
          </a:p>
          <a:p>
            <a:endParaRPr lang="en-US" dirty="0"/>
          </a:p>
        </p:txBody>
      </p:sp>
      <p:sp>
        <p:nvSpPr>
          <p:cNvPr id="10" name="object 10"/>
          <p:cNvSpPr txBox="1">
            <a:spLocks noGrp="1"/>
          </p:cNvSpPr>
          <p:nvPr>
            <p:ph type="dt" sz="half" idx="10"/>
          </p:nvPr>
        </p:nvSpPr>
        <p:spPr/>
        <p:txBody>
          <a:bodyPr/>
          <a:lstStyle/>
          <a:p>
            <a:fld id="{F1EF55F1-F9AE-6244-BF49-42F9772F909F}" type="datetime1">
              <a:rPr lang="en-US" smtClean="0"/>
              <a:t>2/2/19</a:t>
            </a:fld>
            <a:endParaRPr lang="en-US" dirty="0"/>
          </a:p>
        </p:txBody>
      </p:sp>
      <p:sp>
        <p:nvSpPr>
          <p:cNvPr id="9" name="object 9"/>
          <p:cNvSpPr txBox="1">
            <a:spLocks noGrp="1"/>
          </p:cNvSpPr>
          <p:nvPr>
            <p:ph type="ftr" sz="quarter" idx="11"/>
          </p:nvPr>
        </p:nvSpPr>
        <p:spPr/>
        <p:txBody>
          <a:bodyPr/>
          <a:lstStyle/>
          <a:p>
            <a:r>
              <a:rPr lang="en-US"/>
              <a:t>Fundamentals of HPC – Introduction to Linux</a:t>
            </a:r>
            <a:endParaRPr lang="en-US" dirty="0"/>
          </a:p>
        </p:txBody>
      </p:sp>
      <p:sp>
        <p:nvSpPr>
          <p:cNvPr id="13" name="Slide Number Placeholder 12">
            <a:extLst>
              <a:ext uri="{FF2B5EF4-FFF2-40B4-BE49-F238E27FC236}">
                <a16:creationId xmlns:a16="http://schemas.microsoft.com/office/drawing/2014/main" id="{9CFBD93B-F5D5-674F-93E2-95FB2393A67F}"/>
              </a:ext>
            </a:extLst>
          </p:cNvPr>
          <p:cNvSpPr>
            <a:spLocks noGrp="1"/>
          </p:cNvSpPr>
          <p:nvPr>
            <p:ph type="sldNum" sz="quarter" idx="12"/>
          </p:nvPr>
        </p:nvSpPr>
        <p:spPr/>
        <p:txBody>
          <a:bodyPr/>
          <a:lstStyle/>
          <a:p>
            <a:fld id="{DD321DBF-325B-3546-BAAF-4F6E3B3181FF}" type="slidenum">
              <a:rPr lang="en-US" smtClean="0"/>
              <a:t>14</a:t>
            </a:fld>
            <a:endParaRPr lang="en-US"/>
          </a:p>
        </p:txBody>
      </p:sp>
    </p:spTree>
    <p:extLst>
      <p:ext uri="{BB962C8B-B14F-4D97-AF65-F5344CB8AC3E}">
        <p14:creationId xmlns:p14="http://schemas.microsoft.com/office/powerpoint/2010/main" val="4131414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dirty="0"/>
              <a:t>Process and Program related </a:t>
            </a:r>
            <a:br>
              <a:rPr lang="en-US" dirty="0"/>
            </a:br>
            <a:r>
              <a:rPr lang="en-US" dirty="0"/>
              <a:t>commands</a:t>
            </a:r>
          </a:p>
        </p:txBody>
      </p:sp>
      <p:sp>
        <p:nvSpPr>
          <p:cNvPr id="11" name="Content Placeholder 10">
            <a:extLst>
              <a:ext uri="{FF2B5EF4-FFF2-40B4-BE49-F238E27FC236}">
                <a16:creationId xmlns:a16="http://schemas.microsoft.com/office/drawing/2014/main" id="{D45CC33C-2107-524B-8CFD-34741AD0B55D}"/>
              </a:ext>
            </a:extLst>
          </p:cNvPr>
          <p:cNvSpPr>
            <a:spLocks noGrp="1"/>
          </p:cNvSpPr>
          <p:nvPr>
            <p:ph idx="1"/>
          </p:nvPr>
        </p:nvSpPr>
        <p:spPr/>
        <p:txBody>
          <a:bodyPr/>
          <a:lstStyle/>
          <a:p>
            <a:pPr marL="11206">
              <a:spcBef>
                <a:spcPts val="737"/>
              </a:spcBef>
            </a:pPr>
            <a:r>
              <a:rPr lang="en-US" b="1" spc="-22" dirty="0" err="1">
                <a:solidFill>
                  <a:srgbClr val="2F2B20"/>
                </a:solidFill>
                <a:cs typeface="Arial"/>
              </a:rPr>
              <a:t>ps</a:t>
            </a:r>
            <a:r>
              <a:rPr lang="en-US" b="1" spc="-22" dirty="0">
                <a:solidFill>
                  <a:srgbClr val="2F2B20"/>
                </a:solidFill>
                <a:cs typeface="Arial"/>
              </a:rPr>
              <a:t> </a:t>
            </a:r>
            <a:r>
              <a:rPr lang="en-US" spc="-119" dirty="0">
                <a:solidFill>
                  <a:srgbClr val="2F2B20"/>
                </a:solidFill>
                <a:cs typeface="Arial"/>
              </a:rPr>
              <a:t>– </a:t>
            </a:r>
            <a:r>
              <a:rPr lang="en-US" spc="9" dirty="0">
                <a:solidFill>
                  <a:srgbClr val="2F2B20"/>
                </a:solidFill>
                <a:cs typeface="Arial"/>
              </a:rPr>
              <a:t>lists </a:t>
            </a:r>
            <a:r>
              <a:rPr lang="en-US" dirty="0">
                <a:solidFill>
                  <a:srgbClr val="2F2B20"/>
                </a:solidFill>
                <a:cs typeface="Arial"/>
              </a:rPr>
              <a:t>processes </a:t>
            </a:r>
            <a:r>
              <a:rPr lang="en-US" spc="-53" dirty="0">
                <a:solidFill>
                  <a:srgbClr val="2F2B20"/>
                </a:solidFill>
                <a:cs typeface="Arial"/>
              </a:rPr>
              <a:t>(</a:t>
            </a:r>
            <a:r>
              <a:rPr lang="en-US" spc="-53" dirty="0" err="1">
                <a:solidFill>
                  <a:srgbClr val="2F2B20"/>
                </a:solidFill>
                <a:latin typeface="Courier New"/>
                <a:cs typeface="Courier New"/>
              </a:rPr>
              <a:t>ps</a:t>
            </a:r>
            <a:r>
              <a:rPr lang="en-US" spc="-53" dirty="0">
                <a:solidFill>
                  <a:srgbClr val="2F2B20"/>
                </a:solidFill>
                <a:latin typeface="Courier New"/>
                <a:cs typeface="Courier New"/>
              </a:rPr>
              <a:t> </a:t>
            </a:r>
            <a:r>
              <a:rPr lang="en-US" dirty="0">
                <a:solidFill>
                  <a:srgbClr val="2F2B20"/>
                </a:solidFill>
                <a:latin typeface="Courier New"/>
                <a:cs typeface="Courier New"/>
              </a:rPr>
              <a:t>-</a:t>
            </a:r>
            <a:r>
              <a:rPr lang="en-US" dirty="0" err="1">
                <a:solidFill>
                  <a:srgbClr val="2F2B20"/>
                </a:solidFill>
                <a:latin typeface="Courier New"/>
                <a:cs typeface="Courier New"/>
              </a:rPr>
              <a:t>ef</a:t>
            </a:r>
            <a:r>
              <a:rPr lang="en-US" dirty="0">
                <a:solidFill>
                  <a:srgbClr val="2F2B20"/>
                </a:solidFill>
                <a:latin typeface="Courier New"/>
                <a:cs typeface="Courier New"/>
              </a:rPr>
              <a:t> </a:t>
            </a:r>
            <a:r>
              <a:rPr lang="en-US" spc="9" dirty="0">
                <a:solidFill>
                  <a:srgbClr val="2F2B20"/>
                </a:solidFill>
                <a:cs typeface="Arial"/>
              </a:rPr>
              <a:t>lists </a:t>
            </a:r>
            <a:r>
              <a:rPr lang="en-US" spc="-13" dirty="0">
                <a:solidFill>
                  <a:srgbClr val="2F2B20"/>
                </a:solidFill>
                <a:cs typeface="Arial"/>
              </a:rPr>
              <a:t>all </a:t>
            </a:r>
            <a:r>
              <a:rPr lang="en-US" spc="4" dirty="0">
                <a:solidFill>
                  <a:srgbClr val="2F2B20"/>
                </a:solidFill>
                <a:cs typeface="Arial"/>
              </a:rPr>
              <a:t>running</a:t>
            </a:r>
            <a:r>
              <a:rPr lang="en-US" spc="132" dirty="0">
                <a:solidFill>
                  <a:srgbClr val="2F2B20"/>
                </a:solidFill>
                <a:cs typeface="Arial"/>
              </a:rPr>
              <a:t> </a:t>
            </a:r>
            <a:r>
              <a:rPr lang="en-US" spc="-13" dirty="0">
                <a:solidFill>
                  <a:srgbClr val="2F2B20"/>
                </a:solidFill>
                <a:cs typeface="Arial"/>
              </a:rPr>
              <a:t>processes)</a:t>
            </a:r>
            <a:endParaRPr lang="en-US" dirty="0">
              <a:cs typeface="Arial"/>
            </a:endParaRPr>
          </a:p>
          <a:p>
            <a:pPr marL="11206">
              <a:spcBef>
                <a:spcPts val="653"/>
              </a:spcBef>
            </a:pPr>
            <a:r>
              <a:rPr lang="en-US" b="1" spc="13" dirty="0">
                <a:solidFill>
                  <a:srgbClr val="2F2B20"/>
                </a:solidFill>
                <a:cs typeface="Arial"/>
              </a:rPr>
              <a:t>top </a:t>
            </a:r>
            <a:r>
              <a:rPr lang="en-US" spc="-119" dirty="0">
                <a:solidFill>
                  <a:srgbClr val="2F2B20"/>
                </a:solidFill>
                <a:cs typeface="Arial"/>
              </a:rPr>
              <a:t>– </a:t>
            </a:r>
            <a:r>
              <a:rPr lang="en-US" spc="22" dirty="0">
                <a:solidFill>
                  <a:srgbClr val="2F2B20"/>
                </a:solidFill>
                <a:cs typeface="Arial"/>
              </a:rPr>
              <a:t>shows </a:t>
            </a:r>
            <a:r>
              <a:rPr lang="en-US" spc="4" dirty="0">
                <a:solidFill>
                  <a:srgbClr val="2F2B20"/>
                </a:solidFill>
                <a:cs typeface="Arial"/>
              </a:rPr>
              <a:t>processes currently using </a:t>
            </a:r>
            <a:r>
              <a:rPr lang="en-US" spc="9" dirty="0">
                <a:solidFill>
                  <a:srgbClr val="2F2B20"/>
                </a:solidFill>
                <a:cs typeface="Arial"/>
              </a:rPr>
              <a:t>the</a:t>
            </a:r>
            <a:r>
              <a:rPr lang="en-US" spc="-40" dirty="0">
                <a:solidFill>
                  <a:srgbClr val="2F2B20"/>
                </a:solidFill>
                <a:cs typeface="Arial"/>
              </a:rPr>
              <a:t> </a:t>
            </a:r>
            <a:r>
              <a:rPr lang="en-US" spc="-13" dirty="0">
                <a:solidFill>
                  <a:srgbClr val="2F2B20"/>
                </a:solidFill>
                <a:cs typeface="Arial"/>
              </a:rPr>
              <a:t>CPU</a:t>
            </a:r>
            <a:endParaRPr lang="en-US" dirty="0">
              <a:cs typeface="Arial"/>
            </a:endParaRPr>
          </a:p>
          <a:p>
            <a:pPr marL="11206" marR="4483">
              <a:lnSpc>
                <a:spcPct val="100200"/>
              </a:lnSpc>
              <a:spcBef>
                <a:spcPts val="529"/>
              </a:spcBef>
            </a:pPr>
            <a:r>
              <a:rPr lang="en-US" b="1" spc="-22" dirty="0">
                <a:solidFill>
                  <a:srgbClr val="2F2B20"/>
                </a:solidFill>
                <a:cs typeface="Arial"/>
              </a:rPr>
              <a:t>kill </a:t>
            </a:r>
            <a:r>
              <a:rPr lang="en-US" spc="-119" dirty="0">
                <a:solidFill>
                  <a:srgbClr val="2F2B20"/>
                </a:solidFill>
                <a:cs typeface="Arial"/>
              </a:rPr>
              <a:t>– </a:t>
            </a:r>
            <a:r>
              <a:rPr lang="en-US" spc="4" dirty="0">
                <a:solidFill>
                  <a:srgbClr val="2F2B20"/>
                </a:solidFill>
                <a:cs typeface="Arial"/>
              </a:rPr>
              <a:t>sends </a:t>
            </a:r>
            <a:r>
              <a:rPr lang="en-US" spc="-35" dirty="0">
                <a:solidFill>
                  <a:srgbClr val="2F2B20"/>
                </a:solidFill>
                <a:cs typeface="Arial"/>
              </a:rPr>
              <a:t>a </a:t>
            </a:r>
            <a:r>
              <a:rPr lang="en-US" dirty="0">
                <a:solidFill>
                  <a:srgbClr val="2F2B20"/>
                </a:solidFill>
                <a:cs typeface="Arial"/>
              </a:rPr>
              <a:t>signal </a:t>
            </a:r>
            <a:r>
              <a:rPr lang="en-US" spc="57" dirty="0">
                <a:solidFill>
                  <a:srgbClr val="2F2B20"/>
                </a:solidFill>
                <a:cs typeface="Arial"/>
              </a:rPr>
              <a:t>to </a:t>
            </a:r>
            <a:r>
              <a:rPr lang="en-US" spc="-35" dirty="0">
                <a:solidFill>
                  <a:srgbClr val="2F2B20"/>
                </a:solidFill>
                <a:cs typeface="Arial"/>
              </a:rPr>
              <a:t>a </a:t>
            </a:r>
            <a:r>
              <a:rPr lang="en-US" spc="13" dirty="0">
                <a:solidFill>
                  <a:srgbClr val="2F2B20"/>
                </a:solidFill>
                <a:cs typeface="Arial"/>
              </a:rPr>
              <a:t>process </a:t>
            </a:r>
            <a:r>
              <a:rPr lang="en-US" spc="-18" dirty="0">
                <a:solidFill>
                  <a:srgbClr val="2F2B20"/>
                </a:solidFill>
                <a:cs typeface="Arial"/>
              </a:rPr>
              <a:t>(kills </a:t>
            </a:r>
            <a:r>
              <a:rPr lang="en-US" spc="13" dirty="0">
                <a:solidFill>
                  <a:srgbClr val="2F2B20"/>
                </a:solidFill>
                <a:cs typeface="Arial"/>
              </a:rPr>
              <a:t>process </a:t>
            </a:r>
            <a:r>
              <a:rPr lang="en-US" spc="44" dirty="0">
                <a:solidFill>
                  <a:srgbClr val="2F2B20"/>
                </a:solidFill>
                <a:cs typeface="Arial"/>
              </a:rPr>
              <a:t>by </a:t>
            </a:r>
            <a:r>
              <a:rPr lang="en-US" spc="-9" dirty="0">
                <a:solidFill>
                  <a:srgbClr val="2F2B20"/>
                </a:solidFill>
                <a:cs typeface="Arial"/>
              </a:rPr>
              <a:t>default).  </a:t>
            </a:r>
            <a:r>
              <a:rPr lang="en-US" spc="-62" dirty="0">
                <a:solidFill>
                  <a:srgbClr val="2F2B20"/>
                </a:solidFill>
                <a:cs typeface="Arial"/>
              </a:rPr>
              <a:t>Target </a:t>
            </a:r>
            <a:r>
              <a:rPr lang="en-US" dirty="0">
                <a:solidFill>
                  <a:srgbClr val="2F2B20"/>
                </a:solidFill>
                <a:cs typeface="Arial"/>
              </a:rPr>
              <a:t>is Process-ID; </a:t>
            </a:r>
            <a:r>
              <a:rPr lang="en-US" spc="31" dirty="0">
                <a:solidFill>
                  <a:srgbClr val="2F2B20"/>
                </a:solidFill>
                <a:cs typeface="Arial"/>
              </a:rPr>
              <a:t>found </a:t>
            </a:r>
            <a:r>
              <a:rPr lang="en-US" dirty="0">
                <a:solidFill>
                  <a:srgbClr val="2F2B20"/>
                </a:solidFill>
                <a:cs typeface="Arial"/>
              </a:rPr>
              <a:t>in </a:t>
            </a:r>
            <a:r>
              <a:rPr lang="en-US" spc="13" dirty="0">
                <a:solidFill>
                  <a:srgbClr val="2F2B20"/>
                </a:solidFill>
                <a:cs typeface="Arial"/>
              </a:rPr>
              <a:t>2</a:t>
            </a:r>
            <a:r>
              <a:rPr lang="en-US" spc="19" baseline="24509" dirty="0">
                <a:solidFill>
                  <a:srgbClr val="2F2B20"/>
                </a:solidFill>
                <a:cs typeface="Arial"/>
              </a:rPr>
              <a:t>nd </a:t>
            </a:r>
            <a:r>
              <a:rPr lang="en-US" spc="22" dirty="0">
                <a:solidFill>
                  <a:srgbClr val="2F2B20"/>
                </a:solidFill>
                <a:cs typeface="Arial"/>
              </a:rPr>
              <a:t>column </a:t>
            </a:r>
            <a:r>
              <a:rPr lang="en-US" spc="35" dirty="0">
                <a:solidFill>
                  <a:srgbClr val="2F2B20"/>
                </a:solidFill>
                <a:cs typeface="Arial"/>
              </a:rPr>
              <a:t>of </a:t>
            </a:r>
            <a:r>
              <a:rPr lang="en-US" dirty="0" err="1">
                <a:solidFill>
                  <a:srgbClr val="2F2B20"/>
                </a:solidFill>
                <a:latin typeface="Courier New"/>
                <a:cs typeface="Courier New"/>
              </a:rPr>
              <a:t>ps</a:t>
            </a:r>
            <a:r>
              <a:rPr lang="en-US" dirty="0">
                <a:solidFill>
                  <a:srgbClr val="2F2B20"/>
                </a:solidFill>
                <a:latin typeface="Courier New"/>
                <a:cs typeface="Courier New"/>
              </a:rPr>
              <a:t> -</a:t>
            </a:r>
            <a:r>
              <a:rPr lang="en-US" dirty="0" err="1">
                <a:solidFill>
                  <a:srgbClr val="2F2B20"/>
                </a:solidFill>
                <a:latin typeface="Courier New"/>
                <a:cs typeface="Courier New"/>
              </a:rPr>
              <a:t>ef</a:t>
            </a:r>
            <a:r>
              <a:rPr lang="en-US" dirty="0">
                <a:solidFill>
                  <a:srgbClr val="2F2B20"/>
                </a:solidFill>
                <a:latin typeface="Courier New"/>
                <a:cs typeface="Courier New"/>
              </a:rPr>
              <a:t>  </a:t>
            </a:r>
            <a:r>
              <a:rPr lang="en-US" spc="35" dirty="0">
                <a:solidFill>
                  <a:srgbClr val="2F2B20"/>
                </a:solidFill>
                <a:cs typeface="Arial"/>
              </a:rPr>
              <a:t>output.</a:t>
            </a:r>
            <a:endParaRPr lang="en-US" dirty="0">
              <a:cs typeface="Arial"/>
            </a:endParaRPr>
          </a:p>
          <a:p>
            <a:pPr marL="11206">
              <a:spcBef>
                <a:spcPts val="534"/>
              </a:spcBef>
            </a:pPr>
            <a:r>
              <a:rPr lang="en-US" b="1" spc="-13" dirty="0">
                <a:solidFill>
                  <a:srgbClr val="2F2B20"/>
                </a:solidFill>
                <a:cs typeface="Arial"/>
              </a:rPr>
              <a:t>jobs </a:t>
            </a:r>
            <a:r>
              <a:rPr lang="en-US" spc="-119" dirty="0">
                <a:solidFill>
                  <a:srgbClr val="2F2B20"/>
                </a:solidFill>
                <a:cs typeface="Arial"/>
              </a:rPr>
              <a:t>– </a:t>
            </a:r>
            <a:r>
              <a:rPr lang="en-US" spc="22" dirty="0">
                <a:solidFill>
                  <a:srgbClr val="2F2B20"/>
                </a:solidFill>
                <a:cs typeface="Arial"/>
              </a:rPr>
              <a:t>shows </a:t>
            </a:r>
            <a:r>
              <a:rPr lang="en-US" spc="26" dirty="0">
                <a:solidFill>
                  <a:srgbClr val="2F2B20"/>
                </a:solidFill>
                <a:cs typeface="Arial"/>
              </a:rPr>
              <a:t>jobs </a:t>
            </a:r>
            <a:r>
              <a:rPr lang="en-US" spc="4" dirty="0">
                <a:solidFill>
                  <a:srgbClr val="2F2B20"/>
                </a:solidFill>
                <a:cs typeface="Arial"/>
              </a:rPr>
              <a:t>currently </a:t>
            </a:r>
            <a:r>
              <a:rPr lang="en-US" dirty="0">
                <a:solidFill>
                  <a:srgbClr val="2F2B20"/>
                </a:solidFill>
                <a:cs typeface="Arial"/>
              </a:rPr>
              <a:t>in </a:t>
            </a:r>
            <a:r>
              <a:rPr lang="en-US" spc="22" dirty="0">
                <a:solidFill>
                  <a:srgbClr val="2F2B20"/>
                </a:solidFill>
                <a:cs typeface="Arial"/>
              </a:rPr>
              <a:t>background</a:t>
            </a:r>
            <a:endParaRPr lang="en-US" dirty="0">
              <a:cs typeface="Arial"/>
            </a:endParaRPr>
          </a:p>
          <a:p>
            <a:pPr marL="11206" marR="882510">
              <a:spcBef>
                <a:spcPts val="569"/>
              </a:spcBef>
              <a:tabLst>
                <a:tab pos="768764" algn="l"/>
              </a:tabLst>
            </a:pPr>
            <a:r>
              <a:rPr lang="en-US" b="1" spc="22" dirty="0">
                <a:solidFill>
                  <a:srgbClr val="2F2B20"/>
                </a:solidFill>
                <a:cs typeface="Arial"/>
              </a:rPr>
              <a:t>time </a:t>
            </a:r>
            <a:r>
              <a:rPr lang="en-US" spc="-119" dirty="0">
                <a:solidFill>
                  <a:srgbClr val="2F2B20"/>
                </a:solidFill>
                <a:cs typeface="Arial"/>
              </a:rPr>
              <a:t>– </a:t>
            </a:r>
            <a:r>
              <a:rPr lang="en-US" spc="22" dirty="0">
                <a:solidFill>
                  <a:srgbClr val="2F2B20"/>
                </a:solidFill>
                <a:cs typeface="Arial"/>
              </a:rPr>
              <a:t>shows </a:t>
            </a:r>
            <a:r>
              <a:rPr lang="en-US" spc="44" dirty="0">
                <a:solidFill>
                  <a:srgbClr val="2F2B20"/>
                </a:solidFill>
                <a:cs typeface="Arial"/>
              </a:rPr>
              <a:t>how </a:t>
            </a:r>
            <a:r>
              <a:rPr lang="en-US" spc="31" dirty="0">
                <a:solidFill>
                  <a:srgbClr val="2F2B20"/>
                </a:solidFill>
                <a:cs typeface="Arial"/>
              </a:rPr>
              <a:t>much </a:t>
            </a:r>
            <a:r>
              <a:rPr lang="en-US" spc="4" dirty="0">
                <a:solidFill>
                  <a:srgbClr val="2F2B20"/>
                </a:solidFill>
                <a:cs typeface="Arial"/>
              </a:rPr>
              <a:t>wall </a:t>
            </a:r>
            <a:r>
              <a:rPr lang="en-US" spc="22" dirty="0">
                <a:solidFill>
                  <a:srgbClr val="2F2B20"/>
                </a:solidFill>
                <a:cs typeface="Arial"/>
              </a:rPr>
              <a:t>time </a:t>
            </a:r>
            <a:r>
              <a:rPr lang="en-US" spc="9" dirty="0">
                <a:solidFill>
                  <a:srgbClr val="2F2B20"/>
                </a:solidFill>
                <a:cs typeface="Arial"/>
              </a:rPr>
              <a:t>and </a:t>
            </a:r>
            <a:r>
              <a:rPr lang="en-US" spc="-13" dirty="0">
                <a:solidFill>
                  <a:srgbClr val="2F2B20"/>
                </a:solidFill>
                <a:cs typeface="Arial"/>
              </a:rPr>
              <a:t>CPU </a:t>
            </a:r>
            <a:r>
              <a:rPr lang="en-US" spc="22" dirty="0">
                <a:solidFill>
                  <a:srgbClr val="2F2B20"/>
                </a:solidFill>
                <a:cs typeface="Arial"/>
              </a:rPr>
              <a:t>time</a:t>
            </a:r>
            <a:r>
              <a:rPr lang="en-US" spc="-141" dirty="0">
                <a:solidFill>
                  <a:srgbClr val="2F2B20"/>
                </a:solidFill>
                <a:cs typeface="Arial"/>
              </a:rPr>
              <a:t> </a:t>
            </a:r>
            <a:r>
              <a:rPr lang="en-US" spc="-35" dirty="0">
                <a:solidFill>
                  <a:srgbClr val="2F2B20"/>
                </a:solidFill>
                <a:cs typeface="Arial"/>
              </a:rPr>
              <a:t>a  </a:t>
            </a:r>
            <a:r>
              <a:rPr lang="en-US" spc="13" dirty="0">
                <a:solidFill>
                  <a:srgbClr val="2F2B20"/>
                </a:solidFill>
                <a:cs typeface="Arial"/>
              </a:rPr>
              <a:t>process </a:t>
            </a:r>
            <a:r>
              <a:rPr lang="en-US" spc="-13" dirty="0">
                <a:solidFill>
                  <a:srgbClr val="2F2B20"/>
                </a:solidFill>
                <a:cs typeface="Arial"/>
              </a:rPr>
              <a:t>has</a:t>
            </a:r>
            <a:r>
              <a:rPr lang="en-US" spc="-40" dirty="0">
                <a:solidFill>
                  <a:srgbClr val="2F2B20"/>
                </a:solidFill>
                <a:cs typeface="Arial"/>
              </a:rPr>
              <a:t> </a:t>
            </a:r>
            <a:r>
              <a:rPr lang="en-US" spc="9" dirty="0">
                <a:solidFill>
                  <a:srgbClr val="2F2B20"/>
                </a:solidFill>
                <a:cs typeface="Arial"/>
              </a:rPr>
              <a:t>used</a:t>
            </a:r>
            <a:endParaRPr lang="en-US" dirty="0">
              <a:cs typeface="Arial"/>
            </a:endParaRPr>
          </a:p>
          <a:p>
            <a:pPr marL="11206">
              <a:spcBef>
                <a:spcPts val="538"/>
              </a:spcBef>
            </a:pPr>
            <a:r>
              <a:rPr lang="en-US" b="1" dirty="0">
                <a:solidFill>
                  <a:srgbClr val="2F2B20"/>
                </a:solidFill>
                <a:cs typeface="Arial"/>
              </a:rPr>
              <a:t>free</a:t>
            </a:r>
            <a:r>
              <a:rPr lang="en-US" dirty="0">
                <a:solidFill>
                  <a:srgbClr val="2F2B20"/>
                </a:solidFill>
                <a:cs typeface="Arial"/>
              </a:rPr>
              <a:t> – memory usage</a:t>
            </a:r>
            <a:endParaRPr lang="en-US" dirty="0">
              <a:cs typeface="Arial"/>
            </a:endParaRPr>
          </a:p>
          <a:p>
            <a:endParaRPr lang="en-US" dirty="0"/>
          </a:p>
        </p:txBody>
      </p:sp>
      <p:sp>
        <p:nvSpPr>
          <p:cNvPr id="10" name="object 10"/>
          <p:cNvSpPr txBox="1">
            <a:spLocks noGrp="1"/>
          </p:cNvSpPr>
          <p:nvPr>
            <p:ph type="dt" sz="half" idx="10"/>
          </p:nvPr>
        </p:nvSpPr>
        <p:spPr/>
        <p:txBody>
          <a:bodyPr/>
          <a:lstStyle/>
          <a:p>
            <a:fld id="{044CBD23-3779-D248-AC9E-F7ACBEF9802C}" type="datetime1">
              <a:rPr lang="en-US" smtClean="0"/>
              <a:t>2/2/19</a:t>
            </a:fld>
            <a:endParaRPr lang="en-US" dirty="0"/>
          </a:p>
        </p:txBody>
      </p:sp>
      <p:sp>
        <p:nvSpPr>
          <p:cNvPr id="9" name="object 9"/>
          <p:cNvSpPr txBox="1">
            <a:spLocks noGrp="1"/>
          </p:cNvSpPr>
          <p:nvPr>
            <p:ph type="ftr" sz="quarter" idx="11"/>
          </p:nvPr>
        </p:nvSpPr>
        <p:spPr/>
        <p:txBody>
          <a:bodyPr/>
          <a:lstStyle/>
          <a:p>
            <a:r>
              <a:rPr lang="en-US"/>
              <a:t>Fundamentals of HPC – Introduction to Linux</a:t>
            </a:r>
            <a:endParaRPr lang="en-US" dirty="0"/>
          </a:p>
        </p:txBody>
      </p:sp>
      <p:sp>
        <p:nvSpPr>
          <p:cNvPr id="13" name="Slide Number Placeholder 12">
            <a:extLst>
              <a:ext uri="{FF2B5EF4-FFF2-40B4-BE49-F238E27FC236}">
                <a16:creationId xmlns:a16="http://schemas.microsoft.com/office/drawing/2014/main" id="{277EE797-0B8D-C14D-A4D1-6A10778233E2}"/>
              </a:ext>
            </a:extLst>
          </p:cNvPr>
          <p:cNvSpPr>
            <a:spLocks noGrp="1"/>
          </p:cNvSpPr>
          <p:nvPr>
            <p:ph type="sldNum" sz="quarter" idx="12"/>
          </p:nvPr>
        </p:nvSpPr>
        <p:spPr/>
        <p:txBody>
          <a:bodyPr/>
          <a:lstStyle/>
          <a:p>
            <a:fld id="{DD321DBF-325B-3546-BAAF-4F6E3B3181FF}" type="slidenum">
              <a:rPr lang="en-US" smtClean="0"/>
              <a:t>15</a:t>
            </a:fld>
            <a:endParaRPr lang="en-US"/>
          </a:p>
        </p:txBody>
      </p:sp>
    </p:spTree>
    <p:extLst>
      <p:ext uri="{BB962C8B-B14F-4D97-AF65-F5344CB8AC3E}">
        <p14:creationId xmlns:p14="http://schemas.microsoft.com/office/powerpoint/2010/main" val="92165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a:t>File-viewing commands</a:t>
            </a:r>
            <a:endParaRPr lang="en-US" dirty="0"/>
          </a:p>
        </p:txBody>
      </p:sp>
      <p:sp>
        <p:nvSpPr>
          <p:cNvPr id="7" name="Content Placeholder 6">
            <a:extLst>
              <a:ext uri="{FF2B5EF4-FFF2-40B4-BE49-F238E27FC236}">
                <a16:creationId xmlns:a16="http://schemas.microsoft.com/office/drawing/2014/main" id="{CF703980-B598-D647-864E-91AF60AB118B}"/>
              </a:ext>
            </a:extLst>
          </p:cNvPr>
          <p:cNvSpPr>
            <a:spLocks noGrp="1"/>
          </p:cNvSpPr>
          <p:nvPr>
            <p:ph idx="1"/>
          </p:nvPr>
        </p:nvSpPr>
        <p:spPr/>
        <p:txBody>
          <a:bodyPr>
            <a:normAutofit fontScale="92500" lnSpcReduction="20000"/>
          </a:bodyPr>
          <a:lstStyle/>
          <a:p>
            <a:pPr marL="11206">
              <a:spcBef>
                <a:spcPts val="353"/>
              </a:spcBef>
            </a:pPr>
            <a:r>
              <a:rPr lang="en-US" b="1" spc="-9" dirty="0">
                <a:solidFill>
                  <a:srgbClr val="2F2B20"/>
                </a:solidFill>
                <a:cs typeface="Arial"/>
              </a:rPr>
              <a:t>less </a:t>
            </a:r>
            <a:r>
              <a:rPr lang="en-US" spc="-101" dirty="0">
                <a:solidFill>
                  <a:srgbClr val="2F2B20"/>
                </a:solidFill>
                <a:cs typeface="Arial"/>
              </a:rPr>
              <a:t>– </a:t>
            </a:r>
            <a:r>
              <a:rPr lang="en-US" spc="22" dirty="0">
                <a:solidFill>
                  <a:srgbClr val="2F2B20"/>
                </a:solidFill>
                <a:cs typeface="Arial"/>
              </a:rPr>
              <a:t>displays </a:t>
            </a:r>
            <a:r>
              <a:rPr lang="en-US" spc="-26" dirty="0">
                <a:solidFill>
                  <a:srgbClr val="2F2B20"/>
                </a:solidFill>
                <a:cs typeface="Arial"/>
              </a:rPr>
              <a:t>a </a:t>
            </a:r>
            <a:r>
              <a:rPr lang="en-US" dirty="0">
                <a:solidFill>
                  <a:srgbClr val="2F2B20"/>
                </a:solidFill>
                <a:cs typeface="Arial"/>
              </a:rPr>
              <a:t>file </a:t>
            </a:r>
            <a:r>
              <a:rPr lang="en-US" spc="9" dirty="0">
                <a:solidFill>
                  <a:srgbClr val="2F2B20"/>
                </a:solidFill>
                <a:cs typeface="Arial"/>
              </a:rPr>
              <a:t>one </a:t>
            </a:r>
            <a:r>
              <a:rPr lang="en-US" spc="4" dirty="0">
                <a:solidFill>
                  <a:srgbClr val="2F2B20"/>
                </a:solidFill>
                <a:cs typeface="Arial"/>
              </a:rPr>
              <a:t>screen </a:t>
            </a:r>
            <a:r>
              <a:rPr lang="en-US" spc="26" dirty="0">
                <a:solidFill>
                  <a:srgbClr val="2F2B20"/>
                </a:solidFill>
                <a:cs typeface="Arial"/>
              </a:rPr>
              <a:t>at </a:t>
            </a:r>
            <a:r>
              <a:rPr lang="en-US" spc="-26" dirty="0">
                <a:solidFill>
                  <a:srgbClr val="2F2B20"/>
                </a:solidFill>
                <a:cs typeface="Arial"/>
              </a:rPr>
              <a:t>a</a:t>
            </a:r>
            <a:r>
              <a:rPr lang="en-US" spc="212" dirty="0">
                <a:solidFill>
                  <a:srgbClr val="2F2B20"/>
                </a:solidFill>
                <a:cs typeface="Arial"/>
              </a:rPr>
              <a:t> </a:t>
            </a:r>
            <a:r>
              <a:rPr lang="en-US" spc="26" dirty="0">
                <a:solidFill>
                  <a:srgbClr val="2F2B20"/>
                </a:solidFill>
                <a:cs typeface="Arial"/>
              </a:rPr>
              <a:t>time</a:t>
            </a:r>
            <a:endParaRPr lang="en-US" dirty="0">
              <a:cs typeface="Arial"/>
            </a:endParaRPr>
          </a:p>
          <a:p>
            <a:pPr marL="11206">
              <a:spcBef>
                <a:spcPts val="269"/>
              </a:spcBef>
            </a:pPr>
            <a:r>
              <a:rPr lang="en-US" b="1" spc="44" dirty="0">
                <a:solidFill>
                  <a:srgbClr val="2F2B20"/>
                </a:solidFill>
                <a:cs typeface="Arial"/>
              </a:rPr>
              <a:t>cat </a:t>
            </a:r>
            <a:r>
              <a:rPr lang="en-US" spc="-101" dirty="0">
                <a:solidFill>
                  <a:srgbClr val="2F2B20"/>
                </a:solidFill>
                <a:cs typeface="Arial"/>
              </a:rPr>
              <a:t>– </a:t>
            </a:r>
            <a:r>
              <a:rPr lang="en-US" spc="31" dirty="0">
                <a:solidFill>
                  <a:srgbClr val="2F2B20"/>
                </a:solidFill>
                <a:cs typeface="Arial"/>
              </a:rPr>
              <a:t>prints </a:t>
            </a:r>
            <a:r>
              <a:rPr lang="en-US" dirty="0">
                <a:solidFill>
                  <a:srgbClr val="2F2B20"/>
                </a:solidFill>
                <a:cs typeface="Arial"/>
              </a:rPr>
              <a:t>entire file </a:t>
            </a:r>
            <a:r>
              <a:rPr lang="en-US" spc="66" dirty="0">
                <a:solidFill>
                  <a:srgbClr val="2F2B20"/>
                </a:solidFill>
                <a:cs typeface="Arial"/>
              </a:rPr>
              <a:t>to </a:t>
            </a:r>
            <a:r>
              <a:rPr lang="en-US" spc="22" dirty="0">
                <a:solidFill>
                  <a:srgbClr val="2F2B20"/>
                </a:solidFill>
                <a:cs typeface="Arial"/>
              </a:rPr>
              <a:t>the</a:t>
            </a:r>
            <a:r>
              <a:rPr lang="en-US" spc="57" dirty="0">
                <a:solidFill>
                  <a:srgbClr val="2F2B20"/>
                </a:solidFill>
                <a:cs typeface="Arial"/>
              </a:rPr>
              <a:t> </a:t>
            </a:r>
            <a:r>
              <a:rPr lang="en-US" spc="4" dirty="0">
                <a:solidFill>
                  <a:srgbClr val="2F2B20"/>
                </a:solidFill>
                <a:cs typeface="Arial"/>
              </a:rPr>
              <a:t>screen</a:t>
            </a:r>
            <a:endParaRPr lang="en-US" dirty="0">
              <a:cs typeface="Arial"/>
            </a:endParaRPr>
          </a:p>
          <a:p>
            <a:pPr marL="11206">
              <a:spcBef>
                <a:spcPts val="300"/>
              </a:spcBef>
            </a:pPr>
            <a:r>
              <a:rPr lang="en-US" b="1" spc="22" dirty="0">
                <a:solidFill>
                  <a:srgbClr val="2F2B20"/>
                </a:solidFill>
                <a:cs typeface="Arial"/>
              </a:rPr>
              <a:t>head </a:t>
            </a:r>
            <a:r>
              <a:rPr lang="en-US" spc="-101" dirty="0">
                <a:solidFill>
                  <a:srgbClr val="2F2B20"/>
                </a:solidFill>
                <a:cs typeface="Arial"/>
              </a:rPr>
              <a:t>– </a:t>
            </a:r>
            <a:r>
              <a:rPr lang="en-US" spc="31" dirty="0">
                <a:solidFill>
                  <a:srgbClr val="2F2B20"/>
                </a:solidFill>
                <a:cs typeface="Arial"/>
              </a:rPr>
              <a:t>prints </a:t>
            </a:r>
            <a:r>
              <a:rPr lang="en-US" spc="22" dirty="0">
                <a:solidFill>
                  <a:srgbClr val="2F2B20"/>
                </a:solidFill>
                <a:cs typeface="Arial"/>
              </a:rPr>
              <a:t>the </a:t>
            </a:r>
            <a:r>
              <a:rPr lang="en-US" spc="26" dirty="0">
                <a:solidFill>
                  <a:srgbClr val="2F2B20"/>
                </a:solidFill>
                <a:cs typeface="Arial"/>
              </a:rPr>
              <a:t>first </a:t>
            </a:r>
            <a:r>
              <a:rPr lang="en-US" spc="35" dirty="0">
                <a:solidFill>
                  <a:srgbClr val="2F2B20"/>
                </a:solidFill>
                <a:cs typeface="Arial"/>
              </a:rPr>
              <a:t>few </a:t>
            </a:r>
            <a:r>
              <a:rPr lang="en-US" dirty="0">
                <a:solidFill>
                  <a:srgbClr val="2F2B20"/>
                </a:solidFill>
                <a:cs typeface="Arial"/>
              </a:rPr>
              <a:t>lines </a:t>
            </a:r>
            <a:r>
              <a:rPr lang="en-US" spc="44" dirty="0">
                <a:solidFill>
                  <a:srgbClr val="2F2B20"/>
                </a:solidFill>
                <a:cs typeface="Arial"/>
              </a:rPr>
              <a:t>of </a:t>
            </a:r>
            <a:r>
              <a:rPr lang="en-US" spc="-26" dirty="0">
                <a:solidFill>
                  <a:srgbClr val="2F2B20"/>
                </a:solidFill>
                <a:cs typeface="Arial"/>
              </a:rPr>
              <a:t>a</a:t>
            </a:r>
            <a:r>
              <a:rPr lang="en-US" spc="22" dirty="0">
                <a:solidFill>
                  <a:srgbClr val="2F2B20"/>
                </a:solidFill>
                <a:cs typeface="Arial"/>
              </a:rPr>
              <a:t> </a:t>
            </a:r>
            <a:r>
              <a:rPr lang="en-US" dirty="0">
                <a:solidFill>
                  <a:srgbClr val="2F2B20"/>
                </a:solidFill>
                <a:cs typeface="Arial"/>
              </a:rPr>
              <a:t>file</a:t>
            </a:r>
            <a:endParaRPr lang="en-US" dirty="0">
              <a:cs typeface="Arial"/>
            </a:endParaRPr>
          </a:p>
          <a:p>
            <a:pPr marL="11206" marR="4483">
              <a:lnSpc>
                <a:spcPts val="2232"/>
              </a:lnSpc>
              <a:spcBef>
                <a:spcPts val="543"/>
              </a:spcBef>
            </a:pPr>
            <a:r>
              <a:rPr lang="en-US" b="1" dirty="0">
                <a:solidFill>
                  <a:srgbClr val="2F2B20"/>
                </a:solidFill>
                <a:cs typeface="Arial"/>
              </a:rPr>
              <a:t>tail </a:t>
            </a:r>
            <a:r>
              <a:rPr lang="en-US" spc="-101" dirty="0">
                <a:solidFill>
                  <a:srgbClr val="2F2B20"/>
                </a:solidFill>
                <a:cs typeface="Arial"/>
              </a:rPr>
              <a:t>– </a:t>
            </a:r>
            <a:r>
              <a:rPr lang="en-US" spc="31" dirty="0">
                <a:solidFill>
                  <a:srgbClr val="2F2B20"/>
                </a:solidFill>
                <a:cs typeface="Arial"/>
              </a:rPr>
              <a:t>prints </a:t>
            </a:r>
            <a:r>
              <a:rPr lang="en-US" spc="22" dirty="0">
                <a:solidFill>
                  <a:srgbClr val="2F2B20"/>
                </a:solidFill>
                <a:cs typeface="Arial"/>
              </a:rPr>
              <a:t>the </a:t>
            </a:r>
            <a:r>
              <a:rPr lang="en-US" spc="13" dirty="0">
                <a:solidFill>
                  <a:srgbClr val="2F2B20"/>
                </a:solidFill>
                <a:cs typeface="Arial"/>
              </a:rPr>
              <a:t>last </a:t>
            </a:r>
            <a:r>
              <a:rPr lang="en-US" spc="35" dirty="0">
                <a:solidFill>
                  <a:srgbClr val="2F2B20"/>
                </a:solidFill>
                <a:cs typeface="Arial"/>
              </a:rPr>
              <a:t>few </a:t>
            </a:r>
            <a:r>
              <a:rPr lang="en-US" dirty="0">
                <a:solidFill>
                  <a:srgbClr val="2F2B20"/>
                </a:solidFill>
                <a:cs typeface="Arial"/>
              </a:rPr>
              <a:t>lines </a:t>
            </a:r>
            <a:r>
              <a:rPr lang="en-US" spc="44" dirty="0">
                <a:solidFill>
                  <a:srgbClr val="2F2B20"/>
                </a:solidFill>
                <a:cs typeface="Arial"/>
              </a:rPr>
              <a:t>of </a:t>
            </a:r>
            <a:r>
              <a:rPr lang="en-US" spc="-26" dirty="0">
                <a:solidFill>
                  <a:srgbClr val="2F2B20"/>
                </a:solidFill>
                <a:cs typeface="Arial"/>
              </a:rPr>
              <a:t>a </a:t>
            </a:r>
            <a:r>
              <a:rPr lang="en-US" dirty="0">
                <a:solidFill>
                  <a:srgbClr val="2F2B20"/>
                </a:solidFill>
                <a:cs typeface="Arial"/>
              </a:rPr>
              <a:t>file </a:t>
            </a:r>
            <a:r>
              <a:rPr lang="en-US" spc="4" dirty="0">
                <a:solidFill>
                  <a:srgbClr val="2F2B20"/>
                </a:solidFill>
                <a:cs typeface="Arial"/>
              </a:rPr>
              <a:t>(with </a:t>
            </a:r>
            <a:r>
              <a:rPr lang="en-US" spc="75" dirty="0">
                <a:solidFill>
                  <a:srgbClr val="2F2B20"/>
                </a:solidFill>
                <a:cs typeface="Arial"/>
              </a:rPr>
              <a:t>-f </a:t>
            </a:r>
            <a:r>
              <a:rPr lang="en-US" spc="31" dirty="0">
                <a:solidFill>
                  <a:srgbClr val="2F2B20"/>
                </a:solidFill>
                <a:cs typeface="Arial"/>
              </a:rPr>
              <a:t>shows </a:t>
            </a:r>
            <a:r>
              <a:rPr lang="en-US" spc="4" dirty="0">
                <a:solidFill>
                  <a:srgbClr val="2F2B20"/>
                </a:solidFill>
                <a:cs typeface="Arial"/>
              </a:rPr>
              <a:t>in </a:t>
            </a:r>
            <a:r>
              <a:rPr lang="en-US" spc="4" dirty="0" err="1">
                <a:solidFill>
                  <a:srgbClr val="2F2B20"/>
                </a:solidFill>
                <a:cs typeface="Arial"/>
              </a:rPr>
              <a:t>realtime</a:t>
            </a:r>
            <a:r>
              <a:rPr lang="en-US" spc="4" dirty="0">
                <a:solidFill>
                  <a:srgbClr val="2F2B20"/>
                </a:solidFill>
                <a:cs typeface="Arial"/>
              </a:rPr>
              <a:t>  </a:t>
            </a:r>
            <a:r>
              <a:rPr lang="en-US" spc="22" dirty="0">
                <a:solidFill>
                  <a:srgbClr val="2F2B20"/>
                </a:solidFill>
                <a:cs typeface="Arial"/>
              </a:rPr>
              <a:t>the end </a:t>
            </a:r>
            <a:r>
              <a:rPr lang="en-US" spc="44" dirty="0">
                <a:solidFill>
                  <a:srgbClr val="2F2B20"/>
                </a:solidFill>
                <a:cs typeface="Arial"/>
              </a:rPr>
              <a:t>of </a:t>
            </a:r>
            <a:r>
              <a:rPr lang="en-US" spc="-26" dirty="0">
                <a:solidFill>
                  <a:srgbClr val="2F2B20"/>
                </a:solidFill>
                <a:cs typeface="Arial"/>
              </a:rPr>
              <a:t>a </a:t>
            </a:r>
            <a:r>
              <a:rPr lang="en-US" dirty="0">
                <a:solidFill>
                  <a:srgbClr val="2F2B20"/>
                </a:solidFill>
                <a:cs typeface="Arial"/>
              </a:rPr>
              <a:t>file </a:t>
            </a:r>
            <a:r>
              <a:rPr lang="en-US" spc="35" dirty="0">
                <a:solidFill>
                  <a:srgbClr val="2F2B20"/>
                </a:solidFill>
                <a:cs typeface="Arial"/>
              </a:rPr>
              <a:t>that </a:t>
            </a:r>
            <a:r>
              <a:rPr lang="en-US" spc="13" dirty="0">
                <a:solidFill>
                  <a:srgbClr val="2F2B20"/>
                </a:solidFill>
                <a:cs typeface="Arial"/>
              </a:rPr>
              <a:t>may </a:t>
            </a:r>
            <a:r>
              <a:rPr lang="en-US" spc="26" dirty="0">
                <a:solidFill>
                  <a:srgbClr val="2F2B20"/>
                </a:solidFill>
                <a:cs typeface="Arial"/>
              </a:rPr>
              <a:t>be</a:t>
            </a:r>
            <a:r>
              <a:rPr lang="en-US" spc="-9" dirty="0">
                <a:solidFill>
                  <a:srgbClr val="2F2B20"/>
                </a:solidFill>
                <a:cs typeface="Arial"/>
              </a:rPr>
              <a:t> </a:t>
            </a:r>
            <a:r>
              <a:rPr lang="en-US" spc="4" dirty="0">
                <a:solidFill>
                  <a:srgbClr val="2F2B20"/>
                </a:solidFill>
                <a:cs typeface="Arial"/>
              </a:rPr>
              <a:t>changing)</a:t>
            </a:r>
            <a:endParaRPr lang="en-US" dirty="0">
              <a:cs typeface="Arial"/>
            </a:endParaRPr>
          </a:p>
          <a:p>
            <a:pPr marL="11206">
              <a:spcBef>
                <a:spcPts val="234"/>
              </a:spcBef>
              <a:tabLst>
                <a:tab pos="556402" algn="l"/>
              </a:tabLst>
            </a:pPr>
            <a:r>
              <a:rPr lang="en-US" b="1" spc="-9" dirty="0">
                <a:solidFill>
                  <a:srgbClr val="2F2B20"/>
                </a:solidFill>
                <a:cs typeface="Arial"/>
              </a:rPr>
              <a:t>diff	</a:t>
            </a:r>
            <a:r>
              <a:rPr lang="en-US" spc="-101" dirty="0">
                <a:solidFill>
                  <a:srgbClr val="2F2B20"/>
                </a:solidFill>
                <a:cs typeface="Arial"/>
              </a:rPr>
              <a:t>– </a:t>
            </a:r>
            <a:r>
              <a:rPr lang="en-US" spc="31" dirty="0">
                <a:solidFill>
                  <a:srgbClr val="2F2B20"/>
                </a:solidFill>
                <a:cs typeface="Arial"/>
              </a:rPr>
              <a:t>shows </a:t>
            </a:r>
            <a:r>
              <a:rPr lang="en-US" spc="13" dirty="0">
                <a:solidFill>
                  <a:srgbClr val="2F2B20"/>
                </a:solidFill>
                <a:cs typeface="Arial"/>
              </a:rPr>
              <a:t>differences </a:t>
            </a:r>
            <a:r>
              <a:rPr lang="en-US" spc="26" dirty="0">
                <a:solidFill>
                  <a:srgbClr val="2F2B20"/>
                </a:solidFill>
                <a:cs typeface="Arial"/>
              </a:rPr>
              <a:t>between </a:t>
            </a:r>
            <a:r>
              <a:rPr lang="en-US" spc="71" dirty="0">
                <a:solidFill>
                  <a:srgbClr val="2F2B20"/>
                </a:solidFill>
                <a:cs typeface="Arial"/>
              </a:rPr>
              <a:t>two</a:t>
            </a:r>
            <a:r>
              <a:rPr lang="en-US" spc="79" dirty="0">
                <a:solidFill>
                  <a:srgbClr val="2F2B20"/>
                </a:solidFill>
                <a:cs typeface="Arial"/>
              </a:rPr>
              <a:t> </a:t>
            </a:r>
            <a:r>
              <a:rPr lang="en-US" spc="4" dirty="0">
                <a:solidFill>
                  <a:srgbClr val="2F2B20"/>
                </a:solidFill>
                <a:cs typeface="Arial"/>
              </a:rPr>
              <a:t>files</a:t>
            </a:r>
            <a:endParaRPr lang="en-US" dirty="0">
              <a:cs typeface="Arial"/>
            </a:endParaRPr>
          </a:p>
          <a:p>
            <a:pPr marL="11206" marR="1030996">
              <a:lnSpc>
                <a:spcPts val="2232"/>
              </a:lnSpc>
              <a:spcBef>
                <a:spcPts val="543"/>
              </a:spcBef>
            </a:pPr>
            <a:r>
              <a:rPr lang="en-US" b="1" spc="9" dirty="0">
                <a:solidFill>
                  <a:srgbClr val="2F2B20"/>
                </a:solidFill>
                <a:cs typeface="Arial"/>
              </a:rPr>
              <a:t>grep </a:t>
            </a:r>
            <a:r>
              <a:rPr lang="en-US" spc="-101" dirty="0">
                <a:solidFill>
                  <a:srgbClr val="2F2B20"/>
                </a:solidFill>
                <a:cs typeface="Arial"/>
              </a:rPr>
              <a:t>– </a:t>
            </a:r>
            <a:r>
              <a:rPr lang="en-US" spc="31" dirty="0">
                <a:solidFill>
                  <a:srgbClr val="2F2B20"/>
                </a:solidFill>
                <a:cs typeface="Arial"/>
              </a:rPr>
              <a:t>prints </a:t>
            </a:r>
            <a:r>
              <a:rPr lang="en-US" dirty="0">
                <a:solidFill>
                  <a:srgbClr val="2F2B20"/>
                </a:solidFill>
                <a:cs typeface="Arial"/>
              </a:rPr>
              <a:t>lines </a:t>
            </a:r>
            <a:r>
              <a:rPr lang="en-US" spc="26" dirty="0">
                <a:solidFill>
                  <a:srgbClr val="2F2B20"/>
                </a:solidFill>
                <a:cs typeface="Arial"/>
              </a:rPr>
              <a:t>containing </a:t>
            </a:r>
            <a:r>
              <a:rPr lang="en-US" spc="-26" dirty="0">
                <a:solidFill>
                  <a:srgbClr val="2F2B20"/>
                </a:solidFill>
                <a:cs typeface="Arial"/>
              </a:rPr>
              <a:t>a </a:t>
            </a:r>
            <a:r>
              <a:rPr lang="en-US" spc="22" dirty="0">
                <a:solidFill>
                  <a:srgbClr val="2F2B20"/>
                </a:solidFill>
                <a:cs typeface="Arial"/>
              </a:rPr>
              <a:t>string </a:t>
            </a:r>
            <a:r>
              <a:rPr lang="en-US" spc="26" dirty="0">
                <a:solidFill>
                  <a:srgbClr val="2F2B20"/>
                </a:solidFill>
                <a:cs typeface="Arial"/>
              </a:rPr>
              <a:t>or </a:t>
            </a:r>
            <a:r>
              <a:rPr lang="en-US" spc="22" dirty="0">
                <a:solidFill>
                  <a:srgbClr val="2F2B20"/>
                </a:solidFill>
                <a:cs typeface="Arial"/>
              </a:rPr>
              <a:t>other </a:t>
            </a:r>
            <a:r>
              <a:rPr lang="en-US" dirty="0">
                <a:solidFill>
                  <a:srgbClr val="2F2B20"/>
                </a:solidFill>
                <a:cs typeface="Arial"/>
              </a:rPr>
              <a:t>regular  </a:t>
            </a:r>
            <a:r>
              <a:rPr lang="en-US" spc="13" dirty="0">
                <a:solidFill>
                  <a:srgbClr val="2F2B20"/>
                </a:solidFill>
                <a:cs typeface="Arial"/>
              </a:rPr>
              <a:t>expression (</a:t>
            </a:r>
            <a:r>
              <a:rPr lang="en-US" spc="13" dirty="0" err="1">
                <a:solidFill>
                  <a:srgbClr val="2F2B20"/>
                </a:solidFill>
                <a:cs typeface="Arial"/>
              </a:rPr>
              <a:t>ps</a:t>
            </a:r>
            <a:r>
              <a:rPr lang="en-US" spc="13" dirty="0">
                <a:solidFill>
                  <a:srgbClr val="2F2B20"/>
                </a:solidFill>
                <a:cs typeface="Arial"/>
              </a:rPr>
              <a:t> –</a:t>
            </a:r>
            <a:r>
              <a:rPr lang="en-US" spc="13" dirty="0" err="1">
                <a:solidFill>
                  <a:srgbClr val="2F2B20"/>
                </a:solidFill>
                <a:cs typeface="Arial"/>
              </a:rPr>
              <a:t>ef</a:t>
            </a:r>
            <a:r>
              <a:rPr lang="en-US" spc="13" dirty="0">
                <a:solidFill>
                  <a:srgbClr val="2F2B20"/>
                </a:solidFill>
                <a:cs typeface="Arial"/>
              </a:rPr>
              <a:t> | grep XX)</a:t>
            </a:r>
            <a:endParaRPr lang="en-US" dirty="0">
              <a:cs typeface="Arial"/>
            </a:endParaRPr>
          </a:p>
          <a:p>
            <a:pPr marL="11206" marR="514938">
              <a:lnSpc>
                <a:spcPts val="2232"/>
              </a:lnSpc>
              <a:spcBef>
                <a:spcPts val="507"/>
              </a:spcBef>
            </a:pPr>
            <a:r>
              <a:rPr lang="en-US" b="1" spc="44" dirty="0">
                <a:solidFill>
                  <a:srgbClr val="2F2B20"/>
                </a:solidFill>
                <a:cs typeface="Arial"/>
              </a:rPr>
              <a:t>tee </a:t>
            </a:r>
            <a:r>
              <a:rPr lang="en-US" spc="-101" dirty="0">
                <a:solidFill>
                  <a:srgbClr val="2F2B20"/>
                </a:solidFill>
                <a:cs typeface="Arial"/>
              </a:rPr>
              <a:t>– </a:t>
            </a:r>
            <a:r>
              <a:rPr lang="en-US" spc="31" dirty="0">
                <a:solidFill>
                  <a:srgbClr val="2F2B20"/>
                </a:solidFill>
                <a:cs typeface="Arial"/>
              </a:rPr>
              <a:t>prints </a:t>
            </a:r>
            <a:r>
              <a:rPr lang="en-US" spc="22" dirty="0">
                <a:solidFill>
                  <a:srgbClr val="2F2B20"/>
                </a:solidFill>
                <a:cs typeface="Arial"/>
              </a:rPr>
              <a:t>the </a:t>
            </a:r>
            <a:r>
              <a:rPr lang="en-US" spc="49" dirty="0">
                <a:solidFill>
                  <a:srgbClr val="2F2B20"/>
                </a:solidFill>
                <a:cs typeface="Arial"/>
              </a:rPr>
              <a:t>output </a:t>
            </a:r>
            <a:r>
              <a:rPr lang="en-US" spc="44" dirty="0">
                <a:solidFill>
                  <a:srgbClr val="2F2B20"/>
                </a:solidFill>
                <a:cs typeface="Arial"/>
              </a:rPr>
              <a:t>of </a:t>
            </a:r>
            <a:r>
              <a:rPr lang="en-US" spc="-26" dirty="0">
                <a:solidFill>
                  <a:srgbClr val="2F2B20"/>
                </a:solidFill>
                <a:cs typeface="Arial"/>
              </a:rPr>
              <a:t>a </a:t>
            </a:r>
            <a:r>
              <a:rPr lang="en-US" spc="44" dirty="0">
                <a:solidFill>
                  <a:srgbClr val="2F2B20"/>
                </a:solidFill>
                <a:cs typeface="Arial"/>
              </a:rPr>
              <a:t>command </a:t>
            </a:r>
            <a:r>
              <a:rPr lang="en-US" spc="22" dirty="0">
                <a:solidFill>
                  <a:srgbClr val="2F2B20"/>
                </a:solidFill>
                <a:cs typeface="Arial"/>
              </a:rPr>
              <a:t>and </a:t>
            </a:r>
            <a:r>
              <a:rPr lang="en-US" spc="9" dirty="0">
                <a:solidFill>
                  <a:srgbClr val="2F2B20"/>
                </a:solidFill>
                <a:cs typeface="Arial"/>
              </a:rPr>
              <a:t>also </a:t>
            </a:r>
            <a:r>
              <a:rPr lang="en-US" spc="35" dirty="0">
                <a:solidFill>
                  <a:srgbClr val="2F2B20"/>
                </a:solidFill>
                <a:cs typeface="Arial"/>
              </a:rPr>
              <a:t>copies </a:t>
            </a:r>
            <a:r>
              <a:rPr lang="en-US" spc="22" dirty="0">
                <a:solidFill>
                  <a:srgbClr val="2F2B20"/>
                </a:solidFill>
                <a:cs typeface="Arial"/>
              </a:rPr>
              <a:t>the  </a:t>
            </a:r>
            <a:r>
              <a:rPr lang="en-US" spc="49" dirty="0">
                <a:solidFill>
                  <a:srgbClr val="2F2B20"/>
                </a:solidFill>
                <a:cs typeface="Arial"/>
              </a:rPr>
              <a:t>output </a:t>
            </a:r>
            <a:r>
              <a:rPr lang="en-US" spc="66" dirty="0">
                <a:solidFill>
                  <a:srgbClr val="2F2B20"/>
                </a:solidFill>
                <a:cs typeface="Arial"/>
              </a:rPr>
              <a:t>to </a:t>
            </a:r>
            <a:r>
              <a:rPr lang="en-US" spc="-26" dirty="0">
                <a:solidFill>
                  <a:srgbClr val="2F2B20"/>
                </a:solidFill>
                <a:cs typeface="Arial"/>
              </a:rPr>
              <a:t>a</a:t>
            </a:r>
            <a:r>
              <a:rPr lang="en-US" spc="-84" dirty="0">
                <a:solidFill>
                  <a:srgbClr val="2F2B20"/>
                </a:solidFill>
                <a:cs typeface="Arial"/>
              </a:rPr>
              <a:t> </a:t>
            </a:r>
            <a:r>
              <a:rPr lang="en-US" dirty="0">
                <a:solidFill>
                  <a:srgbClr val="2F2B20"/>
                </a:solidFill>
                <a:cs typeface="Arial"/>
              </a:rPr>
              <a:t>file</a:t>
            </a:r>
            <a:endParaRPr lang="en-US" dirty="0">
              <a:cs typeface="Arial"/>
            </a:endParaRPr>
          </a:p>
          <a:p>
            <a:pPr marL="11206">
              <a:spcBef>
                <a:spcPts val="260"/>
              </a:spcBef>
            </a:pPr>
            <a:r>
              <a:rPr lang="en-US" b="1" spc="9" dirty="0">
                <a:solidFill>
                  <a:srgbClr val="2F2B20"/>
                </a:solidFill>
                <a:cs typeface="Arial"/>
              </a:rPr>
              <a:t>sort </a:t>
            </a:r>
            <a:r>
              <a:rPr lang="en-US" spc="-101" dirty="0">
                <a:solidFill>
                  <a:srgbClr val="2F2B20"/>
                </a:solidFill>
                <a:cs typeface="Arial"/>
              </a:rPr>
              <a:t>– </a:t>
            </a:r>
            <a:r>
              <a:rPr lang="en-US" spc="26" dirty="0">
                <a:solidFill>
                  <a:srgbClr val="2F2B20"/>
                </a:solidFill>
                <a:cs typeface="Arial"/>
              </a:rPr>
              <a:t>sorts </a:t>
            </a:r>
            <a:r>
              <a:rPr lang="en-US" dirty="0">
                <a:solidFill>
                  <a:srgbClr val="2F2B20"/>
                </a:solidFill>
                <a:cs typeface="Arial"/>
              </a:rPr>
              <a:t>lines </a:t>
            </a:r>
            <a:r>
              <a:rPr lang="en-US" spc="4" dirty="0">
                <a:solidFill>
                  <a:srgbClr val="2F2B20"/>
                </a:solidFill>
                <a:cs typeface="Arial"/>
              </a:rPr>
              <a:t>in </a:t>
            </a:r>
            <a:r>
              <a:rPr lang="en-US" spc="-26" dirty="0">
                <a:solidFill>
                  <a:srgbClr val="2F2B20"/>
                </a:solidFill>
                <a:cs typeface="Arial"/>
              </a:rPr>
              <a:t>a</a:t>
            </a:r>
            <a:r>
              <a:rPr lang="en-US" spc="119" dirty="0">
                <a:solidFill>
                  <a:srgbClr val="2F2B20"/>
                </a:solidFill>
                <a:cs typeface="Arial"/>
              </a:rPr>
              <a:t> </a:t>
            </a:r>
            <a:r>
              <a:rPr lang="en-US" dirty="0">
                <a:solidFill>
                  <a:srgbClr val="2F2B20"/>
                </a:solidFill>
                <a:cs typeface="Arial"/>
              </a:rPr>
              <a:t>file</a:t>
            </a:r>
            <a:endParaRPr lang="en-US" dirty="0">
              <a:cs typeface="Arial"/>
            </a:endParaRPr>
          </a:p>
          <a:p>
            <a:pPr marL="11206">
              <a:spcBef>
                <a:spcPts val="274"/>
              </a:spcBef>
            </a:pPr>
            <a:r>
              <a:rPr lang="en-US" b="1" spc="-9" dirty="0">
                <a:solidFill>
                  <a:srgbClr val="2F2B20"/>
                </a:solidFill>
                <a:cs typeface="Arial"/>
              </a:rPr>
              <a:t>find </a:t>
            </a:r>
            <a:r>
              <a:rPr lang="en-US" spc="-101" dirty="0">
                <a:solidFill>
                  <a:srgbClr val="2F2B20"/>
                </a:solidFill>
                <a:cs typeface="Arial"/>
              </a:rPr>
              <a:t>– </a:t>
            </a:r>
            <a:r>
              <a:rPr lang="en-US" dirty="0">
                <a:solidFill>
                  <a:srgbClr val="2F2B20"/>
                </a:solidFill>
                <a:cs typeface="Arial"/>
              </a:rPr>
              <a:t>searches </a:t>
            </a:r>
            <a:r>
              <a:rPr lang="en-US" spc="31" dirty="0">
                <a:solidFill>
                  <a:srgbClr val="2F2B20"/>
                </a:solidFill>
                <a:cs typeface="Arial"/>
              </a:rPr>
              <a:t>for </a:t>
            </a:r>
            <a:r>
              <a:rPr lang="en-US" spc="4" dirty="0">
                <a:solidFill>
                  <a:srgbClr val="2F2B20"/>
                </a:solidFill>
                <a:cs typeface="Arial"/>
              </a:rPr>
              <a:t>files </a:t>
            </a:r>
            <a:r>
              <a:rPr lang="en-US" spc="35" dirty="0">
                <a:solidFill>
                  <a:srgbClr val="2F2B20"/>
                </a:solidFill>
                <a:cs typeface="Arial"/>
              </a:rPr>
              <a:t>that </a:t>
            </a:r>
            <a:r>
              <a:rPr lang="en-US" spc="22" dirty="0">
                <a:solidFill>
                  <a:srgbClr val="2F2B20"/>
                </a:solidFill>
                <a:cs typeface="Arial"/>
              </a:rPr>
              <a:t>meet </a:t>
            </a:r>
            <a:r>
              <a:rPr lang="en-US" spc="26" dirty="0">
                <a:solidFill>
                  <a:srgbClr val="2F2B20"/>
                </a:solidFill>
                <a:cs typeface="Arial"/>
              </a:rPr>
              <a:t>specified</a:t>
            </a:r>
            <a:r>
              <a:rPr lang="en-US" spc="115" dirty="0">
                <a:solidFill>
                  <a:srgbClr val="2F2B20"/>
                </a:solidFill>
                <a:cs typeface="Arial"/>
              </a:rPr>
              <a:t> </a:t>
            </a:r>
            <a:r>
              <a:rPr lang="en-US" spc="13" dirty="0">
                <a:solidFill>
                  <a:srgbClr val="2F2B20"/>
                </a:solidFill>
                <a:cs typeface="Arial"/>
              </a:rPr>
              <a:t>criteria</a:t>
            </a:r>
            <a:endParaRPr lang="en-US" dirty="0">
              <a:cs typeface="Arial"/>
            </a:endParaRPr>
          </a:p>
          <a:p>
            <a:pPr marL="11206">
              <a:spcBef>
                <a:spcPts val="300"/>
              </a:spcBef>
            </a:pPr>
            <a:r>
              <a:rPr lang="en-US" b="1" spc="71" dirty="0" err="1">
                <a:solidFill>
                  <a:srgbClr val="2F2B20"/>
                </a:solidFill>
                <a:cs typeface="Arial"/>
              </a:rPr>
              <a:t>wc</a:t>
            </a:r>
            <a:r>
              <a:rPr lang="en-US" b="1" spc="71" dirty="0">
                <a:solidFill>
                  <a:srgbClr val="2F2B20"/>
                </a:solidFill>
                <a:cs typeface="Arial"/>
              </a:rPr>
              <a:t> </a:t>
            </a:r>
            <a:r>
              <a:rPr lang="en-US" spc="-101" dirty="0">
                <a:solidFill>
                  <a:srgbClr val="2F2B20"/>
                </a:solidFill>
                <a:cs typeface="Arial"/>
              </a:rPr>
              <a:t>– </a:t>
            </a:r>
            <a:r>
              <a:rPr lang="en-US" spc="49" dirty="0">
                <a:solidFill>
                  <a:srgbClr val="2F2B20"/>
                </a:solidFill>
                <a:cs typeface="Arial"/>
              </a:rPr>
              <a:t>count </a:t>
            </a:r>
            <a:r>
              <a:rPr lang="en-US" spc="31" dirty="0">
                <a:solidFill>
                  <a:srgbClr val="2F2B20"/>
                </a:solidFill>
                <a:cs typeface="Arial"/>
              </a:rPr>
              <a:t>words, </a:t>
            </a:r>
            <a:r>
              <a:rPr lang="en-US" dirty="0">
                <a:solidFill>
                  <a:srgbClr val="2F2B20"/>
                </a:solidFill>
                <a:cs typeface="Arial"/>
              </a:rPr>
              <a:t>lines, </a:t>
            </a:r>
            <a:r>
              <a:rPr lang="en-US" spc="26" dirty="0">
                <a:solidFill>
                  <a:srgbClr val="2F2B20"/>
                </a:solidFill>
                <a:cs typeface="Arial"/>
              </a:rPr>
              <a:t>or </a:t>
            </a:r>
            <a:r>
              <a:rPr lang="en-US" spc="22" dirty="0">
                <a:solidFill>
                  <a:srgbClr val="2F2B20"/>
                </a:solidFill>
                <a:cs typeface="Arial"/>
              </a:rPr>
              <a:t>characters </a:t>
            </a:r>
            <a:r>
              <a:rPr lang="en-US" spc="4" dirty="0">
                <a:solidFill>
                  <a:srgbClr val="2F2B20"/>
                </a:solidFill>
                <a:cs typeface="Arial"/>
              </a:rPr>
              <a:t>in </a:t>
            </a:r>
            <a:r>
              <a:rPr lang="en-US" spc="-26" dirty="0">
                <a:solidFill>
                  <a:srgbClr val="2F2B20"/>
                </a:solidFill>
                <a:cs typeface="Arial"/>
              </a:rPr>
              <a:t>a</a:t>
            </a:r>
            <a:r>
              <a:rPr lang="en-US" dirty="0">
                <a:solidFill>
                  <a:srgbClr val="2F2B20"/>
                </a:solidFill>
                <a:cs typeface="Arial"/>
              </a:rPr>
              <a:t> file</a:t>
            </a:r>
            <a:endParaRPr lang="en-US" dirty="0">
              <a:cs typeface="Arial"/>
            </a:endParaRPr>
          </a:p>
          <a:p>
            <a:endParaRPr lang="en-US" dirty="0"/>
          </a:p>
        </p:txBody>
      </p:sp>
      <p:sp>
        <p:nvSpPr>
          <p:cNvPr id="10" name="object 10"/>
          <p:cNvSpPr txBox="1">
            <a:spLocks noGrp="1"/>
          </p:cNvSpPr>
          <p:nvPr>
            <p:ph type="dt" sz="half" idx="10"/>
          </p:nvPr>
        </p:nvSpPr>
        <p:spPr/>
        <p:txBody>
          <a:bodyPr/>
          <a:lstStyle/>
          <a:p>
            <a:fld id="{16838709-9872-5B47-ADCB-0496532B7C70}" type="datetime1">
              <a:rPr lang="en-US" smtClean="0"/>
              <a:t>2/2/19</a:t>
            </a:fld>
            <a:endParaRPr lang="en-US" dirty="0"/>
          </a:p>
        </p:txBody>
      </p:sp>
      <p:sp>
        <p:nvSpPr>
          <p:cNvPr id="9" name="object 9"/>
          <p:cNvSpPr txBox="1">
            <a:spLocks noGrp="1"/>
          </p:cNvSpPr>
          <p:nvPr>
            <p:ph type="ftr" sz="quarter" idx="11"/>
          </p:nvPr>
        </p:nvSpPr>
        <p:spPr/>
        <p:txBody>
          <a:bodyPr/>
          <a:lstStyle/>
          <a:p>
            <a:r>
              <a:rPr lang="en-US"/>
              <a:t>Fundamentals of HPC – Introduction to Linux</a:t>
            </a:r>
            <a:endParaRPr lang="en-US" dirty="0"/>
          </a:p>
        </p:txBody>
      </p:sp>
      <p:sp>
        <p:nvSpPr>
          <p:cNvPr id="8" name="Slide Number Placeholder 7">
            <a:extLst>
              <a:ext uri="{FF2B5EF4-FFF2-40B4-BE49-F238E27FC236}">
                <a16:creationId xmlns:a16="http://schemas.microsoft.com/office/drawing/2014/main" id="{907F488C-6008-4847-A253-44C23766AAF7}"/>
              </a:ext>
            </a:extLst>
          </p:cNvPr>
          <p:cNvSpPr>
            <a:spLocks noGrp="1"/>
          </p:cNvSpPr>
          <p:nvPr>
            <p:ph type="sldNum" sz="quarter" idx="12"/>
          </p:nvPr>
        </p:nvSpPr>
        <p:spPr/>
        <p:txBody>
          <a:bodyPr/>
          <a:lstStyle/>
          <a:p>
            <a:fld id="{DD321DBF-325B-3546-BAAF-4F6E3B3181FF}" type="slidenum">
              <a:rPr lang="en-US" smtClean="0"/>
              <a:t>16</a:t>
            </a:fld>
            <a:endParaRPr lang="en-US"/>
          </a:p>
        </p:txBody>
      </p:sp>
    </p:spTree>
    <p:extLst>
      <p:ext uri="{BB962C8B-B14F-4D97-AF65-F5344CB8AC3E}">
        <p14:creationId xmlns:p14="http://schemas.microsoft.com/office/powerpoint/2010/main" val="3187292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a:t>Environment</a:t>
            </a:r>
            <a:endParaRPr lang="en-US" dirty="0"/>
          </a:p>
        </p:txBody>
      </p:sp>
      <p:sp>
        <p:nvSpPr>
          <p:cNvPr id="18" name="Content Placeholder 17">
            <a:extLst>
              <a:ext uri="{FF2B5EF4-FFF2-40B4-BE49-F238E27FC236}">
                <a16:creationId xmlns:a16="http://schemas.microsoft.com/office/drawing/2014/main" id="{52E92E9D-C5F9-C74F-B014-0ABC7414E9AD}"/>
              </a:ext>
            </a:extLst>
          </p:cNvPr>
          <p:cNvSpPr>
            <a:spLocks noGrp="1"/>
          </p:cNvSpPr>
          <p:nvPr>
            <p:ph idx="1"/>
          </p:nvPr>
        </p:nvSpPr>
        <p:spPr/>
        <p:txBody>
          <a:bodyPr/>
          <a:lstStyle/>
          <a:p>
            <a:pPr marL="225810" indent="-214603">
              <a:spcBef>
                <a:spcPts val="671"/>
              </a:spcBef>
              <a:buClr>
                <a:schemeClr val="tx1"/>
              </a:buClr>
              <a:tabLst>
                <a:tab pos="226371" algn="l"/>
              </a:tabLst>
            </a:pPr>
            <a:r>
              <a:rPr lang="en-US" sz="2300" spc="-4" dirty="0">
                <a:solidFill>
                  <a:srgbClr val="2F2B20"/>
                </a:solidFill>
                <a:cs typeface="Arial"/>
              </a:rPr>
              <a:t>Set </a:t>
            </a:r>
            <a:r>
              <a:rPr lang="en-US" sz="2300" spc="44" dirty="0">
                <a:solidFill>
                  <a:srgbClr val="2F2B20"/>
                </a:solidFill>
                <a:cs typeface="Arial"/>
              </a:rPr>
              <a:t>up </a:t>
            </a:r>
            <a:r>
              <a:rPr lang="en-US" sz="2300" spc="4" dirty="0">
                <a:solidFill>
                  <a:srgbClr val="2F2B20"/>
                </a:solidFill>
                <a:cs typeface="Arial"/>
              </a:rPr>
              <a:t>using </a:t>
            </a:r>
            <a:r>
              <a:rPr lang="en-US" sz="2300" spc="-9" dirty="0">
                <a:solidFill>
                  <a:srgbClr val="2F2B20"/>
                </a:solidFill>
                <a:cs typeface="Arial"/>
              </a:rPr>
              <a:t>shell </a:t>
            </a:r>
            <a:r>
              <a:rPr lang="en-US" sz="2300" spc="9" dirty="0">
                <a:solidFill>
                  <a:srgbClr val="2F2B20"/>
                </a:solidFill>
                <a:cs typeface="Arial"/>
              </a:rPr>
              <a:t>and </a:t>
            </a:r>
            <a:r>
              <a:rPr lang="en-US" sz="2300" dirty="0">
                <a:solidFill>
                  <a:srgbClr val="2F2B20"/>
                </a:solidFill>
                <a:cs typeface="Arial"/>
              </a:rPr>
              <a:t>environment</a:t>
            </a:r>
            <a:r>
              <a:rPr lang="en-US" sz="2300" spc="-124" dirty="0">
                <a:solidFill>
                  <a:srgbClr val="2F2B20"/>
                </a:solidFill>
                <a:cs typeface="Arial"/>
              </a:rPr>
              <a:t> </a:t>
            </a:r>
            <a:r>
              <a:rPr lang="en-US" sz="2300" spc="-4" dirty="0">
                <a:solidFill>
                  <a:srgbClr val="2F2B20"/>
                </a:solidFill>
                <a:cs typeface="Arial"/>
              </a:rPr>
              <a:t>variables</a:t>
            </a:r>
            <a:endParaRPr lang="en-US" sz="2300" dirty="0">
              <a:cs typeface="Arial"/>
            </a:endParaRPr>
          </a:p>
          <a:p>
            <a:pPr marL="504852" lvl="1" indent="-214603">
              <a:spcBef>
                <a:spcPts val="552"/>
              </a:spcBef>
              <a:buClr>
                <a:schemeClr val="tx1"/>
              </a:buClr>
              <a:tabLst>
                <a:tab pos="504852" algn="l"/>
                <a:tab pos="505412" algn="l"/>
              </a:tabLst>
            </a:pPr>
            <a:r>
              <a:rPr lang="en-US" sz="2300" dirty="0">
                <a:solidFill>
                  <a:srgbClr val="2F2B20"/>
                </a:solidFill>
                <a:cs typeface="Arial"/>
              </a:rPr>
              <a:t>shell: </a:t>
            </a:r>
            <a:r>
              <a:rPr lang="en-US" sz="2300" spc="22" dirty="0">
                <a:solidFill>
                  <a:srgbClr val="2F2B20"/>
                </a:solidFill>
                <a:cs typeface="Arial"/>
              </a:rPr>
              <a:t>only </a:t>
            </a:r>
            <a:r>
              <a:rPr lang="en-US" sz="2300" spc="13" dirty="0">
                <a:solidFill>
                  <a:srgbClr val="2F2B20"/>
                </a:solidFill>
                <a:cs typeface="Arial"/>
              </a:rPr>
              <a:t>effective </a:t>
            </a:r>
            <a:r>
              <a:rPr lang="en-US" sz="2300" spc="4" dirty="0">
                <a:solidFill>
                  <a:srgbClr val="2F2B20"/>
                </a:solidFill>
                <a:cs typeface="Arial"/>
              </a:rPr>
              <a:t>in </a:t>
            </a:r>
            <a:r>
              <a:rPr lang="en-US" sz="2300" spc="22" dirty="0">
                <a:solidFill>
                  <a:srgbClr val="2F2B20"/>
                </a:solidFill>
                <a:cs typeface="Arial"/>
              </a:rPr>
              <a:t>the current </a:t>
            </a:r>
            <a:r>
              <a:rPr lang="en-US" sz="2300" dirty="0">
                <a:solidFill>
                  <a:srgbClr val="2F2B20"/>
                </a:solidFill>
                <a:cs typeface="Arial"/>
              </a:rPr>
              <a:t>shell</a:t>
            </a:r>
            <a:r>
              <a:rPr lang="en-US" sz="2300" spc="-4" dirty="0">
                <a:solidFill>
                  <a:srgbClr val="2F2B20"/>
                </a:solidFill>
                <a:cs typeface="Arial"/>
              </a:rPr>
              <a:t> </a:t>
            </a:r>
            <a:r>
              <a:rPr lang="en-US" sz="2300" spc="22" dirty="0">
                <a:solidFill>
                  <a:srgbClr val="2F2B20"/>
                </a:solidFill>
                <a:cs typeface="Arial"/>
              </a:rPr>
              <a:t>itself</a:t>
            </a:r>
            <a:endParaRPr lang="en-US" sz="2300" dirty="0">
              <a:cs typeface="Arial"/>
            </a:endParaRPr>
          </a:p>
          <a:p>
            <a:pPr marL="504852" marR="316583" lvl="1" indent="-214603">
              <a:lnSpc>
                <a:spcPct val="101400"/>
              </a:lnSpc>
              <a:spcBef>
                <a:spcPts val="499"/>
              </a:spcBef>
              <a:buClr>
                <a:schemeClr val="tx1"/>
              </a:buClr>
              <a:tabLst>
                <a:tab pos="504852" algn="l"/>
                <a:tab pos="505412" algn="l"/>
              </a:tabLst>
            </a:pPr>
            <a:r>
              <a:rPr lang="en-US" sz="2300" spc="13" dirty="0">
                <a:solidFill>
                  <a:srgbClr val="2F2B20"/>
                </a:solidFill>
                <a:cs typeface="Arial"/>
              </a:rPr>
              <a:t>environment: </a:t>
            </a:r>
            <a:r>
              <a:rPr lang="en-US" sz="2300" spc="22" dirty="0">
                <a:solidFill>
                  <a:srgbClr val="2F2B20"/>
                </a:solidFill>
                <a:cs typeface="Arial"/>
              </a:rPr>
              <a:t>carry </a:t>
            </a:r>
            <a:r>
              <a:rPr lang="en-US" sz="2300" spc="31" dirty="0">
                <a:solidFill>
                  <a:srgbClr val="2F2B20"/>
                </a:solidFill>
                <a:cs typeface="Arial"/>
              </a:rPr>
              <a:t>forward </a:t>
            </a:r>
            <a:r>
              <a:rPr lang="en-US" sz="2300" spc="66" dirty="0">
                <a:solidFill>
                  <a:srgbClr val="2F2B20"/>
                </a:solidFill>
                <a:cs typeface="Arial"/>
              </a:rPr>
              <a:t>to </a:t>
            </a:r>
            <a:r>
              <a:rPr lang="en-US" sz="2300" spc="26" dirty="0">
                <a:solidFill>
                  <a:srgbClr val="2F2B20"/>
                </a:solidFill>
                <a:cs typeface="Arial"/>
              </a:rPr>
              <a:t>subsequent </a:t>
            </a:r>
            <a:r>
              <a:rPr lang="en-US" sz="2300" spc="44" dirty="0">
                <a:solidFill>
                  <a:srgbClr val="2F2B20"/>
                </a:solidFill>
                <a:cs typeface="Arial"/>
              </a:rPr>
              <a:t>commands </a:t>
            </a:r>
            <a:r>
              <a:rPr lang="en-US" sz="2300" spc="26" dirty="0">
                <a:solidFill>
                  <a:srgbClr val="2F2B20"/>
                </a:solidFill>
                <a:cs typeface="Arial"/>
              </a:rPr>
              <a:t>or  </a:t>
            </a:r>
            <a:r>
              <a:rPr lang="en-US" sz="2300" dirty="0">
                <a:solidFill>
                  <a:srgbClr val="2F2B20"/>
                </a:solidFill>
                <a:cs typeface="Arial"/>
              </a:rPr>
              <a:t>shells</a:t>
            </a:r>
            <a:endParaRPr lang="en-US" sz="2300" dirty="0">
              <a:cs typeface="Arial"/>
            </a:endParaRPr>
          </a:p>
          <a:p>
            <a:pPr marL="225810" indent="-214603">
              <a:spcBef>
                <a:spcPts val="494"/>
              </a:spcBef>
              <a:buClr>
                <a:schemeClr val="tx1"/>
              </a:buClr>
              <a:tabLst>
                <a:tab pos="226371" algn="l"/>
              </a:tabLst>
            </a:pPr>
            <a:r>
              <a:rPr lang="en-US" sz="2300" spc="-4" dirty="0">
                <a:solidFill>
                  <a:srgbClr val="2F2B20"/>
                </a:solidFill>
                <a:cs typeface="Arial"/>
              </a:rPr>
              <a:t>Set </a:t>
            </a:r>
            <a:r>
              <a:rPr lang="en-US" sz="2300" spc="13" dirty="0">
                <a:solidFill>
                  <a:srgbClr val="2F2B20"/>
                </a:solidFill>
                <a:cs typeface="Arial"/>
              </a:rPr>
              <a:t>default </a:t>
            </a:r>
            <a:r>
              <a:rPr lang="en-US" sz="2300" spc="-13" dirty="0">
                <a:solidFill>
                  <a:srgbClr val="2F2B20"/>
                </a:solidFill>
                <a:cs typeface="Arial"/>
              </a:rPr>
              <a:t>values </a:t>
            </a:r>
            <a:r>
              <a:rPr lang="en-US" sz="2300" spc="22" dirty="0">
                <a:solidFill>
                  <a:srgbClr val="2F2B20"/>
                </a:solidFill>
                <a:cs typeface="Arial"/>
              </a:rPr>
              <a:t>at </a:t>
            </a:r>
            <a:r>
              <a:rPr lang="en-US" sz="2300" spc="9" dirty="0">
                <a:solidFill>
                  <a:srgbClr val="2F2B20"/>
                </a:solidFill>
                <a:cs typeface="Arial"/>
              </a:rPr>
              <a:t>login </a:t>
            </a:r>
            <a:r>
              <a:rPr lang="en-US" sz="2300" spc="22" dirty="0">
                <a:solidFill>
                  <a:srgbClr val="2F2B20"/>
                </a:solidFill>
                <a:cs typeface="Arial"/>
              </a:rPr>
              <a:t>time </a:t>
            </a:r>
            <a:r>
              <a:rPr lang="en-US" sz="2300" spc="4" dirty="0">
                <a:solidFill>
                  <a:srgbClr val="2F2B20"/>
                </a:solidFill>
                <a:cs typeface="Arial"/>
              </a:rPr>
              <a:t>using</a:t>
            </a:r>
            <a:r>
              <a:rPr lang="en-US" sz="2300" spc="-212" dirty="0">
                <a:solidFill>
                  <a:srgbClr val="2F2B20"/>
                </a:solidFill>
                <a:cs typeface="Arial"/>
              </a:rPr>
              <a:t> </a:t>
            </a:r>
            <a:r>
              <a:rPr lang="en-US" sz="2300" spc="4" dirty="0">
                <a:solidFill>
                  <a:srgbClr val="2F2B20"/>
                </a:solidFill>
                <a:latin typeface="Courier New"/>
                <a:cs typeface="Courier New"/>
              </a:rPr>
              <a:t>.</a:t>
            </a:r>
            <a:r>
              <a:rPr lang="en-US" sz="2300" spc="4" dirty="0" err="1">
                <a:solidFill>
                  <a:srgbClr val="2F2B20"/>
                </a:solidFill>
                <a:latin typeface="Courier New"/>
                <a:cs typeface="Courier New"/>
              </a:rPr>
              <a:t>bash_profile</a:t>
            </a:r>
            <a:endParaRPr lang="en-US" sz="2300" dirty="0">
              <a:latin typeface="Courier New"/>
              <a:cs typeface="Courier New"/>
            </a:endParaRPr>
          </a:p>
          <a:p>
            <a:pPr marL="225810">
              <a:spcBef>
                <a:spcPts val="26"/>
              </a:spcBef>
              <a:buClr>
                <a:schemeClr val="tx1"/>
              </a:buClr>
              <a:tabLst>
                <a:tab pos="2441892" algn="l"/>
              </a:tabLst>
            </a:pPr>
            <a:r>
              <a:rPr lang="en-US" sz="2300" spc="-40" dirty="0">
                <a:solidFill>
                  <a:srgbClr val="2F2B20"/>
                </a:solidFill>
                <a:cs typeface="Arial"/>
              </a:rPr>
              <a:t>(or</a:t>
            </a:r>
            <a:r>
              <a:rPr lang="en-US" sz="2300" spc="-53" dirty="0">
                <a:solidFill>
                  <a:srgbClr val="2F2B20"/>
                </a:solidFill>
                <a:cs typeface="Arial"/>
              </a:rPr>
              <a:t> </a:t>
            </a:r>
            <a:r>
              <a:rPr lang="en-US" sz="2300" spc="-9" dirty="0">
                <a:solidFill>
                  <a:srgbClr val="2F2B20"/>
                </a:solidFill>
                <a:latin typeface="Courier New"/>
                <a:cs typeface="Courier New"/>
              </a:rPr>
              <a:t>.profile</a:t>
            </a:r>
            <a:r>
              <a:rPr lang="en-US" sz="2300" spc="-9" dirty="0">
                <a:solidFill>
                  <a:srgbClr val="2F2B20"/>
                </a:solidFill>
                <a:cs typeface="Arial"/>
              </a:rPr>
              <a:t>).	</a:t>
            </a:r>
            <a:r>
              <a:rPr lang="en-US" sz="2300" spc="22" dirty="0">
                <a:solidFill>
                  <a:srgbClr val="2F2B20"/>
                </a:solidFill>
                <a:cs typeface="Arial"/>
              </a:rPr>
              <a:t>Non-login </a:t>
            </a:r>
            <a:r>
              <a:rPr lang="en-US" sz="2300" spc="4" dirty="0">
                <a:solidFill>
                  <a:srgbClr val="2F2B20"/>
                </a:solidFill>
                <a:cs typeface="Arial"/>
              </a:rPr>
              <a:t>interactive </a:t>
            </a:r>
            <a:r>
              <a:rPr lang="en-US" sz="2300" spc="-9" dirty="0">
                <a:solidFill>
                  <a:srgbClr val="2F2B20"/>
                </a:solidFill>
                <a:cs typeface="Arial"/>
              </a:rPr>
              <a:t>shells </a:t>
            </a:r>
            <a:r>
              <a:rPr lang="en-US" sz="2300" spc="22" dirty="0">
                <a:solidFill>
                  <a:srgbClr val="2F2B20"/>
                </a:solidFill>
                <a:cs typeface="Arial"/>
              </a:rPr>
              <a:t>will</a:t>
            </a:r>
            <a:r>
              <a:rPr lang="en-US" sz="2300" spc="-62" dirty="0">
                <a:solidFill>
                  <a:srgbClr val="2F2B20"/>
                </a:solidFill>
                <a:cs typeface="Arial"/>
              </a:rPr>
              <a:t> </a:t>
            </a:r>
            <a:r>
              <a:rPr lang="en-US" sz="2300" spc="-13" dirty="0">
                <a:solidFill>
                  <a:srgbClr val="2F2B20"/>
                </a:solidFill>
                <a:cs typeface="Arial"/>
              </a:rPr>
              <a:t>read</a:t>
            </a:r>
            <a:endParaRPr lang="en-US" sz="2300" dirty="0">
              <a:cs typeface="Arial"/>
            </a:endParaRPr>
          </a:p>
          <a:p>
            <a:pPr marL="225810">
              <a:spcBef>
                <a:spcPts val="31"/>
              </a:spcBef>
              <a:buClr>
                <a:schemeClr val="tx1"/>
              </a:buClr>
            </a:pPr>
            <a:r>
              <a:rPr lang="en-US" sz="2300" dirty="0">
                <a:solidFill>
                  <a:srgbClr val="2F2B20"/>
                </a:solidFill>
                <a:latin typeface="Courier New"/>
                <a:cs typeface="Courier New"/>
              </a:rPr>
              <a:t>.</a:t>
            </a:r>
            <a:r>
              <a:rPr lang="en-US" sz="2300" dirty="0" err="1">
                <a:solidFill>
                  <a:srgbClr val="2F2B20"/>
                </a:solidFill>
                <a:latin typeface="Courier New"/>
                <a:cs typeface="Courier New"/>
              </a:rPr>
              <a:t>bashrc</a:t>
            </a:r>
            <a:r>
              <a:rPr lang="en-US" sz="2300" spc="-13" dirty="0">
                <a:solidFill>
                  <a:srgbClr val="2F2B20"/>
                </a:solidFill>
                <a:latin typeface="Courier New"/>
                <a:cs typeface="Courier New"/>
              </a:rPr>
              <a:t> </a:t>
            </a:r>
            <a:r>
              <a:rPr lang="en-US" sz="2300" spc="4" dirty="0">
                <a:solidFill>
                  <a:srgbClr val="2F2B20"/>
                </a:solidFill>
                <a:cs typeface="Arial"/>
              </a:rPr>
              <a:t>instead.</a:t>
            </a:r>
          </a:p>
          <a:p>
            <a:pPr marL="225810">
              <a:spcBef>
                <a:spcPts val="31"/>
              </a:spcBef>
              <a:buClr>
                <a:schemeClr val="tx1"/>
              </a:buClr>
            </a:pPr>
            <a:r>
              <a:rPr lang="en-US" sz="2300" spc="-4" dirty="0" err="1">
                <a:solidFill>
                  <a:srgbClr val="2F2B20"/>
                </a:solidFill>
                <a:latin typeface="Courier New"/>
                <a:cs typeface="Courier New"/>
              </a:rPr>
              <a:t>var_name</a:t>
            </a:r>
            <a:r>
              <a:rPr lang="en-US" sz="2300" spc="-4" dirty="0">
                <a:solidFill>
                  <a:srgbClr val="2F2B20"/>
                </a:solidFill>
                <a:latin typeface="Courier New"/>
                <a:cs typeface="Courier New"/>
              </a:rPr>
              <a:t>[=value]		</a:t>
            </a:r>
            <a:r>
              <a:rPr lang="en-US" sz="2300" spc="-66" dirty="0">
                <a:solidFill>
                  <a:srgbClr val="2F2B20"/>
                </a:solidFill>
                <a:cs typeface="Arial"/>
              </a:rPr>
              <a:t>(</a:t>
            </a:r>
            <a:r>
              <a:rPr lang="en-US" sz="2300" spc="-106" dirty="0">
                <a:solidFill>
                  <a:srgbClr val="2F2B20"/>
                </a:solidFill>
                <a:cs typeface="Arial"/>
              </a:rPr>
              <a:t>s</a:t>
            </a:r>
            <a:r>
              <a:rPr lang="en-US" sz="2300" dirty="0">
                <a:solidFill>
                  <a:srgbClr val="2F2B20"/>
                </a:solidFill>
                <a:cs typeface="Arial"/>
              </a:rPr>
              <a:t>h</a:t>
            </a:r>
            <a:r>
              <a:rPr lang="en-US" sz="2300" spc="-44" dirty="0">
                <a:solidFill>
                  <a:srgbClr val="2F2B20"/>
                </a:solidFill>
                <a:cs typeface="Arial"/>
              </a:rPr>
              <a:t>e</a:t>
            </a:r>
            <a:r>
              <a:rPr lang="en-US" sz="2300" dirty="0">
                <a:solidFill>
                  <a:srgbClr val="2F2B20"/>
                </a:solidFill>
                <a:cs typeface="Arial"/>
              </a:rPr>
              <a:t>ll</a:t>
            </a:r>
            <a:r>
              <a:rPr lang="en-US" sz="2300" spc="-163" dirty="0">
                <a:solidFill>
                  <a:srgbClr val="2F2B20"/>
                </a:solidFill>
                <a:cs typeface="Arial"/>
              </a:rPr>
              <a:t>)</a:t>
            </a:r>
            <a:endParaRPr lang="en-US" sz="2300" dirty="0">
              <a:cs typeface="Arial"/>
            </a:endParaRPr>
          </a:p>
          <a:p>
            <a:pPr marL="225810">
              <a:spcBef>
                <a:spcPts val="31"/>
              </a:spcBef>
              <a:buClr>
                <a:schemeClr val="tx1"/>
              </a:buClr>
            </a:pPr>
            <a:r>
              <a:rPr lang="en-US" sz="2300" spc="-4" dirty="0">
                <a:solidFill>
                  <a:srgbClr val="2F2B20"/>
                </a:solidFill>
                <a:latin typeface="Courier New"/>
                <a:cs typeface="Courier New"/>
              </a:rPr>
              <a:t>export VAR_NAME[=value]</a:t>
            </a:r>
            <a:r>
              <a:rPr lang="en-US" sz="2300" spc="-79" dirty="0">
                <a:solidFill>
                  <a:srgbClr val="2F2B20"/>
                </a:solidFill>
                <a:latin typeface="Courier New"/>
                <a:cs typeface="Courier New"/>
              </a:rPr>
              <a:t> </a:t>
            </a:r>
            <a:r>
              <a:rPr lang="en-US" sz="2300" spc="-22" dirty="0">
                <a:solidFill>
                  <a:srgbClr val="2F2B20"/>
                </a:solidFill>
                <a:cs typeface="Arial"/>
              </a:rPr>
              <a:t>(environment)</a:t>
            </a:r>
          </a:p>
          <a:p>
            <a:pPr marL="225810">
              <a:spcBef>
                <a:spcPts val="31"/>
              </a:spcBef>
              <a:buClr>
                <a:schemeClr val="tx1"/>
              </a:buClr>
            </a:pPr>
            <a:r>
              <a:rPr lang="en-US" sz="2300" spc="-18" dirty="0" err="1">
                <a:solidFill>
                  <a:srgbClr val="2F2B20"/>
                </a:solidFill>
                <a:latin typeface="Courier New"/>
                <a:cs typeface="Courier New"/>
              </a:rPr>
              <a:t>env</a:t>
            </a:r>
            <a:r>
              <a:rPr lang="en-US" sz="2300" spc="-18" dirty="0">
                <a:solidFill>
                  <a:srgbClr val="2F2B20"/>
                </a:solidFill>
                <a:latin typeface="Courier New"/>
                <a:cs typeface="Courier New"/>
              </a:rPr>
              <a:t>	</a:t>
            </a:r>
            <a:r>
              <a:rPr lang="en-US" sz="2300" spc="-4" dirty="0">
                <a:solidFill>
                  <a:srgbClr val="2F2B20"/>
                </a:solidFill>
                <a:cs typeface="Arial"/>
              </a:rPr>
              <a:t>(shows </a:t>
            </a:r>
            <a:r>
              <a:rPr lang="en-US" sz="2300" spc="9" dirty="0">
                <a:solidFill>
                  <a:srgbClr val="2F2B20"/>
                </a:solidFill>
                <a:cs typeface="Arial"/>
              </a:rPr>
              <a:t>current</a:t>
            </a:r>
            <a:r>
              <a:rPr lang="en-US" sz="2300" spc="-88" dirty="0">
                <a:solidFill>
                  <a:srgbClr val="2F2B20"/>
                </a:solidFill>
                <a:cs typeface="Arial"/>
              </a:rPr>
              <a:t> </a:t>
            </a:r>
            <a:r>
              <a:rPr lang="en-US" sz="2300" spc="-22" dirty="0">
                <a:solidFill>
                  <a:srgbClr val="2F2B20"/>
                </a:solidFill>
                <a:cs typeface="Arial"/>
              </a:rPr>
              <a:t>variables)</a:t>
            </a:r>
          </a:p>
          <a:p>
            <a:pPr marL="225810">
              <a:spcBef>
                <a:spcPts val="31"/>
              </a:spcBef>
              <a:buClr>
                <a:schemeClr val="tx1"/>
              </a:buClr>
            </a:pPr>
            <a:r>
              <a:rPr lang="en-US" sz="2300" spc="-18" dirty="0">
                <a:solidFill>
                  <a:srgbClr val="2F2B20"/>
                </a:solidFill>
                <a:latin typeface="Courier New"/>
                <a:cs typeface="Courier New"/>
              </a:rPr>
              <a:t>$VAR_NAME	</a:t>
            </a:r>
            <a:r>
              <a:rPr lang="en-US" sz="2300" spc="-35" dirty="0">
                <a:solidFill>
                  <a:srgbClr val="2F2B20"/>
                </a:solidFill>
                <a:cs typeface="Arial"/>
              </a:rPr>
              <a:t>(refers </a:t>
            </a:r>
            <a:r>
              <a:rPr lang="en-US" sz="2300" spc="57" dirty="0">
                <a:solidFill>
                  <a:srgbClr val="2F2B20"/>
                </a:solidFill>
                <a:cs typeface="Arial"/>
              </a:rPr>
              <a:t>to </a:t>
            </a:r>
            <a:r>
              <a:rPr lang="en-US" sz="2300" spc="-18" dirty="0">
                <a:solidFill>
                  <a:srgbClr val="2F2B20"/>
                </a:solidFill>
                <a:cs typeface="Arial"/>
              </a:rPr>
              <a:t>value </a:t>
            </a:r>
            <a:r>
              <a:rPr lang="en-US" sz="2300" spc="35" dirty="0">
                <a:solidFill>
                  <a:srgbClr val="2F2B20"/>
                </a:solidFill>
                <a:cs typeface="Arial"/>
              </a:rPr>
              <a:t>of</a:t>
            </a:r>
            <a:r>
              <a:rPr lang="en-US" sz="2300" spc="-79" dirty="0">
                <a:solidFill>
                  <a:srgbClr val="2F2B20"/>
                </a:solidFill>
                <a:cs typeface="Arial"/>
              </a:rPr>
              <a:t> </a:t>
            </a:r>
            <a:r>
              <a:rPr lang="en-US" sz="2300" spc="-26" dirty="0">
                <a:solidFill>
                  <a:srgbClr val="2F2B20"/>
                </a:solidFill>
                <a:cs typeface="Arial"/>
              </a:rPr>
              <a:t>variable)</a:t>
            </a:r>
            <a:endParaRPr lang="en-US" sz="2300" dirty="0">
              <a:cs typeface="Arial"/>
            </a:endParaRPr>
          </a:p>
          <a:p>
            <a:pPr marL="225810">
              <a:spcBef>
                <a:spcPts val="31"/>
              </a:spcBef>
            </a:pPr>
            <a:endParaRPr lang="en-US" sz="1800" dirty="0">
              <a:latin typeface="Courier New"/>
              <a:cs typeface="Courier New"/>
            </a:endParaRPr>
          </a:p>
          <a:p>
            <a:pPr marL="225810">
              <a:spcBef>
                <a:spcPts val="31"/>
              </a:spcBef>
            </a:pPr>
            <a:endParaRPr lang="en-US" sz="1800" dirty="0">
              <a:cs typeface="Arial"/>
            </a:endParaRPr>
          </a:p>
          <a:p>
            <a:pPr marL="225810">
              <a:spcBef>
                <a:spcPts val="31"/>
              </a:spcBef>
            </a:pPr>
            <a:endParaRPr lang="en-US" sz="1800" dirty="0">
              <a:cs typeface="Arial"/>
            </a:endParaRPr>
          </a:p>
          <a:p>
            <a:pPr marL="225810">
              <a:spcBef>
                <a:spcPts val="31"/>
              </a:spcBef>
            </a:pPr>
            <a:endParaRPr lang="en-US" sz="2400" dirty="0">
              <a:latin typeface="Courier New"/>
              <a:cs typeface="Courier New"/>
            </a:endParaRPr>
          </a:p>
          <a:p>
            <a:pPr marL="225810">
              <a:spcBef>
                <a:spcPts val="31"/>
              </a:spcBef>
            </a:pPr>
            <a:endParaRPr lang="en-US" sz="2250" dirty="0">
              <a:cs typeface="Arial"/>
            </a:endParaRPr>
          </a:p>
          <a:p>
            <a:endParaRPr lang="en-US" dirty="0"/>
          </a:p>
        </p:txBody>
      </p:sp>
      <p:sp>
        <p:nvSpPr>
          <p:cNvPr id="17" name="object 17"/>
          <p:cNvSpPr txBox="1">
            <a:spLocks noGrp="1"/>
          </p:cNvSpPr>
          <p:nvPr>
            <p:ph type="dt" sz="half" idx="10"/>
          </p:nvPr>
        </p:nvSpPr>
        <p:spPr/>
        <p:txBody>
          <a:bodyPr/>
          <a:lstStyle/>
          <a:p>
            <a:fld id="{638C91DA-CE35-4140-AC5C-528F55A660C9}" type="datetime1">
              <a:rPr lang="en-US" smtClean="0"/>
              <a:t>2/2/19</a:t>
            </a:fld>
            <a:endParaRPr lang="en-US" dirty="0"/>
          </a:p>
        </p:txBody>
      </p:sp>
      <p:sp>
        <p:nvSpPr>
          <p:cNvPr id="16" name="object 16"/>
          <p:cNvSpPr txBox="1">
            <a:spLocks noGrp="1"/>
          </p:cNvSpPr>
          <p:nvPr>
            <p:ph type="ftr" sz="quarter" idx="11"/>
          </p:nvPr>
        </p:nvSpPr>
        <p:spPr/>
        <p:txBody>
          <a:bodyPr/>
          <a:lstStyle/>
          <a:p>
            <a:r>
              <a:rPr lang="en-US"/>
              <a:t>Fundamentals of HPC – Introduction to Linux</a:t>
            </a:r>
            <a:endParaRPr lang="en-US" dirty="0"/>
          </a:p>
        </p:txBody>
      </p:sp>
      <p:sp>
        <p:nvSpPr>
          <p:cNvPr id="28" name="Slide Number Placeholder 27">
            <a:extLst>
              <a:ext uri="{FF2B5EF4-FFF2-40B4-BE49-F238E27FC236}">
                <a16:creationId xmlns:a16="http://schemas.microsoft.com/office/drawing/2014/main" id="{87BC79F0-5135-4C45-BE2B-30C9AEBABA73}"/>
              </a:ext>
            </a:extLst>
          </p:cNvPr>
          <p:cNvSpPr>
            <a:spLocks noGrp="1"/>
          </p:cNvSpPr>
          <p:nvPr>
            <p:ph type="sldNum" sz="quarter" idx="12"/>
          </p:nvPr>
        </p:nvSpPr>
        <p:spPr/>
        <p:txBody>
          <a:bodyPr/>
          <a:lstStyle/>
          <a:p>
            <a:fld id="{DD321DBF-325B-3546-BAAF-4F6E3B3181FF}" type="slidenum">
              <a:rPr lang="en-US" smtClean="0"/>
              <a:t>17</a:t>
            </a:fld>
            <a:endParaRPr lang="en-US"/>
          </a:p>
        </p:txBody>
      </p:sp>
    </p:spTree>
    <p:extLst>
      <p:ext uri="{BB962C8B-B14F-4D97-AF65-F5344CB8AC3E}">
        <p14:creationId xmlns:p14="http://schemas.microsoft.com/office/powerpoint/2010/main" val="1517458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a:t>Useful variables</a:t>
            </a:r>
            <a:endParaRPr lang="en-US" dirty="0"/>
          </a:p>
        </p:txBody>
      </p:sp>
      <p:sp>
        <p:nvSpPr>
          <p:cNvPr id="11" name="Content Placeholder 10">
            <a:extLst>
              <a:ext uri="{FF2B5EF4-FFF2-40B4-BE49-F238E27FC236}">
                <a16:creationId xmlns:a16="http://schemas.microsoft.com/office/drawing/2014/main" id="{650558AB-90FD-5241-989F-0FEBD79AC768}"/>
              </a:ext>
            </a:extLst>
          </p:cNvPr>
          <p:cNvSpPr>
            <a:spLocks noGrp="1"/>
          </p:cNvSpPr>
          <p:nvPr>
            <p:ph idx="1"/>
          </p:nvPr>
        </p:nvSpPr>
        <p:spPr/>
        <p:txBody>
          <a:bodyPr>
            <a:normAutofit fontScale="92500" lnSpcReduction="10000"/>
          </a:bodyPr>
          <a:lstStyle/>
          <a:p>
            <a:pPr marL="225810" indent="-214603">
              <a:spcBef>
                <a:spcPts val="379"/>
              </a:spcBef>
              <a:buClr>
                <a:srgbClr val="A9A57C"/>
              </a:buClr>
              <a:buFont typeface="Arial"/>
              <a:buChar char="•"/>
              <a:tabLst>
                <a:tab pos="226371" algn="l"/>
              </a:tabLst>
            </a:pPr>
            <a:r>
              <a:rPr lang="en-US" sz="3200" spc="-13" dirty="0">
                <a:solidFill>
                  <a:srgbClr val="2F2B20"/>
                </a:solidFill>
                <a:latin typeface="Courier New"/>
                <a:cs typeface="Courier New"/>
              </a:rPr>
              <a:t>PATH</a:t>
            </a:r>
            <a:r>
              <a:rPr lang="en-US" spc="-13" dirty="0">
                <a:solidFill>
                  <a:srgbClr val="2F2B20"/>
                </a:solidFill>
                <a:cs typeface="Arial"/>
              </a:rPr>
              <a:t>: </a:t>
            </a:r>
            <a:r>
              <a:rPr lang="en-US" spc="22" dirty="0">
                <a:solidFill>
                  <a:srgbClr val="2F2B20"/>
                </a:solidFill>
                <a:cs typeface="Arial"/>
              </a:rPr>
              <a:t>directories </a:t>
            </a:r>
            <a:r>
              <a:rPr lang="en-US" spc="66" dirty="0">
                <a:solidFill>
                  <a:srgbClr val="2F2B20"/>
                </a:solidFill>
                <a:cs typeface="Arial"/>
              </a:rPr>
              <a:t>to </a:t>
            </a:r>
            <a:r>
              <a:rPr lang="en-US" spc="4" dirty="0">
                <a:solidFill>
                  <a:srgbClr val="2F2B20"/>
                </a:solidFill>
                <a:cs typeface="Arial"/>
              </a:rPr>
              <a:t>search </a:t>
            </a:r>
            <a:r>
              <a:rPr lang="en-US" spc="31" dirty="0">
                <a:solidFill>
                  <a:srgbClr val="2F2B20"/>
                </a:solidFill>
                <a:cs typeface="Arial"/>
              </a:rPr>
              <a:t>for</a:t>
            </a:r>
            <a:r>
              <a:rPr lang="en-US" spc="-9" dirty="0">
                <a:solidFill>
                  <a:srgbClr val="2F2B20"/>
                </a:solidFill>
                <a:cs typeface="Arial"/>
              </a:rPr>
              <a:t> </a:t>
            </a:r>
            <a:r>
              <a:rPr lang="en-US" spc="44" dirty="0">
                <a:solidFill>
                  <a:srgbClr val="2F2B20"/>
                </a:solidFill>
                <a:cs typeface="Arial"/>
              </a:rPr>
              <a:t>commands</a:t>
            </a:r>
            <a:endParaRPr lang="en-US" dirty="0">
              <a:cs typeface="Arial"/>
            </a:endParaRPr>
          </a:p>
          <a:p>
            <a:pPr marL="225810" indent="-214603">
              <a:spcBef>
                <a:spcPts val="296"/>
              </a:spcBef>
              <a:buClr>
                <a:srgbClr val="A9A57C"/>
              </a:buClr>
              <a:buFont typeface="Arial"/>
              <a:buChar char="•"/>
              <a:tabLst>
                <a:tab pos="226371" algn="l"/>
              </a:tabLst>
            </a:pPr>
            <a:r>
              <a:rPr lang="en-US" sz="3200" spc="-13" dirty="0">
                <a:solidFill>
                  <a:srgbClr val="2F2B20"/>
                </a:solidFill>
                <a:latin typeface="Courier New"/>
                <a:cs typeface="Courier New"/>
              </a:rPr>
              <a:t>HOME</a:t>
            </a:r>
            <a:r>
              <a:rPr lang="en-US" spc="-13" dirty="0">
                <a:solidFill>
                  <a:srgbClr val="2F2B20"/>
                </a:solidFill>
                <a:cs typeface="Arial"/>
              </a:rPr>
              <a:t>: </a:t>
            </a:r>
            <a:r>
              <a:rPr lang="en-US" spc="22" dirty="0">
                <a:solidFill>
                  <a:srgbClr val="2F2B20"/>
                </a:solidFill>
                <a:cs typeface="Arial"/>
              </a:rPr>
              <a:t>home</a:t>
            </a:r>
            <a:r>
              <a:rPr lang="en-US" spc="35" dirty="0">
                <a:solidFill>
                  <a:srgbClr val="2F2B20"/>
                </a:solidFill>
                <a:cs typeface="Arial"/>
              </a:rPr>
              <a:t> </a:t>
            </a:r>
            <a:r>
              <a:rPr lang="en-US" spc="26" dirty="0">
                <a:solidFill>
                  <a:srgbClr val="2F2B20"/>
                </a:solidFill>
                <a:cs typeface="Arial"/>
              </a:rPr>
              <a:t>directory</a:t>
            </a:r>
            <a:endParaRPr lang="en-US" dirty="0">
              <a:cs typeface="Arial"/>
            </a:endParaRPr>
          </a:p>
          <a:p>
            <a:pPr marL="225810" indent="-214603">
              <a:spcBef>
                <a:spcPts val="296"/>
              </a:spcBef>
              <a:buClr>
                <a:srgbClr val="A9A57C"/>
              </a:buClr>
              <a:buFont typeface="Arial"/>
              <a:buChar char="•"/>
              <a:tabLst>
                <a:tab pos="226371" algn="l"/>
              </a:tabLst>
            </a:pPr>
            <a:r>
              <a:rPr lang="en-US" sz="3200" spc="-18" dirty="0">
                <a:solidFill>
                  <a:srgbClr val="2F2B20"/>
                </a:solidFill>
                <a:latin typeface="Courier New"/>
                <a:cs typeface="Courier New"/>
              </a:rPr>
              <a:t>DISPLAY</a:t>
            </a:r>
            <a:r>
              <a:rPr lang="en-US" spc="-18" dirty="0">
                <a:solidFill>
                  <a:srgbClr val="2F2B20"/>
                </a:solidFill>
                <a:cs typeface="Arial"/>
              </a:rPr>
              <a:t>: </a:t>
            </a:r>
            <a:r>
              <a:rPr lang="en-US" spc="4" dirty="0">
                <a:solidFill>
                  <a:srgbClr val="2F2B20"/>
                </a:solidFill>
                <a:cs typeface="Arial"/>
              </a:rPr>
              <a:t>screen where </a:t>
            </a:r>
            <a:r>
              <a:rPr lang="en-US" spc="22" dirty="0">
                <a:solidFill>
                  <a:srgbClr val="2F2B20"/>
                </a:solidFill>
                <a:cs typeface="Arial"/>
              </a:rPr>
              <a:t>graphical </a:t>
            </a:r>
            <a:r>
              <a:rPr lang="en-US" spc="49" dirty="0">
                <a:solidFill>
                  <a:srgbClr val="2F2B20"/>
                </a:solidFill>
                <a:cs typeface="Arial"/>
              </a:rPr>
              <a:t>output </a:t>
            </a:r>
            <a:r>
              <a:rPr lang="en-US" spc="22" dirty="0">
                <a:solidFill>
                  <a:srgbClr val="2F2B20"/>
                </a:solidFill>
                <a:cs typeface="Arial"/>
              </a:rPr>
              <a:t>will</a:t>
            </a:r>
            <a:r>
              <a:rPr lang="en-US" spc="13" dirty="0">
                <a:solidFill>
                  <a:srgbClr val="2F2B20"/>
                </a:solidFill>
                <a:cs typeface="Arial"/>
              </a:rPr>
              <a:t> </a:t>
            </a:r>
            <a:r>
              <a:rPr lang="en-US" spc="22" dirty="0">
                <a:solidFill>
                  <a:srgbClr val="2F2B20"/>
                </a:solidFill>
                <a:cs typeface="Arial"/>
              </a:rPr>
              <a:t>appear</a:t>
            </a:r>
            <a:endParaRPr lang="en-US" dirty="0">
              <a:cs typeface="Arial"/>
            </a:endParaRPr>
          </a:p>
          <a:p>
            <a:pPr marL="225810" indent="-214603">
              <a:spcBef>
                <a:spcPts val="291"/>
              </a:spcBef>
              <a:buClr>
                <a:srgbClr val="A9A57C"/>
              </a:buClr>
              <a:buFont typeface="Arial"/>
              <a:buChar char="•"/>
              <a:tabLst>
                <a:tab pos="226371" algn="l"/>
              </a:tabLst>
            </a:pPr>
            <a:r>
              <a:rPr lang="en-US" sz="3200" spc="-18" dirty="0">
                <a:solidFill>
                  <a:srgbClr val="2F2B20"/>
                </a:solidFill>
                <a:latin typeface="Courier New"/>
                <a:cs typeface="Courier New"/>
              </a:rPr>
              <a:t>MANPATH</a:t>
            </a:r>
            <a:r>
              <a:rPr lang="en-US" spc="-18" dirty="0">
                <a:solidFill>
                  <a:srgbClr val="2F2B20"/>
                </a:solidFill>
                <a:cs typeface="Arial"/>
              </a:rPr>
              <a:t>: </a:t>
            </a:r>
            <a:r>
              <a:rPr lang="en-US" spc="22" dirty="0">
                <a:solidFill>
                  <a:srgbClr val="2F2B20"/>
                </a:solidFill>
                <a:cs typeface="Arial"/>
              </a:rPr>
              <a:t>directories </a:t>
            </a:r>
            <a:r>
              <a:rPr lang="en-US" spc="66" dirty="0">
                <a:solidFill>
                  <a:srgbClr val="2F2B20"/>
                </a:solidFill>
                <a:cs typeface="Arial"/>
              </a:rPr>
              <a:t>to </a:t>
            </a:r>
            <a:r>
              <a:rPr lang="en-US" spc="4" dirty="0">
                <a:solidFill>
                  <a:srgbClr val="2F2B20"/>
                </a:solidFill>
                <a:cs typeface="Arial"/>
              </a:rPr>
              <a:t>search </a:t>
            </a:r>
            <a:r>
              <a:rPr lang="en-US" spc="31" dirty="0">
                <a:solidFill>
                  <a:srgbClr val="2F2B20"/>
                </a:solidFill>
                <a:cs typeface="Arial"/>
              </a:rPr>
              <a:t>for </a:t>
            </a:r>
            <a:r>
              <a:rPr lang="en-US" spc="4" dirty="0">
                <a:solidFill>
                  <a:srgbClr val="2F2B20"/>
                </a:solidFill>
                <a:cs typeface="Arial"/>
              </a:rPr>
              <a:t>manual</a:t>
            </a:r>
            <a:r>
              <a:rPr lang="en-US" spc="-13" dirty="0">
                <a:solidFill>
                  <a:srgbClr val="2F2B20"/>
                </a:solidFill>
                <a:cs typeface="Arial"/>
              </a:rPr>
              <a:t> </a:t>
            </a:r>
            <a:r>
              <a:rPr lang="en-US" spc="22" dirty="0">
                <a:solidFill>
                  <a:srgbClr val="2F2B20"/>
                </a:solidFill>
                <a:cs typeface="Arial"/>
              </a:rPr>
              <a:t>pages</a:t>
            </a:r>
            <a:endParaRPr lang="en-US" dirty="0">
              <a:cs typeface="Arial"/>
            </a:endParaRPr>
          </a:p>
          <a:p>
            <a:pPr marL="225810" indent="-214603">
              <a:spcBef>
                <a:spcPts val="296"/>
              </a:spcBef>
              <a:buClr>
                <a:srgbClr val="A9A57C"/>
              </a:buClr>
              <a:buFont typeface="Arial"/>
              <a:buChar char="•"/>
              <a:tabLst>
                <a:tab pos="226371" algn="l"/>
              </a:tabLst>
            </a:pPr>
            <a:r>
              <a:rPr lang="en-US" sz="3200" spc="-13" dirty="0">
                <a:solidFill>
                  <a:srgbClr val="2F2B20"/>
                </a:solidFill>
                <a:latin typeface="Courier New"/>
                <a:cs typeface="Courier New"/>
              </a:rPr>
              <a:t>LANG</a:t>
            </a:r>
            <a:r>
              <a:rPr lang="en-US" spc="-13" dirty="0">
                <a:solidFill>
                  <a:srgbClr val="2F2B20"/>
                </a:solidFill>
                <a:cs typeface="Arial"/>
              </a:rPr>
              <a:t>: </a:t>
            </a:r>
            <a:r>
              <a:rPr lang="en-US" spc="22" dirty="0">
                <a:solidFill>
                  <a:srgbClr val="2F2B20"/>
                </a:solidFill>
                <a:cs typeface="Arial"/>
              </a:rPr>
              <a:t>current </a:t>
            </a:r>
            <a:r>
              <a:rPr lang="en-US" spc="4" dirty="0">
                <a:solidFill>
                  <a:srgbClr val="2F2B20"/>
                </a:solidFill>
                <a:cs typeface="Arial"/>
              </a:rPr>
              <a:t>language</a:t>
            </a:r>
            <a:r>
              <a:rPr lang="en-US" spc="22" dirty="0">
                <a:solidFill>
                  <a:srgbClr val="2F2B20"/>
                </a:solidFill>
                <a:cs typeface="Arial"/>
              </a:rPr>
              <a:t> </a:t>
            </a:r>
            <a:r>
              <a:rPr lang="en-US" spc="31" dirty="0">
                <a:solidFill>
                  <a:srgbClr val="2F2B20"/>
                </a:solidFill>
                <a:cs typeface="Arial"/>
              </a:rPr>
              <a:t>encoding</a:t>
            </a:r>
            <a:endParaRPr lang="en-US" dirty="0">
              <a:cs typeface="Arial"/>
            </a:endParaRPr>
          </a:p>
          <a:p>
            <a:pPr marL="225810" indent="-214603">
              <a:spcBef>
                <a:spcPts val="296"/>
              </a:spcBef>
              <a:buClr>
                <a:srgbClr val="A9A57C"/>
              </a:buClr>
              <a:buFont typeface="Arial"/>
              <a:buChar char="•"/>
              <a:tabLst>
                <a:tab pos="226371" algn="l"/>
              </a:tabLst>
            </a:pPr>
            <a:r>
              <a:rPr lang="en-US" sz="3200" spc="-13" dirty="0">
                <a:solidFill>
                  <a:srgbClr val="2F2B20"/>
                </a:solidFill>
                <a:latin typeface="Courier New"/>
                <a:cs typeface="Courier New"/>
              </a:rPr>
              <a:t>PWD</a:t>
            </a:r>
            <a:r>
              <a:rPr lang="en-US" spc="-13" dirty="0">
                <a:solidFill>
                  <a:srgbClr val="2F2B20"/>
                </a:solidFill>
                <a:cs typeface="Arial"/>
              </a:rPr>
              <a:t>: </a:t>
            </a:r>
            <a:r>
              <a:rPr lang="en-US" spc="22" dirty="0">
                <a:solidFill>
                  <a:srgbClr val="2F2B20"/>
                </a:solidFill>
                <a:cs typeface="Arial"/>
              </a:rPr>
              <a:t>current </a:t>
            </a:r>
            <a:r>
              <a:rPr lang="en-US" spc="35" dirty="0">
                <a:solidFill>
                  <a:srgbClr val="2F2B20"/>
                </a:solidFill>
                <a:cs typeface="Arial"/>
              </a:rPr>
              <a:t>working</a:t>
            </a:r>
            <a:r>
              <a:rPr lang="en-US" spc="22" dirty="0">
                <a:solidFill>
                  <a:srgbClr val="2F2B20"/>
                </a:solidFill>
                <a:cs typeface="Arial"/>
              </a:rPr>
              <a:t> </a:t>
            </a:r>
            <a:r>
              <a:rPr lang="en-US" spc="26" dirty="0">
                <a:solidFill>
                  <a:srgbClr val="2F2B20"/>
                </a:solidFill>
                <a:cs typeface="Arial"/>
              </a:rPr>
              <a:t>directory</a:t>
            </a:r>
            <a:endParaRPr lang="en-US" dirty="0">
              <a:cs typeface="Arial"/>
            </a:endParaRPr>
          </a:p>
          <a:p>
            <a:pPr marL="225810" indent="-214603">
              <a:spcBef>
                <a:spcPts val="291"/>
              </a:spcBef>
              <a:buClr>
                <a:srgbClr val="A9A57C"/>
              </a:buClr>
              <a:buFont typeface="Arial"/>
              <a:buChar char="•"/>
              <a:tabLst>
                <a:tab pos="226371" algn="l"/>
              </a:tabLst>
            </a:pPr>
            <a:r>
              <a:rPr lang="en-US" sz="3200" spc="-13" dirty="0">
                <a:solidFill>
                  <a:srgbClr val="2F2B20"/>
                </a:solidFill>
                <a:latin typeface="Courier New"/>
                <a:cs typeface="Courier New"/>
              </a:rPr>
              <a:t>USER</a:t>
            </a:r>
            <a:r>
              <a:rPr lang="en-US" spc="-13" dirty="0">
                <a:solidFill>
                  <a:srgbClr val="2F2B20"/>
                </a:solidFill>
                <a:cs typeface="Arial"/>
              </a:rPr>
              <a:t>:</a:t>
            </a:r>
            <a:r>
              <a:rPr lang="en-US" spc="4" dirty="0">
                <a:solidFill>
                  <a:srgbClr val="2F2B20"/>
                </a:solidFill>
                <a:cs typeface="Arial"/>
              </a:rPr>
              <a:t> </a:t>
            </a:r>
            <a:r>
              <a:rPr lang="en-US" spc="9" dirty="0">
                <a:solidFill>
                  <a:srgbClr val="2F2B20"/>
                </a:solidFill>
                <a:cs typeface="Arial"/>
              </a:rPr>
              <a:t>username</a:t>
            </a:r>
            <a:endParaRPr lang="en-US" dirty="0">
              <a:cs typeface="Arial"/>
            </a:endParaRPr>
          </a:p>
          <a:p>
            <a:pPr marL="225810" marR="379339" indent="-214603">
              <a:lnSpc>
                <a:spcPct val="97700"/>
              </a:lnSpc>
              <a:spcBef>
                <a:spcPts val="371"/>
              </a:spcBef>
              <a:buClr>
                <a:srgbClr val="A9A57C"/>
              </a:buClr>
              <a:buFont typeface="Arial"/>
              <a:buChar char="•"/>
              <a:tabLst>
                <a:tab pos="226371" algn="l"/>
              </a:tabLst>
            </a:pPr>
            <a:r>
              <a:rPr lang="en-US" sz="3200" spc="-18" dirty="0">
                <a:solidFill>
                  <a:srgbClr val="2F2B20"/>
                </a:solidFill>
                <a:latin typeface="Courier New"/>
                <a:cs typeface="Courier New"/>
              </a:rPr>
              <a:t>LD_LIBRARY_PATH</a:t>
            </a:r>
            <a:r>
              <a:rPr lang="en-US" spc="-18" dirty="0">
                <a:solidFill>
                  <a:srgbClr val="2F2B20"/>
                </a:solidFill>
                <a:cs typeface="Arial"/>
              </a:rPr>
              <a:t>: </a:t>
            </a:r>
            <a:r>
              <a:rPr lang="en-US" spc="22" dirty="0">
                <a:solidFill>
                  <a:srgbClr val="2F2B20"/>
                </a:solidFill>
                <a:cs typeface="Arial"/>
              </a:rPr>
              <a:t>directories </a:t>
            </a:r>
            <a:r>
              <a:rPr lang="en-US" spc="66" dirty="0">
                <a:solidFill>
                  <a:srgbClr val="2F2B20"/>
                </a:solidFill>
                <a:cs typeface="Arial"/>
              </a:rPr>
              <a:t>to </a:t>
            </a:r>
            <a:r>
              <a:rPr lang="en-US" spc="4" dirty="0">
                <a:solidFill>
                  <a:srgbClr val="2F2B20"/>
                </a:solidFill>
                <a:cs typeface="Arial"/>
              </a:rPr>
              <a:t>search </a:t>
            </a:r>
            <a:r>
              <a:rPr lang="en-US" spc="31" dirty="0">
                <a:solidFill>
                  <a:srgbClr val="2F2B20"/>
                </a:solidFill>
                <a:cs typeface="Arial"/>
              </a:rPr>
              <a:t>for </a:t>
            </a:r>
            <a:r>
              <a:rPr lang="en-US" spc="4" dirty="0">
                <a:solidFill>
                  <a:srgbClr val="2F2B20"/>
                </a:solidFill>
                <a:cs typeface="Arial"/>
              </a:rPr>
              <a:t>shared  </a:t>
            </a:r>
            <a:r>
              <a:rPr lang="en-US" spc="44" dirty="0">
                <a:solidFill>
                  <a:srgbClr val="2F2B20"/>
                </a:solidFill>
                <a:cs typeface="Arial"/>
              </a:rPr>
              <a:t>objects </a:t>
            </a:r>
            <a:r>
              <a:rPr lang="en-US" spc="22" dirty="0">
                <a:solidFill>
                  <a:srgbClr val="2F2B20"/>
                </a:solidFill>
                <a:cs typeface="Arial"/>
              </a:rPr>
              <a:t>(dynamically-loaded</a:t>
            </a:r>
            <a:r>
              <a:rPr lang="en-US" spc="-22" dirty="0">
                <a:solidFill>
                  <a:srgbClr val="2F2B20"/>
                </a:solidFill>
                <a:cs typeface="Arial"/>
              </a:rPr>
              <a:t> </a:t>
            </a:r>
            <a:r>
              <a:rPr lang="en-US" spc="-9" dirty="0">
                <a:solidFill>
                  <a:srgbClr val="2F2B20"/>
                </a:solidFill>
                <a:cs typeface="Arial"/>
              </a:rPr>
              <a:t>libs)</a:t>
            </a:r>
            <a:endParaRPr lang="en-US" dirty="0">
              <a:cs typeface="Arial"/>
            </a:endParaRPr>
          </a:p>
          <a:p>
            <a:pPr marL="225810" marR="4483" indent="-214603">
              <a:lnSpc>
                <a:spcPct val="97700"/>
              </a:lnSpc>
              <a:spcBef>
                <a:spcPts val="224"/>
              </a:spcBef>
              <a:buClr>
                <a:srgbClr val="A9A57C"/>
              </a:buClr>
              <a:buFont typeface="Arial"/>
              <a:buChar char="•"/>
              <a:tabLst>
                <a:tab pos="226371" algn="l"/>
              </a:tabLst>
            </a:pPr>
            <a:r>
              <a:rPr lang="en-US" sz="3200" spc="-18" dirty="0">
                <a:solidFill>
                  <a:srgbClr val="2F2B20"/>
                </a:solidFill>
                <a:latin typeface="Courier New"/>
                <a:cs typeface="Courier New"/>
              </a:rPr>
              <a:t>LM_LICENSE_FILE</a:t>
            </a:r>
            <a:r>
              <a:rPr lang="en-US" spc="-18" dirty="0">
                <a:solidFill>
                  <a:srgbClr val="2F2B20"/>
                </a:solidFill>
                <a:cs typeface="Arial"/>
              </a:rPr>
              <a:t>: </a:t>
            </a:r>
            <a:r>
              <a:rPr lang="en-US" spc="4" dirty="0">
                <a:solidFill>
                  <a:srgbClr val="2F2B20"/>
                </a:solidFill>
                <a:cs typeface="Arial"/>
              </a:rPr>
              <a:t>files </a:t>
            </a:r>
            <a:r>
              <a:rPr lang="en-US" spc="66" dirty="0">
                <a:solidFill>
                  <a:srgbClr val="2F2B20"/>
                </a:solidFill>
                <a:cs typeface="Arial"/>
              </a:rPr>
              <a:t>to </a:t>
            </a:r>
            <a:r>
              <a:rPr lang="en-US" spc="4" dirty="0">
                <a:solidFill>
                  <a:srgbClr val="2F2B20"/>
                </a:solidFill>
                <a:cs typeface="Arial"/>
              </a:rPr>
              <a:t>search </a:t>
            </a:r>
            <a:r>
              <a:rPr lang="en-US" spc="31" dirty="0">
                <a:solidFill>
                  <a:srgbClr val="2F2B20"/>
                </a:solidFill>
                <a:cs typeface="Arial"/>
              </a:rPr>
              <a:t>for </a:t>
            </a:r>
            <a:r>
              <a:rPr lang="en-US" spc="9" dirty="0" err="1">
                <a:solidFill>
                  <a:srgbClr val="2F2B20"/>
                </a:solidFill>
                <a:cs typeface="Arial"/>
              </a:rPr>
              <a:t>FlexLM</a:t>
            </a:r>
            <a:r>
              <a:rPr lang="en-US" spc="9" dirty="0">
                <a:solidFill>
                  <a:srgbClr val="2F2B20"/>
                </a:solidFill>
                <a:cs typeface="Arial"/>
              </a:rPr>
              <a:t> </a:t>
            </a:r>
            <a:r>
              <a:rPr lang="en-US" spc="22" dirty="0">
                <a:solidFill>
                  <a:srgbClr val="2F2B20"/>
                </a:solidFill>
                <a:cs typeface="Arial"/>
              </a:rPr>
              <a:t>software  </a:t>
            </a:r>
            <a:r>
              <a:rPr lang="en-US" spc="9" dirty="0">
                <a:solidFill>
                  <a:srgbClr val="2F2B20"/>
                </a:solidFill>
                <a:cs typeface="Arial"/>
              </a:rPr>
              <a:t>licenses</a:t>
            </a:r>
            <a:endParaRPr lang="en-US" dirty="0">
              <a:cs typeface="Arial"/>
            </a:endParaRPr>
          </a:p>
          <a:p>
            <a:endParaRPr lang="en-US" dirty="0"/>
          </a:p>
        </p:txBody>
      </p:sp>
      <p:sp>
        <p:nvSpPr>
          <p:cNvPr id="10" name="object 10"/>
          <p:cNvSpPr txBox="1">
            <a:spLocks noGrp="1"/>
          </p:cNvSpPr>
          <p:nvPr>
            <p:ph type="dt" sz="half" idx="10"/>
          </p:nvPr>
        </p:nvSpPr>
        <p:spPr/>
        <p:txBody>
          <a:bodyPr/>
          <a:lstStyle/>
          <a:p>
            <a:fld id="{ABC1C28C-EC40-D74A-A149-8105F975BFEB}" type="datetime1">
              <a:rPr lang="en-US" smtClean="0"/>
              <a:t>2/2/19</a:t>
            </a:fld>
            <a:endParaRPr lang="en-US" dirty="0"/>
          </a:p>
        </p:txBody>
      </p:sp>
      <p:sp>
        <p:nvSpPr>
          <p:cNvPr id="9" name="object 9"/>
          <p:cNvSpPr txBox="1">
            <a:spLocks noGrp="1"/>
          </p:cNvSpPr>
          <p:nvPr>
            <p:ph type="ftr" sz="quarter" idx="11"/>
          </p:nvPr>
        </p:nvSpPr>
        <p:spPr/>
        <p:txBody>
          <a:bodyPr/>
          <a:lstStyle/>
          <a:p>
            <a:r>
              <a:rPr lang="en-US"/>
              <a:t>Fundamentals of HPC – Introduction to Linux</a:t>
            </a:r>
            <a:endParaRPr lang="en-US" dirty="0"/>
          </a:p>
        </p:txBody>
      </p:sp>
      <p:sp>
        <p:nvSpPr>
          <p:cNvPr id="13" name="Slide Number Placeholder 12">
            <a:extLst>
              <a:ext uri="{FF2B5EF4-FFF2-40B4-BE49-F238E27FC236}">
                <a16:creationId xmlns:a16="http://schemas.microsoft.com/office/drawing/2014/main" id="{A1C84D0B-46E6-AC44-BFBF-5289F07F754D}"/>
              </a:ext>
            </a:extLst>
          </p:cNvPr>
          <p:cNvSpPr>
            <a:spLocks noGrp="1"/>
          </p:cNvSpPr>
          <p:nvPr>
            <p:ph type="sldNum" sz="quarter" idx="12"/>
          </p:nvPr>
        </p:nvSpPr>
        <p:spPr/>
        <p:txBody>
          <a:bodyPr/>
          <a:lstStyle/>
          <a:p>
            <a:fld id="{DD321DBF-325B-3546-BAAF-4F6E3B3181FF}" type="slidenum">
              <a:rPr lang="en-US" smtClean="0"/>
              <a:t>18</a:t>
            </a:fld>
            <a:endParaRPr lang="en-US"/>
          </a:p>
        </p:txBody>
      </p:sp>
    </p:spTree>
    <p:extLst>
      <p:ext uri="{BB962C8B-B14F-4D97-AF65-F5344CB8AC3E}">
        <p14:creationId xmlns:p14="http://schemas.microsoft.com/office/powerpoint/2010/main" val="3831847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a:t>Exercise 1</a:t>
            </a:r>
            <a:endParaRPr lang="en-US" dirty="0"/>
          </a:p>
        </p:txBody>
      </p:sp>
      <p:sp>
        <p:nvSpPr>
          <p:cNvPr id="11" name="Content Placeholder 10">
            <a:extLst>
              <a:ext uri="{FF2B5EF4-FFF2-40B4-BE49-F238E27FC236}">
                <a16:creationId xmlns:a16="http://schemas.microsoft.com/office/drawing/2014/main" id="{D830011E-3DD7-5843-AEE0-7DBE972DAB37}"/>
              </a:ext>
            </a:extLst>
          </p:cNvPr>
          <p:cNvSpPr>
            <a:spLocks noGrp="1"/>
          </p:cNvSpPr>
          <p:nvPr>
            <p:ph idx="1"/>
          </p:nvPr>
        </p:nvSpPr>
        <p:spPr/>
        <p:txBody>
          <a:bodyPr>
            <a:normAutofit fontScale="92500" lnSpcReduction="20000"/>
          </a:bodyPr>
          <a:lstStyle/>
          <a:p>
            <a:pPr marL="440414" indent="-429207">
              <a:spcBef>
                <a:spcPts val="101"/>
              </a:spcBef>
              <a:buClr>
                <a:srgbClr val="A9A57C"/>
              </a:buClr>
              <a:buAutoNum type="arabicPeriod"/>
              <a:tabLst>
                <a:tab pos="440414" algn="l"/>
                <a:tab pos="440975" algn="l"/>
              </a:tabLst>
            </a:pPr>
            <a:r>
              <a:rPr lang="en-US" spc="4" dirty="0">
                <a:solidFill>
                  <a:srgbClr val="2F2B20"/>
                </a:solidFill>
                <a:cs typeface="Arial"/>
              </a:rPr>
              <a:t>Print your </a:t>
            </a:r>
            <a:r>
              <a:rPr lang="en-US" spc="9" dirty="0">
                <a:solidFill>
                  <a:srgbClr val="2F2B20"/>
                </a:solidFill>
                <a:cs typeface="Arial"/>
              </a:rPr>
              <a:t>current </a:t>
            </a:r>
            <a:r>
              <a:rPr lang="en-US" dirty="0">
                <a:solidFill>
                  <a:srgbClr val="2F2B20"/>
                </a:solidFill>
                <a:latin typeface="Courier New"/>
                <a:cs typeface="Courier New"/>
              </a:rPr>
              <a:t>PATH</a:t>
            </a:r>
            <a:r>
              <a:rPr lang="en-US" spc="-843" dirty="0">
                <a:solidFill>
                  <a:srgbClr val="2F2B20"/>
                </a:solidFill>
                <a:latin typeface="Courier New"/>
                <a:cs typeface="Courier New"/>
              </a:rPr>
              <a:t> </a:t>
            </a:r>
            <a:r>
              <a:rPr lang="en-US" spc="9" dirty="0">
                <a:solidFill>
                  <a:srgbClr val="2F2B20"/>
                </a:solidFill>
                <a:cs typeface="Arial"/>
              </a:rPr>
              <a:t>and </a:t>
            </a:r>
            <a:r>
              <a:rPr lang="en-US" dirty="0">
                <a:solidFill>
                  <a:srgbClr val="2F2B20"/>
                </a:solidFill>
                <a:latin typeface="Courier New"/>
                <a:cs typeface="Courier New"/>
              </a:rPr>
              <a:t>LD_LIBRARY_PATH</a:t>
            </a:r>
            <a:endParaRPr lang="en-US" dirty="0">
              <a:latin typeface="Courier New"/>
              <a:cs typeface="Courier New"/>
            </a:endParaRPr>
          </a:p>
          <a:p>
            <a:pPr marL="440414">
              <a:spcBef>
                <a:spcPts val="93"/>
              </a:spcBef>
            </a:pPr>
            <a:r>
              <a:rPr lang="en-US" dirty="0">
                <a:solidFill>
                  <a:srgbClr val="2F2B20"/>
                </a:solidFill>
                <a:cs typeface="Arial"/>
              </a:rPr>
              <a:t>environment</a:t>
            </a:r>
            <a:r>
              <a:rPr lang="en-US" spc="-18" dirty="0">
                <a:solidFill>
                  <a:srgbClr val="2F2B20"/>
                </a:solidFill>
                <a:cs typeface="Arial"/>
              </a:rPr>
              <a:t> </a:t>
            </a:r>
            <a:r>
              <a:rPr lang="en-US" spc="-4" dirty="0">
                <a:solidFill>
                  <a:srgbClr val="2F2B20"/>
                </a:solidFill>
                <a:cs typeface="Arial"/>
              </a:rPr>
              <a:t>variables</a:t>
            </a:r>
            <a:endParaRPr lang="en-US" dirty="0">
              <a:cs typeface="Arial"/>
            </a:endParaRPr>
          </a:p>
          <a:p>
            <a:pPr marL="440414" indent="-429207">
              <a:spcBef>
                <a:spcPts val="565"/>
              </a:spcBef>
              <a:buClr>
                <a:srgbClr val="A9A57C"/>
              </a:buClr>
              <a:buAutoNum type="arabicPeriod" startAt="2"/>
              <a:tabLst>
                <a:tab pos="440414" algn="l"/>
                <a:tab pos="440975" algn="l"/>
              </a:tabLst>
            </a:pPr>
            <a:r>
              <a:rPr lang="en-US" spc="-75" dirty="0">
                <a:solidFill>
                  <a:srgbClr val="2F2B20"/>
                </a:solidFill>
                <a:cs typeface="Arial"/>
              </a:rPr>
              <a:t>Type</a:t>
            </a:r>
            <a:endParaRPr lang="en-US" dirty="0">
              <a:cs typeface="Arial"/>
            </a:endParaRPr>
          </a:p>
          <a:p>
            <a:pPr marL="448259">
              <a:spcBef>
                <a:spcPts val="432"/>
              </a:spcBef>
            </a:pPr>
            <a:r>
              <a:rPr lang="en-US" spc="13" dirty="0">
                <a:solidFill>
                  <a:srgbClr val="2F2B20"/>
                </a:solidFill>
                <a:latin typeface="Courier New"/>
                <a:cs typeface="Courier New"/>
              </a:rPr>
              <a:t>which</a:t>
            </a:r>
            <a:r>
              <a:rPr lang="en-US" spc="26" dirty="0">
                <a:solidFill>
                  <a:srgbClr val="2F2B20"/>
                </a:solidFill>
                <a:latin typeface="Courier New"/>
                <a:cs typeface="Courier New"/>
              </a:rPr>
              <a:t> </a:t>
            </a:r>
            <a:r>
              <a:rPr lang="en-US" spc="22" dirty="0" err="1">
                <a:solidFill>
                  <a:srgbClr val="2F2B20"/>
                </a:solidFill>
                <a:latin typeface="Courier New"/>
                <a:cs typeface="Courier New"/>
              </a:rPr>
              <a:t>icc</a:t>
            </a:r>
            <a:endParaRPr lang="en-US" dirty="0">
              <a:latin typeface="Courier New"/>
              <a:cs typeface="Courier New"/>
            </a:endParaRPr>
          </a:p>
          <a:p>
            <a:pPr marL="406235">
              <a:spcBef>
                <a:spcPts val="640"/>
              </a:spcBef>
            </a:pPr>
            <a:r>
              <a:rPr lang="en-US" spc="57" dirty="0">
                <a:solidFill>
                  <a:srgbClr val="2F2B20"/>
                </a:solidFill>
                <a:cs typeface="Arial"/>
              </a:rPr>
              <a:t>to </a:t>
            </a:r>
            <a:r>
              <a:rPr lang="en-US" spc="22" dirty="0">
                <a:solidFill>
                  <a:srgbClr val="2F2B20"/>
                </a:solidFill>
                <a:cs typeface="Arial"/>
              </a:rPr>
              <a:t>try </a:t>
            </a:r>
            <a:r>
              <a:rPr lang="en-US" spc="57" dirty="0">
                <a:solidFill>
                  <a:srgbClr val="2F2B20"/>
                </a:solidFill>
                <a:cs typeface="Arial"/>
              </a:rPr>
              <a:t>to </a:t>
            </a:r>
            <a:r>
              <a:rPr lang="en-US" spc="26" dirty="0">
                <a:solidFill>
                  <a:srgbClr val="2F2B20"/>
                </a:solidFill>
                <a:cs typeface="Arial"/>
              </a:rPr>
              <a:t>find </a:t>
            </a:r>
            <a:r>
              <a:rPr lang="en-US" spc="9" dirty="0">
                <a:solidFill>
                  <a:srgbClr val="2F2B20"/>
                </a:solidFill>
                <a:cs typeface="Arial"/>
              </a:rPr>
              <a:t>the </a:t>
            </a:r>
            <a:r>
              <a:rPr lang="en-US" spc="26" dirty="0">
                <a:solidFill>
                  <a:srgbClr val="2F2B20"/>
                </a:solidFill>
                <a:cs typeface="Arial"/>
              </a:rPr>
              <a:t>path </a:t>
            </a:r>
            <a:r>
              <a:rPr lang="en-US" spc="57" dirty="0">
                <a:solidFill>
                  <a:srgbClr val="2F2B20"/>
                </a:solidFill>
                <a:cs typeface="Arial"/>
              </a:rPr>
              <a:t>to </a:t>
            </a:r>
            <a:r>
              <a:rPr lang="en-US" spc="9" dirty="0">
                <a:solidFill>
                  <a:srgbClr val="2F2B20"/>
                </a:solidFill>
                <a:cs typeface="Arial"/>
              </a:rPr>
              <a:t>the </a:t>
            </a:r>
            <a:r>
              <a:rPr lang="en-US" spc="-4" dirty="0">
                <a:solidFill>
                  <a:srgbClr val="2F2B20"/>
                </a:solidFill>
                <a:cs typeface="Arial"/>
              </a:rPr>
              <a:t>Intel </a:t>
            </a:r>
            <a:r>
              <a:rPr lang="en-US" spc="4" dirty="0">
                <a:solidFill>
                  <a:srgbClr val="2F2B20"/>
                </a:solidFill>
                <a:cs typeface="Arial"/>
              </a:rPr>
              <a:t>C </a:t>
            </a:r>
            <a:r>
              <a:rPr lang="en-US" spc="13" dirty="0">
                <a:solidFill>
                  <a:srgbClr val="2F2B20"/>
                </a:solidFill>
                <a:cs typeface="Arial"/>
              </a:rPr>
              <a:t>Compiler</a:t>
            </a:r>
            <a:r>
              <a:rPr lang="en-US" spc="-427" dirty="0">
                <a:solidFill>
                  <a:srgbClr val="2F2B20"/>
                </a:solidFill>
                <a:cs typeface="Arial"/>
              </a:rPr>
              <a:t> </a:t>
            </a:r>
            <a:r>
              <a:rPr lang="en-US" spc="31" dirty="0">
                <a:solidFill>
                  <a:srgbClr val="2F2B20"/>
                </a:solidFill>
                <a:cs typeface="Arial"/>
              </a:rPr>
              <a:t>command</a:t>
            </a:r>
            <a:endParaRPr lang="en-US" dirty="0">
              <a:cs typeface="Arial"/>
            </a:endParaRPr>
          </a:p>
          <a:p>
            <a:pPr marL="440414" indent="-429207">
              <a:spcBef>
                <a:spcPts val="565"/>
              </a:spcBef>
              <a:buClr>
                <a:srgbClr val="A9A57C"/>
              </a:buClr>
              <a:buAutoNum type="arabicPeriod" startAt="3"/>
              <a:tabLst>
                <a:tab pos="440414" algn="l"/>
                <a:tab pos="440975" algn="l"/>
              </a:tabLst>
            </a:pPr>
            <a:r>
              <a:rPr lang="en-US" spc="-75" dirty="0">
                <a:solidFill>
                  <a:srgbClr val="2F2B20"/>
                </a:solidFill>
                <a:cs typeface="Arial"/>
              </a:rPr>
              <a:t>Type</a:t>
            </a:r>
            <a:endParaRPr lang="en-US" dirty="0">
              <a:cs typeface="Arial"/>
            </a:endParaRPr>
          </a:p>
          <a:p>
            <a:pPr marL="448259">
              <a:spcBef>
                <a:spcPts val="432"/>
              </a:spcBef>
            </a:pPr>
            <a:r>
              <a:rPr lang="en-US" spc="13" dirty="0">
                <a:solidFill>
                  <a:srgbClr val="2F2B20"/>
                </a:solidFill>
                <a:latin typeface="Courier New"/>
                <a:cs typeface="Courier New"/>
              </a:rPr>
              <a:t>module load</a:t>
            </a:r>
            <a:r>
              <a:rPr lang="en-US" spc="49" dirty="0">
                <a:solidFill>
                  <a:srgbClr val="2F2B20"/>
                </a:solidFill>
                <a:latin typeface="Courier New"/>
                <a:cs typeface="Courier New"/>
              </a:rPr>
              <a:t> </a:t>
            </a:r>
            <a:r>
              <a:rPr lang="en-US" spc="22" dirty="0">
                <a:solidFill>
                  <a:srgbClr val="2F2B20"/>
                </a:solidFill>
                <a:latin typeface="Courier New"/>
                <a:cs typeface="Courier New"/>
              </a:rPr>
              <a:t>intel</a:t>
            </a:r>
            <a:endParaRPr lang="en-US" dirty="0">
              <a:latin typeface="Courier New"/>
              <a:cs typeface="Courier New"/>
            </a:endParaRPr>
          </a:p>
          <a:p>
            <a:pPr marL="406235">
              <a:spcBef>
                <a:spcPts val="640"/>
              </a:spcBef>
            </a:pPr>
            <a:r>
              <a:rPr lang="en-US" spc="57" dirty="0">
                <a:solidFill>
                  <a:srgbClr val="2F2B20"/>
                </a:solidFill>
                <a:cs typeface="Arial"/>
              </a:rPr>
              <a:t>to </a:t>
            </a:r>
            <a:r>
              <a:rPr lang="en-US" spc="9" dirty="0">
                <a:solidFill>
                  <a:srgbClr val="2F2B20"/>
                </a:solidFill>
                <a:cs typeface="Arial"/>
              </a:rPr>
              <a:t>set </a:t>
            </a:r>
            <a:r>
              <a:rPr lang="en-US" spc="44" dirty="0">
                <a:solidFill>
                  <a:srgbClr val="2F2B20"/>
                </a:solidFill>
                <a:cs typeface="Arial"/>
              </a:rPr>
              <a:t>up </a:t>
            </a:r>
            <a:r>
              <a:rPr lang="en-US" spc="4" dirty="0">
                <a:solidFill>
                  <a:srgbClr val="2F2B20"/>
                </a:solidFill>
                <a:cs typeface="Arial"/>
              </a:rPr>
              <a:t>your </a:t>
            </a:r>
            <a:r>
              <a:rPr lang="en-US" dirty="0">
                <a:solidFill>
                  <a:srgbClr val="2F2B20"/>
                </a:solidFill>
                <a:cs typeface="Arial"/>
              </a:rPr>
              <a:t>environment </a:t>
            </a:r>
            <a:r>
              <a:rPr lang="en-US" spc="57" dirty="0">
                <a:solidFill>
                  <a:srgbClr val="2F2B20"/>
                </a:solidFill>
                <a:cs typeface="Arial"/>
              </a:rPr>
              <a:t>to </a:t>
            </a:r>
            <a:r>
              <a:rPr lang="en-US" spc="-13" dirty="0">
                <a:solidFill>
                  <a:srgbClr val="2F2B20"/>
                </a:solidFill>
                <a:cs typeface="Arial"/>
              </a:rPr>
              <a:t>use </a:t>
            </a:r>
            <a:r>
              <a:rPr lang="en-US" spc="9" dirty="0">
                <a:solidFill>
                  <a:srgbClr val="2F2B20"/>
                </a:solidFill>
                <a:cs typeface="Arial"/>
              </a:rPr>
              <a:t>the </a:t>
            </a:r>
            <a:r>
              <a:rPr lang="en-US" spc="-4" dirty="0">
                <a:solidFill>
                  <a:srgbClr val="2F2B20"/>
                </a:solidFill>
                <a:cs typeface="Arial"/>
              </a:rPr>
              <a:t>Intel</a:t>
            </a:r>
            <a:r>
              <a:rPr lang="en-US" spc="-274" dirty="0">
                <a:solidFill>
                  <a:srgbClr val="2F2B20"/>
                </a:solidFill>
                <a:cs typeface="Arial"/>
              </a:rPr>
              <a:t> </a:t>
            </a:r>
            <a:r>
              <a:rPr lang="en-US" spc="22" dirty="0">
                <a:solidFill>
                  <a:srgbClr val="2F2B20"/>
                </a:solidFill>
                <a:cs typeface="Arial"/>
              </a:rPr>
              <a:t>compilers</a:t>
            </a:r>
            <a:endParaRPr lang="en-US" dirty="0">
              <a:cs typeface="Arial"/>
            </a:endParaRPr>
          </a:p>
          <a:p>
            <a:pPr marL="440414" marR="617477" indent="-429207">
              <a:lnSpc>
                <a:spcPct val="100200"/>
              </a:lnSpc>
              <a:spcBef>
                <a:spcPts val="468"/>
              </a:spcBef>
              <a:buClr>
                <a:srgbClr val="A9A57C"/>
              </a:buClr>
              <a:buAutoNum type="arabicPeriod" startAt="4"/>
              <a:tabLst>
                <a:tab pos="440414" algn="l"/>
                <a:tab pos="440975" algn="l"/>
                <a:tab pos="1976823" algn="l"/>
                <a:tab pos="4252859" algn="l"/>
                <a:tab pos="5070372" algn="l"/>
              </a:tabLst>
            </a:pPr>
            <a:r>
              <a:rPr lang="en-US" spc="4" dirty="0">
                <a:solidFill>
                  <a:srgbClr val="2F2B20"/>
                </a:solidFill>
                <a:cs typeface="Arial"/>
              </a:rPr>
              <a:t>Print your </a:t>
            </a:r>
            <a:r>
              <a:rPr lang="en-US" spc="9" dirty="0">
                <a:solidFill>
                  <a:srgbClr val="2F2B20"/>
                </a:solidFill>
                <a:cs typeface="Arial"/>
              </a:rPr>
              <a:t>current </a:t>
            </a:r>
            <a:r>
              <a:rPr lang="en-US" dirty="0">
                <a:solidFill>
                  <a:srgbClr val="2F2B20"/>
                </a:solidFill>
                <a:latin typeface="Courier New"/>
                <a:cs typeface="Courier New"/>
              </a:rPr>
              <a:t>PATH </a:t>
            </a:r>
            <a:r>
              <a:rPr lang="en-US" spc="9" dirty="0">
                <a:solidFill>
                  <a:srgbClr val="2F2B20"/>
                </a:solidFill>
                <a:cs typeface="Arial"/>
              </a:rPr>
              <a:t>and </a:t>
            </a:r>
            <a:r>
              <a:rPr lang="en-US" dirty="0">
                <a:solidFill>
                  <a:srgbClr val="2F2B20"/>
                </a:solidFill>
                <a:latin typeface="Courier New"/>
                <a:cs typeface="Courier New"/>
              </a:rPr>
              <a:t>LD_LIBRARY_PATH  </a:t>
            </a:r>
            <a:r>
              <a:rPr lang="en-US" dirty="0">
                <a:solidFill>
                  <a:srgbClr val="2F2B20"/>
                </a:solidFill>
                <a:cs typeface="Arial"/>
              </a:rPr>
              <a:t>environment </a:t>
            </a:r>
            <a:r>
              <a:rPr lang="en-US" spc="-4" dirty="0">
                <a:solidFill>
                  <a:srgbClr val="2F2B20"/>
                </a:solidFill>
                <a:cs typeface="Arial"/>
              </a:rPr>
              <a:t>variables</a:t>
            </a:r>
            <a:r>
              <a:rPr lang="en-US" spc="4" dirty="0">
                <a:solidFill>
                  <a:srgbClr val="2F2B20"/>
                </a:solidFill>
                <a:cs typeface="Arial"/>
              </a:rPr>
              <a:t> </a:t>
            </a:r>
            <a:r>
              <a:rPr lang="en-US" spc="-9" dirty="0">
                <a:solidFill>
                  <a:srgbClr val="2F2B20"/>
                </a:solidFill>
                <a:cs typeface="Arial"/>
              </a:rPr>
              <a:t>again.	</a:t>
            </a:r>
            <a:r>
              <a:rPr lang="en-US" dirty="0">
                <a:solidFill>
                  <a:srgbClr val="2F2B20"/>
                </a:solidFill>
                <a:cs typeface="Arial"/>
              </a:rPr>
              <a:t>What </a:t>
            </a:r>
            <a:r>
              <a:rPr lang="en-US" spc="-13" dirty="0">
                <a:solidFill>
                  <a:srgbClr val="2F2B20"/>
                </a:solidFill>
                <a:cs typeface="Arial"/>
              </a:rPr>
              <a:t>has</a:t>
            </a:r>
            <a:r>
              <a:rPr lang="en-US" spc="-75" dirty="0">
                <a:solidFill>
                  <a:srgbClr val="2F2B20"/>
                </a:solidFill>
                <a:cs typeface="Arial"/>
              </a:rPr>
              <a:t> </a:t>
            </a:r>
            <a:r>
              <a:rPr lang="en-US" spc="9" dirty="0">
                <a:solidFill>
                  <a:srgbClr val="2F2B20"/>
                </a:solidFill>
                <a:cs typeface="Arial"/>
              </a:rPr>
              <a:t>changed?  </a:t>
            </a:r>
            <a:r>
              <a:rPr lang="en-US" dirty="0">
                <a:solidFill>
                  <a:srgbClr val="2F2B20"/>
                </a:solidFill>
                <a:cs typeface="Arial"/>
              </a:rPr>
              <a:t>What</a:t>
            </a:r>
            <a:r>
              <a:rPr lang="en-US" spc="9" dirty="0">
                <a:solidFill>
                  <a:srgbClr val="2F2B20"/>
                </a:solidFill>
                <a:cs typeface="Arial"/>
              </a:rPr>
              <a:t> </a:t>
            </a:r>
            <a:r>
              <a:rPr lang="en-US" spc="13" dirty="0">
                <a:solidFill>
                  <a:srgbClr val="2F2B20"/>
                </a:solidFill>
                <a:cs typeface="Arial"/>
              </a:rPr>
              <a:t>does	</a:t>
            </a:r>
            <a:r>
              <a:rPr lang="en-US" dirty="0">
                <a:solidFill>
                  <a:srgbClr val="2F2B20"/>
                </a:solidFill>
                <a:latin typeface="Courier New"/>
                <a:cs typeface="Courier New"/>
              </a:rPr>
              <a:t>which </a:t>
            </a:r>
            <a:r>
              <a:rPr lang="en-US" dirty="0" err="1">
                <a:solidFill>
                  <a:srgbClr val="2F2B20"/>
                </a:solidFill>
                <a:latin typeface="Courier New"/>
                <a:cs typeface="Courier New"/>
              </a:rPr>
              <a:t>icc</a:t>
            </a:r>
            <a:r>
              <a:rPr lang="en-US" dirty="0">
                <a:solidFill>
                  <a:srgbClr val="2F2B20"/>
                </a:solidFill>
                <a:latin typeface="Courier New"/>
                <a:cs typeface="Courier New"/>
              </a:rPr>
              <a:t> </a:t>
            </a:r>
            <a:r>
              <a:rPr lang="en-US" spc="-13" dirty="0">
                <a:solidFill>
                  <a:srgbClr val="2F2B20"/>
                </a:solidFill>
                <a:cs typeface="Arial"/>
              </a:rPr>
              <a:t>say</a:t>
            </a:r>
            <a:r>
              <a:rPr lang="en-US" spc="-4" dirty="0">
                <a:solidFill>
                  <a:srgbClr val="2F2B20"/>
                </a:solidFill>
                <a:cs typeface="Arial"/>
              </a:rPr>
              <a:t> </a:t>
            </a:r>
            <a:r>
              <a:rPr lang="en-US" spc="26" dirty="0">
                <a:solidFill>
                  <a:srgbClr val="2F2B20"/>
                </a:solidFill>
                <a:cs typeface="Arial"/>
              </a:rPr>
              <a:t>now?	</a:t>
            </a:r>
            <a:r>
              <a:rPr lang="en-US" spc="-9" dirty="0">
                <a:solidFill>
                  <a:srgbClr val="2F2B20"/>
                </a:solidFill>
                <a:cs typeface="Arial"/>
              </a:rPr>
              <a:t>Why?</a:t>
            </a:r>
            <a:endParaRPr lang="en-US" dirty="0">
              <a:cs typeface="Arial"/>
            </a:endParaRPr>
          </a:p>
          <a:p>
            <a:endParaRPr lang="en-US" dirty="0"/>
          </a:p>
        </p:txBody>
      </p:sp>
      <p:sp>
        <p:nvSpPr>
          <p:cNvPr id="10" name="object 10"/>
          <p:cNvSpPr txBox="1">
            <a:spLocks noGrp="1"/>
          </p:cNvSpPr>
          <p:nvPr>
            <p:ph type="dt" sz="half" idx="10"/>
          </p:nvPr>
        </p:nvSpPr>
        <p:spPr/>
        <p:txBody>
          <a:bodyPr/>
          <a:lstStyle/>
          <a:p>
            <a:fld id="{E203CCDE-FCBA-9448-A23C-D4FB233CDFE9}" type="datetime1">
              <a:rPr lang="en-US" smtClean="0"/>
              <a:t>2/2/19</a:t>
            </a:fld>
            <a:endParaRPr lang="en-US" dirty="0"/>
          </a:p>
        </p:txBody>
      </p:sp>
      <p:sp>
        <p:nvSpPr>
          <p:cNvPr id="9" name="object 9"/>
          <p:cNvSpPr txBox="1">
            <a:spLocks noGrp="1"/>
          </p:cNvSpPr>
          <p:nvPr>
            <p:ph type="ftr" sz="quarter" idx="11"/>
          </p:nvPr>
        </p:nvSpPr>
        <p:spPr/>
        <p:txBody>
          <a:bodyPr/>
          <a:lstStyle/>
          <a:p>
            <a:r>
              <a:rPr lang="en-US"/>
              <a:t>Fundamentals of HPC – Introduction to Linux</a:t>
            </a:r>
            <a:endParaRPr lang="en-US" dirty="0"/>
          </a:p>
        </p:txBody>
      </p:sp>
      <p:sp>
        <p:nvSpPr>
          <p:cNvPr id="13" name="Slide Number Placeholder 12">
            <a:extLst>
              <a:ext uri="{FF2B5EF4-FFF2-40B4-BE49-F238E27FC236}">
                <a16:creationId xmlns:a16="http://schemas.microsoft.com/office/drawing/2014/main" id="{C8A74E15-231D-504C-AE6A-AF041CC317FF}"/>
              </a:ext>
            </a:extLst>
          </p:cNvPr>
          <p:cNvSpPr>
            <a:spLocks noGrp="1"/>
          </p:cNvSpPr>
          <p:nvPr>
            <p:ph type="sldNum" sz="quarter" idx="12"/>
          </p:nvPr>
        </p:nvSpPr>
        <p:spPr/>
        <p:txBody>
          <a:bodyPr/>
          <a:lstStyle/>
          <a:p>
            <a:fld id="{DD321DBF-325B-3546-BAAF-4F6E3B3181FF}" type="slidenum">
              <a:rPr lang="en-US" smtClean="0"/>
              <a:t>19</a:t>
            </a:fld>
            <a:endParaRPr lang="en-US"/>
          </a:p>
        </p:txBody>
      </p:sp>
    </p:spTree>
    <p:extLst>
      <p:ext uri="{BB962C8B-B14F-4D97-AF65-F5344CB8AC3E}">
        <p14:creationId xmlns:p14="http://schemas.microsoft.com/office/powerpoint/2010/main" val="459953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dirty="0"/>
              <a:t>Outline</a:t>
            </a:r>
          </a:p>
        </p:txBody>
      </p:sp>
      <p:sp>
        <p:nvSpPr>
          <p:cNvPr id="15" name="Content Placeholder 14">
            <a:extLst>
              <a:ext uri="{FF2B5EF4-FFF2-40B4-BE49-F238E27FC236}">
                <a16:creationId xmlns:a16="http://schemas.microsoft.com/office/drawing/2014/main" id="{7A7FD89C-2E78-E34D-B343-9900FA61CE2B}"/>
              </a:ext>
            </a:extLst>
          </p:cNvPr>
          <p:cNvSpPr>
            <a:spLocks noGrp="1"/>
          </p:cNvSpPr>
          <p:nvPr>
            <p:ph idx="1"/>
          </p:nvPr>
        </p:nvSpPr>
        <p:spPr/>
        <p:txBody>
          <a:bodyPr/>
          <a:lstStyle/>
          <a:p>
            <a:pPr marL="333393" indent="-215164">
              <a:spcBef>
                <a:spcPts val="649"/>
              </a:spcBef>
              <a:buClr>
                <a:srgbClr val="A9A57C"/>
              </a:buClr>
              <a:tabLst>
                <a:tab pos="333393" algn="l"/>
              </a:tabLst>
            </a:pPr>
            <a:r>
              <a:rPr lang="en-US" dirty="0">
                <a:solidFill>
                  <a:srgbClr val="2F2B20"/>
                </a:solidFill>
                <a:cs typeface="Arial"/>
              </a:rPr>
              <a:t>What is</a:t>
            </a:r>
            <a:r>
              <a:rPr lang="en-US" spc="-26" dirty="0">
                <a:solidFill>
                  <a:srgbClr val="2F2B20"/>
                </a:solidFill>
                <a:cs typeface="Arial"/>
              </a:rPr>
              <a:t> </a:t>
            </a:r>
            <a:r>
              <a:rPr lang="en-US" spc="4" dirty="0">
                <a:solidFill>
                  <a:srgbClr val="2F2B20"/>
                </a:solidFill>
                <a:cs typeface="Arial"/>
              </a:rPr>
              <a:t>Linux?</a:t>
            </a:r>
            <a:endParaRPr lang="en-US" dirty="0">
              <a:cs typeface="Arial"/>
            </a:endParaRPr>
          </a:p>
          <a:p>
            <a:pPr marL="333393" indent="-215164">
              <a:spcBef>
                <a:spcPts val="565"/>
              </a:spcBef>
              <a:buClr>
                <a:srgbClr val="A9A57C"/>
              </a:buClr>
              <a:tabLst>
                <a:tab pos="333393" algn="l"/>
              </a:tabLst>
            </a:pPr>
            <a:r>
              <a:rPr lang="en-US" spc="-9" dirty="0">
                <a:solidFill>
                  <a:srgbClr val="2F2B20"/>
                </a:solidFill>
                <a:cs typeface="Arial"/>
              </a:rPr>
              <a:t>Why </a:t>
            </a:r>
            <a:r>
              <a:rPr lang="en-US" spc="-13" dirty="0">
                <a:solidFill>
                  <a:srgbClr val="2F2B20"/>
                </a:solidFill>
                <a:cs typeface="Arial"/>
              </a:rPr>
              <a:t>use </a:t>
            </a:r>
            <a:r>
              <a:rPr lang="en-US" spc="4" dirty="0">
                <a:solidFill>
                  <a:srgbClr val="2F2B20"/>
                </a:solidFill>
                <a:cs typeface="Arial"/>
              </a:rPr>
              <a:t>Linux?</a:t>
            </a:r>
            <a:endParaRPr lang="en-US" dirty="0">
              <a:cs typeface="Arial"/>
            </a:endParaRPr>
          </a:p>
          <a:p>
            <a:pPr marL="333393" indent="-215164">
              <a:spcBef>
                <a:spcPts val="534"/>
              </a:spcBef>
              <a:buClr>
                <a:srgbClr val="A9A57C"/>
              </a:buClr>
              <a:tabLst>
                <a:tab pos="333393" algn="l"/>
              </a:tabLst>
            </a:pPr>
            <a:r>
              <a:rPr lang="en-US" dirty="0">
                <a:solidFill>
                  <a:srgbClr val="2F2B20"/>
                </a:solidFill>
                <a:cs typeface="Arial"/>
              </a:rPr>
              <a:t>What </a:t>
            </a:r>
            <a:r>
              <a:rPr lang="en-US" spc="9" dirty="0">
                <a:solidFill>
                  <a:srgbClr val="2F2B20"/>
                </a:solidFill>
                <a:cs typeface="Arial"/>
              </a:rPr>
              <a:t>happens when you </a:t>
            </a:r>
            <a:r>
              <a:rPr lang="en-US" spc="22" dirty="0">
                <a:solidFill>
                  <a:srgbClr val="2F2B20"/>
                </a:solidFill>
                <a:cs typeface="Arial"/>
              </a:rPr>
              <a:t>log</a:t>
            </a:r>
            <a:r>
              <a:rPr lang="en-US" spc="-93" dirty="0">
                <a:solidFill>
                  <a:srgbClr val="2F2B20"/>
                </a:solidFill>
                <a:cs typeface="Arial"/>
              </a:rPr>
              <a:t> </a:t>
            </a:r>
            <a:r>
              <a:rPr lang="en-US" dirty="0">
                <a:solidFill>
                  <a:srgbClr val="2F2B20"/>
                </a:solidFill>
                <a:cs typeface="Arial"/>
              </a:rPr>
              <a:t>in?</a:t>
            </a:r>
            <a:endParaRPr lang="en-US" dirty="0">
              <a:cs typeface="Arial"/>
            </a:endParaRPr>
          </a:p>
          <a:p>
            <a:pPr marL="333393" indent="-215164">
              <a:spcBef>
                <a:spcPts val="538"/>
              </a:spcBef>
              <a:buClr>
                <a:srgbClr val="A9A57C"/>
              </a:buClr>
              <a:tabLst>
                <a:tab pos="333393" algn="l"/>
              </a:tabLst>
            </a:pPr>
            <a:r>
              <a:rPr lang="en-US" spc="-13" dirty="0">
                <a:solidFill>
                  <a:srgbClr val="2F2B20"/>
                </a:solidFill>
                <a:cs typeface="Arial"/>
              </a:rPr>
              <a:t>Shells </a:t>
            </a:r>
            <a:r>
              <a:rPr lang="en-US" spc="9" dirty="0">
                <a:solidFill>
                  <a:srgbClr val="2F2B20"/>
                </a:solidFill>
                <a:cs typeface="Arial"/>
              </a:rPr>
              <a:t>and</a:t>
            </a:r>
            <a:r>
              <a:rPr lang="en-US" spc="-9" dirty="0">
                <a:solidFill>
                  <a:srgbClr val="2F2B20"/>
                </a:solidFill>
                <a:cs typeface="Arial"/>
              </a:rPr>
              <a:t> </a:t>
            </a:r>
            <a:r>
              <a:rPr lang="en-US" dirty="0">
                <a:solidFill>
                  <a:srgbClr val="2F2B20"/>
                </a:solidFill>
                <a:cs typeface="Arial"/>
              </a:rPr>
              <a:t>environment</a:t>
            </a:r>
            <a:endParaRPr lang="en-US" dirty="0">
              <a:cs typeface="Arial"/>
            </a:endParaRPr>
          </a:p>
          <a:p>
            <a:pPr marL="333393" indent="-215164">
              <a:spcBef>
                <a:spcPts val="565"/>
              </a:spcBef>
              <a:buClr>
                <a:srgbClr val="A9A57C"/>
              </a:buClr>
              <a:tabLst>
                <a:tab pos="333393" algn="l"/>
              </a:tabLst>
            </a:pPr>
            <a:r>
              <a:rPr lang="en-US" spc="22" dirty="0">
                <a:solidFill>
                  <a:srgbClr val="2F2B20"/>
                </a:solidFill>
                <a:cs typeface="Arial"/>
              </a:rPr>
              <a:t>Commands</a:t>
            </a:r>
            <a:endParaRPr lang="en-US" dirty="0">
              <a:cs typeface="Arial"/>
            </a:endParaRPr>
          </a:p>
          <a:p>
            <a:pPr marL="333393" indent="-215164">
              <a:spcBef>
                <a:spcPts val="534"/>
              </a:spcBef>
              <a:buClr>
                <a:srgbClr val="A9A57C"/>
              </a:buClr>
              <a:tabLst>
                <a:tab pos="333393" algn="l"/>
              </a:tabLst>
            </a:pPr>
            <a:r>
              <a:rPr lang="en-US" spc="-26" dirty="0">
                <a:solidFill>
                  <a:srgbClr val="2F2B20"/>
                </a:solidFill>
                <a:cs typeface="Arial"/>
              </a:rPr>
              <a:t>Files </a:t>
            </a:r>
            <a:r>
              <a:rPr lang="en-US" spc="124" dirty="0">
                <a:solidFill>
                  <a:srgbClr val="2F2B20"/>
                </a:solidFill>
                <a:cs typeface="Arial"/>
              </a:rPr>
              <a:t>/ </a:t>
            </a:r>
            <a:r>
              <a:rPr lang="en-US" dirty="0">
                <a:solidFill>
                  <a:srgbClr val="2F2B20"/>
                </a:solidFill>
                <a:cs typeface="Arial"/>
              </a:rPr>
              <a:t>Directories </a:t>
            </a:r>
            <a:r>
              <a:rPr lang="en-US" spc="124" dirty="0">
                <a:solidFill>
                  <a:srgbClr val="2F2B20"/>
                </a:solidFill>
                <a:cs typeface="Arial"/>
              </a:rPr>
              <a:t>/</a:t>
            </a:r>
            <a:r>
              <a:rPr lang="en-US" spc="-159" dirty="0">
                <a:solidFill>
                  <a:srgbClr val="2F2B20"/>
                </a:solidFill>
                <a:cs typeface="Arial"/>
              </a:rPr>
              <a:t> </a:t>
            </a:r>
            <a:r>
              <a:rPr lang="en-US" spc="-4" dirty="0">
                <a:solidFill>
                  <a:srgbClr val="2F2B20"/>
                </a:solidFill>
                <a:cs typeface="Arial"/>
              </a:rPr>
              <a:t>Filesystems</a:t>
            </a:r>
            <a:endParaRPr lang="en-US" dirty="0">
              <a:cs typeface="Arial"/>
            </a:endParaRPr>
          </a:p>
          <a:p>
            <a:pPr marL="333393" indent="-215164">
              <a:spcBef>
                <a:spcPts val="565"/>
              </a:spcBef>
              <a:buClr>
                <a:srgbClr val="A9A57C"/>
              </a:buClr>
              <a:tabLst>
                <a:tab pos="333393" algn="l"/>
              </a:tabLst>
            </a:pPr>
            <a:r>
              <a:rPr lang="en-US" spc="-9" dirty="0">
                <a:solidFill>
                  <a:srgbClr val="2F2B20"/>
                </a:solidFill>
                <a:cs typeface="Arial"/>
              </a:rPr>
              <a:t>Processes</a:t>
            </a:r>
            <a:endParaRPr lang="en-US" dirty="0">
              <a:cs typeface="Arial"/>
            </a:endParaRPr>
          </a:p>
          <a:p>
            <a:pPr marL="333393" indent="-215164">
              <a:spcBef>
                <a:spcPts val="534"/>
              </a:spcBef>
              <a:buClr>
                <a:srgbClr val="A9A57C"/>
              </a:buClr>
              <a:tabLst>
                <a:tab pos="333393" algn="l"/>
              </a:tabLst>
            </a:pPr>
            <a:r>
              <a:rPr lang="en-US" spc="4" dirty="0">
                <a:solidFill>
                  <a:srgbClr val="2F2B20"/>
                </a:solidFill>
                <a:cs typeface="Arial"/>
              </a:rPr>
              <a:t>More </a:t>
            </a:r>
            <a:r>
              <a:rPr lang="en-US" spc="26" dirty="0">
                <a:solidFill>
                  <a:srgbClr val="2F2B20"/>
                </a:solidFill>
                <a:cs typeface="Arial"/>
              </a:rPr>
              <a:t>about</a:t>
            </a:r>
            <a:r>
              <a:rPr lang="en-US" spc="-40" dirty="0">
                <a:solidFill>
                  <a:srgbClr val="2F2B20"/>
                </a:solidFill>
                <a:cs typeface="Arial"/>
              </a:rPr>
              <a:t> </a:t>
            </a:r>
            <a:r>
              <a:rPr lang="en-US" spc="-9" dirty="0">
                <a:solidFill>
                  <a:srgbClr val="2F2B20"/>
                </a:solidFill>
                <a:cs typeface="Arial"/>
              </a:rPr>
              <a:t>shells</a:t>
            </a:r>
            <a:endParaRPr lang="en-US" dirty="0">
              <a:cs typeface="Arial"/>
            </a:endParaRPr>
          </a:p>
          <a:p>
            <a:endParaRPr lang="en-US" dirty="0"/>
          </a:p>
        </p:txBody>
      </p:sp>
      <p:sp>
        <p:nvSpPr>
          <p:cNvPr id="10" name="object 10"/>
          <p:cNvSpPr txBox="1">
            <a:spLocks noGrp="1"/>
          </p:cNvSpPr>
          <p:nvPr>
            <p:ph type="dt" sz="half" idx="10"/>
          </p:nvPr>
        </p:nvSpPr>
        <p:spPr/>
        <p:txBody>
          <a:bodyPr/>
          <a:lstStyle/>
          <a:p>
            <a:fld id="{E290F64D-E30C-7344-82CB-47B647BA687D}" type="datetime1">
              <a:rPr lang="en-US" smtClean="0"/>
              <a:t>2/2/19</a:t>
            </a:fld>
            <a:endParaRPr lang="en-US" dirty="0"/>
          </a:p>
        </p:txBody>
      </p:sp>
      <p:sp>
        <p:nvSpPr>
          <p:cNvPr id="8" name="object 8"/>
          <p:cNvSpPr txBox="1">
            <a:spLocks noGrp="1"/>
          </p:cNvSpPr>
          <p:nvPr>
            <p:ph type="ftr" sz="quarter" idx="11"/>
          </p:nvPr>
        </p:nvSpPr>
        <p:spPr/>
        <p:txBody>
          <a:bodyPr/>
          <a:lstStyle/>
          <a:p>
            <a:r>
              <a:rPr lang="en-US"/>
              <a:t>Fundamentals of HPC – Introduction to Linux</a:t>
            </a:r>
            <a:endParaRPr lang="en-US" dirty="0"/>
          </a:p>
        </p:txBody>
      </p:sp>
      <p:sp>
        <p:nvSpPr>
          <p:cNvPr id="9" name="object 9"/>
          <p:cNvSpPr txBox="1">
            <a:spLocks noGrp="1"/>
          </p:cNvSpPr>
          <p:nvPr>
            <p:ph type="sldNum" sz="quarter" idx="12"/>
          </p:nvPr>
        </p:nvSpPr>
        <p:spPr/>
        <p:txBody>
          <a:bodyPr/>
          <a:lstStyle/>
          <a:p>
            <a:fld id="{81D60167-4931-47E6-BA6A-407CBD079E47}" type="slidenum">
              <a:rPr lang="en-US" smtClean="0"/>
              <a:pPr/>
              <a:t>2</a:t>
            </a:fld>
            <a:endParaRPr lang="en-US" dirty="0"/>
          </a:p>
        </p:txBody>
      </p:sp>
    </p:spTree>
    <p:extLst>
      <p:ext uri="{BB962C8B-B14F-4D97-AF65-F5344CB8AC3E}">
        <p14:creationId xmlns:p14="http://schemas.microsoft.com/office/powerpoint/2010/main" val="2770389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a:t>The Linux Filesystem</a:t>
            </a:r>
            <a:endParaRPr lang="en-US" dirty="0"/>
          </a:p>
        </p:txBody>
      </p:sp>
      <p:sp>
        <p:nvSpPr>
          <p:cNvPr id="7" name="Content Placeholder 6">
            <a:extLst>
              <a:ext uri="{FF2B5EF4-FFF2-40B4-BE49-F238E27FC236}">
                <a16:creationId xmlns:a16="http://schemas.microsoft.com/office/drawing/2014/main" id="{D0021448-611A-924A-969F-A623AAEB36DF}"/>
              </a:ext>
            </a:extLst>
          </p:cNvPr>
          <p:cNvSpPr>
            <a:spLocks noGrp="1"/>
          </p:cNvSpPr>
          <p:nvPr>
            <p:ph idx="1"/>
          </p:nvPr>
        </p:nvSpPr>
        <p:spPr/>
        <p:txBody>
          <a:bodyPr>
            <a:normAutofit fontScale="92500" lnSpcReduction="20000"/>
          </a:bodyPr>
          <a:lstStyle/>
          <a:p>
            <a:pPr marL="225810" indent="-214603">
              <a:spcBef>
                <a:spcPts val="649"/>
              </a:spcBef>
              <a:buClr>
                <a:schemeClr val="tx1"/>
              </a:buClr>
              <a:tabLst>
                <a:tab pos="226371" algn="l"/>
              </a:tabLst>
            </a:pPr>
            <a:r>
              <a:rPr lang="en-US" dirty="0">
                <a:solidFill>
                  <a:srgbClr val="2F2B20"/>
                </a:solidFill>
                <a:cs typeface="Arial"/>
              </a:rPr>
              <a:t>System </a:t>
            </a:r>
            <a:r>
              <a:rPr lang="en-US" spc="35" dirty="0">
                <a:solidFill>
                  <a:srgbClr val="2F2B20"/>
                </a:solidFill>
                <a:cs typeface="Arial"/>
              </a:rPr>
              <a:t>of </a:t>
            </a:r>
            <a:r>
              <a:rPr lang="en-US" dirty="0">
                <a:solidFill>
                  <a:srgbClr val="2F2B20"/>
                </a:solidFill>
                <a:cs typeface="Arial"/>
              </a:rPr>
              <a:t>arranging files </a:t>
            </a:r>
            <a:r>
              <a:rPr lang="en-US" spc="13" dirty="0">
                <a:solidFill>
                  <a:srgbClr val="2F2B20"/>
                </a:solidFill>
                <a:cs typeface="Arial"/>
              </a:rPr>
              <a:t>on</a:t>
            </a:r>
            <a:r>
              <a:rPr lang="en-US" spc="-93" dirty="0">
                <a:solidFill>
                  <a:srgbClr val="2F2B20"/>
                </a:solidFill>
                <a:cs typeface="Arial"/>
              </a:rPr>
              <a:t> </a:t>
            </a:r>
            <a:r>
              <a:rPr lang="en-US" spc="26" dirty="0">
                <a:solidFill>
                  <a:srgbClr val="2F2B20"/>
                </a:solidFill>
                <a:cs typeface="Arial"/>
              </a:rPr>
              <a:t>disk</a:t>
            </a:r>
            <a:endParaRPr lang="en-US" dirty="0">
              <a:cs typeface="Arial"/>
            </a:endParaRPr>
          </a:p>
          <a:p>
            <a:pPr marL="225810" marR="4483" indent="-214603">
              <a:spcBef>
                <a:spcPts val="565"/>
              </a:spcBef>
              <a:buClr>
                <a:schemeClr val="tx1"/>
              </a:buClr>
              <a:tabLst>
                <a:tab pos="226371" algn="l"/>
              </a:tabLst>
            </a:pPr>
            <a:r>
              <a:rPr lang="en-US" spc="9" dirty="0">
                <a:solidFill>
                  <a:srgbClr val="2F2B20"/>
                </a:solidFill>
                <a:cs typeface="Arial"/>
              </a:rPr>
              <a:t>Consists </a:t>
            </a:r>
            <a:r>
              <a:rPr lang="en-US" spc="35" dirty="0">
                <a:solidFill>
                  <a:srgbClr val="2F2B20"/>
                </a:solidFill>
                <a:cs typeface="Arial"/>
              </a:rPr>
              <a:t>of </a:t>
            </a:r>
            <a:r>
              <a:rPr lang="en-US" spc="9" dirty="0">
                <a:solidFill>
                  <a:srgbClr val="2F2B20"/>
                </a:solidFill>
                <a:cs typeface="Arial"/>
              </a:rPr>
              <a:t>directories </a:t>
            </a:r>
            <a:r>
              <a:rPr lang="en-US" spc="-26" dirty="0">
                <a:solidFill>
                  <a:srgbClr val="2F2B20"/>
                </a:solidFill>
                <a:cs typeface="Arial"/>
              </a:rPr>
              <a:t>(folders) </a:t>
            </a:r>
            <a:r>
              <a:rPr lang="en-US" spc="22" dirty="0">
                <a:solidFill>
                  <a:srgbClr val="2F2B20"/>
                </a:solidFill>
                <a:cs typeface="Arial"/>
              </a:rPr>
              <a:t>that </a:t>
            </a:r>
            <a:r>
              <a:rPr lang="en-US" spc="9" dirty="0">
                <a:solidFill>
                  <a:srgbClr val="2F2B20"/>
                </a:solidFill>
                <a:cs typeface="Arial"/>
              </a:rPr>
              <a:t>can </a:t>
            </a:r>
            <a:r>
              <a:rPr lang="en-US" spc="22" dirty="0">
                <a:solidFill>
                  <a:srgbClr val="2F2B20"/>
                </a:solidFill>
                <a:cs typeface="Arial"/>
              </a:rPr>
              <a:t>contain </a:t>
            </a:r>
            <a:r>
              <a:rPr lang="en-US" dirty="0">
                <a:solidFill>
                  <a:srgbClr val="2F2B20"/>
                </a:solidFill>
                <a:cs typeface="Arial"/>
              </a:rPr>
              <a:t>files</a:t>
            </a:r>
            <a:r>
              <a:rPr lang="en-US" spc="-128" dirty="0">
                <a:solidFill>
                  <a:srgbClr val="2F2B20"/>
                </a:solidFill>
                <a:cs typeface="Arial"/>
              </a:rPr>
              <a:t> </a:t>
            </a:r>
            <a:r>
              <a:rPr lang="en-US" spc="22" dirty="0">
                <a:solidFill>
                  <a:srgbClr val="2F2B20"/>
                </a:solidFill>
                <a:cs typeface="Arial"/>
              </a:rPr>
              <a:t>or  </a:t>
            </a:r>
            <a:r>
              <a:rPr lang="en-US" spc="9" dirty="0">
                <a:solidFill>
                  <a:srgbClr val="2F2B20"/>
                </a:solidFill>
                <a:cs typeface="Arial"/>
              </a:rPr>
              <a:t>other</a:t>
            </a:r>
            <a:r>
              <a:rPr lang="en-US" spc="-13" dirty="0">
                <a:solidFill>
                  <a:srgbClr val="2F2B20"/>
                </a:solidFill>
                <a:cs typeface="Arial"/>
              </a:rPr>
              <a:t> </a:t>
            </a:r>
            <a:r>
              <a:rPr lang="en-US" spc="9" dirty="0">
                <a:solidFill>
                  <a:srgbClr val="2F2B20"/>
                </a:solidFill>
                <a:cs typeface="Arial"/>
              </a:rPr>
              <a:t>directories</a:t>
            </a:r>
            <a:endParaRPr lang="en-US" dirty="0">
              <a:cs typeface="Arial"/>
            </a:endParaRPr>
          </a:p>
          <a:p>
            <a:pPr marL="225810" indent="-214603">
              <a:spcBef>
                <a:spcPts val="543"/>
              </a:spcBef>
              <a:buClr>
                <a:schemeClr val="tx1"/>
              </a:buClr>
              <a:tabLst>
                <a:tab pos="226371" algn="l"/>
              </a:tabLst>
            </a:pPr>
            <a:r>
              <a:rPr lang="en-US" spc="-13" dirty="0">
                <a:solidFill>
                  <a:srgbClr val="2F2B20"/>
                </a:solidFill>
                <a:cs typeface="Arial"/>
              </a:rPr>
              <a:t>Levels </a:t>
            </a:r>
            <a:r>
              <a:rPr lang="en-US" dirty="0">
                <a:solidFill>
                  <a:srgbClr val="2F2B20"/>
                </a:solidFill>
                <a:cs typeface="Arial"/>
              </a:rPr>
              <a:t>in </a:t>
            </a:r>
            <a:r>
              <a:rPr lang="en-US" spc="4" dirty="0">
                <a:solidFill>
                  <a:srgbClr val="2F2B20"/>
                </a:solidFill>
                <a:cs typeface="Arial"/>
              </a:rPr>
              <a:t>full </a:t>
            </a:r>
            <a:r>
              <a:rPr lang="en-US" spc="22" dirty="0">
                <a:solidFill>
                  <a:srgbClr val="2F2B20"/>
                </a:solidFill>
                <a:cs typeface="Arial"/>
              </a:rPr>
              <a:t>paths </a:t>
            </a:r>
            <a:r>
              <a:rPr lang="en-US" dirty="0">
                <a:solidFill>
                  <a:srgbClr val="2F2B20"/>
                </a:solidFill>
                <a:cs typeface="Arial"/>
              </a:rPr>
              <a:t>separated </a:t>
            </a:r>
            <a:r>
              <a:rPr lang="en-US" spc="44" dirty="0">
                <a:solidFill>
                  <a:srgbClr val="2F2B20"/>
                </a:solidFill>
                <a:cs typeface="Arial"/>
              </a:rPr>
              <a:t>by </a:t>
            </a:r>
            <a:r>
              <a:rPr lang="en-US" i="1" spc="13" dirty="0">
                <a:solidFill>
                  <a:srgbClr val="2F2B20"/>
                </a:solidFill>
                <a:cs typeface="Arial"/>
              </a:rPr>
              <a:t>forward </a:t>
            </a:r>
            <a:r>
              <a:rPr lang="en-US" spc="-13" dirty="0">
                <a:solidFill>
                  <a:srgbClr val="2F2B20"/>
                </a:solidFill>
                <a:cs typeface="Arial"/>
              </a:rPr>
              <a:t>slashes,</a:t>
            </a:r>
            <a:r>
              <a:rPr lang="en-US" spc="-128" dirty="0">
                <a:solidFill>
                  <a:srgbClr val="2F2B20"/>
                </a:solidFill>
                <a:cs typeface="Arial"/>
              </a:rPr>
              <a:t> </a:t>
            </a:r>
            <a:r>
              <a:rPr lang="en-US" spc="-4" dirty="0">
                <a:solidFill>
                  <a:srgbClr val="2F2B20"/>
                </a:solidFill>
                <a:cs typeface="Arial"/>
              </a:rPr>
              <a:t>e.g.</a:t>
            </a:r>
            <a:endParaRPr lang="en-US" dirty="0">
              <a:cs typeface="Arial"/>
            </a:endParaRPr>
          </a:p>
          <a:p>
            <a:pPr marL="248224">
              <a:spcBef>
                <a:spcPts val="534"/>
              </a:spcBef>
              <a:buClr>
                <a:schemeClr val="tx1"/>
              </a:buClr>
            </a:pPr>
            <a:r>
              <a:rPr lang="en-US" spc="9" dirty="0">
                <a:solidFill>
                  <a:srgbClr val="2F2B20"/>
                </a:solidFill>
                <a:cs typeface="Arial"/>
              </a:rPr>
              <a:t>/home/</a:t>
            </a:r>
            <a:r>
              <a:rPr lang="en-US" spc="9" dirty="0" err="1">
                <a:solidFill>
                  <a:srgbClr val="2F2B20"/>
                </a:solidFill>
                <a:cs typeface="Arial"/>
              </a:rPr>
              <a:t>nunez</a:t>
            </a:r>
            <a:r>
              <a:rPr lang="en-US" spc="9" dirty="0">
                <a:solidFill>
                  <a:srgbClr val="2F2B20"/>
                </a:solidFill>
                <a:cs typeface="Arial"/>
              </a:rPr>
              <a:t>/scripts/</a:t>
            </a:r>
            <a:r>
              <a:rPr lang="en-US" spc="9" dirty="0" err="1">
                <a:solidFill>
                  <a:srgbClr val="2F2B20"/>
                </a:solidFill>
                <a:cs typeface="Arial"/>
              </a:rPr>
              <a:t>analyze_data.sh</a:t>
            </a:r>
            <a:endParaRPr lang="en-US" dirty="0">
              <a:cs typeface="Arial"/>
            </a:endParaRPr>
          </a:p>
          <a:p>
            <a:pPr marL="225810" indent="-214603">
              <a:spcBef>
                <a:spcPts val="565"/>
              </a:spcBef>
              <a:buClr>
                <a:schemeClr val="tx1"/>
              </a:buClr>
              <a:tabLst>
                <a:tab pos="226371" algn="l"/>
              </a:tabLst>
            </a:pPr>
            <a:r>
              <a:rPr lang="en-US" dirty="0">
                <a:solidFill>
                  <a:srgbClr val="2F2B20"/>
                </a:solidFill>
                <a:cs typeface="Arial"/>
              </a:rPr>
              <a:t>Case-sensitive; </a:t>
            </a:r>
            <a:r>
              <a:rPr lang="en-US" spc="9" dirty="0">
                <a:solidFill>
                  <a:srgbClr val="2F2B20"/>
                </a:solidFill>
                <a:cs typeface="Arial"/>
              </a:rPr>
              <a:t>spaces </a:t>
            </a:r>
            <a:r>
              <a:rPr lang="en-US" dirty="0">
                <a:solidFill>
                  <a:srgbClr val="2F2B20"/>
                </a:solidFill>
                <a:cs typeface="Arial"/>
              </a:rPr>
              <a:t>in </a:t>
            </a:r>
            <a:r>
              <a:rPr lang="en-US" spc="-9" dirty="0">
                <a:solidFill>
                  <a:srgbClr val="2F2B20"/>
                </a:solidFill>
                <a:cs typeface="Arial"/>
              </a:rPr>
              <a:t>names</a:t>
            </a:r>
            <a:r>
              <a:rPr lang="en-US" spc="-62" dirty="0">
                <a:solidFill>
                  <a:srgbClr val="2F2B20"/>
                </a:solidFill>
                <a:cs typeface="Arial"/>
              </a:rPr>
              <a:t> </a:t>
            </a:r>
            <a:r>
              <a:rPr lang="en-US" spc="22" dirty="0">
                <a:solidFill>
                  <a:srgbClr val="2F2B20"/>
                </a:solidFill>
                <a:cs typeface="Arial"/>
              </a:rPr>
              <a:t>discouraged</a:t>
            </a:r>
            <a:endParaRPr lang="en-US" dirty="0">
              <a:cs typeface="Arial"/>
            </a:endParaRPr>
          </a:p>
          <a:p>
            <a:pPr marL="225810" indent="-214603">
              <a:spcBef>
                <a:spcPts val="534"/>
              </a:spcBef>
              <a:buClr>
                <a:schemeClr val="tx1"/>
              </a:buClr>
              <a:tabLst>
                <a:tab pos="226371" algn="l"/>
              </a:tabLst>
            </a:pPr>
            <a:r>
              <a:rPr lang="en-US" dirty="0">
                <a:solidFill>
                  <a:srgbClr val="2F2B20"/>
                </a:solidFill>
                <a:cs typeface="Arial"/>
              </a:rPr>
              <a:t>Some</a:t>
            </a:r>
            <a:r>
              <a:rPr lang="en-US" spc="-18" dirty="0">
                <a:solidFill>
                  <a:srgbClr val="2F2B20"/>
                </a:solidFill>
                <a:cs typeface="Arial"/>
              </a:rPr>
              <a:t> </a:t>
            </a:r>
            <a:r>
              <a:rPr lang="en-US" spc="9" dirty="0">
                <a:solidFill>
                  <a:srgbClr val="2F2B20"/>
                </a:solidFill>
                <a:cs typeface="Arial"/>
              </a:rPr>
              <a:t>shorthand:</a:t>
            </a:r>
            <a:endParaRPr lang="en-US" dirty="0">
              <a:cs typeface="Arial"/>
            </a:endParaRPr>
          </a:p>
          <a:p>
            <a:pPr marL="11206">
              <a:spcBef>
                <a:spcPts val="565"/>
              </a:spcBef>
              <a:buClr>
                <a:schemeClr val="tx1"/>
              </a:buClr>
              <a:tabLst>
                <a:tab pos="762601" algn="l"/>
              </a:tabLst>
            </a:pPr>
            <a:r>
              <a:rPr lang="en-US" dirty="0">
                <a:solidFill>
                  <a:srgbClr val="2F2B20"/>
                </a:solidFill>
                <a:cs typeface="Arial"/>
              </a:rPr>
              <a:t>.	</a:t>
            </a:r>
            <a:r>
              <a:rPr lang="en-US" spc="-31" dirty="0">
                <a:solidFill>
                  <a:srgbClr val="2F2B20"/>
                </a:solidFill>
                <a:cs typeface="Arial"/>
              </a:rPr>
              <a:t>(the </a:t>
            </a:r>
            <a:r>
              <a:rPr lang="en-US" spc="9" dirty="0">
                <a:solidFill>
                  <a:srgbClr val="2F2B20"/>
                </a:solidFill>
                <a:cs typeface="Arial"/>
              </a:rPr>
              <a:t>current</a:t>
            </a:r>
            <a:r>
              <a:rPr lang="en-US" dirty="0">
                <a:solidFill>
                  <a:srgbClr val="2F2B20"/>
                </a:solidFill>
                <a:cs typeface="Arial"/>
              </a:rPr>
              <a:t> directory)</a:t>
            </a:r>
            <a:endParaRPr lang="en-US" dirty="0">
              <a:cs typeface="Arial"/>
            </a:endParaRPr>
          </a:p>
          <a:p>
            <a:pPr marL="11206">
              <a:spcBef>
                <a:spcPts val="538"/>
              </a:spcBef>
              <a:buClr>
                <a:schemeClr val="tx1"/>
              </a:buClr>
              <a:tabLst>
                <a:tab pos="762601" algn="l"/>
              </a:tabLst>
            </a:pPr>
            <a:r>
              <a:rPr lang="en-US" dirty="0">
                <a:solidFill>
                  <a:srgbClr val="2F2B20"/>
                </a:solidFill>
                <a:cs typeface="Arial"/>
              </a:rPr>
              <a:t>..	</a:t>
            </a:r>
            <a:r>
              <a:rPr lang="en-US" spc="-31" dirty="0">
                <a:solidFill>
                  <a:srgbClr val="2F2B20"/>
                </a:solidFill>
                <a:cs typeface="Arial"/>
              </a:rPr>
              <a:t>(the </a:t>
            </a:r>
            <a:r>
              <a:rPr lang="en-US" spc="22" dirty="0">
                <a:solidFill>
                  <a:srgbClr val="2F2B20"/>
                </a:solidFill>
                <a:cs typeface="Arial"/>
              </a:rPr>
              <a:t>directory </a:t>
            </a:r>
            <a:r>
              <a:rPr lang="en-US" dirty="0">
                <a:solidFill>
                  <a:srgbClr val="2F2B20"/>
                </a:solidFill>
                <a:cs typeface="Arial"/>
              </a:rPr>
              <a:t>one </a:t>
            </a:r>
            <a:r>
              <a:rPr lang="en-US" spc="-18" dirty="0">
                <a:solidFill>
                  <a:srgbClr val="2F2B20"/>
                </a:solidFill>
                <a:cs typeface="Arial"/>
              </a:rPr>
              <a:t>level</a:t>
            </a:r>
            <a:r>
              <a:rPr lang="en-US" spc="-40" dirty="0">
                <a:solidFill>
                  <a:srgbClr val="2F2B20"/>
                </a:solidFill>
                <a:cs typeface="Arial"/>
              </a:rPr>
              <a:t> </a:t>
            </a:r>
            <a:r>
              <a:rPr lang="en-US" spc="-22" dirty="0">
                <a:solidFill>
                  <a:srgbClr val="2F2B20"/>
                </a:solidFill>
                <a:cs typeface="Arial"/>
              </a:rPr>
              <a:t>above)</a:t>
            </a:r>
            <a:endParaRPr lang="en-US" dirty="0">
              <a:cs typeface="Arial"/>
            </a:endParaRPr>
          </a:p>
          <a:p>
            <a:pPr marL="11206">
              <a:spcBef>
                <a:spcPts val="534"/>
              </a:spcBef>
              <a:buClr>
                <a:schemeClr val="tx1"/>
              </a:buClr>
              <a:tabLst>
                <a:tab pos="762601" algn="l"/>
              </a:tabLst>
            </a:pPr>
            <a:r>
              <a:rPr lang="en-US" spc="44" dirty="0">
                <a:solidFill>
                  <a:srgbClr val="2F2B20"/>
                </a:solidFill>
                <a:cs typeface="Arial"/>
              </a:rPr>
              <a:t>~	</a:t>
            </a:r>
            <a:r>
              <a:rPr lang="en-US" spc="-22" dirty="0">
                <a:solidFill>
                  <a:srgbClr val="2F2B20"/>
                </a:solidFill>
                <a:cs typeface="Arial"/>
              </a:rPr>
              <a:t>(home</a:t>
            </a:r>
            <a:r>
              <a:rPr lang="en-US" spc="-18" dirty="0">
                <a:solidFill>
                  <a:srgbClr val="2F2B20"/>
                </a:solidFill>
                <a:cs typeface="Arial"/>
              </a:rPr>
              <a:t> </a:t>
            </a:r>
            <a:r>
              <a:rPr lang="en-US" dirty="0">
                <a:solidFill>
                  <a:srgbClr val="2F2B20"/>
                </a:solidFill>
                <a:cs typeface="Arial"/>
              </a:rPr>
              <a:t>directory)</a:t>
            </a:r>
            <a:endParaRPr lang="en-US" dirty="0">
              <a:cs typeface="Arial"/>
            </a:endParaRPr>
          </a:p>
          <a:p>
            <a:pPr marL="11206">
              <a:spcBef>
                <a:spcPts val="476"/>
              </a:spcBef>
              <a:buClr>
                <a:schemeClr val="tx1"/>
              </a:buClr>
              <a:tabLst>
                <a:tab pos="762601" algn="l"/>
              </a:tabLst>
            </a:pPr>
            <a:r>
              <a:rPr lang="en-US" spc="124" dirty="0">
                <a:solidFill>
                  <a:srgbClr val="2F2B20"/>
                </a:solidFill>
                <a:cs typeface="Arial"/>
              </a:rPr>
              <a:t>-	</a:t>
            </a:r>
            <a:r>
              <a:rPr lang="en-US" spc="-13" dirty="0">
                <a:solidFill>
                  <a:srgbClr val="2F2B20"/>
                </a:solidFill>
                <a:cs typeface="Arial"/>
              </a:rPr>
              <a:t>(previous </a:t>
            </a:r>
            <a:r>
              <a:rPr lang="en-US" dirty="0">
                <a:solidFill>
                  <a:srgbClr val="2F2B20"/>
                </a:solidFill>
                <a:cs typeface="Arial"/>
              </a:rPr>
              <a:t>directory, </a:t>
            </a:r>
            <a:r>
              <a:rPr lang="en-US" spc="9" dirty="0">
                <a:solidFill>
                  <a:srgbClr val="2F2B20"/>
                </a:solidFill>
                <a:cs typeface="Arial"/>
              </a:rPr>
              <a:t>when </a:t>
            </a:r>
            <a:r>
              <a:rPr lang="en-US" spc="4" dirty="0">
                <a:solidFill>
                  <a:srgbClr val="2F2B20"/>
                </a:solidFill>
                <a:cs typeface="Arial"/>
              </a:rPr>
              <a:t>used </a:t>
            </a:r>
            <a:r>
              <a:rPr lang="en-US" spc="44" dirty="0">
                <a:solidFill>
                  <a:srgbClr val="2F2B20"/>
                </a:solidFill>
                <a:cs typeface="Arial"/>
              </a:rPr>
              <a:t>with</a:t>
            </a:r>
            <a:r>
              <a:rPr lang="en-US" spc="-79" dirty="0">
                <a:solidFill>
                  <a:srgbClr val="2F2B20"/>
                </a:solidFill>
                <a:cs typeface="Arial"/>
              </a:rPr>
              <a:t> </a:t>
            </a:r>
            <a:r>
              <a:rPr lang="en-US" spc="-57" dirty="0">
                <a:solidFill>
                  <a:srgbClr val="2F2B20"/>
                </a:solidFill>
                <a:latin typeface="Courier New"/>
                <a:cs typeface="Courier New"/>
              </a:rPr>
              <a:t>cd</a:t>
            </a:r>
            <a:r>
              <a:rPr lang="en-US" spc="-57" dirty="0">
                <a:solidFill>
                  <a:srgbClr val="2F2B20"/>
                </a:solidFill>
                <a:cs typeface="Arial"/>
              </a:rPr>
              <a:t>)</a:t>
            </a:r>
            <a:endParaRPr lang="en-US" dirty="0">
              <a:cs typeface="Arial"/>
            </a:endParaRPr>
          </a:p>
        </p:txBody>
      </p:sp>
      <p:sp>
        <p:nvSpPr>
          <p:cNvPr id="10" name="object 10"/>
          <p:cNvSpPr txBox="1">
            <a:spLocks noGrp="1"/>
          </p:cNvSpPr>
          <p:nvPr>
            <p:ph type="dt" sz="half" idx="10"/>
          </p:nvPr>
        </p:nvSpPr>
        <p:spPr/>
        <p:txBody>
          <a:bodyPr/>
          <a:lstStyle/>
          <a:p>
            <a:fld id="{15CF916C-FDC2-1545-BC5C-9B83BC9F967C}" type="datetime1">
              <a:rPr lang="en-US" smtClean="0"/>
              <a:t>2/2/19</a:t>
            </a:fld>
            <a:endParaRPr lang="en-US" dirty="0"/>
          </a:p>
        </p:txBody>
      </p:sp>
      <p:sp>
        <p:nvSpPr>
          <p:cNvPr id="9" name="object 9"/>
          <p:cNvSpPr txBox="1">
            <a:spLocks noGrp="1"/>
          </p:cNvSpPr>
          <p:nvPr>
            <p:ph type="ftr" sz="quarter" idx="11"/>
          </p:nvPr>
        </p:nvSpPr>
        <p:spPr/>
        <p:txBody>
          <a:bodyPr/>
          <a:lstStyle/>
          <a:p>
            <a:r>
              <a:rPr lang="en-US"/>
              <a:t>Fundamentals of HPC – Introduction to Linux</a:t>
            </a:r>
            <a:endParaRPr lang="en-US" dirty="0"/>
          </a:p>
        </p:txBody>
      </p:sp>
      <p:sp>
        <p:nvSpPr>
          <p:cNvPr id="8" name="Slide Number Placeholder 7">
            <a:extLst>
              <a:ext uri="{FF2B5EF4-FFF2-40B4-BE49-F238E27FC236}">
                <a16:creationId xmlns:a16="http://schemas.microsoft.com/office/drawing/2014/main" id="{265872C0-1C5B-FA42-ABEE-2FEC5F7A8B8E}"/>
              </a:ext>
            </a:extLst>
          </p:cNvPr>
          <p:cNvSpPr>
            <a:spLocks noGrp="1"/>
          </p:cNvSpPr>
          <p:nvPr>
            <p:ph type="sldNum" sz="quarter" idx="12"/>
          </p:nvPr>
        </p:nvSpPr>
        <p:spPr/>
        <p:txBody>
          <a:bodyPr/>
          <a:lstStyle/>
          <a:p>
            <a:fld id="{DD321DBF-325B-3546-BAAF-4F6E3B3181FF}" type="slidenum">
              <a:rPr lang="en-US" smtClean="0"/>
              <a:t>20</a:t>
            </a:fld>
            <a:endParaRPr lang="en-US"/>
          </a:p>
        </p:txBody>
      </p:sp>
    </p:spTree>
    <p:extLst>
      <p:ext uri="{BB962C8B-B14F-4D97-AF65-F5344CB8AC3E}">
        <p14:creationId xmlns:p14="http://schemas.microsoft.com/office/powerpoint/2010/main" val="2337051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1875676" y="805226"/>
            <a:ext cx="2531409" cy="676754"/>
          </a:xfrm>
          <a:prstGeom prst="rect">
            <a:avLst/>
          </a:prstGeom>
        </p:spPr>
        <p:txBody>
          <a:bodyPr vert="horz" wrap="square" lIns="0" tIns="11206" rIns="0" bIns="0" rtlCol="0">
            <a:spAutoFit/>
          </a:bodyPr>
          <a:lstStyle/>
          <a:p>
            <a:pPr marL="11206">
              <a:spcBef>
                <a:spcPts val="88"/>
              </a:spcBef>
            </a:pPr>
            <a:r>
              <a:rPr sz="4324" spc="-97" dirty="0">
                <a:latin typeface="Arial"/>
                <a:cs typeface="Arial"/>
              </a:rPr>
              <a:t>Filesystem</a:t>
            </a:r>
            <a:endParaRPr sz="4324" dirty="0">
              <a:latin typeface="Arial"/>
              <a:cs typeface="Arial"/>
            </a:endParaRPr>
          </a:p>
        </p:txBody>
      </p:sp>
      <p:sp>
        <p:nvSpPr>
          <p:cNvPr id="7" name="object 7"/>
          <p:cNvSpPr/>
          <p:nvPr/>
        </p:nvSpPr>
        <p:spPr>
          <a:xfrm>
            <a:off x="2863453" y="1993538"/>
            <a:ext cx="0" cy="298637"/>
          </a:xfrm>
          <a:custGeom>
            <a:avLst/>
            <a:gdLst/>
            <a:ahLst/>
            <a:cxnLst/>
            <a:rect l="l" t="t" r="r" b="b"/>
            <a:pathLst>
              <a:path h="338455">
                <a:moveTo>
                  <a:pt x="0" y="0"/>
                </a:moveTo>
                <a:lnTo>
                  <a:pt x="0" y="338216"/>
                </a:lnTo>
              </a:path>
            </a:pathLst>
          </a:custGeom>
          <a:ln w="45402">
            <a:solidFill>
              <a:srgbClr val="000000"/>
            </a:solidFill>
          </a:ln>
        </p:spPr>
        <p:txBody>
          <a:bodyPr wrap="square" lIns="0" tIns="0" rIns="0" bIns="0" rtlCol="0"/>
          <a:lstStyle/>
          <a:p>
            <a:endParaRPr sz="1588"/>
          </a:p>
        </p:txBody>
      </p:sp>
      <p:sp>
        <p:nvSpPr>
          <p:cNvPr id="8" name="object 8"/>
          <p:cNvSpPr/>
          <p:nvPr/>
        </p:nvSpPr>
        <p:spPr>
          <a:xfrm>
            <a:off x="4022212" y="2019801"/>
            <a:ext cx="0" cy="272303"/>
          </a:xfrm>
          <a:custGeom>
            <a:avLst/>
            <a:gdLst/>
            <a:ahLst/>
            <a:cxnLst/>
            <a:rect l="l" t="t" r="r" b="b"/>
            <a:pathLst>
              <a:path h="308610">
                <a:moveTo>
                  <a:pt x="0" y="0"/>
                </a:moveTo>
                <a:lnTo>
                  <a:pt x="0" y="308451"/>
                </a:lnTo>
              </a:path>
            </a:pathLst>
          </a:custGeom>
          <a:ln w="47783">
            <a:solidFill>
              <a:srgbClr val="000000"/>
            </a:solidFill>
          </a:ln>
        </p:spPr>
        <p:txBody>
          <a:bodyPr wrap="square" lIns="0" tIns="0" rIns="0" bIns="0" rtlCol="0"/>
          <a:lstStyle/>
          <a:p>
            <a:endParaRPr sz="1588"/>
          </a:p>
        </p:txBody>
      </p:sp>
      <p:sp>
        <p:nvSpPr>
          <p:cNvPr id="9" name="object 9"/>
          <p:cNvSpPr/>
          <p:nvPr/>
        </p:nvSpPr>
        <p:spPr>
          <a:xfrm>
            <a:off x="4022212" y="2586119"/>
            <a:ext cx="0" cy="319368"/>
          </a:xfrm>
          <a:custGeom>
            <a:avLst/>
            <a:gdLst/>
            <a:ahLst/>
            <a:cxnLst/>
            <a:rect l="l" t="t" r="r" b="b"/>
            <a:pathLst>
              <a:path h="361950">
                <a:moveTo>
                  <a:pt x="0" y="0"/>
                </a:moveTo>
                <a:lnTo>
                  <a:pt x="0" y="361950"/>
                </a:lnTo>
              </a:path>
            </a:pathLst>
          </a:custGeom>
          <a:ln w="47783">
            <a:solidFill>
              <a:srgbClr val="000000"/>
            </a:solidFill>
          </a:ln>
        </p:spPr>
        <p:txBody>
          <a:bodyPr wrap="square" lIns="0" tIns="0" rIns="0" bIns="0" rtlCol="0"/>
          <a:lstStyle/>
          <a:p>
            <a:endParaRPr sz="1588"/>
          </a:p>
        </p:txBody>
      </p:sp>
      <p:sp>
        <p:nvSpPr>
          <p:cNvPr id="10" name="object 10"/>
          <p:cNvSpPr/>
          <p:nvPr/>
        </p:nvSpPr>
        <p:spPr>
          <a:xfrm>
            <a:off x="4022212" y="3199641"/>
            <a:ext cx="0" cy="319368"/>
          </a:xfrm>
          <a:custGeom>
            <a:avLst/>
            <a:gdLst/>
            <a:ahLst/>
            <a:cxnLst/>
            <a:rect l="l" t="t" r="r" b="b"/>
            <a:pathLst>
              <a:path h="361950">
                <a:moveTo>
                  <a:pt x="0" y="0"/>
                </a:moveTo>
                <a:lnTo>
                  <a:pt x="0" y="361950"/>
                </a:lnTo>
              </a:path>
            </a:pathLst>
          </a:custGeom>
          <a:ln w="47783">
            <a:solidFill>
              <a:srgbClr val="000000"/>
            </a:solidFill>
          </a:ln>
        </p:spPr>
        <p:txBody>
          <a:bodyPr wrap="square" lIns="0" tIns="0" rIns="0" bIns="0" rtlCol="0"/>
          <a:lstStyle/>
          <a:p>
            <a:endParaRPr sz="1588"/>
          </a:p>
        </p:txBody>
      </p:sp>
      <p:sp>
        <p:nvSpPr>
          <p:cNvPr id="11" name="object 11"/>
          <p:cNvSpPr/>
          <p:nvPr/>
        </p:nvSpPr>
        <p:spPr>
          <a:xfrm>
            <a:off x="5751420" y="2586119"/>
            <a:ext cx="0" cy="319368"/>
          </a:xfrm>
          <a:custGeom>
            <a:avLst/>
            <a:gdLst/>
            <a:ahLst/>
            <a:cxnLst/>
            <a:rect l="l" t="t" r="r" b="b"/>
            <a:pathLst>
              <a:path h="361950">
                <a:moveTo>
                  <a:pt x="0" y="0"/>
                </a:moveTo>
                <a:lnTo>
                  <a:pt x="0" y="361950"/>
                </a:lnTo>
              </a:path>
            </a:pathLst>
          </a:custGeom>
          <a:ln w="59689">
            <a:solidFill>
              <a:srgbClr val="000000"/>
            </a:solidFill>
          </a:ln>
        </p:spPr>
        <p:txBody>
          <a:bodyPr wrap="square" lIns="0" tIns="0" rIns="0" bIns="0" rtlCol="0"/>
          <a:lstStyle/>
          <a:p>
            <a:endParaRPr sz="1588"/>
          </a:p>
        </p:txBody>
      </p:sp>
      <p:sp>
        <p:nvSpPr>
          <p:cNvPr id="12" name="object 12"/>
          <p:cNvSpPr/>
          <p:nvPr/>
        </p:nvSpPr>
        <p:spPr>
          <a:xfrm>
            <a:off x="5751420" y="3199641"/>
            <a:ext cx="0" cy="319368"/>
          </a:xfrm>
          <a:custGeom>
            <a:avLst/>
            <a:gdLst/>
            <a:ahLst/>
            <a:cxnLst/>
            <a:rect l="l" t="t" r="r" b="b"/>
            <a:pathLst>
              <a:path h="361950">
                <a:moveTo>
                  <a:pt x="0" y="0"/>
                </a:moveTo>
                <a:lnTo>
                  <a:pt x="0" y="361950"/>
                </a:lnTo>
              </a:path>
            </a:pathLst>
          </a:custGeom>
          <a:ln w="59689">
            <a:solidFill>
              <a:srgbClr val="000000"/>
            </a:solidFill>
          </a:ln>
        </p:spPr>
        <p:txBody>
          <a:bodyPr wrap="square" lIns="0" tIns="0" rIns="0" bIns="0" rtlCol="0"/>
          <a:lstStyle/>
          <a:p>
            <a:endParaRPr sz="1588"/>
          </a:p>
        </p:txBody>
      </p:sp>
      <p:sp>
        <p:nvSpPr>
          <p:cNvPr id="13" name="object 13"/>
          <p:cNvSpPr/>
          <p:nvPr/>
        </p:nvSpPr>
        <p:spPr>
          <a:xfrm>
            <a:off x="5751420" y="3813163"/>
            <a:ext cx="0" cy="319368"/>
          </a:xfrm>
          <a:custGeom>
            <a:avLst/>
            <a:gdLst/>
            <a:ahLst/>
            <a:cxnLst/>
            <a:rect l="l" t="t" r="r" b="b"/>
            <a:pathLst>
              <a:path h="361950">
                <a:moveTo>
                  <a:pt x="0" y="0"/>
                </a:moveTo>
                <a:lnTo>
                  <a:pt x="0" y="361950"/>
                </a:lnTo>
              </a:path>
            </a:pathLst>
          </a:custGeom>
          <a:ln w="59689">
            <a:solidFill>
              <a:srgbClr val="000000"/>
            </a:solidFill>
          </a:ln>
        </p:spPr>
        <p:txBody>
          <a:bodyPr wrap="square" lIns="0" tIns="0" rIns="0" bIns="0" rtlCol="0"/>
          <a:lstStyle/>
          <a:p>
            <a:endParaRPr sz="1588"/>
          </a:p>
        </p:txBody>
      </p:sp>
      <p:sp>
        <p:nvSpPr>
          <p:cNvPr id="14" name="object 14"/>
          <p:cNvSpPr/>
          <p:nvPr/>
        </p:nvSpPr>
        <p:spPr>
          <a:xfrm>
            <a:off x="5751420" y="4426685"/>
            <a:ext cx="0" cy="319368"/>
          </a:xfrm>
          <a:custGeom>
            <a:avLst/>
            <a:gdLst/>
            <a:ahLst/>
            <a:cxnLst/>
            <a:rect l="l" t="t" r="r" b="b"/>
            <a:pathLst>
              <a:path h="361950">
                <a:moveTo>
                  <a:pt x="0" y="0"/>
                </a:moveTo>
                <a:lnTo>
                  <a:pt x="0" y="361950"/>
                </a:lnTo>
              </a:path>
            </a:pathLst>
          </a:custGeom>
          <a:ln w="59689">
            <a:solidFill>
              <a:srgbClr val="000000"/>
            </a:solidFill>
          </a:ln>
        </p:spPr>
        <p:txBody>
          <a:bodyPr wrap="square" lIns="0" tIns="0" rIns="0" bIns="0" rtlCol="0"/>
          <a:lstStyle/>
          <a:p>
            <a:endParaRPr sz="1588"/>
          </a:p>
        </p:txBody>
      </p:sp>
      <p:sp>
        <p:nvSpPr>
          <p:cNvPr id="15" name="object 15"/>
          <p:cNvSpPr/>
          <p:nvPr/>
        </p:nvSpPr>
        <p:spPr>
          <a:xfrm>
            <a:off x="5751420" y="5040208"/>
            <a:ext cx="0" cy="434787"/>
          </a:xfrm>
          <a:custGeom>
            <a:avLst/>
            <a:gdLst/>
            <a:ahLst/>
            <a:cxnLst/>
            <a:rect l="l" t="t" r="r" b="b"/>
            <a:pathLst>
              <a:path h="492760">
                <a:moveTo>
                  <a:pt x="0" y="0"/>
                </a:moveTo>
                <a:lnTo>
                  <a:pt x="0" y="492578"/>
                </a:lnTo>
              </a:path>
            </a:pathLst>
          </a:custGeom>
          <a:ln w="59689">
            <a:solidFill>
              <a:srgbClr val="000000"/>
            </a:solidFill>
          </a:ln>
        </p:spPr>
        <p:txBody>
          <a:bodyPr wrap="square" lIns="0" tIns="0" rIns="0" bIns="0" rtlCol="0"/>
          <a:lstStyle/>
          <a:p>
            <a:endParaRPr sz="1588"/>
          </a:p>
        </p:txBody>
      </p:sp>
      <p:sp>
        <p:nvSpPr>
          <p:cNvPr id="16" name="object 16"/>
          <p:cNvSpPr/>
          <p:nvPr/>
        </p:nvSpPr>
        <p:spPr>
          <a:xfrm>
            <a:off x="5498353" y="1536501"/>
            <a:ext cx="455705" cy="511735"/>
          </a:xfrm>
          <a:prstGeom prst="rect">
            <a:avLst/>
          </a:prstGeom>
          <a:blipFill>
            <a:blip r:embed="rId2" cstate="print"/>
            <a:stretch>
              <a:fillRect/>
            </a:stretch>
          </a:blipFill>
        </p:spPr>
        <p:txBody>
          <a:bodyPr wrap="square" lIns="0" tIns="0" rIns="0" bIns="0" rtlCol="0"/>
          <a:lstStyle/>
          <a:p>
            <a:endParaRPr sz="1588"/>
          </a:p>
        </p:txBody>
      </p:sp>
      <p:sp>
        <p:nvSpPr>
          <p:cNvPr id="17" name="object 17"/>
          <p:cNvSpPr/>
          <p:nvPr/>
        </p:nvSpPr>
        <p:spPr>
          <a:xfrm>
            <a:off x="5412441" y="1562649"/>
            <a:ext cx="478117" cy="537882"/>
          </a:xfrm>
          <a:prstGeom prst="rect">
            <a:avLst/>
          </a:prstGeom>
          <a:blipFill>
            <a:blip r:embed="rId3" cstate="print"/>
            <a:stretch>
              <a:fillRect/>
            </a:stretch>
          </a:blipFill>
        </p:spPr>
        <p:txBody>
          <a:bodyPr wrap="square" lIns="0" tIns="0" rIns="0" bIns="0" rtlCol="0"/>
          <a:lstStyle/>
          <a:p>
            <a:endParaRPr sz="1588"/>
          </a:p>
        </p:txBody>
      </p:sp>
      <p:sp>
        <p:nvSpPr>
          <p:cNvPr id="18" name="object 18"/>
          <p:cNvSpPr/>
          <p:nvPr/>
        </p:nvSpPr>
        <p:spPr>
          <a:xfrm>
            <a:off x="5583329" y="1552376"/>
            <a:ext cx="361390" cy="418540"/>
          </a:xfrm>
          <a:custGeom>
            <a:avLst/>
            <a:gdLst/>
            <a:ahLst/>
            <a:cxnLst/>
            <a:rect l="l" t="t" r="r" b="b"/>
            <a:pathLst>
              <a:path w="409575" h="474344">
                <a:moveTo>
                  <a:pt x="0" y="474027"/>
                </a:moveTo>
                <a:lnTo>
                  <a:pt x="409575" y="474027"/>
                </a:lnTo>
                <a:lnTo>
                  <a:pt x="409575" y="0"/>
                </a:lnTo>
                <a:lnTo>
                  <a:pt x="0" y="0"/>
                </a:lnTo>
                <a:lnTo>
                  <a:pt x="0" y="474027"/>
                </a:lnTo>
                <a:close/>
              </a:path>
            </a:pathLst>
          </a:custGeom>
          <a:solidFill>
            <a:srgbClr val="FFFFFF"/>
          </a:solidFill>
        </p:spPr>
        <p:txBody>
          <a:bodyPr wrap="square" lIns="0" tIns="0" rIns="0" bIns="0" rtlCol="0"/>
          <a:lstStyle/>
          <a:p>
            <a:endParaRPr sz="1588"/>
          </a:p>
        </p:txBody>
      </p:sp>
      <p:sp>
        <p:nvSpPr>
          <p:cNvPr id="19" name="object 19"/>
          <p:cNvSpPr/>
          <p:nvPr/>
        </p:nvSpPr>
        <p:spPr>
          <a:xfrm>
            <a:off x="5583329" y="1552377"/>
            <a:ext cx="361390" cy="418540"/>
          </a:xfrm>
          <a:custGeom>
            <a:avLst/>
            <a:gdLst/>
            <a:ahLst/>
            <a:cxnLst/>
            <a:rect l="l" t="t" r="r" b="b"/>
            <a:pathLst>
              <a:path w="409575" h="474344">
                <a:moveTo>
                  <a:pt x="0" y="0"/>
                </a:moveTo>
                <a:lnTo>
                  <a:pt x="409575" y="0"/>
                </a:lnTo>
                <a:lnTo>
                  <a:pt x="409575" y="474027"/>
                </a:lnTo>
                <a:lnTo>
                  <a:pt x="0" y="474027"/>
                </a:lnTo>
                <a:lnTo>
                  <a:pt x="0" y="0"/>
                </a:lnTo>
                <a:close/>
              </a:path>
            </a:pathLst>
          </a:custGeom>
          <a:ln w="13546">
            <a:solidFill>
              <a:srgbClr val="000000"/>
            </a:solidFill>
          </a:ln>
        </p:spPr>
        <p:txBody>
          <a:bodyPr wrap="square" lIns="0" tIns="0" rIns="0" bIns="0" rtlCol="0"/>
          <a:lstStyle/>
          <a:p>
            <a:endParaRPr sz="1588"/>
          </a:p>
        </p:txBody>
      </p:sp>
      <p:sp>
        <p:nvSpPr>
          <p:cNvPr id="20" name="object 20"/>
          <p:cNvSpPr/>
          <p:nvPr/>
        </p:nvSpPr>
        <p:spPr>
          <a:xfrm>
            <a:off x="5487146" y="1570119"/>
            <a:ext cx="399676" cy="463176"/>
          </a:xfrm>
          <a:prstGeom prst="rect">
            <a:avLst/>
          </a:prstGeom>
          <a:blipFill>
            <a:blip r:embed="rId4" cstate="print"/>
            <a:stretch>
              <a:fillRect/>
            </a:stretch>
          </a:blipFill>
        </p:spPr>
        <p:txBody>
          <a:bodyPr wrap="square" lIns="0" tIns="0" rIns="0" bIns="0" rtlCol="0"/>
          <a:lstStyle/>
          <a:p>
            <a:endParaRPr sz="1588"/>
          </a:p>
        </p:txBody>
      </p:sp>
      <p:sp>
        <p:nvSpPr>
          <p:cNvPr id="21" name="object 21"/>
          <p:cNvSpPr txBox="1"/>
          <p:nvPr/>
        </p:nvSpPr>
        <p:spPr>
          <a:xfrm>
            <a:off x="5605740" y="1605955"/>
            <a:ext cx="143996" cy="255678"/>
          </a:xfrm>
          <a:prstGeom prst="rect">
            <a:avLst/>
          </a:prstGeom>
        </p:spPr>
        <p:txBody>
          <a:bodyPr vert="horz" wrap="square" lIns="0" tIns="11206" rIns="0" bIns="0" rtlCol="0">
            <a:spAutoFit/>
          </a:bodyPr>
          <a:lstStyle/>
          <a:p>
            <a:pPr marL="11206">
              <a:spcBef>
                <a:spcPts val="88"/>
              </a:spcBef>
            </a:pPr>
            <a:r>
              <a:rPr sz="1588" dirty="0">
                <a:solidFill>
                  <a:srgbClr val="4D4D4D"/>
                </a:solidFill>
                <a:latin typeface="Courier New"/>
                <a:cs typeface="Courier New"/>
              </a:rPr>
              <a:t>/</a:t>
            </a:r>
            <a:endParaRPr sz="1588">
              <a:latin typeface="Courier New"/>
              <a:cs typeface="Courier New"/>
            </a:endParaRPr>
          </a:p>
        </p:txBody>
      </p:sp>
      <p:sp>
        <p:nvSpPr>
          <p:cNvPr id="22" name="object 22"/>
          <p:cNvSpPr/>
          <p:nvPr/>
        </p:nvSpPr>
        <p:spPr>
          <a:xfrm>
            <a:off x="2506382" y="2276089"/>
            <a:ext cx="758264" cy="388470"/>
          </a:xfrm>
          <a:prstGeom prst="rect">
            <a:avLst/>
          </a:prstGeom>
          <a:blipFill>
            <a:blip r:embed="rId5" cstate="print"/>
            <a:stretch>
              <a:fillRect/>
            </a:stretch>
          </a:blipFill>
        </p:spPr>
        <p:txBody>
          <a:bodyPr wrap="square" lIns="0" tIns="0" rIns="0" bIns="0" rtlCol="0"/>
          <a:lstStyle/>
          <a:p>
            <a:endParaRPr sz="1588"/>
          </a:p>
        </p:txBody>
      </p:sp>
      <p:sp>
        <p:nvSpPr>
          <p:cNvPr id="23" name="object 23"/>
          <p:cNvSpPr/>
          <p:nvPr/>
        </p:nvSpPr>
        <p:spPr>
          <a:xfrm>
            <a:off x="2420471" y="1636059"/>
            <a:ext cx="720911" cy="537882"/>
          </a:xfrm>
          <a:prstGeom prst="rect">
            <a:avLst/>
          </a:prstGeom>
          <a:blipFill>
            <a:blip r:embed="rId6" cstate="print"/>
            <a:stretch>
              <a:fillRect/>
            </a:stretch>
          </a:blipFill>
        </p:spPr>
        <p:txBody>
          <a:bodyPr wrap="square" lIns="0" tIns="0" rIns="0" bIns="0" rtlCol="0"/>
          <a:lstStyle/>
          <a:p>
            <a:endParaRPr sz="1588"/>
          </a:p>
        </p:txBody>
      </p:sp>
      <p:sp>
        <p:nvSpPr>
          <p:cNvPr id="24" name="object 24"/>
          <p:cNvSpPr/>
          <p:nvPr/>
        </p:nvSpPr>
        <p:spPr>
          <a:xfrm>
            <a:off x="2591360" y="2291965"/>
            <a:ext cx="663949" cy="294154"/>
          </a:xfrm>
          <a:custGeom>
            <a:avLst/>
            <a:gdLst/>
            <a:ahLst/>
            <a:cxnLst/>
            <a:rect l="l" t="t" r="r" b="b"/>
            <a:pathLst>
              <a:path w="752475" h="333375">
                <a:moveTo>
                  <a:pt x="0" y="333375"/>
                </a:moveTo>
                <a:lnTo>
                  <a:pt x="752474" y="333375"/>
                </a:lnTo>
                <a:lnTo>
                  <a:pt x="752474" y="0"/>
                </a:lnTo>
                <a:lnTo>
                  <a:pt x="0" y="0"/>
                </a:lnTo>
                <a:lnTo>
                  <a:pt x="0" y="333375"/>
                </a:lnTo>
                <a:close/>
              </a:path>
            </a:pathLst>
          </a:custGeom>
          <a:solidFill>
            <a:srgbClr val="FFFFFF"/>
          </a:solidFill>
        </p:spPr>
        <p:txBody>
          <a:bodyPr wrap="square" lIns="0" tIns="0" rIns="0" bIns="0" rtlCol="0"/>
          <a:lstStyle/>
          <a:p>
            <a:endParaRPr sz="1588"/>
          </a:p>
        </p:txBody>
      </p:sp>
      <p:sp>
        <p:nvSpPr>
          <p:cNvPr id="25" name="object 25"/>
          <p:cNvSpPr/>
          <p:nvPr/>
        </p:nvSpPr>
        <p:spPr>
          <a:xfrm>
            <a:off x="2495176" y="2246207"/>
            <a:ext cx="646205" cy="463176"/>
          </a:xfrm>
          <a:prstGeom prst="rect">
            <a:avLst/>
          </a:prstGeom>
          <a:blipFill>
            <a:blip r:embed="rId7" cstate="print"/>
            <a:stretch>
              <a:fillRect/>
            </a:stretch>
          </a:blipFill>
        </p:spPr>
        <p:txBody>
          <a:bodyPr wrap="square" lIns="0" tIns="0" rIns="0" bIns="0" rtlCol="0"/>
          <a:lstStyle/>
          <a:p>
            <a:endParaRPr sz="1588"/>
          </a:p>
        </p:txBody>
      </p:sp>
      <p:sp>
        <p:nvSpPr>
          <p:cNvPr id="26" name="object 26"/>
          <p:cNvSpPr txBox="1"/>
          <p:nvPr/>
        </p:nvSpPr>
        <p:spPr>
          <a:xfrm>
            <a:off x="2591360" y="2291965"/>
            <a:ext cx="663949" cy="247191"/>
          </a:xfrm>
          <a:prstGeom prst="rect">
            <a:avLst/>
          </a:prstGeom>
          <a:ln w="13546">
            <a:solidFill>
              <a:srgbClr val="000000"/>
            </a:solidFill>
          </a:ln>
        </p:spPr>
        <p:txBody>
          <a:bodyPr vert="horz" wrap="square" lIns="0" tIns="2801" rIns="0" bIns="0" rtlCol="0">
            <a:spAutoFit/>
          </a:bodyPr>
          <a:lstStyle/>
          <a:p>
            <a:pPr marL="33059">
              <a:spcBef>
                <a:spcPts val="22"/>
              </a:spcBef>
            </a:pPr>
            <a:r>
              <a:rPr sz="1588" dirty="0">
                <a:solidFill>
                  <a:srgbClr val="4D4D4D"/>
                </a:solidFill>
                <a:latin typeface="Courier New"/>
                <a:cs typeface="Courier New"/>
              </a:rPr>
              <a:t>bin</a:t>
            </a:r>
            <a:endParaRPr sz="1588">
              <a:latin typeface="Courier New"/>
              <a:cs typeface="Courier New"/>
            </a:endParaRPr>
          </a:p>
        </p:txBody>
      </p:sp>
      <p:sp>
        <p:nvSpPr>
          <p:cNvPr id="27" name="object 27"/>
          <p:cNvSpPr/>
          <p:nvPr/>
        </p:nvSpPr>
        <p:spPr>
          <a:xfrm>
            <a:off x="5498352" y="2276089"/>
            <a:ext cx="758264" cy="388470"/>
          </a:xfrm>
          <a:prstGeom prst="rect">
            <a:avLst/>
          </a:prstGeom>
          <a:blipFill>
            <a:blip r:embed="rId5" cstate="print"/>
            <a:stretch>
              <a:fillRect/>
            </a:stretch>
          </a:blipFill>
        </p:spPr>
        <p:txBody>
          <a:bodyPr wrap="square" lIns="0" tIns="0" rIns="0" bIns="0" rtlCol="0"/>
          <a:lstStyle/>
          <a:p>
            <a:endParaRPr sz="1588"/>
          </a:p>
        </p:txBody>
      </p:sp>
      <p:sp>
        <p:nvSpPr>
          <p:cNvPr id="28" name="object 28"/>
          <p:cNvSpPr/>
          <p:nvPr/>
        </p:nvSpPr>
        <p:spPr>
          <a:xfrm>
            <a:off x="5412442" y="2238737"/>
            <a:ext cx="844176" cy="537882"/>
          </a:xfrm>
          <a:prstGeom prst="rect">
            <a:avLst/>
          </a:prstGeom>
          <a:blipFill>
            <a:blip r:embed="rId8" cstate="print"/>
            <a:stretch>
              <a:fillRect/>
            </a:stretch>
          </a:blipFill>
        </p:spPr>
        <p:txBody>
          <a:bodyPr wrap="square" lIns="0" tIns="0" rIns="0" bIns="0" rtlCol="0"/>
          <a:lstStyle/>
          <a:p>
            <a:endParaRPr sz="1588"/>
          </a:p>
        </p:txBody>
      </p:sp>
      <p:sp>
        <p:nvSpPr>
          <p:cNvPr id="29" name="object 29"/>
          <p:cNvSpPr/>
          <p:nvPr/>
        </p:nvSpPr>
        <p:spPr>
          <a:xfrm>
            <a:off x="5583331" y="2291965"/>
            <a:ext cx="663949" cy="294154"/>
          </a:xfrm>
          <a:custGeom>
            <a:avLst/>
            <a:gdLst/>
            <a:ahLst/>
            <a:cxnLst/>
            <a:rect l="l" t="t" r="r" b="b"/>
            <a:pathLst>
              <a:path w="752475" h="333375">
                <a:moveTo>
                  <a:pt x="0" y="333375"/>
                </a:moveTo>
                <a:lnTo>
                  <a:pt x="752474" y="333375"/>
                </a:lnTo>
                <a:lnTo>
                  <a:pt x="752474" y="0"/>
                </a:lnTo>
                <a:lnTo>
                  <a:pt x="0" y="0"/>
                </a:lnTo>
                <a:lnTo>
                  <a:pt x="0" y="333375"/>
                </a:lnTo>
                <a:close/>
              </a:path>
            </a:pathLst>
          </a:custGeom>
          <a:solidFill>
            <a:srgbClr val="FFFFFF"/>
          </a:solidFill>
        </p:spPr>
        <p:txBody>
          <a:bodyPr wrap="square" lIns="0" tIns="0" rIns="0" bIns="0" rtlCol="0"/>
          <a:lstStyle/>
          <a:p>
            <a:endParaRPr sz="1588"/>
          </a:p>
        </p:txBody>
      </p:sp>
      <p:sp>
        <p:nvSpPr>
          <p:cNvPr id="30" name="object 30"/>
          <p:cNvSpPr/>
          <p:nvPr/>
        </p:nvSpPr>
        <p:spPr>
          <a:xfrm>
            <a:off x="5487146" y="2246207"/>
            <a:ext cx="769470" cy="463176"/>
          </a:xfrm>
          <a:prstGeom prst="rect">
            <a:avLst/>
          </a:prstGeom>
          <a:blipFill>
            <a:blip r:embed="rId9" cstate="print"/>
            <a:stretch>
              <a:fillRect/>
            </a:stretch>
          </a:blipFill>
        </p:spPr>
        <p:txBody>
          <a:bodyPr wrap="square" lIns="0" tIns="0" rIns="0" bIns="0" rtlCol="0"/>
          <a:lstStyle/>
          <a:p>
            <a:endParaRPr sz="1588"/>
          </a:p>
        </p:txBody>
      </p:sp>
      <p:sp>
        <p:nvSpPr>
          <p:cNvPr id="31" name="object 31"/>
          <p:cNvSpPr txBox="1"/>
          <p:nvPr/>
        </p:nvSpPr>
        <p:spPr>
          <a:xfrm>
            <a:off x="5583331" y="2291965"/>
            <a:ext cx="663949" cy="247191"/>
          </a:xfrm>
          <a:prstGeom prst="rect">
            <a:avLst/>
          </a:prstGeom>
          <a:ln w="13546">
            <a:solidFill>
              <a:srgbClr val="000000"/>
            </a:solidFill>
          </a:ln>
        </p:spPr>
        <p:txBody>
          <a:bodyPr vert="horz" wrap="square" lIns="0" tIns="2801" rIns="0" bIns="0" rtlCol="0">
            <a:spAutoFit/>
          </a:bodyPr>
          <a:lstStyle/>
          <a:p>
            <a:pPr marL="33059">
              <a:spcBef>
                <a:spcPts val="22"/>
              </a:spcBef>
            </a:pPr>
            <a:r>
              <a:rPr sz="1588" dirty="0">
                <a:solidFill>
                  <a:srgbClr val="4D4D4D"/>
                </a:solidFill>
                <a:latin typeface="Courier New"/>
                <a:cs typeface="Courier New"/>
              </a:rPr>
              <a:t>home</a:t>
            </a:r>
            <a:endParaRPr sz="1588">
              <a:latin typeface="Courier New"/>
              <a:cs typeface="Courier New"/>
            </a:endParaRPr>
          </a:p>
        </p:txBody>
      </p:sp>
      <p:sp>
        <p:nvSpPr>
          <p:cNvPr id="32" name="object 32"/>
          <p:cNvSpPr/>
          <p:nvPr/>
        </p:nvSpPr>
        <p:spPr>
          <a:xfrm>
            <a:off x="3776383" y="2276089"/>
            <a:ext cx="825499" cy="388470"/>
          </a:xfrm>
          <a:prstGeom prst="rect">
            <a:avLst/>
          </a:prstGeom>
          <a:blipFill>
            <a:blip r:embed="rId10" cstate="print"/>
            <a:stretch>
              <a:fillRect/>
            </a:stretch>
          </a:blipFill>
        </p:spPr>
        <p:txBody>
          <a:bodyPr wrap="square" lIns="0" tIns="0" rIns="0" bIns="0" rtlCol="0"/>
          <a:lstStyle/>
          <a:p>
            <a:endParaRPr sz="1588"/>
          </a:p>
        </p:txBody>
      </p:sp>
      <p:sp>
        <p:nvSpPr>
          <p:cNvPr id="33" name="object 33"/>
          <p:cNvSpPr/>
          <p:nvPr/>
        </p:nvSpPr>
        <p:spPr>
          <a:xfrm>
            <a:off x="3690470" y="2238737"/>
            <a:ext cx="720911" cy="537882"/>
          </a:xfrm>
          <a:prstGeom prst="rect">
            <a:avLst/>
          </a:prstGeom>
          <a:blipFill>
            <a:blip r:embed="rId11" cstate="print"/>
            <a:stretch>
              <a:fillRect/>
            </a:stretch>
          </a:blipFill>
        </p:spPr>
        <p:txBody>
          <a:bodyPr wrap="square" lIns="0" tIns="0" rIns="0" bIns="0" rtlCol="0"/>
          <a:lstStyle/>
          <a:p>
            <a:endParaRPr sz="1588"/>
          </a:p>
        </p:txBody>
      </p:sp>
      <p:sp>
        <p:nvSpPr>
          <p:cNvPr id="34" name="object 34"/>
          <p:cNvSpPr/>
          <p:nvPr/>
        </p:nvSpPr>
        <p:spPr>
          <a:xfrm>
            <a:off x="3860427" y="2291965"/>
            <a:ext cx="731184" cy="294154"/>
          </a:xfrm>
          <a:custGeom>
            <a:avLst/>
            <a:gdLst/>
            <a:ahLst/>
            <a:cxnLst/>
            <a:rect l="l" t="t" r="r" b="b"/>
            <a:pathLst>
              <a:path w="828675" h="333375">
                <a:moveTo>
                  <a:pt x="0" y="333375"/>
                </a:moveTo>
                <a:lnTo>
                  <a:pt x="828675" y="333375"/>
                </a:lnTo>
                <a:lnTo>
                  <a:pt x="828675" y="0"/>
                </a:lnTo>
                <a:lnTo>
                  <a:pt x="0" y="0"/>
                </a:lnTo>
                <a:lnTo>
                  <a:pt x="0" y="333375"/>
                </a:lnTo>
                <a:close/>
              </a:path>
            </a:pathLst>
          </a:custGeom>
          <a:solidFill>
            <a:srgbClr val="FFFFFF"/>
          </a:solidFill>
        </p:spPr>
        <p:txBody>
          <a:bodyPr wrap="square" lIns="0" tIns="0" rIns="0" bIns="0" rtlCol="0"/>
          <a:lstStyle/>
          <a:p>
            <a:endParaRPr sz="1588"/>
          </a:p>
        </p:txBody>
      </p:sp>
      <p:sp>
        <p:nvSpPr>
          <p:cNvPr id="35" name="object 35"/>
          <p:cNvSpPr/>
          <p:nvPr/>
        </p:nvSpPr>
        <p:spPr>
          <a:xfrm>
            <a:off x="3761442" y="2246207"/>
            <a:ext cx="649941" cy="463176"/>
          </a:xfrm>
          <a:prstGeom prst="rect">
            <a:avLst/>
          </a:prstGeom>
          <a:blipFill>
            <a:blip r:embed="rId12" cstate="print"/>
            <a:stretch>
              <a:fillRect/>
            </a:stretch>
          </a:blipFill>
        </p:spPr>
        <p:txBody>
          <a:bodyPr wrap="square" lIns="0" tIns="0" rIns="0" bIns="0" rtlCol="0"/>
          <a:lstStyle/>
          <a:p>
            <a:endParaRPr sz="1588"/>
          </a:p>
        </p:txBody>
      </p:sp>
      <p:sp>
        <p:nvSpPr>
          <p:cNvPr id="36" name="object 36"/>
          <p:cNvSpPr txBox="1"/>
          <p:nvPr/>
        </p:nvSpPr>
        <p:spPr>
          <a:xfrm>
            <a:off x="3860427" y="2291965"/>
            <a:ext cx="731184" cy="247191"/>
          </a:xfrm>
          <a:prstGeom prst="rect">
            <a:avLst/>
          </a:prstGeom>
          <a:ln w="13546">
            <a:solidFill>
              <a:srgbClr val="000000"/>
            </a:solidFill>
          </a:ln>
        </p:spPr>
        <p:txBody>
          <a:bodyPr vert="horz" wrap="square" lIns="0" tIns="2801" rIns="0" bIns="0" rtlCol="0">
            <a:spAutoFit/>
          </a:bodyPr>
          <a:lstStyle/>
          <a:p>
            <a:pPr marL="33059">
              <a:spcBef>
                <a:spcPts val="22"/>
              </a:spcBef>
            </a:pPr>
            <a:r>
              <a:rPr sz="1588" dirty="0">
                <a:solidFill>
                  <a:srgbClr val="4D4D4D"/>
                </a:solidFill>
                <a:latin typeface="Courier New"/>
                <a:cs typeface="Courier New"/>
              </a:rPr>
              <a:t>usr</a:t>
            </a:r>
            <a:endParaRPr sz="1588">
              <a:latin typeface="Courier New"/>
              <a:cs typeface="Courier New"/>
            </a:endParaRPr>
          </a:p>
        </p:txBody>
      </p:sp>
      <p:sp>
        <p:nvSpPr>
          <p:cNvPr id="37" name="object 37"/>
          <p:cNvSpPr/>
          <p:nvPr/>
        </p:nvSpPr>
        <p:spPr>
          <a:xfrm>
            <a:off x="3802528" y="2888678"/>
            <a:ext cx="1042147" cy="388470"/>
          </a:xfrm>
          <a:prstGeom prst="rect">
            <a:avLst/>
          </a:prstGeom>
          <a:blipFill>
            <a:blip r:embed="rId13" cstate="print"/>
            <a:stretch>
              <a:fillRect/>
            </a:stretch>
          </a:blipFill>
        </p:spPr>
        <p:txBody>
          <a:bodyPr wrap="square" lIns="0" tIns="0" rIns="0" bIns="0" rtlCol="0"/>
          <a:lstStyle/>
          <a:p>
            <a:endParaRPr sz="1588"/>
          </a:p>
        </p:txBody>
      </p:sp>
      <p:sp>
        <p:nvSpPr>
          <p:cNvPr id="38" name="object 38"/>
          <p:cNvSpPr/>
          <p:nvPr/>
        </p:nvSpPr>
        <p:spPr>
          <a:xfrm>
            <a:off x="3712881" y="2851326"/>
            <a:ext cx="1090706" cy="537882"/>
          </a:xfrm>
          <a:prstGeom prst="rect">
            <a:avLst/>
          </a:prstGeom>
          <a:blipFill>
            <a:blip r:embed="rId14" cstate="print"/>
            <a:stretch>
              <a:fillRect/>
            </a:stretch>
          </a:blipFill>
        </p:spPr>
        <p:txBody>
          <a:bodyPr wrap="square" lIns="0" tIns="0" rIns="0" bIns="0" rtlCol="0"/>
          <a:lstStyle/>
          <a:p>
            <a:endParaRPr sz="1588"/>
          </a:p>
        </p:txBody>
      </p:sp>
      <p:sp>
        <p:nvSpPr>
          <p:cNvPr id="39" name="object 39"/>
          <p:cNvSpPr/>
          <p:nvPr/>
        </p:nvSpPr>
        <p:spPr>
          <a:xfrm>
            <a:off x="3885640" y="2905487"/>
            <a:ext cx="949699" cy="294154"/>
          </a:xfrm>
          <a:custGeom>
            <a:avLst/>
            <a:gdLst/>
            <a:ahLst/>
            <a:cxnLst/>
            <a:rect l="l" t="t" r="r" b="b"/>
            <a:pathLst>
              <a:path w="1076325" h="333375">
                <a:moveTo>
                  <a:pt x="0" y="333375"/>
                </a:moveTo>
                <a:lnTo>
                  <a:pt x="1076325" y="333375"/>
                </a:lnTo>
                <a:lnTo>
                  <a:pt x="1076325" y="0"/>
                </a:lnTo>
                <a:lnTo>
                  <a:pt x="0" y="0"/>
                </a:lnTo>
                <a:lnTo>
                  <a:pt x="0" y="333375"/>
                </a:lnTo>
                <a:close/>
              </a:path>
            </a:pathLst>
          </a:custGeom>
          <a:solidFill>
            <a:srgbClr val="FFFFFF"/>
          </a:solidFill>
        </p:spPr>
        <p:txBody>
          <a:bodyPr wrap="square" lIns="0" tIns="0" rIns="0" bIns="0" rtlCol="0"/>
          <a:lstStyle/>
          <a:p>
            <a:endParaRPr sz="1588"/>
          </a:p>
        </p:txBody>
      </p:sp>
      <p:sp>
        <p:nvSpPr>
          <p:cNvPr id="40" name="object 40"/>
          <p:cNvSpPr/>
          <p:nvPr/>
        </p:nvSpPr>
        <p:spPr>
          <a:xfrm>
            <a:off x="3787589" y="2858796"/>
            <a:ext cx="1053726" cy="463176"/>
          </a:xfrm>
          <a:prstGeom prst="rect">
            <a:avLst/>
          </a:prstGeom>
          <a:blipFill>
            <a:blip r:embed="rId15" cstate="print"/>
            <a:stretch>
              <a:fillRect/>
            </a:stretch>
          </a:blipFill>
        </p:spPr>
        <p:txBody>
          <a:bodyPr wrap="square" lIns="0" tIns="0" rIns="0" bIns="0" rtlCol="0"/>
          <a:lstStyle/>
          <a:p>
            <a:endParaRPr sz="1588"/>
          </a:p>
        </p:txBody>
      </p:sp>
      <p:sp>
        <p:nvSpPr>
          <p:cNvPr id="41" name="object 41"/>
          <p:cNvSpPr txBox="1"/>
          <p:nvPr/>
        </p:nvSpPr>
        <p:spPr>
          <a:xfrm>
            <a:off x="3908050" y="2897014"/>
            <a:ext cx="756397" cy="255678"/>
          </a:xfrm>
          <a:prstGeom prst="rect">
            <a:avLst/>
          </a:prstGeom>
        </p:spPr>
        <p:txBody>
          <a:bodyPr vert="horz" wrap="square" lIns="0" tIns="11206" rIns="0" bIns="0" rtlCol="0">
            <a:spAutoFit/>
          </a:bodyPr>
          <a:lstStyle/>
          <a:p>
            <a:pPr marL="11206">
              <a:spcBef>
                <a:spcPts val="88"/>
              </a:spcBef>
            </a:pPr>
            <a:r>
              <a:rPr sz="1588" dirty="0">
                <a:solidFill>
                  <a:srgbClr val="4D4D4D"/>
                </a:solidFill>
                <a:latin typeface="Courier New"/>
                <a:cs typeface="Courier New"/>
              </a:rPr>
              <a:t>/local</a:t>
            </a:r>
            <a:endParaRPr sz="1588">
              <a:latin typeface="Courier New"/>
              <a:cs typeface="Courier New"/>
            </a:endParaRPr>
          </a:p>
        </p:txBody>
      </p:sp>
      <p:sp>
        <p:nvSpPr>
          <p:cNvPr id="42" name="object 42"/>
          <p:cNvSpPr/>
          <p:nvPr/>
        </p:nvSpPr>
        <p:spPr>
          <a:xfrm>
            <a:off x="3802528" y="3501266"/>
            <a:ext cx="825499" cy="388470"/>
          </a:xfrm>
          <a:prstGeom prst="rect">
            <a:avLst/>
          </a:prstGeom>
          <a:blipFill>
            <a:blip r:embed="rId16" cstate="print"/>
            <a:stretch>
              <a:fillRect/>
            </a:stretch>
          </a:blipFill>
        </p:spPr>
        <p:txBody>
          <a:bodyPr wrap="square" lIns="0" tIns="0" rIns="0" bIns="0" rtlCol="0"/>
          <a:lstStyle/>
          <a:p>
            <a:endParaRPr sz="1588"/>
          </a:p>
        </p:txBody>
      </p:sp>
      <p:sp>
        <p:nvSpPr>
          <p:cNvPr id="43" name="object 43"/>
          <p:cNvSpPr/>
          <p:nvPr/>
        </p:nvSpPr>
        <p:spPr>
          <a:xfrm>
            <a:off x="3712882" y="3467648"/>
            <a:ext cx="844176" cy="534146"/>
          </a:xfrm>
          <a:prstGeom prst="rect">
            <a:avLst/>
          </a:prstGeom>
          <a:blipFill>
            <a:blip r:embed="rId17" cstate="print"/>
            <a:stretch>
              <a:fillRect/>
            </a:stretch>
          </a:blipFill>
        </p:spPr>
        <p:txBody>
          <a:bodyPr wrap="square" lIns="0" tIns="0" rIns="0" bIns="0" rtlCol="0"/>
          <a:lstStyle/>
          <a:p>
            <a:endParaRPr sz="1588"/>
          </a:p>
        </p:txBody>
      </p:sp>
      <p:sp>
        <p:nvSpPr>
          <p:cNvPr id="44" name="object 44"/>
          <p:cNvSpPr/>
          <p:nvPr/>
        </p:nvSpPr>
        <p:spPr>
          <a:xfrm>
            <a:off x="3885640" y="3519010"/>
            <a:ext cx="731184" cy="294154"/>
          </a:xfrm>
          <a:custGeom>
            <a:avLst/>
            <a:gdLst/>
            <a:ahLst/>
            <a:cxnLst/>
            <a:rect l="l" t="t" r="r" b="b"/>
            <a:pathLst>
              <a:path w="828675" h="333375">
                <a:moveTo>
                  <a:pt x="0" y="333375"/>
                </a:moveTo>
                <a:lnTo>
                  <a:pt x="828675" y="333375"/>
                </a:lnTo>
                <a:lnTo>
                  <a:pt x="828675" y="0"/>
                </a:lnTo>
                <a:lnTo>
                  <a:pt x="0" y="0"/>
                </a:lnTo>
                <a:lnTo>
                  <a:pt x="0" y="333375"/>
                </a:lnTo>
                <a:close/>
              </a:path>
            </a:pathLst>
          </a:custGeom>
          <a:solidFill>
            <a:srgbClr val="FFFFFF"/>
          </a:solidFill>
        </p:spPr>
        <p:txBody>
          <a:bodyPr wrap="square" lIns="0" tIns="0" rIns="0" bIns="0" rtlCol="0"/>
          <a:lstStyle/>
          <a:p>
            <a:endParaRPr sz="1588"/>
          </a:p>
        </p:txBody>
      </p:sp>
      <p:sp>
        <p:nvSpPr>
          <p:cNvPr id="45" name="object 45"/>
          <p:cNvSpPr/>
          <p:nvPr/>
        </p:nvSpPr>
        <p:spPr>
          <a:xfrm>
            <a:off x="3787588" y="3475119"/>
            <a:ext cx="769470" cy="459441"/>
          </a:xfrm>
          <a:prstGeom prst="rect">
            <a:avLst/>
          </a:prstGeom>
          <a:blipFill>
            <a:blip r:embed="rId18" cstate="print"/>
            <a:stretch>
              <a:fillRect/>
            </a:stretch>
          </a:blipFill>
        </p:spPr>
        <p:txBody>
          <a:bodyPr wrap="square" lIns="0" tIns="0" rIns="0" bIns="0" rtlCol="0"/>
          <a:lstStyle/>
          <a:p>
            <a:endParaRPr sz="1588"/>
          </a:p>
        </p:txBody>
      </p:sp>
      <p:sp>
        <p:nvSpPr>
          <p:cNvPr id="46" name="object 46"/>
          <p:cNvSpPr txBox="1"/>
          <p:nvPr/>
        </p:nvSpPr>
        <p:spPr>
          <a:xfrm>
            <a:off x="3885640" y="3519009"/>
            <a:ext cx="731184" cy="247191"/>
          </a:xfrm>
          <a:prstGeom prst="rect">
            <a:avLst/>
          </a:prstGeom>
          <a:ln w="13546">
            <a:solidFill>
              <a:srgbClr val="000000"/>
            </a:solidFill>
          </a:ln>
        </p:spPr>
        <p:txBody>
          <a:bodyPr vert="horz" wrap="square" lIns="0" tIns="2801" rIns="0" bIns="0" rtlCol="0">
            <a:spAutoFit/>
          </a:bodyPr>
          <a:lstStyle/>
          <a:p>
            <a:pPr marL="33059">
              <a:spcBef>
                <a:spcPts val="22"/>
              </a:spcBef>
            </a:pPr>
            <a:r>
              <a:rPr sz="1588" dirty="0">
                <a:solidFill>
                  <a:srgbClr val="4D4D4D"/>
                </a:solidFill>
                <a:latin typeface="Courier New"/>
                <a:cs typeface="Courier New"/>
              </a:rPr>
              <a:t>/bin</a:t>
            </a:r>
            <a:endParaRPr sz="1588">
              <a:latin typeface="Courier New"/>
              <a:cs typeface="Courier New"/>
            </a:endParaRPr>
          </a:p>
        </p:txBody>
      </p:sp>
      <p:sp>
        <p:nvSpPr>
          <p:cNvPr id="47" name="object 47"/>
          <p:cNvSpPr/>
          <p:nvPr/>
        </p:nvSpPr>
        <p:spPr>
          <a:xfrm>
            <a:off x="5498352" y="2888678"/>
            <a:ext cx="1617381" cy="388470"/>
          </a:xfrm>
          <a:prstGeom prst="rect">
            <a:avLst/>
          </a:prstGeom>
          <a:blipFill>
            <a:blip r:embed="rId19" cstate="print"/>
            <a:stretch>
              <a:fillRect/>
            </a:stretch>
          </a:blipFill>
        </p:spPr>
        <p:txBody>
          <a:bodyPr wrap="square" lIns="0" tIns="0" rIns="0" bIns="0" rtlCol="0"/>
          <a:lstStyle/>
          <a:p>
            <a:endParaRPr sz="1588"/>
          </a:p>
        </p:txBody>
      </p:sp>
      <p:sp>
        <p:nvSpPr>
          <p:cNvPr id="48" name="object 48"/>
          <p:cNvSpPr/>
          <p:nvPr/>
        </p:nvSpPr>
        <p:spPr>
          <a:xfrm>
            <a:off x="5412442" y="2851326"/>
            <a:ext cx="1699559" cy="537882"/>
          </a:xfrm>
          <a:prstGeom prst="rect">
            <a:avLst/>
          </a:prstGeom>
          <a:blipFill>
            <a:blip r:embed="rId20" cstate="print"/>
            <a:stretch>
              <a:fillRect/>
            </a:stretch>
          </a:blipFill>
        </p:spPr>
        <p:txBody>
          <a:bodyPr wrap="square" lIns="0" tIns="0" rIns="0" bIns="0" rtlCol="0"/>
          <a:lstStyle/>
          <a:p>
            <a:endParaRPr sz="1588"/>
          </a:p>
        </p:txBody>
      </p:sp>
      <p:sp>
        <p:nvSpPr>
          <p:cNvPr id="49" name="object 49"/>
          <p:cNvSpPr/>
          <p:nvPr/>
        </p:nvSpPr>
        <p:spPr>
          <a:xfrm>
            <a:off x="5583331" y="2905487"/>
            <a:ext cx="1521199" cy="294154"/>
          </a:xfrm>
          <a:custGeom>
            <a:avLst/>
            <a:gdLst/>
            <a:ahLst/>
            <a:cxnLst/>
            <a:rect l="l" t="t" r="r" b="b"/>
            <a:pathLst>
              <a:path w="1724025" h="333375">
                <a:moveTo>
                  <a:pt x="0" y="333375"/>
                </a:moveTo>
                <a:lnTo>
                  <a:pt x="1724025" y="333375"/>
                </a:lnTo>
                <a:lnTo>
                  <a:pt x="1724025" y="0"/>
                </a:lnTo>
                <a:lnTo>
                  <a:pt x="0" y="0"/>
                </a:lnTo>
                <a:lnTo>
                  <a:pt x="0" y="333375"/>
                </a:lnTo>
                <a:close/>
              </a:path>
            </a:pathLst>
          </a:custGeom>
          <a:solidFill>
            <a:srgbClr val="FFFFFF"/>
          </a:solidFill>
        </p:spPr>
        <p:txBody>
          <a:bodyPr wrap="square" lIns="0" tIns="0" rIns="0" bIns="0" rtlCol="0"/>
          <a:lstStyle/>
          <a:p>
            <a:endParaRPr sz="1588"/>
          </a:p>
        </p:txBody>
      </p:sp>
      <p:sp>
        <p:nvSpPr>
          <p:cNvPr id="50" name="object 50"/>
          <p:cNvSpPr/>
          <p:nvPr/>
        </p:nvSpPr>
        <p:spPr>
          <a:xfrm>
            <a:off x="5487146" y="2858796"/>
            <a:ext cx="1624853" cy="463176"/>
          </a:xfrm>
          <a:prstGeom prst="rect">
            <a:avLst/>
          </a:prstGeom>
          <a:blipFill>
            <a:blip r:embed="rId21" cstate="print"/>
            <a:stretch>
              <a:fillRect/>
            </a:stretch>
          </a:blipFill>
        </p:spPr>
        <p:txBody>
          <a:bodyPr wrap="square" lIns="0" tIns="0" rIns="0" bIns="0" rtlCol="0"/>
          <a:lstStyle/>
          <a:p>
            <a:endParaRPr sz="1588"/>
          </a:p>
        </p:txBody>
      </p:sp>
      <p:sp>
        <p:nvSpPr>
          <p:cNvPr id="51" name="object 51"/>
          <p:cNvSpPr txBox="1"/>
          <p:nvPr/>
        </p:nvSpPr>
        <p:spPr>
          <a:xfrm>
            <a:off x="5583331" y="2905487"/>
            <a:ext cx="1521199" cy="247191"/>
          </a:xfrm>
          <a:prstGeom prst="rect">
            <a:avLst/>
          </a:prstGeom>
          <a:ln w="13546">
            <a:solidFill>
              <a:srgbClr val="000000"/>
            </a:solidFill>
          </a:ln>
        </p:spPr>
        <p:txBody>
          <a:bodyPr vert="horz" wrap="square" lIns="0" tIns="2801" rIns="0" bIns="0" rtlCol="0">
            <a:spAutoFit/>
          </a:bodyPr>
          <a:lstStyle/>
          <a:p>
            <a:pPr marL="33059">
              <a:spcBef>
                <a:spcPts val="22"/>
              </a:spcBef>
            </a:pPr>
            <a:r>
              <a:rPr sz="1588" dirty="0">
                <a:solidFill>
                  <a:srgbClr val="4D4D4D"/>
                </a:solidFill>
                <a:latin typeface="Courier New"/>
                <a:cs typeface="Courier New"/>
              </a:rPr>
              <a:t>/&lt;username&gt;</a:t>
            </a:r>
            <a:endParaRPr sz="1588">
              <a:latin typeface="Courier New"/>
              <a:cs typeface="Courier New"/>
            </a:endParaRPr>
          </a:p>
        </p:txBody>
      </p:sp>
      <p:sp>
        <p:nvSpPr>
          <p:cNvPr id="52" name="object 52"/>
          <p:cNvSpPr/>
          <p:nvPr/>
        </p:nvSpPr>
        <p:spPr>
          <a:xfrm>
            <a:off x="5498353" y="3501266"/>
            <a:ext cx="1531471" cy="388470"/>
          </a:xfrm>
          <a:prstGeom prst="rect">
            <a:avLst/>
          </a:prstGeom>
          <a:blipFill>
            <a:blip r:embed="rId22" cstate="print"/>
            <a:stretch>
              <a:fillRect/>
            </a:stretch>
          </a:blipFill>
        </p:spPr>
        <p:txBody>
          <a:bodyPr wrap="square" lIns="0" tIns="0" rIns="0" bIns="0" rtlCol="0"/>
          <a:lstStyle/>
          <a:p>
            <a:endParaRPr sz="1588"/>
          </a:p>
        </p:txBody>
      </p:sp>
      <p:sp>
        <p:nvSpPr>
          <p:cNvPr id="53" name="object 53"/>
          <p:cNvSpPr/>
          <p:nvPr/>
        </p:nvSpPr>
        <p:spPr>
          <a:xfrm>
            <a:off x="5412442" y="3467648"/>
            <a:ext cx="1576294" cy="534146"/>
          </a:xfrm>
          <a:prstGeom prst="rect">
            <a:avLst/>
          </a:prstGeom>
          <a:blipFill>
            <a:blip r:embed="rId23" cstate="print"/>
            <a:stretch>
              <a:fillRect/>
            </a:stretch>
          </a:blipFill>
        </p:spPr>
        <p:txBody>
          <a:bodyPr wrap="square" lIns="0" tIns="0" rIns="0" bIns="0" rtlCol="0"/>
          <a:lstStyle/>
          <a:p>
            <a:endParaRPr sz="1588"/>
          </a:p>
        </p:txBody>
      </p:sp>
      <p:sp>
        <p:nvSpPr>
          <p:cNvPr id="54" name="object 54"/>
          <p:cNvSpPr/>
          <p:nvPr/>
        </p:nvSpPr>
        <p:spPr>
          <a:xfrm>
            <a:off x="5583332" y="3519010"/>
            <a:ext cx="1437154" cy="294154"/>
          </a:xfrm>
          <a:custGeom>
            <a:avLst/>
            <a:gdLst/>
            <a:ahLst/>
            <a:cxnLst/>
            <a:rect l="l" t="t" r="r" b="b"/>
            <a:pathLst>
              <a:path w="1628775" h="333375">
                <a:moveTo>
                  <a:pt x="0" y="333375"/>
                </a:moveTo>
                <a:lnTo>
                  <a:pt x="1628775" y="333375"/>
                </a:lnTo>
                <a:lnTo>
                  <a:pt x="1628775" y="0"/>
                </a:lnTo>
                <a:lnTo>
                  <a:pt x="0" y="0"/>
                </a:lnTo>
                <a:lnTo>
                  <a:pt x="0" y="333375"/>
                </a:lnTo>
                <a:close/>
              </a:path>
            </a:pathLst>
          </a:custGeom>
          <a:solidFill>
            <a:srgbClr val="FFFFFF"/>
          </a:solidFill>
        </p:spPr>
        <p:txBody>
          <a:bodyPr wrap="square" lIns="0" tIns="0" rIns="0" bIns="0" rtlCol="0"/>
          <a:lstStyle/>
          <a:p>
            <a:endParaRPr sz="1588"/>
          </a:p>
        </p:txBody>
      </p:sp>
      <p:sp>
        <p:nvSpPr>
          <p:cNvPr id="55" name="object 55"/>
          <p:cNvSpPr/>
          <p:nvPr/>
        </p:nvSpPr>
        <p:spPr>
          <a:xfrm>
            <a:off x="5487147" y="3475119"/>
            <a:ext cx="1539314" cy="459441"/>
          </a:xfrm>
          <a:prstGeom prst="rect">
            <a:avLst/>
          </a:prstGeom>
          <a:blipFill>
            <a:blip r:embed="rId24" cstate="print"/>
            <a:stretch>
              <a:fillRect/>
            </a:stretch>
          </a:blipFill>
        </p:spPr>
        <p:txBody>
          <a:bodyPr wrap="square" lIns="0" tIns="0" rIns="0" bIns="0" rtlCol="0"/>
          <a:lstStyle/>
          <a:p>
            <a:endParaRPr sz="1588"/>
          </a:p>
        </p:txBody>
      </p:sp>
      <p:sp>
        <p:nvSpPr>
          <p:cNvPr id="56" name="object 56"/>
          <p:cNvSpPr txBox="1"/>
          <p:nvPr/>
        </p:nvSpPr>
        <p:spPr>
          <a:xfrm>
            <a:off x="5605741" y="3510536"/>
            <a:ext cx="1246094" cy="255678"/>
          </a:xfrm>
          <a:prstGeom prst="rect">
            <a:avLst/>
          </a:prstGeom>
        </p:spPr>
        <p:txBody>
          <a:bodyPr vert="horz" wrap="square" lIns="0" tIns="11206" rIns="0" bIns="0" rtlCol="0">
            <a:spAutoFit/>
          </a:bodyPr>
          <a:lstStyle/>
          <a:p>
            <a:pPr marL="11206">
              <a:spcBef>
                <a:spcPts val="88"/>
              </a:spcBef>
            </a:pPr>
            <a:r>
              <a:rPr sz="1588" dirty="0">
                <a:solidFill>
                  <a:srgbClr val="4D4D4D"/>
                </a:solidFill>
                <a:latin typeface="Courier New"/>
                <a:cs typeface="Courier New"/>
              </a:rPr>
              <a:t>/documents</a:t>
            </a:r>
            <a:endParaRPr sz="1588">
              <a:latin typeface="Courier New"/>
              <a:cs typeface="Courier New"/>
            </a:endParaRPr>
          </a:p>
        </p:txBody>
      </p:sp>
      <p:sp>
        <p:nvSpPr>
          <p:cNvPr id="57" name="object 57"/>
          <p:cNvSpPr/>
          <p:nvPr/>
        </p:nvSpPr>
        <p:spPr>
          <a:xfrm>
            <a:off x="5498353" y="4113854"/>
            <a:ext cx="825499" cy="388470"/>
          </a:xfrm>
          <a:prstGeom prst="rect">
            <a:avLst/>
          </a:prstGeom>
          <a:blipFill>
            <a:blip r:embed="rId25" cstate="print"/>
            <a:stretch>
              <a:fillRect/>
            </a:stretch>
          </a:blipFill>
        </p:spPr>
        <p:txBody>
          <a:bodyPr wrap="square" lIns="0" tIns="0" rIns="0" bIns="0" rtlCol="0"/>
          <a:lstStyle/>
          <a:p>
            <a:endParaRPr sz="1588"/>
          </a:p>
        </p:txBody>
      </p:sp>
      <p:sp>
        <p:nvSpPr>
          <p:cNvPr id="58" name="object 58"/>
          <p:cNvSpPr/>
          <p:nvPr/>
        </p:nvSpPr>
        <p:spPr>
          <a:xfrm>
            <a:off x="5412442" y="4080237"/>
            <a:ext cx="844176" cy="537882"/>
          </a:xfrm>
          <a:prstGeom prst="rect">
            <a:avLst/>
          </a:prstGeom>
          <a:blipFill>
            <a:blip r:embed="rId26" cstate="print"/>
            <a:stretch>
              <a:fillRect/>
            </a:stretch>
          </a:blipFill>
        </p:spPr>
        <p:txBody>
          <a:bodyPr wrap="square" lIns="0" tIns="0" rIns="0" bIns="0" rtlCol="0"/>
          <a:lstStyle/>
          <a:p>
            <a:endParaRPr sz="1588"/>
          </a:p>
        </p:txBody>
      </p:sp>
      <p:sp>
        <p:nvSpPr>
          <p:cNvPr id="59" name="object 59"/>
          <p:cNvSpPr/>
          <p:nvPr/>
        </p:nvSpPr>
        <p:spPr>
          <a:xfrm>
            <a:off x="5583331" y="4132532"/>
            <a:ext cx="731184" cy="294154"/>
          </a:xfrm>
          <a:custGeom>
            <a:avLst/>
            <a:gdLst/>
            <a:ahLst/>
            <a:cxnLst/>
            <a:rect l="l" t="t" r="r" b="b"/>
            <a:pathLst>
              <a:path w="828675" h="333375">
                <a:moveTo>
                  <a:pt x="0" y="333375"/>
                </a:moveTo>
                <a:lnTo>
                  <a:pt x="828675" y="333375"/>
                </a:lnTo>
                <a:lnTo>
                  <a:pt x="828675" y="0"/>
                </a:lnTo>
                <a:lnTo>
                  <a:pt x="0" y="0"/>
                </a:lnTo>
                <a:lnTo>
                  <a:pt x="0" y="333375"/>
                </a:lnTo>
                <a:close/>
              </a:path>
            </a:pathLst>
          </a:custGeom>
          <a:solidFill>
            <a:srgbClr val="FFFFFF"/>
          </a:solidFill>
        </p:spPr>
        <p:txBody>
          <a:bodyPr wrap="square" lIns="0" tIns="0" rIns="0" bIns="0" rtlCol="0"/>
          <a:lstStyle/>
          <a:p>
            <a:endParaRPr sz="1588"/>
          </a:p>
        </p:txBody>
      </p:sp>
      <p:sp>
        <p:nvSpPr>
          <p:cNvPr id="60" name="object 60"/>
          <p:cNvSpPr/>
          <p:nvPr/>
        </p:nvSpPr>
        <p:spPr>
          <a:xfrm>
            <a:off x="5487146" y="4087707"/>
            <a:ext cx="769470" cy="463176"/>
          </a:xfrm>
          <a:prstGeom prst="rect">
            <a:avLst/>
          </a:prstGeom>
          <a:blipFill>
            <a:blip r:embed="rId27" cstate="print"/>
            <a:stretch>
              <a:fillRect/>
            </a:stretch>
          </a:blipFill>
        </p:spPr>
        <p:txBody>
          <a:bodyPr wrap="square" lIns="0" tIns="0" rIns="0" bIns="0" rtlCol="0"/>
          <a:lstStyle/>
          <a:p>
            <a:endParaRPr sz="1588"/>
          </a:p>
        </p:txBody>
      </p:sp>
      <p:sp>
        <p:nvSpPr>
          <p:cNvPr id="61" name="object 61"/>
          <p:cNvSpPr txBox="1"/>
          <p:nvPr/>
        </p:nvSpPr>
        <p:spPr>
          <a:xfrm>
            <a:off x="5583331" y="4132531"/>
            <a:ext cx="731184" cy="247191"/>
          </a:xfrm>
          <a:prstGeom prst="rect">
            <a:avLst/>
          </a:prstGeom>
          <a:ln w="13546">
            <a:solidFill>
              <a:srgbClr val="000000"/>
            </a:solidFill>
          </a:ln>
        </p:spPr>
        <p:txBody>
          <a:bodyPr vert="horz" wrap="square" lIns="0" tIns="2801" rIns="0" bIns="0" rtlCol="0">
            <a:spAutoFit/>
          </a:bodyPr>
          <a:lstStyle/>
          <a:p>
            <a:pPr marL="33059">
              <a:spcBef>
                <a:spcPts val="22"/>
              </a:spcBef>
            </a:pPr>
            <a:r>
              <a:rPr sz="1588" dirty="0">
                <a:solidFill>
                  <a:srgbClr val="4D4D4D"/>
                </a:solidFill>
                <a:latin typeface="Courier New"/>
                <a:cs typeface="Courier New"/>
              </a:rPr>
              <a:t>/hpc</a:t>
            </a:r>
            <a:endParaRPr sz="1588">
              <a:latin typeface="Courier New"/>
              <a:cs typeface="Courier New"/>
            </a:endParaRPr>
          </a:p>
        </p:txBody>
      </p:sp>
      <p:sp>
        <p:nvSpPr>
          <p:cNvPr id="62" name="object 62"/>
          <p:cNvSpPr/>
          <p:nvPr/>
        </p:nvSpPr>
        <p:spPr>
          <a:xfrm>
            <a:off x="5498353" y="4730178"/>
            <a:ext cx="1531471" cy="388470"/>
          </a:xfrm>
          <a:prstGeom prst="rect">
            <a:avLst/>
          </a:prstGeom>
          <a:blipFill>
            <a:blip r:embed="rId28" cstate="print"/>
            <a:stretch>
              <a:fillRect/>
            </a:stretch>
          </a:blipFill>
        </p:spPr>
        <p:txBody>
          <a:bodyPr wrap="square" lIns="0" tIns="0" rIns="0" bIns="0" rtlCol="0"/>
          <a:lstStyle/>
          <a:p>
            <a:endParaRPr sz="1588"/>
          </a:p>
        </p:txBody>
      </p:sp>
      <p:sp>
        <p:nvSpPr>
          <p:cNvPr id="63" name="object 63"/>
          <p:cNvSpPr/>
          <p:nvPr/>
        </p:nvSpPr>
        <p:spPr>
          <a:xfrm>
            <a:off x="5412442" y="4692825"/>
            <a:ext cx="1576294" cy="537882"/>
          </a:xfrm>
          <a:prstGeom prst="rect">
            <a:avLst/>
          </a:prstGeom>
          <a:blipFill>
            <a:blip r:embed="rId29" cstate="print"/>
            <a:stretch>
              <a:fillRect/>
            </a:stretch>
          </a:blipFill>
        </p:spPr>
        <p:txBody>
          <a:bodyPr wrap="square" lIns="0" tIns="0" rIns="0" bIns="0" rtlCol="0"/>
          <a:lstStyle/>
          <a:p>
            <a:endParaRPr sz="1588"/>
          </a:p>
        </p:txBody>
      </p:sp>
      <p:sp>
        <p:nvSpPr>
          <p:cNvPr id="64" name="object 64"/>
          <p:cNvSpPr/>
          <p:nvPr/>
        </p:nvSpPr>
        <p:spPr>
          <a:xfrm>
            <a:off x="5583332" y="4746054"/>
            <a:ext cx="1437154" cy="294154"/>
          </a:xfrm>
          <a:custGeom>
            <a:avLst/>
            <a:gdLst/>
            <a:ahLst/>
            <a:cxnLst/>
            <a:rect l="l" t="t" r="r" b="b"/>
            <a:pathLst>
              <a:path w="1628775" h="333375">
                <a:moveTo>
                  <a:pt x="0" y="333375"/>
                </a:moveTo>
                <a:lnTo>
                  <a:pt x="1628775" y="333375"/>
                </a:lnTo>
                <a:lnTo>
                  <a:pt x="1628775" y="0"/>
                </a:lnTo>
                <a:lnTo>
                  <a:pt x="0" y="0"/>
                </a:lnTo>
                <a:lnTo>
                  <a:pt x="0" y="333375"/>
                </a:lnTo>
                <a:close/>
              </a:path>
            </a:pathLst>
          </a:custGeom>
          <a:solidFill>
            <a:srgbClr val="FFFFFF"/>
          </a:solidFill>
        </p:spPr>
        <p:txBody>
          <a:bodyPr wrap="square" lIns="0" tIns="0" rIns="0" bIns="0" rtlCol="0"/>
          <a:lstStyle/>
          <a:p>
            <a:endParaRPr sz="1588"/>
          </a:p>
        </p:txBody>
      </p:sp>
      <p:sp>
        <p:nvSpPr>
          <p:cNvPr id="65" name="object 65"/>
          <p:cNvSpPr/>
          <p:nvPr/>
        </p:nvSpPr>
        <p:spPr>
          <a:xfrm>
            <a:off x="5487147" y="4700296"/>
            <a:ext cx="1539314" cy="463176"/>
          </a:xfrm>
          <a:prstGeom prst="rect">
            <a:avLst/>
          </a:prstGeom>
          <a:blipFill>
            <a:blip r:embed="rId30" cstate="print"/>
            <a:stretch>
              <a:fillRect/>
            </a:stretch>
          </a:blipFill>
        </p:spPr>
        <p:txBody>
          <a:bodyPr wrap="square" lIns="0" tIns="0" rIns="0" bIns="0" rtlCol="0"/>
          <a:lstStyle/>
          <a:p>
            <a:endParaRPr sz="1588"/>
          </a:p>
        </p:txBody>
      </p:sp>
      <p:sp>
        <p:nvSpPr>
          <p:cNvPr id="66" name="object 66"/>
          <p:cNvSpPr txBox="1"/>
          <p:nvPr/>
        </p:nvSpPr>
        <p:spPr>
          <a:xfrm>
            <a:off x="5605741" y="4737579"/>
            <a:ext cx="1246094" cy="255678"/>
          </a:xfrm>
          <a:prstGeom prst="rect">
            <a:avLst/>
          </a:prstGeom>
        </p:spPr>
        <p:txBody>
          <a:bodyPr vert="horz" wrap="square" lIns="0" tIns="11206" rIns="0" bIns="0" rtlCol="0">
            <a:spAutoFit/>
          </a:bodyPr>
          <a:lstStyle/>
          <a:p>
            <a:pPr marL="11206">
              <a:spcBef>
                <a:spcPts val="88"/>
              </a:spcBef>
            </a:pPr>
            <a:r>
              <a:rPr sz="1588" dirty="0">
                <a:solidFill>
                  <a:srgbClr val="4D4D4D"/>
                </a:solidFill>
                <a:latin typeface="Courier New"/>
                <a:cs typeface="Courier New"/>
              </a:rPr>
              <a:t>/notes.txt</a:t>
            </a:r>
            <a:endParaRPr sz="1588">
              <a:latin typeface="Courier New"/>
              <a:cs typeface="Courier New"/>
            </a:endParaRPr>
          </a:p>
        </p:txBody>
      </p:sp>
      <p:sp>
        <p:nvSpPr>
          <p:cNvPr id="67" name="object 67"/>
          <p:cNvSpPr txBox="1"/>
          <p:nvPr/>
        </p:nvSpPr>
        <p:spPr>
          <a:xfrm>
            <a:off x="3033991" y="5670469"/>
            <a:ext cx="4915460" cy="255678"/>
          </a:xfrm>
          <a:prstGeom prst="rect">
            <a:avLst/>
          </a:prstGeom>
        </p:spPr>
        <p:txBody>
          <a:bodyPr vert="horz" wrap="square" lIns="0" tIns="11206" rIns="0" bIns="0" rtlCol="0">
            <a:spAutoFit/>
          </a:bodyPr>
          <a:lstStyle/>
          <a:p>
            <a:pPr marL="11206">
              <a:spcBef>
                <a:spcPts val="88"/>
              </a:spcBef>
            </a:pPr>
            <a:r>
              <a:rPr sz="1588" dirty="0">
                <a:solidFill>
                  <a:srgbClr val="2F2B20"/>
                </a:solidFill>
                <a:latin typeface="Courier New"/>
                <a:cs typeface="Courier New"/>
              </a:rPr>
              <a:t>/home/&lt;username&gt;/documents/hpc/notes.txt</a:t>
            </a:r>
            <a:endParaRPr sz="1588">
              <a:latin typeface="Courier New"/>
              <a:cs typeface="Courier New"/>
            </a:endParaRPr>
          </a:p>
        </p:txBody>
      </p:sp>
      <p:sp>
        <p:nvSpPr>
          <p:cNvPr id="68" name="object 68"/>
          <p:cNvSpPr/>
          <p:nvPr/>
        </p:nvSpPr>
        <p:spPr>
          <a:xfrm>
            <a:off x="4260542" y="3990707"/>
            <a:ext cx="107576" cy="425263"/>
          </a:xfrm>
          <a:custGeom>
            <a:avLst/>
            <a:gdLst/>
            <a:ahLst/>
            <a:cxnLst/>
            <a:rect l="l" t="t" r="r" b="b"/>
            <a:pathLst>
              <a:path w="121919" h="481964">
                <a:moveTo>
                  <a:pt x="80476" y="95388"/>
                </a:moveTo>
                <a:lnTo>
                  <a:pt x="39818" y="95388"/>
                </a:lnTo>
                <a:lnTo>
                  <a:pt x="51290" y="481615"/>
                </a:lnTo>
                <a:lnTo>
                  <a:pt x="91912" y="480407"/>
                </a:lnTo>
                <a:lnTo>
                  <a:pt x="80476" y="95388"/>
                </a:lnTo>
                <a:close/>
              </a:path>
              <a:path w="121919" h="481964">
                <a:moveTo>
                  <a:pt x="57313" y="0"/>
                </a:moveTo>
                <a:lnTo>
                  <a:pt x="0" y="123676"/>
                </a:lnTo>
                <a:lnTo>
                  <a:pt x="39818" y="95388"/>
                </a:lnTo>
                <a:lnTo>
                  <a:pt x="80476" y="95388"/>
                </a:lnTo>
                <a:lnTo>
                  <a:pt x="80440" y="94180"/>
                </a:lnTo>
                <a:lnTo>
                  <a:pt x="107953" y="94180"/>
                </a:lnTo>
                <a:lnTo>
                  <a:pt x="100998" y="81244"/>
                </a:lnTo>
                <a:lnTo>
                  <a:pt x="59726" y="81244"/>
                </a:lnTo>
                <a:lnTo>
                  <a:pt x="100997" y="81243"/>
                </a:lnTo>
                <a:lnTo>
                  <a:pt x="57313" y="0"/>
                </a:lnTo>
                <a:close/>
              </a:path>
              <a:path w="121919" h="481964">
                <a:moveTo>
                  <a:pt x="107953" y="94180"/>
                </a:moveTo>
                <a:lnTo>
                  <a:pt x="80440" y="94180"/>
                </a:lnTo>
                <a:lnTo>
                  <a:pt x="121866" y="120055"/>
                </a:lnTo>
                <a:lnTo>
                  <a:pt x="107953" y="94180"/>
                </a:lnTo>
                <a:close/>
              </a:path>
              <a:path w="121919" h="481964">
                <a:moveTo>
                  <a:pt x="100997" y="81243"/>
                </a:moveTo>
                <a:lnTo>
                  <a:pt x="59726" y="81243"/>
                </a:lnTo>
                <a:lnTo>
                  <a:pt x="100998" y="81244"/>
                </a:lnTo>
                <a:close/>
              </a:path>
            </a:pathLst>
          </a:custGeom>
          <a:solidFill>
            <a:srgbClr val="000000"/>
          </a:solidFill>
        </p:spPr>
        <p:txBody>
          <a:bodyPr wrap="square" lIns="0" tIns="0" rIns="0" bIns="0" rtlCol="0"/>
          <a:lstStyle/>
          <a:p>
            <a:endParaRPr sz="1588"/>
          </a:p>
        </p:txBody>
      </p:sp>
      <p:sp>
        <p:nvSpPr>
          <p:cNvPr id="69" name="object 69"/>
          <p:cNvSpPr/>
          <p:nvPr/>
        </p:nvSpPr>
        <p:spPr>
          <a:xfrm>
            <a:off x="5893881" y="5166274"/>
            <a:ext cx="107576" cy="425263"/>
          </a:xfrm>
          <a:custGeom>
            <a:avLst/>
            <a:gdLst/>
            <a:ahLst/>
            <a:cxnLst/>
            <a:rect l="l" t="t" r="r" b="b"/>
            <a:pathLst>
              <a:path w="121920" h="481964">
                <a:moveTo>
                  <a:pt x="80543" y="95345"/>
                </a:moveTo>
                <a:lnTo>
                  <a:pt x="39888" y="95345"/>
                </a:lnTo>
                <a:lnTo>
                  <a:pt x="50403" y="481564"/>
                </a:lnTo>
                <a:lnTo>
                  <a:pt x="91029" y="480458"/>
                </a:lnTo>
                <a:lnTo>
                  <a:pt x="80543" y="95345"/>
                </a:lnTo>
                <a:close/>
              </a:path>
              <a:path w="121920" h="481964">
                <a:moveTo>
                  <a:pt x="57618" y="0"/>
                </a:moveTo>
                <a:lnTo>
                  <a:pt x="0" y="123534"/>
                </a:lnTo>
                <a:lnTo>
                  <a:pt x="39888" y="95345"/>
                </a:lnTo>
                <a:lnTo>
                  <a:pt x="80543" y="95345"/>
                </a:lnTo>
                <a:lnTo>
                  <a:pt x="80512" y="94237"/>
                </a:lnTo>
                <a:lnTo>
                  <a:pt x="107990" y="94237"/>
                </a:lnTo>
                <a:lnTo>
                  <a:pt x="57618" y="0"/>
                </a:lnTo>
                <a:close/>
              </a:path>
              <a:path w="121920" h="481964">
                <a:moveTo>
                  <a:pt x="107990" y="94237"/>
                </a:moveTo>
                <a:lnTo>
                  <a:pt x="80512" y="94237"/>
                </a:lnTo>
                <a:lnTo>
                  <a:pt x="121875" y="120215"/>
                </a:lnTo>
                <a:lnTo>
                  <a:pt x="107990" y="94237"/>
                </a:lnTo>
                <a:close/>
              </a:path>
            </a:pathLst>
          </a:custGeom>
          <a:solidFill>
            <a:srgbClr val="000000"/>
          </a:solidFill>
        </p:spPr>
        <p:txBody>
          <a:bodyPr wrap="square" lIns="0" tIns="0" rIns="0" bIns="0" rtlCol="0"/>
          <a:lstStyle/>
          <a:p>
            <a:endParaRPr sz="1588"/>
          </a:p>
        </p:txBody>
      </p:sp>
      <p:sp>
        <p:nvSpPr>
          <p:cNvPr id="70" name="object 70"/>
          <p:cNvSpPr/>
          <p:nvPr/>
        </p:nvSpPr>
        <p:spPr>
          <a:xfrm>
            <a:off x="2860282" y="1974368"/>
            <a:ext cx="4701428" cy="107576"/>
          </a:xfrm>
          <a:custGeom>
            <a:avLst/>
            <a:gdLst/>
            <a:ahLst/>
            <a:cxnLst/>
            <a:rect l="l" t="t" r="r" b="b"/>
            <a:pathLst>
              <a:path w="5328284" h="121919">
                <a:moveTo>
                  <a:pt x="45" y="34822"/>
                </a:moveTo>
                <a:lnTo>
                  <a:pt x="0" y="75462"/>
                </a:lnTo>
                <a:lnTo>
                  <a:pt x="5206126" y="81278"/>
                </a:lnTo>
                <a:lnTo>
                  <a:pt x="5206080" y="121918"/>
                </a:lnTo>
                <a:lnTo>
                  <a:pt x="5328069" y="61095"/>
                </a:lnTo>
                <a:lnTo>
                  <a:pt x="5287271" y="40639"/>
                </a:lnTo>
                <a:lnTo>
                  <a:pt x="5206171" y="40639"/>
                </a:lnTo>
                <a:lnTo>
                  <a:pt x="45" y="34822"/>
                </a:lnTo>
                <a:close/>
              </a:path>
              <a:path w="5328284" h="121919">
                <a:moveTo>
                  <a:pt x="5206217" y="0"/>
                </a:moveTo>
                <a:lnTo>
                  <a:pt x="5206171" y="40639"/>
                </a:lnTo>
                <a:lnTo>
                  <a:pt x="5287271" y="40639"/>
                </a:lnTo>
                <a:lnTo>
                  <a:pt x="5206217" y="0"/>
                </a:lnTo>
                <a:close/>
              </a:path>
            </a:pathLst>
          </a:custGeom>
          <a:solidFill>
            <a:srgbClr val="000000"/>
          </a:solidFill>
        </p:spPr>
        <p:txBody>
          <a:bodyPr wrap="square" lIns="0" tIns="0" rIns="0" bIns="0" rtlCol="0"/>
          <a:lstStyle/>
          <a:p>
            <a:endParaRPr sz="1588"/>
          </a:p>
        </p:txBody>
      </p:sp>
      <p:sp>
        <p:nvSpPr>
          <p:cNvPr id="71" name="object 71"/>
          <p:cNvSpPr txBox="1"/>
          <p:nvPr/>
        </p:nvSpPr>
        <p:spPr>
          <a:xfrm>
            <a:off x="3017182" y="4461780"/>
            <a:ext cx="1735231" cy="826863"/>
          </a:xfrm>
          <a:prstGeom prst="rect">
            <a:avLst/>
          </a:prstGeom>
        </p:spPr>
        <p:txBody>
          <a:bodyPr vert="horz" wrap="square" lIns="0" tIns="93569" rIns="0" bIns="0" rtlCol="0">
            <a:spAutoFit/>
          </a:bodyPr>
          <a:lstStyle/>
          <a:p>
            <a:pPr marL="11206">
              <a:spcBef>
                <a:spcPts val="737"/>
              </a:spcBef>
            </a:pPr>
            <a:r>
              <a:rPr sz="1588" dirty="0">
                <a:solidFill>
                  <a:srgbClr val="2F2B20"/>
                </a:solidFill>
                <a:latin typeface="Courier New"/>
                <a:cs typeface="Courier New"/>
              </a:rPr>
              <a:t>/usr/local/bin</a:t>
            </a:r>
            <a:endParaRPr sz="1588" dirty="0">
              <a:latin typeface="Courier New"/>
              <a:cs typeface="Courier New"/>
            </a:endParaRPr>
          </a:p>
          <a:p>
            <a:pPr marL="170899">
              <a:spcBef>
                <a:spcPts val="975"/>
              </a:spcBef>
            </a:pPr>
            <a:r>
              <a:rPr sz="2338" spc="-190" dirty="0">
                <a:solidFill>
                  <a:srgbClr val="0B62A4"/>
                </a:solidFill>
                <a:latin typeface="Trebuchet MS"/>
                <a:cs typeface="Trebuchet MS"/>
              </a:rPr>
              <a:t>Absolute</a:t>
            </a:r>
            <a:r>
              <a:rPr sz="2338" spc="-128" dirty="0">
                <a:solidFill>
                  <a:srgbClr val="0B62A4"/>
                </a:solidFill>
                <a:latin typeface="Trebuchet MS"/>
                <a:cs typeface="Trebuchet MS"/>
              </a:rPr>
              <a:t> </a:t>
            </a:r>
            <a:r>
              <a:rPr sz="2338" spc="-269" dirty="0">
                <a:solidFill>
                  <a:srgbClr val="0B62A4"/>
                </a:solidFill>
                <a:latin typeface="Trebuchet MS"/>
                <a:cs typeface="Trebuchet MS"/>
              </a:rPr>
              <a:t>path</a:t>
            </a:r>
            <a:endParaRPr sz="2338" dirty="0">
              <a:latin typeface="Trebuchet MS"/>
              <a:cs typeface="Trebuchet MS"/>
            </a:endParaRPr>
          </a:p>
        </p:txBody>
      </p:sp>
      <p:sp>
        <p:nvSpPr>
          <p:cNvPr id="72" name="object 72"/>
          <p:cNvSpPr txBox="1"/>
          <p:nvPr/>
        </p:nvSpPr>
        <p:spPr>
          <a:xfrm>
            <a:off x="7362263" y="2294775"/>
            <a:ext cx="1891553" cy="860808"/>
          </a:xfrm>
          <a:prstGeom prst="rect">
            <a:avLst/>
          </a:prstGeom>
        </p:spPr>
        <p:txBody>
          <a:bodyPr vert="horz" wrap="square" lIns="0" tIns="12886" rIns="0" bIns="0" rtlCol="0">
            <a:spAutoFit/>
          </a:bodyPr>
          <a:lstStyle/>
          <a:p>
            <a:pPr marL="439854">
              <a:spcBef>
                <a:spcPts val="101"/>
              </a:spcBef>
            </a:pPr>
            <a:r>
              <a:rPr sz="2338" spc="-199" dirty="0">
                <a:solidFill>
                  <a:srgbClr val="0B62A4"/>
                </a:solidFill>
                <a:latin typeface="Trebuchet MS"/>
                <a:cs typeface="Trebuchet MS"/>
              </a:rPr>
              <a:t>Relative</a:t>
            </a:r>
            <a:r>
              <a:rPr sz="2338" spc="-128" dirty="0">
                <a:solidFill>
                  <a:srgbClr val="0B62A4"/>
                </a:solidFill>
                <a:latin typeface="Trebuchet MS"/>
                <a:cs typeface="Trebuchet MS"/>
              </a:rPr>
              <a:t> </a:t>
            </a:r>
            <a:r>
              <a:rPr sz="2338" spc="-265" dirty="0">
                <a:solidFill>
                  <a:srgbClr val="0B62A4"/>
                </a:solidFill>
                <a:latin typeface="Trebuchet MS"/>
                <a:cs typeface="Trebuchet MS"/>
              </a:rPr>
              <a:t>path</a:t>
            </a:r>
            <a:endParaRPr sz="2338" dirty="0">
              <a:latin typeface="Trebuchet MS"/>
              <a:cs typeface="Trebuchet MS"/>
            </a:endParaRPr>
          </a:p>
          <a:p>
            <a:pPr marL="11206">
              <a:spcBef>
                <a:spcPts val="1924"/>
              </a:spcBef>
            </a:pPr>
            <a:r>
              <a:rPr sz="1588" dirty="0">
                <a:solidFill>
                  <a:srgbClr val="2F2B20"/>
                </a:solidFill>
                <a:latin typeface="Courier New"/>
                <a:cs typeface="Courier New"/>
              </a:rPr>
              <a:t>../../usr/local</a:t>
            </a:r>
            <a:endParaRPr sz="1588" dirty="0">
              <a:latin typeface="Courier New"/>
              <a:cs typeface="Courier New"/>
            </a:endParaRPr>
          </a:p>
        </p:txBody>
      </p:sp>
      <p:sp>
        <p:nvSpPr>
          <p:cNvPr id="78" name="object 78"/>
          <p:cNvSpPr txBox="1">
            <a:spLocks noGrp="1"/>
          </p:cNvSpPr>
          <p:nvPr>
            <p:ph type="dt" sz="half" idx="10"/>
          </p:nvPr>
        </p:nvSpPr>
        <p:spPr/>
        <p:txBody>
          <a:bodyPr/>
          <a:lstStyle/>
          <a:p>
            <a:fld id="{2A75A10E-8EA1-3D4D-BA42-1DA1DF4AE6A7}" type="datetime1">
              <a:rPr lang="en-US" smtClean="0"/>
              <a:t>2/2/19</a:t>
            </a:fld>
            <a:endParaRPr lang="en-US" dirty="0"/>
          </a:p>
        </p:txBody>
      </p:sp>
      <p:sp>
        <p:nvSpPr>
          <p:cNvPr id="74" name="object 74"/>
          <p:cNvSpPr/>
          <p:nvPr/>
        </p:nvSpPr>
        <p:spPr>
          <a:xfrm>
            <a:off x="6713882" y="1552377"/>
            <a:ext cx="1617569" cy="1218640"/>
          </a:xfrm>
          <a:custGeom>
            <a:avLst/>
            <a:gdLst/>
            <a:ahLst/>
            <a:cxnLst/>
            <a:rect l="l" t="t" r="r" b="b"/>
            <a:pathLst>
              <a:path w="1833245" h="1381125">
                <a:moveTo>
                  <a:pt x="387183" y="707398"/>
                </a:moveTo>
                <a:lnTo>
                  <a:pt x="341256" y="710996"/>
                </a:lnTo>
                <a:lnTo>
                  <a:pt x="297580" y="720689"/>
                </a:lnTo>
                <a:lnTo>
                  <a:pt x="253956" y="738417"/>
                </a:lnTo>
                <a:lnTo>
                  <a:pt x="213304" y="764330"/>
                </a:lnTo>
                <a:lnTo>
                  <a:pt x="176213" y="799842"/>
                </a:lnTo>
                <a:lnTo>
                  <a:pt x="147723" y="840127"/>
                </a:lnTo>
                <a:lnTo>
                  <a:pt x="125238" y="885659"/>
                </a:lnTo>
                <a:lnTo>
                  <a:pt x="108356" y="934279"/>
                </a:lnTo>
                <a:lnTo>
                  <a:pt x="96183" y="984939"/>
                </a:lnTo>
                <a:lnTo>
                  <a:pt x="87970" y="1036665"/>
                </a:lnTo>
                <a:lnTo>
                  <a:pt x="82964" y="1089545"/>
                </a:lnTo>
                <a:lnTo>
                  <a:pt x="83454" y="1140551"/>
                </a:lnTo>
                <a:lnTo>
                  <a:pt x="0" y="1146390"/>
                </a:lnTo>
                <a:lnTo>
                  <a:pt x="138644" y="1381125"/>
                </a:lnTo>
                <a:lnTo>
                  <a:pt x="240961" y="1134866"/>
                </a:lnTo>
                <a:lnTo>
                  <a:pt x="164683" y="1134866"/>
                </a:lnTo>
                <a:lnTo>
                  <a:pt x="164280" y="1092993"/>
                </a:lnTo>
                <a:lnTo>
                  <a:pt x="168645" y="1046880"/>
                </a:lnTo>
                <a:lnTo>
                  <a:pt x="175958" y="1000832"/>
                </a:lnTo>
                <a:lnTo>
                  <a:pt x="186451" y="957159"/>
                </a:lnTo>
                <a:lnTo>
                  <a:pt x="200360" y="917107"/>
                </a:lnTo>
                <a:lnTo>
                  <a:pt x="217774" y="881844"/>
                </a:lnTo>
                <a:lnTo>
                  <a:pt x="250408" y="839626"/>
                </a:lnTo>
                <a:lnTo>
                  <a:pt x="291263" y="810724"/>
                </a:lnTo>
                <a:lnTo>
                  <a:pt x="353293" y="791583"/>
                </a:lnTo>
                <a:lnTo>
                  <a:pt x="389238" y="788766"/>
                </a:lnTo>
                <a:lnTo>
                  <a:pt x="1446340" y="788766"/>
                </a:lnTo>
                <a:lnTo>
                  <a:pt x="1458099" y="785726"/>
                </a:lnTo>
                <a:lnTo>
                  <a:pt x="1492834" y="775538"/>
                </a:lnTo>
                <a:lnTo>
                  <a:pt x="1510442" y="769669"/>
                </a:lnTo>
                <a:lnTo>
                  <a:pt x="999888" y="769669"/>
                </a:lnTo>
                <a:lnTo>
                  <a:pt x="919589" y="769265"/>
                </a:lnTo>
                <a:lnTo>
                  <a:pt x="844567" y="765255"/>
                </a:lnTo>
                <a:lnTo>
                  <a:pt x="774453" y="758503"/>
                </a:lnTo>
                <a:lnTo>
                  <a:pt x="708869" y="749867"/>
                </a:lnTo>
                <a:lnTo>
                  <a:pt x="647423" y="740201"/>
                </a:lnTo>
                <a:lnTo>
                  <a:pt x="535318" y="721221"/>
                </a:lnTo>
                <a:lnTo>
                  <a:pt x="483765" y="713681"/>
                </a:lnTo>
                <a:lnTo>
                  <a:pt x="434555" y="708710"/>
                </a:lnTo>
                <a:lnTo>
                  <a:pt x="387183" y="707398"/>
                </a:lnTo>
                <a:close/>
              </a:path>
              <a:path w="1833245" h="1381125">
                <a:moveTo>
                  <a:pt x="243245" y="1129369"/>
                </a:moveTo>
                <a:lnTo>
                  <a:pt x="164683" y="1134866"/>
                </a:lnTo>
                <a:lnTo>
                  <a:pt x="240961" y="1134866"/>
                </a:lnTo>
                <a:lnTo>
                  <a:pt x="243245" y="1129369"/>
                </a:lnTo>
                <a:close/>
              </a:path>
              <a:path w="1833245" h="1381125">
                <a:moveTo>
                  <a:pt x="1446340" y="788766"/>
                </a:moveTo>
                <a:lnTo>
                  <a:pt x="389238" y="788766"/>
                </a:lnTo>
                <a:lnTo>
                  <a:pt x="429338" y="789877"/>
                </a:lnTo>
                <a:lnTo>
                  <a:pt x="473795" y="794368"/>
                </a:lnTo>
                <a:lnTo>
                  <a:pt x="522700" y="801521"/>
                </a:lnTo>
                <a:lnTo>
                  <a:pt x="634277" y="820412"/>
                </a:lnTo>
                <a:lnTo>
                  <a:pt x="697245" y="830318"/>
                </a:lnTo>
                <a:lnTo>
                  <a:pt x="765249" y="839273"/>
                </a:lnTo>
                <a:lnTo>
                  <a:pt x="838499" y="846326"/>
                </a:lnTo>
                <a:lnTo>
                  <a:pt x="917213" y="850535"/>
                </a:lnTo>
                <a:lnTo>
                  <a:pt x="1001613" y="850959"/>
                </a:lnTo>
                <a:lnTo>
                  <a:pt x="1091636" y="846686"/>
                </a:lnTo>
                <a:lnTo>
                  <a:pt x="1139353" y="842465"/>
                </a:lnTo>
                <a:lnTo>
                  <a:pt x="1188248" y="836762"/>
                </a:lnTo>
                <a:lnTo>
                  <a:pt x="1241251" y="829384"/>
                </a:lnTo>
                <a:lnTo>
                  <a:pt x="1290794" y="821579"/>
                </a:lnTo>
                <a:lnTo>
                  <a:pt x="1337128" y="813320"/>
                </a:lnTo>
                <a:lnTo>
                  <a:pt x="1380373" y="804600"/>
                </a:lnTo>
                <a:lnTo>
                  <a:pt x="1420655" y="795407"/>
                </a:lnTo>
                <a:lnTo>
                  <a:pt x="1446340" y="788766"/>
                </a:lnTo>
                <a:close/>
              </a:path>
              <a:path w="1833245" h="1381125">
                <a:moveTo>
                  <a:pt x="1752290" y="244140"/>
                </a:moveTo>
                <a:lnTo>
                  <a:pt x="1670988" y="244140"/>
                </a:lnTo>
                <a:lnTo>
                  <a:pt x="1671646" y="272629"/>
                </a:lnTo>
                <a:lnTo>
                  <a:pt x="1673847" y="313065"/>
                </a:lnTo>
                <a:lnTo>
                  <a:pt x="1676519" y="355612"/>
                </a:lnTo>
                <a:lnTo>
                  <a:pt x="1679282" y="396091"/>
                </a:lnTo>
                <a:lnTo>
                  <a:pt x="1681372" y="433939"/>
                </a:lnTo>
                <a:lnTo>
                  <a:pt x="1680331" y="500959"/>
                </a:lnTo>
                <a:lnTo>
                  <a:pt x="1668266" y="556153"/>
                </a:lnTo>
                <a:lnTo>
                  <a:pt x="1649393" y="591742"/>
                </a:lnTo>
                <a:lnTo>
                  <a:pt x="1617958" y="625081"/>
                </a:lnTo>
                <a:lnTo>
                  <a:pt x="1568828" y="657473"/>
                </a:lnTo>
                <a:lnTo>
                  <a:pt x="1524060" y="678232"/>
                </a:lnTo>
                <a:lnTo>
                  <a:pt x="1468540" y="697960"/>
                </a:lnTo>
                <a:lnTo>
                  <a:pt x="1401433" y="716423"/>
                </a:lnTo>
                <a:lnTo>
                  <a:pt x="1363295" y="725128"/>
                </a:lnTo>
                <a:lnTo>
                  <a:pt x="1321960" y="733463"/>
                </a:lnTo>
                <a:lnTo>
                  <a:pt x="1277339" y="741415"/>
                </a:lnTo>
                <a:lnTo>
                  <a:pt x="1229321" y="748981"/>
                </a:lnTo>
                <a:lnTo>
                  <a:pt x="1177935" y="756135"/>
                </a:lnTo>
                <a:lnTo>
                  <a:pt x="1131065" y="761601"/>
                </a:lnTo>
                <a:lnTo>
                  <a:pt x="1086125" y="765576"/>
                </a:lnTo>
                <a:lnTo>
                  <a:pt x="999888" y="769669"/>
                </a:lnTo>
                <a:lnTo>
                  <a:pt x="1510442" y="769669"/>
                </a:lnTo>
                <a:lnTo>
                  <a:pt x="1554674" y="753549"/>
                </a:lnTo>
                <a:lnTo>
                  <a:pt x="1607144" y="729195"/>
                </a:lnTo>
                <a:lnTo>
                  <a:pt x="1651092" y="702158"/>
                </a:lnTo>
                <a:lnTo>
                  <a:pt x="1687118" y="672148"/>
                </a:lnTo>
                <a:lnTo>
                  <a:pt x="1715524" y="639137"/>
                </a:lnTo>
                <a:lnTo>
                  <a:pt x="1744436" y="585274"/>
                </a:lnTo>
                <a:lnTo>
                  <a:pt x="1755465" y="547540"/>
                </a:lnTo>
                <a:lnTo>
                  <a:pt x="1761300" y="509150"/>
                </a:lnTo>
                <a:lnTo>
                  <a:pt x="1763274" y="470325"/>
                </a:lnTo>
                <a:lnTo>
                  <a:pt x="1762615" y="431017"/>
                </a:lnTo>
                <a:lnTo>
                  <a:pt x="1760409" y="391082"/>
                </a:lnTo>
                <a:lnTo>
                  <a:pt x="1757626" y="350304"/>
                </a:lnTo>
                <a:lnTo>
                  <a:pt x="1754988" y="308319"/>
                </a:lnTo>
                <a:lnTo>
                  <a:pt x="1752875" y="269482"/>
                </a:lnTo>
                <a:lnTo>
                  <a:pt x="1752290" y="244140"/>
                </a:lnTo>
                <a:close/>
              </a:path>
              <a:path w="1833245" h="1381125">
                <a:moveTo>
                  <a:pt x="1709129" y="0"/>
                </a:moveTo>
                <a:lnTo>
                  <a:pt x="1589090" y="244770"/>
                </a:lnTo>
                <a:lnTo>
                  <a:pt x="1752290" y="244140"/>
                </a:lnTo>
                <a:lnTo>
                  <a:pt x="1752276" y="243514"/>
                </a:lnTo>
                <a:lnTo>
                  <a:pt x="1832923" y="242893"/>
                </a:lnTo>
                <a:lnTo>
                  <a:pt x="1709129" y="0"/>
                </a:lnTo>
                <a:close/>
              </a:path>
            </a:pathLst>
          </a:custGeom>
          <a:solidFill>
            <a:srgbClr val="000000"/>
          </a:solidFill>
        </p:spPr>
        <p:txBody>
          <a:bodyPr wrap="square" lIns="0" tIns="0" rIns="0" bIns="0" rtlCol="0"/>
          <a:lstStyle/>
          <a:p>
            <a:endParaRPr sz="1588"/>
          </a:p>
        </p:txBody>
      </p:sp>
      <p:sp>
        <p:nvSpPr>
          <p:cNvPr id="82" name="object 72">
            <a:extLst>
              <a:ext uri="{FF2B5EF4-FFF2-40B4-BE49-F238E27FC236}">
                <a16:creationId xmlns:a16="http://schemas.microsoft.com/office/drawing/2014/main" id="{9A5580B3-6F86-8448-B11E-4D4BB74FE5B7}"/>
              </a:ext>
            </a:extLst>
          </p:cNvPr>
          <p:cNvSpPr txBox="1"/>
          <p:nvPr/>
        </p:nvSpPr>
        <p:spPr>
          <a:xfrm>
            <a:off x="7200185" y="967750"/>
            <a:ext cx="2820829" cy="372790"/>
          </a:xfrm>
          <a:prstGeom prst="rect">
            <a:avLst/>
          </a:prstGeom>
        </p:spPr>
        <p:txBody>
          <a:bodyPr vert="horz" wrap="square" lIns="0" tIns="12886" rIns="0" bIns="0" rtlCol="0">
            <a:spAutoFit/>
          </a:bodyPr>
          <a:lstStyle/>
          <a:p>
            <a:pPr marL="439854">
              <a:spcBef>
                <a:spcPts val="101"/>
              </a:spcBef>
            </a:pPr>
            <a:r>
              <a:rPr lang="en-US" sz="2338" spc="-199" dirty="0">
                <a:solidFill>
                  <a:srgbClr val="0B62A4"/>
                </a:solidFill>
                <a:latin typeface="Trebuchet MS"/>
                <a:cs typeface="Trebuchet MS"/>
              </a:rPr>
              <a:t>Multiple Users</a:t>
            </a:r>
            <a:endParaRPr sz="2338" dirty="0">
              <a:latin typeface="Trebuchet MS"/>
              <a:cs typeface="Trebuchet MS"/>
            </a:endParaRPr>
          </a:p>
        </p:txBody>
      </p:sp>
      <p:sp>
        <p:nvSpPr>
          <p:cNvPr id="79" name="Footer Placeholder 78">
            <a:extLst>
              <a:ext uri="{FF2B5EF4-FFF2-40B4-BE49-F238E27FC236}">
                <a16:creationId xmlns:a16="http://schemas.microsoft.com/office/drawing/2014/main" id="{B24FD239-576E-334E-9B0E-502C23FB5546}"/>
              </a:ext>
            </a:extLst>
          </p:cNvPr>
          <p:cNvSpPr>
            <a:spLocks noGrp="1"/>
          </p:cNvSpPr>
          <p:nvPr>
            <p:ph type="ftr" sz="quarter" idx="11"/>
          </p:nvPr>
        </p:nvSpPr>
        <p:spPr/>
        <p:txBody>
          <a:bodyPr/>
          <a:lstStyle/>
          <a:p>
            <a:r>
              <a:rPr lang="en-US"/>
              <a:t>Fundamentals of HPC – Introduction to Linux</a:t>
            </a:r>
          </a:p>
        </p:txBody>
      </p:sp>
      <p:sp>
        <p:nvSpPr>
          <p:cNvPr id="80" name="Slide Number Placeholder 79">
            <a:extLst>
              <a:ext uri="{FF2B5EF4-FFF2-40B4-BE49-F238E27FC236}">
                <a16:creationId xmlns:a16="http://schemas.microsoft.com/office/drawing/2014/main" id="{E30E356E-579D-3542-9EFC-C225F8B7FC1E}"/>
              </a:ext>
            </a:extLst>
          </p:cNvPr>
          <p:cNvSpPr>
            <a:spLocks noGrp="1"/>
          </p:cNvSpPr>
          <p:nvPr>
            <p:ph type="sldNum" sz="quarter" idx="12"/>
          </p:nvPr>
        </p:nvSpPr>
        <p:spPr/>
        <p:txBody>
          <a:bodyPr/>
          <a:lstStyle/>
          <a:p>
            <a:fld id="{DD321DBF-325B-3546-BAAF-4F6E3B3181FF}" type="slidenum">
              <a:rPr lang="en-US" smtClean="0"/>
              <a:t>21</a:t>
            </a:fld>
            <a:endParaRPr lang="en-US"/>
          </a:p>
        </p:txBody>
      </p:sp>
    </p:spTree>
    <p:extLst>
      <p:ext uri="{BB962C8B-B14F-4D97-AF65-F5344CB8AC3E}">
        <p14:creationId xmlns:p14="http://schemas.microsoft.com/office/powerpoint/2010/main" val="2044709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a:t>Navigating the filesystem</a:t>
            </a:r>
            <a:endParaRPr lang="en-US" dirty="0"/>
          </a:p>
        </p:txBody>
      </p:sp>
      <p:sp>
        <p:nvSpPr>
          <p:cNvPr id="11" name="Content Placeholder 10">
            <a:extLst>
              <a:ext uri="{FF2B5EF4-FFF2-40B4-BE49-F238E27FC236}">
                <a16:creationId xmlns:a16="http://schemas.microsoft.com/office/drawing/2014/main" id="{D8440685-3F02-3F4F-B0DA-730093673E13}"/>
              </a:ext>
            </a:extLst>
          </p:cNvPr>
          <p:cNvSpPr>
            <a:spLocks noGrp="1"/>
          </p:cNvSpPr>
          <p:nvPr>
            <p:ph idx="1"/>
          </p:nvPr>
        </p:nvSpPr>
        <p:spPr/>
        <p:txBody>
          <a:bodyPr/>
          <a:lstStyle/>
          <a:p>
            <a:pPr marL="225810" indent="-214603">
              <a:spcBef>
                <a:spcPts val="671"/>
              </a:spcBef>
              <a:buClr>
                <a:srgbClr val="A9A57C"/>
              </a:buClr>
              <a:tabLst>
                <a:tab pos="226371" algn="l"/>
              </a:tabLst>
            </a:pPr>
            <a:r>
              <a:rPr lang="en-US" sz="2250" spc="-9" dirty="0">
                <a:solidFill>
                  <a:srgbClr val="2F2B20"/>
                </a:solidFill>
                <a:cs typeface="Arial"/>
              </a:rPr>
              <a:t>Examples:</a:t>
            </a:r>
            <a:endParaRPr lang="en-US" sz="2250" dirty="0">
              <a:cs typeface="Arial"/>
            </a:endParaRPr>
          </a:p>
          <a:p>
            <a:pPr marL="504852" lvl="1" indent="-214603">
              <a:spcBef>
                <a:spcPts val="552"/>
              </a:spcBef>
              <a:buClr>
                <a:srgbClr val="9CBEBD"/>
              </a:buClr>
              <a:tabLst>
                <a:tab pos="504852" algn="l"/>
                <a:tab pos="505412" algn="l"/>
              </a:tabLst>
            </a:pPr>
            <a:r>
              <a:rPr lang="en-US" sz="2030" spc="4" dirty="0">
                <a:solidFill>
                  <a:srgbClr val="2F2B20"/>
                </a:solidFill>
                <a:cs typeface="Arial"/>
              </a:rPr>
              <a:t>ls</a:t>
            </a:r>
            <a:endParaRPr lang="en-US" sz="2030" dirty="0">
              <a:cs typeface="Arial"/>
            </a:endParaRPr>
          </a:p>
          <a:p>
            <a:pPr marL="504852" lvl="1" indent="-214603">
              <a:spcBef>
                <a:spcPts val="534"/>
              </a:spcBef>
              <a:buClr>
                <a:srgbClr val="9CBEBD"/>
              </a:buClr>
              <a:tabLst>
                <a:tab pos="504852" algn="l"/>
                <a:tab pos="505412" algn="l"/>
              </a:tabLst>
            </a:pPr>
            <a:r>
              <a:rPr lang="en-US" sz="2030" spc="44" dirty="0" err="1">
                <a:solidFill>
                  <a:srgbClr val="2F2B20"/>
                </a:solidFill>
                <a:cs typeface="Arial"/>
              </a:rPr>
              <a:t>mkdir</a:t>
            </a:r>
            <a:endParaRPr lang="en-US" sz="2030" dirty="0">
              <a:cs typeface="Arial"/>
            </a:endParaRPr>
          </a:p>
          <a:p>
            <a:pPr marL="504852" lvl="1" indent="-214603">
              <a:spcBef>
                <a:spcPts val="534"/>
              </a:spcBef>
              <a:buClr>
                <a:srgbClr val="9CBEBD"/>
              </a:buClr>
              <a:tabLst>
                <a:tab pos="504852" algn="l"/>
                <a:tab pos="505412" algn="l"/>
              </a:tabLst>
            </a:pPr>
            <a:r>
              <a:rPr lang="en-US" sz="2030" spc="88" dirty="0">
                <a:solidFill>
                  <a:srgbClr val="2F2B20"/>
                </a:solidFill>
                <a:cs typeface="Arial"/>
              </a:rPr>
              <a:t>cd</a:t>
            </a:r>
            <a:endParaRPr lang="en-US" sz="2030" dirty="0">
              <a:cs typeface="Arial"/>
            </a:endParaRPr>
          </a:p>
          <a:p>
            <a:pPr marL="504852" lvl="1" indent="-214603">
              <a:spcBef>
                <a:spcPts val="538"/>
              </a:spcBef>
              <a:buClr>
                <a:srgbClr val="9CBEBD"/>
              </a:buClr>
              <a:tabLst>
                <a:tab pos="504852" algn="l"/>
                <a:tab pos="505412" algn="l"/>
              </a:tabLst>
            </a:pPr>
            <a:r>
              <a:rPr lang="en-US" sz="2030" spc="31" dirty="0" err="1">
                <a:solidFill>
                  <a:srgbClr val="2F2B20"/>
                </a:solidFill>
                <a:cs typeface="Arial"/>
              </a:rPr>
              <a:t>rm</a:t>
            </a:r>
            <a:endParaRPr lang="en-US" sz="2030" dirty="0">
              <a:cs typeface="Arial"/>
            </a:endParaRPr>
          </a:p>
          <a:p>
            <a:pPr marL="225810" indent="-214603">
              <a:spcBef>
                <a:spcPts val="547"/>
              </a:spcBef>
              <a:buClr>
                <a:srgbClr val="A9A57C"/>
              </a:buClr>
              <a:tabLst>
                <a:tab pos="226371" algn="l"/>
              </a:tabLst>
            </a:pPr>
            <a:r>
              <a:rPr lang="en-US" sz="2250" dirty="0">
                <a:solidFill>
                  <a:srgbClr val="2F2B20"/>
                </a:solidFill>
                <a:cs typeface="Arial"/>
              </a:rPr>
              <a:t>Permissions</a:t>
            </a:r>
            <a:r>
              <a:rPr lang="en-US" sz="2250" spc="-66" dirty="0">
                <a:solidFill>
                  <a:srgbClr val="2F2B20"/>
                </a:solidFill>
                <a:cs typeface="Arial"/>
              </a:rPr>
              <a:t> </a:t>
            </a:r>
            <a:r>
              <a:rPr lang="en-US" sz="2250" spc="-31" dirty="0">
                <a:solidFill>
                  <a:srgbClr val="2F2B20"/>
                </a:solidFill>
                <a:cs typeface="Arial"/>
              </a:rPr>
              <a:t>(modes)</a:t>
            </a:r>
            <a:endParaRPr lang="en-US" sz="2250" dirty="0">
              <a:cs typeface="Arial"/>
            </a:endParaRPr>
          </a:p>
          <a:p>
            <a:endParaRPr lang="en-US" dirty="0"/>
          </a:p>
        </p:txBody>
      </p:sp>
      <p:sp>
        <p:nvSpPr>
          <p:cNvPr id="10" name="object 10"/>
          <p:cNvSpPr txBox="1">
            <a:spLocks noGrp="1"/>
          </p:cNvSpPr>
          <p:nvPr>
            <p:ph type="dt" sz="half" idx="10"/>
          </p:nvPr>
        </p:nvSpPr>
        <p:spPr/>
        <p:txBody>
          <a:bodyPr/>
          <a:lstStyle/>
          <a:p>
            <a:fld id="{C8BCB6CD-1449-AF41-A6BC-5BDA5F678414}" type="datetime1">
              <a:rPr lang="en-US" smtClean="0"/>
              <a:t>2/2/19</a:t>
            </a:fld>
            <a:endParaRPr lang="en-US" dirty="0"/>
          </a:p>
        </p:txBody>
      </p:sp>
      <p:sp>
        <p:nvSpPr>
          <p:cNvPr id="9" name="object 9"/>
          <p:cNvSpPr txBox="1">
            <a:spLocks noGrp="1"/>
          </p:cNvSpPr>
          <p:nvPr>
            <p:ph type="ftr" sz="quarter" idx="11"/>
          </p:nvPr>
        </p:nvSpPr>
        <p:spPr/>
        <p:txBody>
          <a:bodyPr/>
          <a:lstStyle/>
          <a:p>
            <a:r>
              <a:rPr lang="en-US"/>
              <a:t>Fundamentals of HPC – Introduction to Linux</a:t>
            </a:r>
            <a:endParaRPr lang="en-US" dirty="0"/>
          </a:p>
        </p:txBody>
      </p:sp>
      <p:sp>
        <p:nvSpPr>
          <p:cNvPr id="13" name="Slide Number Placeholder 12">
            <a:extLst>
              <a:ext uri="{FF2B5EF4-FFF2-40B4-BE49-F238E27FC236}">
                <a16:creationId xmlns:a16="http://schemas.microsoft.com/office/drawing/2014/main" id="{9AA56B10-7E79-594F-A149-CFA44E3CC8FA}"/>
              </a:ext>
            </a:extLst>
          </p:cNvPr>
          <p:cNvSpPr>
            <a:spLocks noGrp="1"/>
          </p:cNvSpPr>
          <p:nvPr>
            <p:ph type="sldNum" sz="quarter" idx="12"/>
          </p:nvPr>
        </p:nvSpPr>
        <p:spPr/>
        <p:txBody>
          <a:bodyPr/>
          <a:lstStyle/>
          <a:p>
            <a:fld id="{DD321DBF-325B-3546-BAAF-4F6E3B3181FF}" type="slidenum">
              <a:rPr lang="en-US" smtClean="0"/>
              <a:t>22</a:t>
            </a:fld>
            <a:endParaRPr lang="en-US"/>
          </a:p>
        </p:txBody>
      </p:sp>
    </p:spTree>
    <p:extLst>
      <p:ext uri="{BB962C8B-B14F-4D97-AF65-F5344CB8AC3E}">
        <p14:creationId xmlns:p14="http://schemas.microsoft.com/office/powerpoint/2010/main" val="2589760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a:t>Exercise 2</a:t>
            </a:r>
            <a:endParaRPr lang="en-US" dirty="0"/>
          </a:p>
        </p:txBody>
      </p:sp>
      <p:sp>
        <p:nvSpPr>
          <p:cNvPr id="11" name="Content Placeholder 10">
            <a:extLst>
              <a:ext uri="{FF2B5EF4-FFF2-40B4-BE49-F238E27FC236}">
                <a16:creationId xmlns:a16="http://schemas.microsoft.com/office/drawing/2014/main" id="{5881F76F-E976-9B46-876F-73BDB99F944A}"/>
              </a:ext>
            </a:extLst>
          </p:cNvPr>
          <p:cNvSpPr>
            <a:spLocks noGrp="1"/>
          </p:cNvSpPr>
          <p:nvPr>
            <p:ph idx="1"/>
          </p:nvPr>
        </p:nvSpPr>
        <p:spPr/>
        <p:txBody>
          <a:bodyPr>
            <a:normAutofit fontScale="92500" lnSpcReduction="20000"/>
          </a:bodyPr>
          <a:lstStyle/>
          <a:p>
            <a:pPr marL="439854" indent="-428648">
              <a:spcBef>
                <a:spcPts val="353"/>
              </a:spcBef>
              <a:buClr>
                <a:srgbClr val="A9A57C"/>
              </a:buClr>
              <a:buAutoNum type="arabicPeriod"/>
              <a:tabLst>
                <a:tab pos="440414" algn="l"/>
                <a:tab pos="440975" algn="l"/>
              </a:tabLst>
            </a:pPr>
            <a:r>
              <a:rPr lang="en-US" spc="-9" dirty="0">
                <a:solidFill>
                  <a:srgbClr val="2F2B20"/>
                </a:solidFill>
                <a:cs typeface="Arial"/>
              </a:rPr>
              <a:t>Change </a:t>
            </a:r>
            <a:r>
              <a:rPr lang="en-US" spc="57" dirty="0">
                <a:solidFill>
                  <a:srgbClr val="2F2B20"/>
                </a:solidFill>
                <a:cs typeface="Arial"/>
              </a:rPr>
              <a:t>to </a:t>
            </a:r>
            <a:r>
              <a:rPr lang="en-US" spc="4" dirty="0">
                <a:solidFill>
                  <a:srgbClr val="2F2B20"/>
                </a:solidFill>
                <a:cs typeface="Arial"/>
              </a:rPr>
              <a:t>your </a:t>
            </a:r>
            <a:r>
              <a:rPr lang="en-US" spc="9" dirty="0">
                <a:solidFill>
                  <a:srgbClr val="2F2B20"/>
                </a:solidFill>
                <a:cs typeface="Arial"/>
              </a:rPr>
              <a:t>home</a:t>
            </a:r>
            <a:r>
              <a:rPr lang="en-US" spc="-115" dirty="0">
                <a:solidFill>
                  <a:srgbClr val="2F2B20"/>
                </a:solidFill>
                <a:cs typeface="Arial"/>
              </a:rPr>
              <a:t> </a:t>
            </a:r>
            <a:r>
              <a:rPr lang="en-US" spc="22" dirty="0">
                <a:solidFill>
                  <a:srgbClr val="2F2B20"/>
                </a:solidFill>
                <a:cs typeface="Arial"/>
              </a:rPr>
              <a:t>directory</a:t>
            </a:r>
            <a:endParaRPr lang="en-US" dirty="0">
              <a:cs typeface="Arial"/>
            </a:endParaRPr>
          </a:p>
          <a:p>
            <a:pPr marL="439854" indent="-428648">
              <a:spcBef>
                <a:spcPts val="353"/>
              </a:spcBef>
              <a:buClr>
                <a:srgbClr val="A9A57C"/>
              </a:buClr>
              <a:buAutoNum type="arabicPeriod"/>
              <a:tabLst>
                <a:tab pos="440414" algn="l"/>
                <a:tab pos="440975" algn="l"/>
              </a:tabLst>
            </a:pPr>
            <a:r>
              <a:rPr lang="en-US" spc="22" dirty="0">
                <a:solidFill>
                  <a:srgbClr val="2F2B20"/>
                </a:solidFill>
                <a:cs typeface="Arial"/>
              </a:rPr>
              <a:t>Change to HPC_Short_Course_Fall_2018/</a:t>
            </a:r>
            <a:r>
              <a:rPr lang="en-US" spc="22" dirty="0" err="1">
                <a:solidFill>
                  <a:srgbClr val="2F2B20"/>
                </a:solidFill>
                <a:cs typeface="Arial"/>
              </a:rPr>
              <a:t>introToLinux</a:t>
            </a:r>
            <a:endParaRPr lang="en-US" spc="22" dirty="0">
              <a:solidFill>
                <a:srgbClr val="2F2B20"/>
              </a:solidFill>
              <a:cs typeface="Arial"/>
            </a:endParaRPr>
          </a:p>
          <a:p>
            <a:pPr marL="439854" indent="-428648">
              <a:spcBef>
                <a:spcPts val="274"/>
              </a:spcBef>
              <a:buClr>
                <a:srgbClr val="A9A57C"/>
              </a:buClr>
              <a:buAutoNum type="arabicPeriod"/>
              <a:tabLst>
                <a:tab pos="440414" algn="l"/>
                <a:tab pos="440975" algn="l"/>
              </a:tabLst>
            </a:pPr>
            <a:r>
              <a:rPr lang="en-US" spc="4" dirty="0">
                <a:solidFill>
                  <a:srgbClr val="2F2B20"/>
                </a:solidFill>
                <a:cs typeface="Arial"/>
              </a:rPr>
              <a:t>Print </a:t>
            </a:r>
            <a:r>
              <a:rPr lang="en-US" spc="9" dirty="0">
                <a:solidFill>
                  <a:srgbClr val="2F2B20"/>
                </a:solidFill>
                <a:cs typeface="Arial"/>
              </a:rPr>
              <a:t>the </a:t>
            </a:r>
            <a:r>
              <a:rPr lang="en-US" spc="22" dirty="0">
                <a:solidFill>
                  <a:srgbClr val="2F2B20"/>
                </a:solidFill>
                <a:cs typeface="Arial"/>
              </a:rPr>
              <a:t>path </a:t>
            </a:r>
            <a:r>
              <a:rPr lang="en-US" spc="57" dirty="0">
                <a:solidFill>
                  <a:srgbClr val="2F2B20"/>
                </a:solidFill>
                <a:cs typeface="Arial"/>
              </a:rPr>
              <a:t>to </a:t>
            </a:r>
            <a:r>
              <a:rPr lang="en-US" spc="4" dirty="0">
                <a:solidFill>
                  <a:srgbClr val="2F2B20"/>
                </a:solidFill>
                <a:cs typeface="Arial"/>
              </a:rPr>
              <a:t>your </a:t>
            </a:r>
            <a:r>
              <a:rPr lang="en-US" spc="9" dirty="0">
                <a:solidFill>
                  <a:srgbClr val="2F2B20"/>
                </a:solidFill>
                <a:cs typeface="Arial"/>
              </a:rPr>
              <a:t>current</a:t>
            </a:r>
            <a:r>
              <a:rPr lang="en-US" spc="-199" dirty="0">
                <a:solidFill>
                  <a:srgbClr val="2F2B20"/>
                </a:solidFill>
                <a:cs typeface="Arial"/>
              </a:rPr>
              <a:t> </a:t>
            </a:r>
            <a:r>
              <a:rPr lang="en-US" spc="22" dirty="0">
                <a:solidFill>
                  <a:srgbClr val="2F2B20"/>
                </a:solidFill>
                <a:cs typeface="Arial"/>
              </a:rPr>
              <a:t>directory</a:t>
            </a:r>
            <a:endParaRPr lang="en-US" dirty="0">
              <a:cs typeface="Arial"/>
            </a:endParaRPr>
          </a:p>
          <a:p>
            <a:pPr marL="439854" indent="-428648">
              <a:spcBef>
                <a:spcPts val="269"/>
              </a:spcBef>
              <a:buClr>
                <a:srgbClr val="A9A57C"/>
              </a:buClr>
              <a:buAutoNum type="arabicPeriod"/>
              <a:tabLst>
                <a:tab pos="440414" algn="l"/>
                <a:tab pos="440975" algn="l"/>
              </a:tabLst>
            </a:pPr>
            <a:r>
              <a:rPr lang="en-US" spc="4" dirty="0">
                <a:solidFill>
                  <a:srgbClr val="2F2B20"/>
                </a:solidFill>
                <a:cs typeface="Arial"/>
              </a:rPr>
              <a:t>Print </a:t>
            </a:r>
            <a:r>
              <a:rPr lang="en-US" spc="-35" dirty="0">
                <a:solidFill>
                  <a:srgbClr val="2F2B20"/>
                </a:solidFill>
                <a:cs typeface="Arial"/>
              </a:rPr>
              <a:t>a </a:t>
            </a:r>
            <a:r>
              <a:rPr lang="en-US" spc="66" dirty="0">
                <a:solidFill>
                  <a:srgbClr val="2F2B20"/>
                </a:solidFill>
                <a:cs typeface="Arial"/>
              </a:rPr>
              <a:t>"long" </a:t>
            </a:r>
            <a:r>
              <a:rPr lang="en-US" spc="13" dirty="0">
                <a:solidFill>
                  <a:srgbClr val="2F2B20"/>
                </a:solidFill>
                <a:cs typeface="Arial"/>
              </a:rPr>
              <a:t>listing </a:t>
            </a:r>
            <a:r>
              <a:rPr lang="en-US" spc="35" dirty="0">
                <a:solidFill>
                  <a:srgbClr val="2F2B20"/>
                </a:solidFill>
                <a:cs typeface="Arial"/>
              </a:rPr>
              <a:t>of </a:t>
            </a:r>
            <a:r>
              <a:rPr lang="en-US" spc="9" dirty="0">
                <a:solidFill>
                  <a:srgbClr val="2F2B20"/>
                </a:solidFill>
                <a:cs typeface="Arial"/>
              </a:rPr>
              <a:t>the </a:t>
            </a:r>
            <a:r>
              <a:rPr lang="en-US" spc="22" dirty="0">
                <a:solidFill>
                  <a:srgbClr val="2F2B20"/>
                </a:solidFill>
                <a:cs typeface="Arial"/>
              </a:rPr>
              <a:t>contents </a:t>
            </a:r>
            <a:r>
              <a:rPr lang="en-US" spc="35" dirty="0">
                <a:solidFill>
                  <a:srgbClr val="2F2B20"/>
                </a:solidFill>
                <a:cs typeface="Arial"/>
              </a:rPr>
              <a:t>of </a:t>
            </a:r>
            <a:r>
              <a:rPr lang="en-US" spc="22" dirty="0">
                <a:solidFill>
                  <a:srgbClr val="2F2B20"/>
                </a:solidFill>
                <a:cs typeface="Arial"/>
              </a:rPr>
              <a:t>this</a:t>
            </a:r>
            <a:r>
              <a:rPr lang="en-US" spc="-291" dirty="0">
                <a:solidFill>
                  <a:srgbClr val="2F2B20"/>
                </a:solidFill>
                <a:cs typeface="Arial"/>
              </a:rPr>
              <a:t> </a:t>
            </a:r>
            <a:r>
              <a:rPr lang="en-US" spc="22" dirty="0">
                <a:solidFill>
                  <a:srgbClr val="2F2B20"/>
                </a:solidFill>
                <a:cs typeface="Arial"/>
              </a:rPr>
              <a:t>directory</a:t>
            </a:r>
            <a:endParaRPr lang="en-US" dirty="0">
              <a:cs typeface="Arial"/>
            </a:endParaRPr>
          </a:p>
          <a:p>
            <a:pPr marL="439854" marR="178183" indent="-428648">
              <a:lnSpc>
                <a:spcPts val="2409"/>
              </a:lnSpc>
              <a:spcBef>
                <a:spcPts val="622"/>
              </a:spcBef>
              <a:buClr>
                <a:srgbClr val="A9A57C"/>
              </a:buClr>
              <a:buAutoNum type="arabicPeriod"/>
              <a:tabLst>
                <a:tab pos="440414" algn="l"/>
                <a:tab pos="440975" algn="l"/>
              </a:tabLst>
            </a:pPr>
            <a:r>
              <a:rPr lang="en-US" spc="22" dirty="0">
                <a:solidFill>
                  <a:srgbClr val="2F2B20"/>
                </a:solidFill>
                <a:cs typeface="Arial"/>
              </a:rPr>
              <a:t>List </a:t>
            </a:r>
            <a:r>
              <a:rPr lang="en-US" spc="9" dirty="0">
                <a:solidFill>
                  <a:srgbClr val="2F2B20"/>
                </a:solidFill>
                <a:cs typeface="Arial"/>
              </a:rPr>
              <a:t>the </a:t>
            </a:r>
            <a:r>
              <a:rPr lang="en-US" spc="22" dirty="0">
                <a:solidFill>
                  <a:srgbClr val="2F2B20"/>
                </a:solidFill>
                <a:cs typeface="Arial"/>
              </a:rPr>
              <a:t>contents </a:t>
            </a:r>
            <a:r>
              <a:rPr lang="en-US" spc="35" dirty="0">
                <a:solidFill>
                  <a:srgbClr val="2F2B20"/>
                </a:solidFill>
                <a:cs typeface="Arial"/>
              </a:rPr>
              <a:t>of </a:t>
            </a:r>
            <a:r>
              <a:rPr lang="en-US" spc="9" dirty="0">
                <a:solidFill>
                  <a:srgbClr val="2F2B20"/>
                </a:solidFill>
                <a:cs typeface="Arial"/>
              </a:rPr>
              <a:t>the </a:t>
            </a:r>
            <a:r>
              <a:rPr lang="en-US" spc="44" dirty="0">
                <a:solidFill>
                  <a:srgbClr val="2F2B20"/>
                </a:solidFill>
                <a:cs typeface="Arial"/>
              </a:rPr>
              <a:t>"</a:t>
            </a:r>
            <a:r>
              <a:rPr lang="en-US" spc="44" dirty="0" err="1">
                <a:solidFill>
                  <a:srgbClr val="2F2B20"/>
                </a:solidFill>
                <a:cs typeface="Arial"/>
              </a:rPr>
              <a:t>testfiles</a:t>
            </a:r>
            <a:r>
              <a:rPr lang="en-US" spc="44" dirty="0">
                <a:solidFill>
                  <a:srgbClr val="2F2B20"/>
                </a:solidFill>
                <a:cs typeface="Arial"/>
              </a:rPr>
              <a:t>" </a:t>
            </a:r>
            <a:r>
              <a:rPr lang="en-US" spc="22" dirty="0">
                <a:solidFill>
                  <a:srgbClr val="2F2B20"/>
                </a:solidFill>
                <a:cs typeface="Arial"/>
              </a:rPr>
              <a:t>directory</a:t>
            </a:r>
            <a:r>
              <a:rPr lang="en-US" spc="-212" dirty="0">
                <a:solidFill>
                  <a:srgbClr val="2F2B20"/>
                </a:solidFill>
                <a:cs typeface="Arial"/>
              </a:rPr>
              <a:t> </a:t>
            </a:r>
            <a:r>
              <a:rPr lang="en-US" spc="35" dirty="0">
                <a:solidFill>
                  <a:srgbClr val="2F2B20"/>
                </a:solidFill>
                <a:cs typeface="Arial"/>
              </a:rPr>
              <a:t>without  </a:t>
            </a:r>
            <a:r>
              <a:rPr lang="en-US" spc="9" dirty="0">
                <a:solidFill>
                  <a:srgbClr val="2F2B20"/>
                </a:solidFill>
                <a:cs typeface="Arial"/>
              </a:rPr>
              <a:t>changing </a:t>
            </a:r>
            <a:r>
              <a:rPr lang="en-US" spc="26" dirty="0">
                <a:solidFill>
                  <a:srgbClr val="2F2B20"/>
                </a:solidFill>
                <a:cs typeface="Arial"/>
              </a:rPr>
              <a:t>into </a:t>
            </a:r>
            <a:r>
              <a:rPr lang="en-US" spc="22" dirty="0">
                <a:solidFill>
                  <a:srgbClr val="2F2B20"/>
                </a:solidFill>
                <a:cs typeface="Arial"/>
              </a:rPr>
              <a:t>that</a:t>
            </a:r>
            <a:r>
              <a:rPr lang="en-US" spc="-88" dirty="0">
                <a:solidFill>
                  <a:srgbClr val="2F2B20"/>
                </a:solidFill>
                <a:cs typeface="Arial"/>
              </a:rPr>
              <a:t> </a:t>
            </a:r>
            <a:r>
              <a:rPr lang="en-US" spc="22" dirty="0">
                <a:solidFill>
                  <a:srgbClr val="2F2B20"/>
                </a:solidFill>
                <a:cs typeface="Arial"/>
              </a:rPr>
              <a:t>directory</a:t>
            </a:r>
            <a:endParaRPr lang="en-US" dirty="0">
              <a:cs typeface="Arial"/>
            </a:endParaRPr>
          </a:p>
          <a:p>
            <a:pPr marL="439854" indent="-428648">
              <a:spcBef>
                <a:spcPts val="274"/>
              </a:spcBef>
              <a:buClr>
                <a:srgbClr val="A9A57C"/>
              </a:buClr>
              <a:buAutoNum type="arabicPeriod"/>
              <a:tabLst>
                <a:tab pos="440414" algn="l"/>
                <a:tab pos="440975" algn="l"/>
              </a:tabLst>
            </a:pPr>
            <a:r>
              <a:rPr lang="en-US" spc="-9" dirty="0">
                <a:solidFill>
                  <a:srgbClr val="2F2B20"/>
                </a:solidFill>
                <a:cs typeface="Arial"/>
              </a:rPr>
              <a:t>Change </a:t>
            </a:r>
            <a:r>
              <a:rPr lang="en-US" spc="26" dirty="0">
                <a:solidFill>
                  <a:srgbClr val="2F2B20"/>
                </a:solidFill>
                <a:cs typeface="Arial"/>
              </a:rPr>
              <a:t>into </a:t>
            </a:r>
            <a:r>
              <a:rPr lang="en-US" spc="9" dirty="0">
                <a:solidFill>
                  <a:srgbClr val="2F2B20"/>
                </a:solidFill>
                <a:cs typeface="Arial"/>
              </a:rPr>
              <a:t>the </a:t>
            </a:r>
            <a:r>
              <a:rPr lang="en-US" spc="44" dirty="0">
                <a:solidFill>
                  <a:srgbClr val="2F2B20"/>
                </a:solidFill>
                <a:cs typeface="Arial"/>
              </a:rPr>
              <a:t>"</a:t>
            </a:r>
            <a:r>
              <a:rPr lang="en-US" spc="44" dirty="0" err="1">
                <a:solidFill>
                  <a:srgbClr val="2F2B20"/>
                </a:solidFill>
                <a:cs typeface="Arial"/>
              </a:rPr>
              <a:t>testfiles</a:t>
            </a:r>
            <a:r>
              <a:rPr lang="en-US" spc="44" dirty="0">
                <a:solidFill>
                  <a:srgbClr val="2F2B20"/>
                </a:solidFill>
                <a:cs typeface="Arial"/>
              </a:rPr>
              <a:t>"</a:t>
            </a:r>
            <a:r>
              <a:rPr lang="en-US" spc="-79" dirty="0">
                <a:solidFill>
                  <a:srgbClr val="2F2B20"/>
                </a:solidFill>
                <a:cs typeface="Arial"/>
              </a:rPr>
              <a:t> </a:t>
            </a:r>
            <a:r>
              <a:rPr lang="en-US" spc="22" dirty="0">
                <a:solidFill>
                  <a:srgbClr val="2F2B20"/>
                </a:solidFill>
                <a:cs typeface="Arial"/>
              </a:rPr>
              <a:t>directory</a:t>
            </a:r>
            <a:endParaRPr lang="en-US" dirty="0">
              <a:cs typeface="Arial"/>
            </a:endParaRPr>
          </a:p>
          <a:p>
            <a:pPr marL="439854" marR="459466" indent="-428648">
              <a:lnSpc>
                <a:spcPts val="2444"/>
              </a:lnSpc>
              <a:spcBef>
                <a:spcPts val="565"/>
              </a:spcBef>
              <a:buClr>
                <a:srgbClr val="A9A57C"/>
              </a:buClr>
              <a:buAutoNum type="arabicPeriod"/>
              <a:tabLst>
                <a:tab pos="440414" algn="l"/>
                <a:tab pos="440975" algn="l"/>
              </a:tabLst>
            </a:pPr>
            <a:r>
              <a:rPr lang="en-US" spc="-9" dirty="0">
                <a:solidFill>
                  <a:srgbClr val="2F2B20"/>
                </a:solidFill>
                <a:cs typeface="Arial"/>
              </a:rPr>
              <a:t>Change </a:t>
            </a:r>
            <a:r>
              <a:rPr lang="en-US" spc="26" dirty="0">
                <a:solidFill>
                  <a:srgbClr val="2F2B20"/>
                </a:solidFill>
                <a:cs typeface="Arial"/>
              </a:rPr>
              <a:t>into </a:t>
            </a:r>
            <a:r>
              <a:rPr lang="en-US" spc="9" dirty="0">
                <a:solidFill>
                  <a:srgbClr val="2F2B20"/>
                </a:solidFill>
                <a:cs typeface="Arial"/>
              </a:rPr>
              <a:t>the </a:t>
            </a:r>
            <a:r>
              <a:rPr lang="en-US" spc="57" dirty="0">
                <a:solidFill>
                  <a:srgbClr val="2F2B20"/>
                </a:solidFill>
                <a:cs typeface="Arial"/>
              </a:rPr>
              <a:t>"scripts" </a:t>
            </a:r>
            <a:r>
              <a:rPr lang="en-US" spc="22" dirty="0">
                <a:solidFill>
                  <a:srgbClr val="2F2B20"/>
                </a:solidFill>
                <a:cs typeface="Arial"/>
              </a:rPr>
              <a:t>directory </a:t>
            </a:r>
            <a:r>
              <a:rPr lang="en-US" spc="4" dirty="0">
                <a:solidFill>
                  <a:srgbClr val="2F2B20"/>
                </a:solidFill>
                <a:cs typeface="Arial"/>
              </a:rPr>
              <a:t>using </a:t>
            </a:r>
            <a:r>
              <a:rPr lang="en-US" spc="-35" dirty="0">
                <a:solidFill>
                  <a:srgbClr val="2F2B20"/>
                </a:solidFill>
                <a:cs typeface="Arial"/>
              </a:rPr>
              <a:t>a</a:t>
            </a:r>
            <a:r>
              <a:rPr lang="en-US" spc="-185" dirty="0">
                <a:solidFill>
                  <a:srgbClr val="2F2B20"/>
                </a:solidFill>
                <a:cs typeface="Arial"/>
              </a:rPr>
              <a:t> </a:t>
            </a:r>
            <a:r>
              <a:rPr lang="en-US" dirty="0">
                <a:solidFill>
                  <a:srgbClr val="2F2B20"/>
                </a:solidFill>
                <a:cs typeface="Arial"/>
              </a:rPr>
              <a:t>single  </a:t>
            </a:r>
            <a:r>
              <a:rPr lang="en-US" spc="31" dirty="0">
                <a:solidFill>
                  <a:srgbClr val="2F2B20"/>
                </a:solidFill>
                <a:cs typeface="Arial"/>
              </a:rPr>
              <a:t>command</a:t>
            </a:r>
            <a:endParaRPr lang="en-US" dirty="0">
              <a:cs typeface="Arial"/>
            </a:endParaRPr>
          </a:p>
          <a:p>
            <a:pPr marL="439854" marR="4483" indent="-428648">
              <a:lnSpc>
                <a:spcPct val="89900"/>
              </a:lnSpc>
              <a:spcBef>
                <a:spcPts val="503"/>
              </a:spcBef>
              <a:buClr>
                <a:srgbClr val="A9A57C"/>
              </a:buClr>
              <a:buAutoNum type="arabicPeriod"/>
              <a:tabLst>
                <a:tab pos="440414" algn="l"/>
                <a:tab pos="440975" algn="l"/>
                <a:tab pos="4932532" algn="l"/>
              </a:tabLst>
            </a:pPr>
            <a:r>
              <a:rPr lang="en-US" spc="-9" dirty="0">
                <a:solidFill>
                  <a:srgbClr val="2F2B20"/>
                </a:solidFill>
                <a:cs typeface="Arial"/>
              </a:rPr>
              <a:t>Change </a:t>
            </a:r>
            <a:r>
              <a:rPr lang="en-US" spc="57" dirty="0">
                <a:solidFill>
                  <a:srgbClr val="2F2B20"/>
                </a:solidFill>
                <a:cs typeface="Arial"/>
              </a:rPr>
              <a:t>to </a:t>
            </a:r>
            <a:r>
              <a:rPr lang="en-US" spc="4" dirty="0">
                <a:solidFill>
                  <a:srgbClr val="2F2B20"/>
                </a:solidFill>
                <a:cs typeface="Arial"/>
              </a:rPr>
              <a:t>your </a:t>
            </a:r>
            <a:r>
              <a:rPr lang="en-US" spc="9" dirty="0">
                <a:solidFill>
                  <a:srgbClr val="2F2B20"/>
                </a:solidFill>
                <a:cs typeface="Arial"/>
              </a:rPr>
              <a:t>home </a:t>
            </a:r>
            <a:r>
              <a:rPr lang="en-US" spc="22" dirty="0">
                <a:solidFill>
                  <a:srgbClr val="2F2B20"/>
                </a:solidFill>
                <a:cs typeface="Arial"/>
              </a:rPr>
              <a:t>directory </a:t>
            </a:r>
            <a:r>
              <a:rPr lang="en-US" spc="9" dirty="0">
                <a:solidFill>
                  <a:srgbClr val="2F2B20"/>
                </a:solidFill>
                <a:cs typeface="Arial"/>
              </a:rPr>
              <a:t>and </a:t>
            </a:r>
            <a:r>
              <a:rPr lang="en-US" spc="-4" dirty="0">
                <a:solidFill>
                  <a:srgbClr val="2F2B20"/>
                </a:solidFill>
                <a:cs typeface="Arial"/>
              </a:rPr>
              <a:t>create </a:t>
            </a:r>
            <a:r>
              <a:rPr lang="en-US" spc="-35" dirty="0">
                <a:solidFill>
                  <a:srgbClr val="2F2B20"/>
                </a:solidFill>
                <a:cs typeface="Arial"/>
              </a:rPr>
              <a:t>a </a:t>
            </a:r>
            <a:r>
              <a:rPr lang="en-US" spc="9" dirty="0">
                <a:solidFill>
                  <a:srgbClr val="2F2B20"/>
                </a:solidFill>
                <a:cs typeface="Arial"/>
              </a:rPr>
              <a:t>new </a:t>
            </a:r>
            <a:r>
              <a:rPr lang="en-US" spc="22" dirty="0">
                <a:solidFill>
                  <a:srgbClr val="2F2B20"/>
                </a:solidFill>
                <a:cs typeface="Arial"/>
              </a:rPr>
              <a:t>directory </a:t>
            </a:r>
            <a:r>
              <a:rPr lang="en-US" spc="-31" dirty="0">
                <a:solidFill>
                  <a:srgbClr val="2F2B20"/>
                </a:solidFill>
                <a:cs typeface="Arial"/>
              </a:rPr>
              <a:t>(you </a:t>
            </a:r>
            <a:r>
              <a:rPr lang="en-US" spc="9" dirty="0">
                <a:solidFill>
                  <a:srgbClr val="2F2B20"/>
                </a:solidFill>
                <a:cs typeface="Arial"/>
              </a:rPr>
              <a:t>can </a:t>
            </a:r>
            <a:r>
              <a:rPr lang="en-US" spc="49" dirty="0">
                <a:solidFill>
                  <a:srgbClr val="2F2B20"/>
                </a:solidFill>
                <a:cs typeface="Arial"/>
              </a:rPr>
              <a:t>pick</a:t>
            </a:r>
            <a:r>
              <a:rPr lang="en-US" spc="9" dirty="0">
                <a:solidFill>
                  <a:srgbClr val="2F2B20"/>
                </a:solidFill>
                <a:cs typeface="Arial"/>
              </a:rPr>
              <a:t> the</a:t>
            </a:r>
            <a:r>
              <a:rPr lang="en-US" dirty="0">
                <a:solidFill>
                  <a:srgbClr val="2F2B20"/>
                </a:solidFill>
                <a:cs typeface="Arial"/>
              </a:rPr>
              <a:t> </a:t>
            </a:r>
            <a:r>
              <a:rPr lang="en-US" spc="-35" dirty="0">
                <a:solidFill>
                  <a:srgbClr val="2F2B20"/>
                </a:solidFill>
                <a:cs typeface="Arial"/>
              </a:rPr>
              <a:t>name). </a:t>
            </a:r>
            <a:r>
              <a:rPr lang="en-US" spc="44" dirty="0">
                <a:solidFill>
                  <a:srgbClr val="2F2B20"/>
                </a:solidFill>
                <a:cs typeface="Arial"/>
              </a:rPr>
              <a:t>How </a:t>
            </a:r>
            <a:r>
              <a:rPr lang="en-US" spc="9" dirty="0">
                <a:solidFill>
                  <a:srgbClr val="2F2B20"/>
                </a:solidFill>
                <a:cs typeface="Arial"/>
              </a:rPr>
              <a:t>can you </a:t>
            </a:r>
            <a:r>
              <a:rPr lang="en-US" spc="22" dirty="0">
                <a:solidFill>
                  <a:srgbClr val="2F2B20"/>
                </a:solidFill>
                <a:cs typeface="Arial"/>
              </a:rPr>
              <a:t>be </a:t>
            </a:r>
            <a:r>
              <a:rPr lang="en-US" spc="-22" dirty="0">
                <a:solidFill>
                  <a:srgbClr val="2F2B20"/>
                </a:solidFill>
                <a:cs typeface="Arial"/>
              </a:rPr>
              <a:t>sure </a:t>
            </a:r>
            <a:r>
              <a:rPr lang="en-US" spc="9" dirty="0">
                <a:solidFill>
                  <a:srgbClr val="2F2B20"/>
                </a:solidFill>
                <a:cs typeface="Arial"/>
              </a:rPr>
              <a:t>the new </a:t>
            </a:r>
            <a:r>
              <a:rPr lang="en-US" spc="22" dirty="0">
                <a:solidFill>
                  <a:srgbClr val="2F2B20"/>
                </a:solidFill>
                <a:cs typeface="Arial"/>
              </a:rPr>
              <a:t>directory </a:t>
            </a:r>
            <a:r>
              <a:rPr lang="en-US" dirty="0">
                <a:solidFill>
                  <a:srgbClr val="2F2B20"/>
                </a:solidFill>
                <a:cs typeface="Arial"/>
              </a:rPr>
              <a:t>is </a:t>
            </a:r>
            <a:r>
              <a:rPr lang="en-US" spc="-9" dirty="0">
                <a:solidFill>
                  <a:srgbClr val="2F2B20"/>
                </a:solidFill>
                <a:cs typeface="Arial"/>
              </a:rPr>
              <a:t>there? </a:t>
            </a:r>
            <a:r>
              <a:rPr lang="en-US" spc="-26" dirty="0">
                <a:solidFill>
                  <a:srgbClr val="2F2B20"/>
                </a:solidFill>
                <a:cs typeface="Arial"/>
              </a:rPr>
              <a:t>Rename </a:t>
            </a:r>
            <a:r>
              <a:rPr lang="en-US" spc="9" dirty="0">
                <a:solidFill>
                  <a:srgbClr val="2F2B20"/>
                </a:solidFill>
                <a:cs typeface="Arial"/>
              </a:rPr>
              <a:t>the new</a:t>
            </a:r>
            <a:r>
              <a:rPr lang="en-US" spc="-97" dirty="0">
                <a:solidFill>
                  <a:srgbClr val="2F2B20"/>
                </a:solidFill>
                <a:cs typeface="Arial"/>
              </a:rPr>
              <a:t> </a:t>
            </a:r>
            <a:r>
              <a:rPr lang="en-US" spc="-31" dirty="0">
                <a:solidFill>
                  <a:srgbClr val="2F2B20"/>
                </a:solidFill>
                <a:cs typeface="Arial"/>
              </a:rPr>
              <a:t>dir.</a:t>
            </a:r>
            <a:endParaRPr lang="en-US" dirty="0">
              <a:cs typeface="Arial"/>
            </a:endParaRPr>
          </a:p>
          <a:p>
            <a:pPr marL="439854" indent="-428648">
              <a:spcBef>
                <a:spcPts val="300"/>
              </a:spcBef>
              <a:buClr>
                <a:srgbClr val="A9A57C"/>
              </a:buClr>
              <a:buAutoNum type="arabicPeriod"/>
              <a:tabLst>
                <a:tab pos="440414" algn="l"/>
                <a:tab pos="440975" algn="l"/>
              </a:tabLst>
            </a:pPr>
            <a:r>
              <a:rPr lang="en-US" spc="9" dirty="0">
                <a:solidFill>
                  <a:srgbClr val="2F2B20"/>
                </a:solidFill>
                <a:cs typeface="Arial"/>
              </a:rPr>
              <a:t>Bonus: </a:t>
            </a:r>
            <a:r>
              <a:rPr lang="en-US" spc="-4" dirty="0">
                <a:solidFill>
                  <a:srgbClr val="2F2B20"/>
                </a:solidFill>
                <a:cs typeface="Arial"/>
              </a:rPr>
              <a:t>Determine </a:t>
            </a:r>
            <a:r>
              <a:rPr lang="en-US" spc="35" dirty="0">
                <a:solidFill>
                  <a:srgbClr val="2F2B20"/>
                </a:solidFill>
                <a:cs typeface="Arial"/>
              </a:rPr>
              <a:t>how </a:t>
            </a:r>
            <a:r>
              <a:rPr lang="en-US" dirty="0">
                <a:solidFill>
                  <a:srgbClr val="2F2B20"/>
                </a:solidFill>
                <a:cs typeface="Arial"/>
              </a:rPr>
              <a:t>many </a:t>
            </a:r>
            <a:r>
              <a:rPr lang="en-US" spc="22" dirty="0">
                <a:solidFill>
                  <a:srgbClr val="2F2B20"/>
                </a:solidFill>
                <a:cs typeface="Arial"/>
              </a:rPr>
              <a:t>KB </a:t>
            </a:r>
            <a:r>
              <a:rPr lang="en-US" spc="-40" dirty="0">
                <a:solidFill>
                  <a:srgbClr val="2F2B20"/>
                </a:solidFill>
                <a:cs typeface="Arial"/>
              </a:rPr>
              <a:t>are </a:t>
            </a:r>
            <a:r>
              <a:rPr lang="en-US" dirty="0">
                <a:solidFill>
                  <a:srgbClr val="2F2B20"/>
                </a:solidFill>
                <a:cs typeface="Arial"/>
              </a:rPr>
              <a:t>in</a:t>
            </a:r>
            <a:r>
              <a:rPr lang="en-US" spc="-88" dirty="0">
                <a:solidFill>
                  <a:srgbClr val="2F2B20"/>
                </a:solidFill>
                <a:cs typeface="Arial"/>
              </a:rPr>
              <a:t> </a:t>
            </a:r>
            <a:r>
              <a:rPr lang="en-US" spc="44" dirty="0">
                <a:solidFill>
                  <a:srgbClr val="2F2B20"/>
                </a:solidFill>
                <a:cs typeface="Arial"/>
              </a:rPr>
              <a:t>"</a:t>
            </a:r>
            <a:r>
              <a:rPr lang="en-US" spc="44" dirty="0" err="1">
                <a:solidFill>
                  <a:srgbClr val="2F2B20"/>
                </a:solidFill>
                <a:cs typeface="Arial"/>
              </a:rPr>
              <a:t>testfiles</a:t>
            </a:r>
            <a:r>
              <a:rPr lang="en-US" spc="44" dirty="0">
                <a:solidFill>
                  <a:srgbClr val="2F2B20"/>
                </a:solidFill>
                <a:cs typeface="Arial"/>
              </a:rPr>
              <a:t>"</a:t>
            </a:r>
            <a:endParaRPr lang="en-US" dirty="0">
              <a:cs typeface="Arial"/>
            </a:endParaRPr>
          </a:p>
          <a:p>
            <a:endParaRPr lang="en-US" dirty="0"/>
          </a:p>
        </p:txBody>
      </p:sp>
      <p:sp>
        <p:nvSpPr>
          <p:cNvPr id="10" name="object 10"/>
          <p:cNvSpPr txBox="1">
            <a:spLocks noGrp="1"/>
          </p:cNvSpPr>
          <p:nvPr>
            <p:ph type="dt" sz="half" idx="10"/>
          </p:nvPr>
        </p:nvSpPr>
        <p:spPr/>
        <p:txBody>
          <a:bodyPr/>
          <a:lstStyle/>
          <a:p>
            <a:fld id="{A58CA1E9-155E-F44B-86A7-356F31543CE5}" type="datetime1">
              <a:rPr lang="en-US" smtClean="0"/>
              <a:t>2/2/19</a:t>
            </a:fld>
            <a:endParaRPr lang="en-US" dirty="0"/>
          </a:p>
        </p:txBody>
      </p:sp>
      <p:sp>
        <p:nvSpPr>
          <p:cNvPr id="9" name="object 9"/>
          <p:cNvSpPr txBox="1">
            <a:spLocks noGrp="1"/>
          </p:cNvSpPr>
          <p:nvPr>
            <p:ph type="ftr" sz="quarter" idx="11"/>
          </p:nvPr>
        </p:nvSpPr>
        <p:spPr/>
        <p:txBody>
          <a:bodyPr/>
          <a:lstStyle/>
          <a:p>
            <a:r>
              <a:rPr lang="en-US"/>
              <a:t>Fundamentals of HPC – Introduction to Linux</a:t>
            </a:r>
            <a:endParaRPr lang="en-US" dirty="0"/>
          </a:p>
        </p:txBody>
      </p:sp>
      <p:sp>
        <p:nvSpPr>
          <p:cNvPr id="13" name="Slide Number Placeholder 12">
            <a:extLst>
              <a:ext uri="{FF2B5EF4-FFF2-40B4-BE49-F238E27FC236}">
                <a16:creationId xmlns:a16="http://schemas.microsoft.com/office/drawing/2014/main" id="{1CE16286-EE71-C04C-9222-6C5A4DEFAB24}"/>
              </a:ext>
            </a:extLst>
          </p:cNvPr>
          <p:cNvSpPr>
            <a:spLocks noGrp="1"/>
          </p:cNvSpPr>
          <p:nvPr>
            <p:ph type="sldNum" sz="quarter" idx="12"/>
          </p:nvPr>
        </p:nvSpPr>
        <p:spPr/>
        <p:txBody>
          <a:bodyPr/>
          <a:lstStyle/>
          <a:p>
            <a:fld id="{DD321DBF-325B-3546-BAAF-4F6E3B3181FF}" type="slidenum">
              <a:rPr lang="en-US" smtClean="0"/>
              <a:t>23</a:t>
            </a:fld>
            <a:endParaRPr lang="en-US"/>
          </a:p>
        </p:txBody>
      </p:sp>
    </p:spTree>
    <p:extLst>
      <p:ext uri="{BB962C8B-B14F-4D97-AF65-F5344CB8AC3E}">
        <p14:creationId xmlns:p14="http://schemas.microsoft.com/office/powerpoint/2010/main" val="2749517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a:t>File editing</a:t>
            </a:r>
            <a:endParaRPr lang="en-US" dirty="0"/>
          </a:p>
        </p:txBody>
      </p:sp>
      <p:sp>
        <p:nvSpPr>
          <p:cNvPr id="11" name="Content Placeholder 10">
            <a:extLst>
              <a:ext uri="{FF2B5EF4-FFF2-40B4-BE49-F238E27FC236}">
                <a16:creationId xmlns:a16="http://schemas.microsoft.com/office/drawing/2014/main" id="{6327D504-D331-4D41-B5F7-0A7BC07BEA2E}"/>
              </a:ext>
            </a:extLst>
          </p:cNvPr>
          <p:cNvSpPr>
            <a:spLocks noGrp="1"/>
          </p:cNvSpPr>
          <p:nvPr>
            <p:ph idx="1"/>
          </p:nvPr>
        </p:nvSpPr>
        <p:spPr/>
        <p:txBody>
          <a:bodyPr/>
          <a:lstStyle/>
          <a:p>
            <a:pPr marL="333393" marR="4483" indent="-215164">
              <a:spcBef>
                <a:spcPts val="101"/>
              </a:spcBef>
              <a:buClr>
                <a:srgbClr val="A9A57C"/>
              </a:buClr>
              <a:buFont typeface="Arial"/>
              <a:buChar char="•"/>
              <a:tabLst>
                <a:tab pos="333393" algn="l"/>
              </a:tabLst>
            </a:pPr>
            <a:r>
              <a:rPr lang="en-US" b="1" spc="-9" dirty="0" err="1">
                <a:solidFill>
                  <a:srgbClr val="2F2B20"/>
                </a:solidFill>
                <a:cs typeface="Arial"/>
              </a:rPr>
              <a:t>nano</a:t>
            </a:r>
            <a:r>
              <a:rPr lang="en-US" b="1" spc="-9" dirty="0">
                <a:solidFill>
                  <a:srgbClr val="2F2B20"/>
                </a:solidFill>
                <a:cs typeface="Arial"/>
              </a:rPr>
              <a:t> </a:t>
            </a:r>
            <a:r>
              <a:rPr lang="en-US" spc="-119" dirty="0">
                <a:solidFill>
                  <a:srgbClr val="2F2B20"/>
                </a:solidFill>
                <a:cs typeface="Arial"/>
              </a:rPr>
              <a:t>– </a:t>
            </a:r>
            <a:r>
              <a:rPr lang="en-US" spc="9" dirty="0">
                <a:solidFill>
                  <a:srgbClr val="2F2B20"/>
                </a:solidFill>
                <a:cs typeface="Arial"/>
              </a:rPr>
              <a:t>simple and intuitive </a:t>
            </a:r>
            <a:r>
              <a:rPr lang="en-US" spc="57" dirty="0">
                <a:solidFill>
                  <a:srgbClr val="2F2B20"/>
                </a:solidFill>
                <a:cs typeface="Arial"/>
              </a:rPr>
              <a:t>to </a:t>
            </a:r>
            <a:r>
              <a:rPr lang="en-US" spc="22" dirty="0">
                <a:solidFill>
                  <a:srgbClr val="2F2B20"/>
                </a:solidFill>
                <a:cs typeface="Arial"/>
              </a:rPr>
              <a:t>get </a:t>
            </a:r>
            <a:r>
              <a:rPr lang="en-US" spc="13" dirty="0">
                <a:solidFill>
                  <a:srgbClr val="2F2B20"/>
                </a:solidFill>
                <a:cs typeface="Arial"/>
              </a:rPr>
              <a:t>started </a:t>
            </a:r>
            <a:r>
              <a:rPr lang="en-US" spc="26" dirty="0">
                <a:solidFill>
                  <a:srgbClr val="2F2B20"/>
                </a:solidFill>
                <a:cs typeface="Arial"/>
              </a:rPr>
              <a:t>with; </a:t>
            </a:r>
            <a:r>
              <a:rPr lang="en-US" spc="35" dirty="0">
                <a:solidFill>
                  <a:srgbClr val="2F2B20"/>
                </a:solidFill>
                <a:cs typeface="Arial"/>
              </a:rPr>
              <a:t>not</a:t>
            </a:r>
            <a:r>
              <a:rPr lang="en-US" spc="-110" dirty="0">
                <a:solidFill>
                  <a:srgbClr val="2F2B20"/>
                </a:solidFill>
                <a:cs typeface="Arial"/>
              </a:rPr>
              <a:t> </a:t>
            </a:r>
            <a:r>
              <a:rPr lang="en-US" spc="-13" dirty="0">
                <a:solidFill>
                  <a:srgbClr val="2F2B20"/>
                </a:solidFill>
                <a:cs typeface="Arial"/>
              </a:rPr>
              <a:t>very  </a:t>
            </a:r>
            <a:r>
              <a:rPr lang="en-US" spc="4" dirty="0">
                <a:solidFill>
                  <a:srgbClr val="2F2B20"/>
                </a:solidFill>
                <a:cs typeface="Arial"/>
              </a:rPr>
              <a:t>feature-</a:t>
            </a:r>
            <a:r>
              <a:rPr lang="en-US" spc="4" dirty="0" err="1">
                <a:solidFill>
                  <a:srgbClr val="2F2B20"/>
                </a:solidFill>
                <a:cs typeface="Arial"/>
              </a:rPr>
              <a:t>ful</a:t>
            </a:r>
            <a:r>
              <a:rPr lang="en-US" spc="4" dirty="0">
                <a:solidFill>
                  <a:srgbClr val="2F2B20"/>
                </a:solidFill>
                <a:cs typeface="Arial"/>
              </a:rPr>
              <a:t>; </a:t>
            </a:r>
            <a:r>
              <a:rPr lang="en-US" spc="9" dirty="0">
                <a:solidFill>
                  <a:srgbClr val="2F2B20"/>
                </a:solidFill>
                <a:cs typeface="Arial"/>
              </a:rPr>
              <a:t>keyboard</a:t>
            </a:r>
            <a:r>
              <a:rPr lang="en-US" spc="-35" dirty="0">
                <a:solidFill>
                  <a:srgbClr val="2F2B20"/>
                </a:solidFill>
                <a:cs typeface="Arial"/>
              </a:rPr>
              <a:t> </a:t>
            </a:r>
            <a:r>
              <a:rPr lang="en-US" dirty="0">
                <a:solidFill>
                  <a:srgbClr val="2F2B20"/>
                </a:solidFill>
                <a:cs typeface="Arial"/>
              </a:rPr>
              <a:t>driven</a:t>
            </a:r>
            <a:endParaRPr lang="en-US" dirty="0">
              <a:cs typeface="Arial"/>
            </a:endParaRPr>
          </a:p>
          <a:p>
            <a:pPr marL="333393" marR="23534" indent="-215164">
              <a:spcBef>
                <a:spcPts val="569"/>
              </a:spcBef>
              <a:buClr>
                <a:srgbClr val="A9A57C"/>
              </a:buClr>
              <a:buFont typeface="Arial"/>
              <a:buChar char="•"/>
              <a:tabLst>
                <a:tab pos="333393" algn="l"/>
              </a:tabLst>
            </a:pPr>
            <a:r>
              <a:rPr lang="en-US" b="1" dirty="0">
                <a:solidFill>
                  <a:srgbClr val="2F2B20"/>
                </a:solidFill>
                <a:cs typeface="Arial"/>
              </a:rPr>
              <a:t>vi/vim </a:t>
            </a:r>
            <a:r>
              <a:rPr lang="en-US" spc="-119" dirty="0">
                <a:solidFill>
                  <a:srgbClr val="2F2B20"/>
                </a:solidFill>
                <a:cs typeface="Arial"/>
              </a:rPr>
              <a:t>– </a:t>
            </a:r>
            <a:r>
              <a:rPr lang="en-US" spc="-9" dirty="0">
                <a:solidFill>
                  <a:srgbClr val="2F2B20"/>
                </a:solidFill>
                <a:cs typeface="Arial"/>
              </a:rPr>
              <a:t>universal; </a:t>
            </a:r>
            <a:r>
              <a:rPr lang="en-US" spc="9" dirty="0">
                <a:solidFill>
                  <a:srgbClr val="2F2B20"/>
                </a:solidFill>
                <a:cs typeface="Arial"/>
              </a:rPr>
              <a:t>keyboard </a:t>
            </a:r>
            <a:r>
              <a:rPr lang="en-US" dirty="0">
                <a:solidFill>
                  <a:srgbClr val="2F2B20"/>
                </a:solidFill>
                <a:cs typeface="Arial"/>
              </a:rPr>
              <a:t>driven; </a:t>
            </a:r>
            <a:r>
              <a:rPr lang="en-US" spc="22" dirty="0">
                <a:solidFill>
                  <a:srgbClr val="2F2B20"/>
                </a:solidFill>
                <a:cs typeface="Arial"/>
              </a:rPr>
              <a:t>powerful </a:t>
            </a:r>
            <a:r>
              <a:rPr lang="en-US" spc="53" dirty="0">
                <a:solidFill>
                  <a:srgbClr val="2F2B20"/>
                </a:solidFill>
                <a:cs typeface="Arial"/>
              </a:rPr>
              <a:t>but </a:t>
            </a:r>
            <a:r>
              <a:rPr lang="en-US" spc="4" dirty="0">
                <a:solidFill>
                  <a:srgbClr val="2F2B20"/>
                </a:solidFill>
                <a:cs typeface="Arial"/>
              </a:rPr>
              <a:t>some  </a:t>
            </a:r>
            <a:r>
              <a:rPr lang="en-US" dirty="0">
                <a:solidFill>
                  <a:srgbClr val="2F2B20"/>
                </a:solidFill>
                <a:cs typeface="Arial"/>
              </a:rPr>
              <a:t>learning </a:t>
            </a:r>
            <a:r>
              <a:rPr lang="en-US" spc="4" dirty="0">
                <a:solidFill>
                  <a:srgbClr val="2F2B20"/>
                </a:solidFill>
                <a:cs typeface="Arial"/>
              </a:rPr>
              <a:t>curve</a:t>
            </a:r>
            <a:r>
              <a:rPr lang="en-US" spc="-31" dirty="0">
                <a:solidFill>
                  <a:srgbClr val="2F2B20"/>
                </a:solidFill>
                <a:cs typeface="Arial"/>
              </a:rPr>
              <a:t> </a:t>
            </a:r>
            <a:r>
              <a:rPr lang="en-US" dirty="0">
                <a:solidFill>
                  <a:srgbClr val="2F2B20"/>
                </a:solidFill>
                <a:cs typeface="Arial"/>
              </a:rPr>
              <a:t>required</a:t>
            </a:r>
            <a:endParaRPr lang="en-US" dirty="0">
              <a:cs typeface="Arial"/>
            </a:endParaRPr>
          </a:p>
          <a:p>
            <a:pPr marL="333393" marR="108143" indent="-215164">
              <a:spcBef>
                <a:spcPts val="543"/>
              </a:spcBef>
              <a:buClr>
                <a:srgbClr val="A9A57C"/>
              </a:buClr>
              <a:buFont typeface="Arial"/>
              <a:buChar char="•"/>
              <a:tabLst>
                <a:tab pos="333393" algn="l"/>
              </a:tabLst>
            </a:pPr>
            <a:r>
              <a:rPr lang="en-US" b="1" spc="22" dirty="0">
                <a:solidFill>
                  <a:srgbClr val="2F2B20"/>
                </a:solidFill>
                <a:cs typeface="Arial"/>
              </a:rPr>
              <a:t>emacs </a:t>
            </a:r>
            <a:r>
              <a:rPr lang="en-US" spc="-119" dirty="0">
                <a:solidFill>
                  <a:srgbClr val="2F2B20"/>
                </a:solidFill>
                <a:cs typeface="Arial"/>
              </a:rPr>
              <a:t>– </a:t>
            </a:r>
            <a:r>
              <a:rPr lang="en-US" spc="9" dirty="0">
                <a:solidFill>
                  <a:srgbClr val="2F2B20"/>
                </a:solidFill>
                <a:cs typeface="Arial"/>
              </a:rPr>
              <a:t>keyboard </a:t>
            </a:r>
            <a:r>
              <a:rPr lang="en-US" spc="22" dirty="0">
                <a:solidFill>
                  <a:srgbClr val="2F2B20"/>
                </a:solidFill>
                <a:cs typeface="Arial"/>
              </a:rPr>
              <a:t>or </a:t>
            </a:r>
            <a:r>
              <a:rPr lang="en-US" spc="-26" dirty="0">
                <a:solidFill>
                  <a:srgbClr val="2F2B20"/>
                </a:solidFill>
                <a:cs typeface="Arial"/>
              </a:rPr>
              <a:t>GUI </a:t>
            </a:r>
            <a:r>
              <a:rPr lang="en-US" dirty="0">
                <a:solidFill>
                  <a:srgbClr val="2F2B20"/>
                </a:solidFill>
                <a:cs typeface="Arial"/>
              </a:rPr>
              <a:t>versions; </a:t>
            </a:r>
            <a:r>
              <a:rPr lang="en-US" spc="9" dirty="0">
                <a:solidFill>
                  <a:srgbClr val="2F2B20"/>
                </a:solidFill>
                <a:cs typeface="Arial"/>
              </a:rPr>
              <a:t>helpful </a:t>
            </a:r>
            <a:r>
              <a:rPr lang="en-US" dirty="0">
                <a:solidFill>
                  <a:srgbClr val="2F2B20"/>
                </a:solidFill>
                <a:cs typeface="Arial"/>
              </a:rPr>
              <a:t>extensions  </a:t>
            </a:r>
            <a:r>
              <a:rPr lang="en-US" spc="22" dirty="0">
                <a:solidFill>
                  <a:srgbClr val="2F2B20"/>
                </a:solidFill>
                <a:cs typeface="Arial"/>
              </a:rPr>
              <a:t>for </a:t>
            </a:r>
            <a:r>
              <a:rPr lang="en-US" spc="4" dirty="0">
                <a:solidFill>
                  <a:srgbClr val="2F2B20"/>
                </a:solidFill>
                <a:cs typeface="Arial"/>
              </a:rPr>
              <a:t>programmers;</a:t>
            </a:r>
            <a:r>
              <a:rPr lang="en-US" spc="-49" dirty="0">
                <a:solidFill>
                  <a:srgbClr val="2F2B20"/>
                </a:solidFill>
                <a:cs typeface="Arial"/>
              </a:rPr>
              <a:t> </a:t>
            </a:r>
            <a:r>
              <a:rPr lang="en-US" spc="26" dirty="0">
                <a:solidFill>
                  <a:srgbClr val="2F2B20"/>
                </a:solidFill>
                <a:cs typeface="Arial"/>
              </a:rPr>
              <a:t>well-documented</a:t>
            </a:r>
            <a:endParaRPr lang="en-US" dirty="0">
              <a:cs typeface="Arial"/>
            </a:endParaRPr>
          </a:p>
          <a:p>
            <a:pPr marL="333393" indent="-215164">
              <a:spcBef>
                <a:spcPts val="543"/>
              </a:spcBef>
              <a:buClr>
                <a:srgbClr val="A9A57C"/>
              </a:buClr>
              <a:buFont typeface="Arial"/>
              <a:buChar char="•"/>
              <a:tabLst>
                <a:tab pos="333393" algn="l"/>
              </a:tabLst>
            </a:pPr>
            <a:r>
              <a:rPr lang="en-US" b="1" spc="-9" dirty="0">
                <a:solidFill>
                  <a:srgbClr val="2F2B20"/>
                </a:solidFill>
                <a:cs typeface="Arial"/>
              </a:rPr>
              <a:t>LibreOffice </a:t>
            </a:r>
            <a:r>
              <a:rPr lang="en-US" spc="-119" dirty="0">
                <a:solidFill>
                  <a:srgbClr val="2F2B20"/>
                </a:solidFill>
                <a:cs typeface="Arial"/>
              </a:rPr>
              <a:t>– </a:t>
            </a:r>
            <a:r>
              <a:rPr lang="en-US" spc="22" dirty="0">
                <a:solidFill>
                  <a:srgbClr val="2F2B20"/>
                </a:solidFill>
                <a:cs typeface="Arial"/>
              </a:rPr>
              <a:t>for</a:t>
            </a:r>
            <a:r>
              <a:rPr lang="en-US" spc="93" dirty="0">
                <a:solidFill>
                  <a:srgbClr val="2F2B20"/>
                </a:solidFill>
                <a:cs typeface="Arial"/>
              </a:rPr>
              <a:t> </a:t>
            </a:r>
            <a:r>
              <a:rPr lang="en-US" spc="-44" dirty="0">
                <a:solidFill>
                  <a:srgbClr val="2F2B20"/>
                </a:solidFill>
                <a:cs typeface="Arial"/>
              </a:rPr>
              <a:t>WYSIWYG</a:t>
            </a:r>
            <a:endParaRPr lang="en-US" dirty="0">
              <a:cs typeface="Arial"/>
            </a:endParaRPr>
          </a:p>
          <a:p>
            <a:endParaRPr lang="en-US" dirty="0"/>
          </a:p>
        </p:txBody>
      </p:sp>
      <p:sp>
        <p:nvSpPr>
          <p:cNvPr id="10" name="object 10"/>
          <p:cNvSpPr txBox="1">
            <a:spLocks noGrp="1"/>
          </p:cNvSpPr>
          <p:nvPr>
            <p:ph type="dt" sz="half" idx="10"/>
          </p:nvPr>
        </p:nvSpPr>
        <p:spPr/>
        <p:txBody>
          <a:bodyPr/>
          <a:lstStyle/>
          <a:p>
            <a:fld id="{61BC7BAD-4657-CC48-80EF-1E65ECA4FF79}" type="datetime1">
              <a:rPr lang="en-US" smtClean="0"/>
              <a:t>2/2/19</a:t>
            </a:fld>
            <a:endParaRPr lang="en-US" dirty="0"/>
          </a:p>
        </p:txBody>
      </p:sp>
      <p:sp>
        <p:nvSpPr>
          <p:cNvPr id="9" name="object 9"/>
          <p:cNvSpPr txBox="1">
            <a:spLocks noGrp="1"/>
          </p:cNvSpPr>
          <p:nvPr>
            <p:ph type="ftr" sz="quarter" idx="11"/>
          </p:nvPr>
        </p:nvSpPr>
        <p:spPr/>
        <p:txBody>
          <a:bodyPr/>
          <a:lstStyle/>
          <a:p>
            <a:r>
              <a:rPr lang="en-US"/>
              <a:t>Fundamentals of HPC – Introduction to Linux</a:t>
            </a:r>
            <a:endParaRPr lang="en-US" dirty="0"/>
          </a:p>
        </p:txBody>
      </p:sp>
      <p:sp>
        <p:nvSpPr>
          <p:cNvPr id="13" name="Slide Number Placeholder 12">
            <a:extLst>
              <a:ext uri="{FF2B5EF4-FFF2-40B4-BE49-F238E27FC236}">
                <a16:creationId xmlns:a16="http://schemas.microsoft.com/office/drawing/2014/main" id="{1F947649-9FA6-A94E-A00D-DC6D77AA3694}"/>
              </a:ext>
            </a:extLst>
          </p:cNvPr>
          <p:cNvSpPr>
            <a:spLocks noGrp="1"/>
          </p:cNvSpPr>
          <p:nvPr>
            <p:ph type="sldNum" sz="quarter" idx="12"/>
          </p:nvPr>
        </p:nvSpPr>
        <p:spPr/>
        <p:txBody>
          <a:bodyPr/>
          <a:lstStyle/>
          <a:p>
            <a:fld id="{DD321DBF-325B-3546-BAAF-4F6E3B3181FF}" type="slidenum">
              <a:rPr lang="en-US" smtClean="0"/>
              <a:t>24</a:t>
            </a:fld>
            <a:endParaRPr lang="en-US"/>
          </a:p>
        </p:txBody>
      </p:sp>
    </p:spTree>
    <p:extLst>
      <p:ext uri="{BB962C8B-B14F-4D97-AF65-F5344CB8AC3E}">
        <p14:creationId xmlns:p14="http://schemas.microsoft.com/office/powerpoint/2010/main" val="3637466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dirty="0"/>
              <a:t>Modes (aka permissions)</a:t>
            </a:r>
          </a:p>
        </p:txBody>
      </p:sp>
      <p:sp>
        <p:nvSpPr>
          <p:cNvPr id="16" name="Content Placeholder 15">
            <a:extLst>
              <a:ext uri="{FF2B5EF4-FFF2-40B4-BE49-F238E27FC236}">
                <a16:creationId xmlns:a16="http://schemas.microsoft.com/office/drawing/2014/main" id="{7313C25D-F9BC-3245-9200-775DDA81B789}"/>
              </a:ext>
            </a:extLst>
          </p:cNvPr>
          <p:cNvSpPr>
            <a:spLocks noGrp="1"/>
          </p:cNvSpPr>
          <p:nvPr>
            <p:ph idx="1"/>
          </p:nvPr>
        </p:nvSpPr>
        <p:spPr/>
        <p:txBody>
          <a:bodyPr/>
          <a:lstStyle/>
          <a:p>
            <a:r>
              <a:rPr lang="en-US" dirty="0"/>
              <a:t>Three classes of users:</a:t>
            </a:r>
          </a:p>
          <a:p>
            <a:pPr lvl="1"/>
            <a:r>
              <a:rPr lang="en-US" dirty="0"/>
              <a:t>User (u) </a:t>
            </a:r>
            <a:r>
              <a:rPr lang="en-US" i="1" dirty="0"/>
              <a:t>aka “owner”</a:t>
            </a:r>
          </a:p>
          <a:p>
            <a:pPr lvl="1"/>
            <a:r>
              <a:rPr lang="en-US" dirty="0"/>
              <a:t>Group (g)</a:t>
            </a:r>
          </a:p>
          <a:p>
            <a:pPr lvl="1"/>
            <a:r>
              <a:rPr lang="en-US" dirty="0"/>
              <a:t>Other (o)</a:t>
            </a:r>
          </a:p>
          <a:p>
            <a:r>
              <a:rPr lang="en-US" dirty="0"/>
              <a:t>Three types of permissions</a:t>
            </a:r>
          </a:p>
          <a:p>
            <a:pPr lvl="1"/>
            <a:r>
              <a:rPr lang="en-US" dirty="0"/>
              <a:t>Read (r) </a:t>
            </a:r>
          </a:p>
          <a:p>
            <a:pPr lvl="1"/>
            <a:r>
              <a:rPr lang="en-US" dirty="0"/>
              <a:t>Write (w)</a:t>
            </a:r>
          </a:p>
          <a:p>
            <a:pPr lvl="1"/>
            <a:r>
              <a:rPr lang="en-US" dirty="0"/>
              <a:t>Execute (x)</a:t>
            </a:r>
          </a:p>
          <a:p>
            <a:pPr marL="0" indent="0">
              <a:buNone/>
            </a:pPr>
            <a:endParaRPr lang="en-US" dirty="0"/>
          </a:p>
        </p:txBody>
      </p:sp>
      <p:sp>
        <p:nvSpPr>
          <p:cNvPr id="13" name="object 13"/>
          <p:cNvSpPr txBox="1">
            <a:spLocks noGrp="1"/>
          </p:cNvSpPr>
          <p:nvPr>
            <p:ph type="dt" sz="half" idx="10"/>
          </p:nvPr>
        </p:nvSpPr>
        <p:spPr/>
        <p:txBody>
          <a:bodyPr/>
          <a:lstStyle/>
          <a:p>
            <a:fld id="{D3A82383-FE67-A041-9A54-530804B48151}" type="datetime1">
              <a:rPr lang="en-US" smtClean="0"/>
              <a:t>2/2/19</a:t>
            </a:fld>
            <a:endParaRPr lang="en-US" dirty="0"/>
          </a:p>
        </p:txBody>
      </p:sp>
      <p:sp>
        <p:nvSpPr>
          <p:cNvPr id="12" name="object 12"/>
          <p:cNvSpPr txBox="1">
            <a:spLocks noGrp="1"/>
          </p:cNvSpPr>
          <p:nvPr>
            <p:ph type="ftr" sz="quarter" idx="11"/>
          </p:nvPr>
        </p:nvSpPr>
        <p:spPr/>
        <p:txBody>
          <a:bodyPr/>
          <a:lstStyle/>
          <a:p>
            <a:r>
              <a:rPr lang="en-US"/>
              <a:t>Fundamentals of HPC – Introduction to Linux</a:t>
            </a:r>
            <a:endParaRPr lang="en-US" dirty="0"/>
          </a:p>
        </p:txBody>
      </p:sp>
      <p:sp>
        <p:nvSpPr>
          <p:cNvPr id="2" name="TextBox 1">
            <a:extLst>
              <a:ext uri="{FF2B5EF4-FFF2-40B4-BE49-F238E27FC236}">
                <a16:creationId xmlns:a16="http://schemas.microsoft.com/office/drawing/2014/main" id="{7888ABF6-5534-064E-929E-99DEF0734FF3}"/>
              </a:ext>
            </a:extLst>
          </p:cNvPr>
          <p:cNvSpPr txBox="1"/>
          <p:nvPr/>
        </p:nvSpPr>
        <p:spPr>
          <a:xfrm>
            <a:off x="7445201" y="2094445"/>
            <a:ext cx="3631508" cy="2612382"/>
          </a:xfrm>
          <a:prstGeom prst="rect">
            <a:avLst/>
          </a:prstGeom>
          <a:noFill/>
        </p:spPr>
        <p:txBody>
          <a:bodyPr wrap="square" rtlCol="0">
            <a:spAutoFit/>
          </a:bodyPr>
          <a:lstStyle/>
          <a:p>
            <a:r>
              <a:rPr lang="en-US" sz="2000" dirty="0"/>
              <a:t>     .. own grp </a:t>
            </a:r>
            <a:r>
              <a:rPr lang="en-US" sz="2000" dirty="0" err="1"/>
              <a:t>oth</a:t>
            </a:r>
            <a:r>
              <a:rPr lang="en-US" sz="2000" dirty="0"/>
              <a:t> </a:t>
            </a:r>
          </a:p>
          <a:p>
            <a:r>
              <a:rPr lang="en-US" sz="2800" dirty="0"/>
              <a:t>    -|---|---|--- </a:t>
            </a:r>
          </a:p>
          <a:p>
            <a:endParaRPr lang="en-US" sz="2800" dirty="0"/>
          </a:p>
          <a:p>
            <a:endParaRPr lang="en-US" sz="2800" dirty="0"/>
          </a:p>
          <a:p>
            <a:r>
              <a:rPr lang="en-US" sz="2800" spc="-18" dirty="0">
                <a:solidFill>
                  <a:srgbClr val="2F2B20"/>
                </a:solidFill>
                <a:latin typeface="Courier New"/>
                <a:cs typeface="Courier New"/>
              </a:rPr>
              <a:t>  </a:t>
            </a:r>
            <a:r>
              <a:rPr lang="en-US" sz="2800" spc="-18" dirty="0" err="1">
                <a:solidFill>
                  <a:srgbClr val="2F2B20"/>
                </a:solidFill>
                <a:latin typeface="Courier New"/>
                <a:cs typeface="Courier New"/>
              </a:rPr>
              <a:t>drwxr</a:t>
            </a:r>
            <a:r>
              <a:rPr lang="en-US" sz="2800" spc="-18" dirty="0">
                <a:solidFill>
                  <a:srgbClr val="2F2B20"/>
                </a:solidFill>
                <a:latin typeface="Courier New"/>
                <a:cs typeface="Courier New"/>
              </a:rPr>
              <a:t>-</a:t>
            </a:r>
            <a:r>
              <a:rPr lang="en-US" sz="2800" spc="-18" dirty="0" err="1">
                <a:solidFill>
                  <a:srgbClr val="2F2B20"/>
                </a:solidFill>
                <a:latin typeface="Courier New"/>
                <a:cs typeface="Courier New"/>
              </a:rPr>
              <a:t>xr</a:t>
            </a:r>
            <a:r>
              <a:rPr lang="en-US" sz="2800" spc="-18" dirty="0">
                <a:solidFill>
                  <a:srgbClr val="2F2B20"/>
                </a:solidFill>
                <a:latin typeface="Courier New"/>
                <a:cs typeface="Courier New"/>
              </a:rPr>
              <a:t>--</a:t>
            </a:r>
            <a:endParaRPr lang="en-US" sz="2800" dirty="0">
              <a:latin typeface="Courier New"/>
              <a:cs typeface="Courier New"/>
            </a:endParaRPr>
          </a:p>
          <a:p>
            <a:br>
              <a:rPr lang="en-US" sz="1588" dirty="0"/>
            </a:br>
            <a:endParaRPr lang="en-US" sz="1588" dirty="0"/>
          </a:p>
        </p:txBody>
      </p:sp>
      <p:sp>
        <p:nvSpPr>
          <p:cNvPr id="18" name="Slide Number Placeholder 17">
            <a:extLst>
              <a:ext uri="{FF2B5EF4-FFF2-40B4-BE49-F238E27FC236}">
                <a16:creationId xmlns:a16="http://schemas.microsoft.com/office/drawing/2014/main" id="{DA50FCFC-F61D-D04D-9940-17E3C8273357}"/>
              </a:ext>
            </a:extLst>
          </p:cNvPr>
          <p:cNvSpPr>
            <a:spLocks noGrp="1"/>
          </p:cNvSpPr>
          <p:nvPr>
            <p:ph type="sldNum" sz="quarter" idx="12"/>
          </p:nvPr>
        </p:nvSpPr>
        <p:spPr/>
        <p:txBody>
          <a:bodyPr/>
          <a:lstStyle/>
          <a:p>
            <a:fld id="{DD321DBF-325B-3546-BAAF-4F6E3B3181FF}" type="slidenum">
              <a:rPr lang="en-US" smtClean="0"/>
              <a:t>25</a:t>
            </a:fld>
            <a:endParaRPr lang="en-US"/>
          </a:p>
        </p:txBody>
      </p:sp>
    </p:spTree>
    <p:extLst>
      <p:ext uri="{BB962C8B-B14F-4D97-AF65-F5344CB8AC3E}">
        <p14:creationId xmlns:p14="http://schemas.microsoft.com/office/powerpoint/2010/main" val="2663697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a:t>Modes (continued)</a:t>
            </a:r>
            <a:endParaRPr lang="en-US" dirty="0"/>
          </a:p>
        </p:txBody>
      </p:sp>
      <p:sp>
        <p:nvSpPr>
          <p:cNvPr id="11" name="Content Placeholder 10">
            <a:extLst>
              <a:ext uri="{FF2B5EF4-FFF2-40B4-BE49-F238E27FC236}">
                <a16:creationId xmlns:a16="http://schemas.microsoft.com/office/drawing/2014/main" id="{83E83D5E-D61C-FA42-B081-6222DA9F92B6}"/>
              </a:ext>
            </a:extLst>
          </p:cNvPr>
          <p:cNvSpPr>
            <a:spLocks noGrp="1"/>
          </p:cNvSpPr>
          <p:nvPr>
            <p:ph idx="1"/>
          </p:nvPr>
        </p:nvSpPr>
        <p:spPr/>
        <p:txBody>
          <a:bodyPr>
            <a:normAutofit fontScale="92500" lnSpcReduction="20000"/>
          </a:bodyPr>
          <a:lstStyle/>
          <a:p>
            <a:pPr marL="333393" indent="-215164">
              <a:spcBef>
                <a:spcPts val="101"/>
              </a:spcBef>
              <a:buClr>
                <a:srgbClr val="A9A57C"/>
              </a:buClr>
              <a:buFont typeface="Arial"/>
              <a:buChar char="•"/>
              <a:tabLst>
                <a:tab pos="333393" algn="l"/>
              </a:tabLst>
            </a:pPr>
            <a:r>
              <a:rPr lang="en-US" dirty="0" err="1">
                <a:solidFill>
                  <a:srgbClr val="2F2B20"/>
                </a:solidFill>
                <a:latin typeface="Courier New"/>
                <a:cs typeface="Courier New"/>
              </a:rPr>
              <a:t>chmod</a:t>
            </a:r>
            <a:r>
              <a:rPr lang="en-US" spc="-754" dirty="0">
                <a:solidFill>
                  <a:srgbClr val="2F2B20"/>
                </a:solidFill>
                <a:latin typeface="Courier New"/>
                <a:cs typeface="Courier New"/>
              </a:rPr>
              <a:t> </a:t>
            </a:r>
            <a:r>
              <a:rPr lang="en-US" dirty="0">
                <a:solidFill>
                  <a:srgbClr val="2F2B20"/>
                </a:solidFill>
                <a:cs typeface="Arial"/>
              </a:rPr>
              <a:t>changes </a:t>
            </a:r>
            <a:r>
              <a:rPr lang="en-US" spc="22" dirty="0">
                <a:solidFill>
                  <a:srgbClr val="2F2B20"/>
                </a:solidFill>
                <a:cs typeface="Arial"/>
              </a:rPr>
              <a:t>modes:</a:t>
            </a:r>
            <a:endParaRPr lang="en-US" dirty="0">
              <a:cs typeface="Arial"/>
            </a:endParaRPr>
          </a:p>
          <a:p>
            <a:pPr>
              <a:spcBef>
                <a:spcPts val="31"/>
              </a:spcBef>
            </a:pPr>
            <a:endParaRPr lang="en-US" sz="4000" dirty="0">
              <a:latin typeface="Times New Roman"/>
              <a:cs typeface="Times New Roman"/>
            </a:endParaRPr>
          </a:p>
          <a:p>
            <a:pPr marL="11206"/>
            <a:r>
              <a:rPr lang="en-US" spc="-146" dirty="0">
                <a:solidFill>
                  <a:srgbClr val="2F2B20"/>
                </a:solidFill>
                <a:cs typeface="Arial"/>
              </a:rPr>
              <a:t>To </a:t>
            </a:r>
            <a:r>
              <a:rPr lang="en-US" spc="35" dirty="0">
                <a:solidFill>
                  <a:srgbClr val="2F2B20"/>
                </a:solidFill>
                <a:cs typeface="Arial"/>
              </a:rPr>
              <a:t>add </a:t>
            </a:r>
            <a:r>
              <a:rPr lang="en-US" spc="22" dirty="0">
                <a:solidFill>
                  <a:srgbClr val="2F2B20"/>
                </a:solidFill>
                <a:cs typeface="Arial"/>
              </a:rPr>
              <a:t>write </a:t>
            </a:r>
            <a:r>
              <a:rPr lang="en-US" spc="9" dirty="0">
                <a:solidFill>
                  <a:srgbClr val="2F2B20"/>
                </a:solidFill>
                <a:cs typeface="Arial"/>
              </a:rPr>
              <a:t>and </a:t>
            </a:r>
            <a:r>
              <a:rPr lang="en-US" spc="4" dirty="0">
                <a:solidFill>
                  <a:srgbClr val="2F2B20"/>
                </a:solidFill>
                <a:cs typeface="Arial"/>
              </a:rPr>
              <a:t>execute </a:t>
            </a:r>
            <a:r>
              <a:rPr lang="en-US" spc="9" dirty="0">
                <a:solidFill>
                  <a:srgbClr val="2F2B20"/>
                </a:solidFill>
                <a:cs typeface="Arial"/>
              </a:rPr>
              <a:t>permission </a:t>
            </a:r>
            <a:r>
              <a:rPr lang="en-US" spc="22" dirty="0">
                <a:solidFill>
                  <a:srgbClr val="2F2B20"/>
                </a:solidFill>
                <a:cs typeface="Arial"/>
              </a:rPr>
              <a:t>for </a:t>
            </a:r>
            <a:r>
              <a:rPr lang="en-US" spc="4" dirty="0">
                <a:solidFill>
                  <a:srgbClr val="2F2B20"/>
                </a:solidFill>
                <a:cs typeface="Arial"/>
              </a:rPr>
              <a:t>your</a:t>
            </a:r>
            <a:r>
              <a:rPr lang="en-US" spc="-53" dirty="0">
                <a:solidFill>
                  <a:srgbClr val="2F2B20"/>
                </a:solidFill>
                <a:cs typeface="Arial"/>
              </a:rPr>
              <a:t> </a:t>
            </a:r>
            <a:r>
              <a:rPr lang="en-US" spc="13" dirty="0">
                <a:solidFill>
                  <a:srgbClr val="2F2B20"/>
                </a:solidFill>
                <a:cs typeface="Arial"/>
              </a:rPr>
              <a:t>group:</a:t>
            </a:r>
            <a:endParaRPr lang="en-US" dirty="0">
              <a:cs typeface="Arial"/>
            </a:endParaRPr>
          </a:p>
          <a:p>
            <a:pPr marL="354125">
              <a:spcBef>
                <a:spcPts val="449"/>
              </a:spcBef>
            </a:pPr>
            <a:r>
              <a:rPr lang="en-US" dirty="0" err="1">
                <a:solidFill>
                  <a:srgbClr val="2F2B20"/>
                </a:solidFill>
                <a:latin typeface="Courier New"/>
                <a:cs typeface="Courier New"/>
              </a:rPr>
              <a:t>chmod</a:t>
            </a:r>
            <a:r>
              <a:rPr lang="en-US" dirty="0">
                <a:solidFill>
                  <a:srgbClr val="2F2B20"/>
                </a:solidFill>
                <a:latin typeface="Courier New"/>
                <a:cs typeface="Courier New"/>
              </a:rPr>
              <a:t> </a:t>
            </a:r>
            <a:r>
              <a:rPr lang="en-US" dirty="0" err="1">
                <a:solidFill>
                  <a:srgbClr val="2F2B20"/>
                </a:solidFill>
                <a:latin typeface="Courier New"/>
                <a:cs typeface="Courier New"/>
              </a:rPr>
              <a:t>g+wx</a:t>
            </a:r>
            <a:r>
              <a:rPr lang="en-US" spc="-26" dirty="0">
                <a:solidFill>
                  <a:srgbClr val="2F2B20"/>
                </a:solidFill>
                <a:latin typeface="Courier New"/>
                <a:cs typeface="Courier New"/>
              </a:rPr>
              <a:t> </a:t>
            </a:r>
            <a:r>
              <a:rPr lang="en-US" dirty="0">
                <a:solidFill>
                  <a:srgbClr val="2F2B20"/>
                </a:solidFill>
                <a:latin typeface="Courier New"/>
                <a:cs typeface="Courier New"/>
              </a:rPr>
              <a:t>filename</a:t>
            </a:r>
          </a:p>
          <a:p>
            <a:pPr>
              <a:lnSpc>
                <a:spcPct val="100000"/>
              </a:lnSpc>
            </a:pPr>
            <a:endParaRPr lang="en-US" dirty="0">
              <a:latin typeface="Times New Roman"/>
              <a:cs typeface="Times New Roman"/>
            </a:endParaRPr>
          </a:p>
          <a:p>
            <a:pPr marL="11206">
              <a:spcBef>
                <a:spcPts val="1350"/>
              </a:spcBef>
            </a:pPr>
            <a:r>
              <a:rPr lang="en-US" spc="-146" dirty="0">
                <a:solidFill>
                  <a:srgbClr val="2F2B20"/>
                </a:solidFill>
                <a:cs typeface="Arial"/>
              </a:rPr>
              <a:t>To </a:t>
            </a:r>
            <a:r>
              <a:rPr lang="en-US" spc="-9" dirty="0">
                <a:solidFill>
                  <a:srgbClr val="2F2B20"/>
                </a:solidFill>
                <a:cs typeface="Arial"/>
              </a:rPr>
              <a:t>remove </a:t>
            </a:r>
            <a:r>
              <a:rPr lang="en-US" spc="4" dirty="0">
                <a:solidFill>
                  <a:srgbClr val="2F2B20"/>
                </a:solidFill>
                <a:cs typeface="Arial"/>
              </a:rPr>
              <a:t>execute </a:t>
            </a:r>
            <a:r>
              <a:rPr lang="en-US" spc="9" dirty="0">
                <a:solidFill>
                  <a:srgbClr val="2F2B20"/>
                </a:solidFill>
                <a:cs typeface="Arial"/>
              </a:rPr>
              <a:t>permission </a:t>
            </a:r>
            <a:r>
              <a:rPr lang="en-US" spc="22" dirty="0">
                <a:solidFill>
                  <a:srgbClr val="2F2B20"/>
                </a:solidFill>
                <a:cs typeface="Arial"/>
              </a:rPr>
              <a:t>for</a:t>
            </a:r>
            <a:r>
              <a:rPr lang="en-US" spc="79" dirty="0">
                <a:solidFill>
                  <a:srgbClr val="2F2B20"/>
                </a:solidFill>
                <a:cs typeface="Arial"/>
              </a:rPr>
              <a:t> </a:t>
            </a:r>
            <a:r>
              <a:rPr lang="en-US" spc="4" dirty="0">
                <a:solidFill>
                  <a:srgbClr val="2F2B20"/>
                </a:solidFill>
                <a:cs typeface="Arial"/>
              </a:rPr>
              <a:t>others:</a:t>
            </a:r>
            <a:endParaRPr lang="en-US" dirty="0">
              <a:cs typeface="Arial"/>
            </a:endParaRPr>
          </a:p>
          <a:p>
            <a:pPr marL="354125">
              <a:spcBef>
                <a:spcPts val="446"/>
              </a:spcBef>
            </a:pPr>
            <a:r>
              <a:rPr lang="en-US" dirty="0" err="1">
                <a:solidFill>
                  <a:srgbClr val="2F2B20"/>
                </a:solidFill>
                <a:latin typeface="Courier New"/>
                <a:cs typeface="Courier New"/>
              </a:rPr>
              <a:t>chmod</a:t>
            </a:r>
            <a:r>
              <a:rPr lang="en-US" dirty="0">
                <a:solidFill>
                  <a:srgbClr val="2F2B20"/>
                </a:solidFill>
                <a:latin typeface="Courier New"/>
                <a:cs typeface="Courier New"/>
              </a:rPr>
              <a:t> o-x</a:t>
            </a:r>
            <a:r>
              <a:rPr lang="en-US" spc="-26" dirty="0">
                <a:solidFill>
                  <a:srgbClr val="2F2B20"/>
                </a:solidFill>
                <a:latin typeface="Courier New"/>
                <a:cs typeface="Courier New"/>
              </a:rPr>
              <a:t> </a:t>
            </a:r>
            <a:r>
              <a:rPr lang="en-US" dirty="0">
                <a:solidFill>
                  <a:srgbClr val="2F2B20"/>
                </a:solidFill>
                <a:latin typeface="Courier New"/>
                <a:cs typeface="Courier New"/>
              </a:rPr>
              <a:t>filename</a:t>
            </a:r>
            <a:endParaRPr lang="en-US" dirty="0">
              <a:latin typeface="Courier New"/>
              <a:cs typeface="Courier New"/>
            </a:endParaRPr>
          </a:p>
          <a:p>
            <a:pPr>
              <a:lnSpc>
                <a:spcPct val="100000"/>
              </a:lnSpc>
            </a:pPr>
            <a:endParaRPr lang="en-US" dirty="0">
              <a:latin typeface="Times New Roman"/>
              <a:cs typeface="Times New Roman"/>
            </a:endParaRPr>
          </a:p>
          <a:p>
            <a:pPr marL="11206">
              <a:spcBef>
                <a:spcPts val="1354"/>
              </a:spcBef>
            </a:pPr>
            <a:r>
              <a:rPr lang="en-US" spc="-146" dirty="0">
                <a:solidFill>
                  <a:srgbClr val="2F2B20"/>
                </a:solidFill>
                <a:cs typeface="Arial"/>
              </a:rPr>
              <a:t>To </a:t>
            </a:r>
            <a:r>
              <a:rPr lang="en-US" spc="9" dirty="0">
                <a:solidFill>
                  <a:srgbClr val="2F2B20"/>
                </a:solidFill>
                <a:cs typeface="Arial"/>
              </a:rPr>
              <a:t>set only </a:t>
            </a:r>
            <a:r>
              <a:rPr lang="en-US" spc="-13" dirty="0">
                <a:solidFill>
                  <a:srgbClr val="2F2B20"/>
                </a:solidFill>
                <a:cs typeface="Arial"/>
              </a:rPr>
              <a:t>read </a:t>
            </a:r>
            <a:r>
              <a:rPr lang="en-US" spc="9" dirty="0">
                <a:solidFill>
                  <a:srgbClr val="2F2B20"/>
                </a:solidFill>
                <a:cs typeface="Arial"/>
              </a:rPr>
              <a:t>and </a:t>
            </a:r>
            <a:r>
              <a:rPr lang="en-US" spc="4" dirty="0">
                <a:solidFill>
                  <a:srgbClr val="2F2B20"/>
                </a:solidFill>
                <a:cs typeface="Arial"/>
              </a:rPr>
              <a:t>execute </a:t>
            </a:r>
            <a:r>
              <a:rPr lang="en-US" spc="22" dirty="0">
                <a:solidFill>
                  <a:srgbClr val="2F2B20"/>
                </a:solidFill>
                <a:cs typeface="Arial"/>
              </a:rPr>
              <a:t>for </a:t>
            </a:r>
            <a:r>
              <a:rPr lang="en-US" spc="4" dirty="0">
                <a:solidFill>
                  <a:srgbClr val="2F2B20"/>
                </a:solidFill>
                <a:cs typeface="Arial"/>
              </a:rPr>
              <a:t>your </a:t>
            </a:r>
            <a:r>
              <a:rPr lang="en-US" spc="22" dirty="0">
                <a:solidFill>
                  <a:srgbClr val="2F2B20"/>
                </a:solidFill>
                <a:cs typeface="Arial"/>
              </a:rPr>
              <a:t>group </a:t>
            </a:r>
            <a:r>
              <a:rPr lang="en-US" spc="9" dirty="0">
                <a:solidFill>
                  <a:srgbClr val="2F2B20"/>
                </a:solidFill>
                <a:cs typeface="Arial"/>
              </a:rPr>
              <a:t>and</a:t>
            </a:r>
            <a:r>
              <a:rPr lang="en-US" spc="-49" dirty="0">
                <a:solidFill>
                  <a:srgbClr val="2F2B20"/>
                </a:solidFill>
                <a:cs typeface="Arial"/>
              </a:rPr>
              <a:t> </a:t>
            </a:r>
            <a:r>
              <a:rPr lang="en-US" spc="4" dirty="0">
                <a:solidFill>
                  <a:srgbClr val="2F2B20"/>
                </a:solidFill>
                <a:cs typeface="Arial"/>
              </a:rPr>
              <a:t>others:</a:t>
            </a:r>
            <a:endParaRPr lang="en-US" dirty="0">
              <a:cs typeface="Arial"/>
            </a:endParaRPr>
          </a:p>
          <a:p>
            <a:pPr marL="354125">
              <a:spcBef>
                <a:spcPts val="446"/>
              </a:spcBef>
            </a:pPr>
            <a:r>
              <a:rPr lang="en-US" dirty="0" err="1">
                <a:solidFill>
                  <a:srgbClr val="2F2B20"/>
                </a:solidFill>
                <a:latin typeface="Courier New"/>
                <a:cs typeface="Courier New"/>
              </a:rPr>
              <a:t>chmod</a:t>
            </a:r>
            <a:r>
              <a:rPr lang="en-US" dirty="0">
                <a:solidFill>
                  <a:srgbClr val="2F2B20"/>
                </a:solidFill>
                <a:latin typeface="Courier New"/>
                <a:cs typeface="Courier New"/>
              </a:rPr>
              <a:t> go=</a:t>
            </a:r>
            <a:r>
              <a:rPr lang="en-US" dirty="0" err="1">
                <a:solidFill>
                  <a:srgbClr val="2F2B20"/>
                </a:solidFill>
                <a:latin typeface="Courier New"/>
                <a:cs typeface="Courier New"/>
              </a:rPr>
              <a:t>rx</a:t>
            </a:r>
            <a:r>
              <a:rPr lang="en-US" spc="-26" dirty="0">
                <a:solidFill>
                  <a:srgbClr val="2F2B20"/>
                </a:solidFill>
                <a:latin typeface="Courier New"/>
                <a:cs typeface="Courier New"/>
              </a:rPr>
              <a:t> </a:t>
            </a:r>
            <a:r>
              <a:rPr lang="en-US" dirty="0">
                <a:solidFill>
                  <a:srgbClr val="2F2B20"/>
                </a:solidFill>
                <a:latin typeface="Courier New"/>
                <a:cs typeface="Courier New"/>
              </a:rPr>
              <a:t>filename</a:t>
            </a:r>
            <a:endParaRPr lang="en-US" dirty="0">
              <a:latin typeface="Courier New"/>
              <a:cs typeface="Courier New"/>
            </a:endParaRPr>
          </a:p>
          <a:p>
            <a:endParaRPr lang="en-US" dirty="0"/>
          </a:p>
        </p:txBody>
      </p:sp>
      <p:sp>
        <p:nvSpPr>
          <p:cNvPr id="10" name="object 10"/>
          <p:cNvSpPr txBox="1">
            <a:spLocks noGrp="1"/>
          </p:cNvSpPr>
          <p:nvPr>
            <p:ph type="dt" sz="half" idx="10"/>
          </p:nvPr>
        </p:nvSpPr>
        <p:spPr/>
        <p:txBody>
          <a:bodyPr/>
          <a:lstStyle/>
          <a:p>
            <a:fld id="{010201F5-9E09-0D47-BF2B-FD239794E856}" type="datetime1">
              <a:rPr lang="en-US" smtClean="0"/>
              <a:t>2/2/19</a:t>
            </a:fld>
            <a:endParaRPr lang="en-US" dirty="0"/>
          </a:p>
        </p:txBody>
      </p:sp>
      <p:sp>
        <p:nvSpPr>
          <p:cNvPr id="9" name="object 9"/>
          <p:cNvSpPr txBox="1">
            <a:spLocks noGrp="1"/>
          </p:cNvSpPr>
          <p:nvPr>
            <p:ph type="ftr" sz="quarter" idx="11"/>
          </p:nvPr>
        </p:nvSpPr>
        <p:spPr/>
        <p:txBody>
          <a:bodyPr/>
          <a:lstStyle/>
          <a:p>
            <a:r>
              <a:rPr lang="en-US"/>
              <a:t>Fundamentals of HPC – Introduction to Linux</a:t>
            </a:r>
            <a:endParaRPr lang="en-US" dirty="0"/>
          </a:p>
        </p:txBody>
      </p:sp>
      <p:sp>
        <p:nvSpPr>
          <p:cNvPr id="13" name="Slide Number Placeholder 12">
            <a:extLst>
              <a:ext uri="{FF2B5EF4-FFF2-40B4-BE49-F238E27FC236}">
                <a16:creationId xmlns:a16="http://schemas.microsoft.com/office/drawing/2014/main" id="{2C705649-3C15-9242-A345-4C29F4274761}"/>
              </a:ext>
            </a:extLst>
          </p:cNvPr>
          <p:cNvSpPr>
            <a:spLocks noGrp="1"/>
          </p:cNvSpPr>
          <p:nvPr>
            <p:ph type="sldNum" sz="quarter" idx="12"/>
          </p:nvPr>
        </p:nvSpPr>
        <p:spPr/>
        <p:txBody>
          <a:bodyPr/>
          <a:lstStyle/>
          <a:p>
            <a:fld id="{DD321DBF-325B-3546-BAAF-4F6E3B3181FF}" type="slidenum">
              <a:rPr lang="en-US" smtClean="0"/>
              <a:t>26</a:t>
            </a:fld>
            <a:endParaRPr lang="en-US"/>
          </a:p>
        </p:txBody>
      </p:sp>
    </p:spTree>
    <p:extLst>
      <p:ext uri="{BB962C8B-B14F-4D97-AF65-F5344CB8AC3E}">
        <p14:creationId xmlns:p14="http://schemas.microsoft.com/office/powerpoint/2010/main" val="3945084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dirty="0"/>
              <a:t>Exercise 3</a:t>
            </a:r>
          </a:p>
        </p:txBody>
      </p:sp>
      <p:sp>
        <p:nvSpPr>
          <p:cNvPr id="11" name="Content Placeholder 10">
            <a:extLst>
              <a:ext uri="{FF2B5EF4-FFF2-40B4-BE49-F238E27FC236}">
                <a16:creationId xmlns:a16="http://schemas.microsoft.com/office/drawing/2014/main" id="{B5CA457A-8CAD-8A48-8BAB-20FA93E7A6B7}"/>
              </a:ext>
            </a:extLst>
          </p:cNvPr>
          <p:cNvSpPr>
            <a:spLocks noGrp="1"/>
          </p:cNvSpPr>
          <p:nvPr>
            <p:ph idx="1"/>
          </p:nvPr>
        </p:nvSpPr>
        <p:spPr/>
        <p:txBody>
          <a:bodyPr/>
          <a:lstStyle/>
          <a:p>
            <a:pPr marL="465069" indent="-453862">
              <a:spcBef>
                <a:spcPts val="649"/>
              </a:spcBef>
              <a:buClr>
                <a:srgbClr val="A9A57C"/>
              </a:buClr>
              <a:buAutoNum type="arabicPeriod"/>
              <a:tabLst>
                <a:tab pos="440414" algn="l"/>
                <a:tab pos="440975" algn="l"/>
              </a:tabLst>
            </a:pPr>
            <a:r>
              <a:rPr lang="en-US" spc="-9" dirty="0">
                <a:solidFill>
                  <a:srgbClr val="2F2B20"/>
                </a:solidFill>
                <a:cs typeface="Arial"/>
              </a:rPr>
              <a:t>Change </a:t>
            </a:r>
            <a:r>
              <a:rPr lang="en-US" spc="22" dirty="0">
                <a:solidFill>
                  <a:srgbClr val="2F2B20"/>
                </a:solidFill>
                <a:cs typeface="Arial"/>
              </a:rPr>
              <a:t>directory </a:t>
            </a:r>
            <a:r>
              <a:rPr lang="en-US" spc="57" dirty="0">
                <a:solidFill>
                  <a:srgbClr val="2F2B20"/>
                </a:solidFill>
                <a:cs typeface="Arial"/>
              </a:rPr>
              <a:t>to</a:t>
            </a:r>
            <a:r>
              <a:rPr lang="en-US" spc="-49" dirty="0">
                <a:solidFill>
                  <a:srgbClr val="2F2B20"/>
                </a:solidFill>
                <a:cs typeface="Arial"/>
              </a:rPr>
              <a:t> </a:t>
            </a:r>
            <a:r>
              <a:rPr lang="en-US" sz="2400" dirty="0">
                <a:solidFill>
                  <a:srgbClr val="2F2B20"/>
                </a:solidFill>
                <a:latin typeface="Courier New"/>
                <a:cs typeface="Courier New"/>
              </a:rPr>
              <a:t>~/HPC_Short_Course_Fall_2018/</a:t>
            </a:r>
            <a:r>
              <a:rPr lang="en-US" sz="2400" dirty="0" err="1">
                <a:solidFill>
                  <a:srgbClr val="2F2B20"/>
                </a:solidFill>
                <a:latin typeface="Courier New"/>
                <a:cs typeface="Courier New"/>
              </a:rPr>
              <a:t>introToLinux</a:t>
            </a:r>
            <a:r>
              <a:rPr lang="en-US" sz="2400" dirty="0">
                <a:solidFill>
                  <a:srgbClr val="2F2B20"/>
                </a:solidFill>
                <a:latin typeface="Courier New"/>
                <a:cs typeface="Courier New"/>
              </a:rPr>
              <a:t>/scripts</a:t>
            </a:r>
            <a:endParaRPr lang="en-US" sz="2400" dirty="0">
              <a:latin typeface="Courier New"/>
              <a:cs typeface="Courier New"/>
            </a:endParaRPr>
          </a:p>
          <a:p>
            <a:pPr marL="439854" indent="-428648">
              <a:spcBef>
                <a:spcPts val="565"/>
              </a:spcBef>
              <a:buClr>
                <a:srgbClr val="A9A57C"/>
              </a:buClr>
              <a:buAutoNum type="arabicPeriod"/>
              <a:tabLst>
                <a:tab pos="440414" algn="l"/>
                <a:tab pos="440975" algn="l"/>
              </a:tabLst>
            </a:pPr>
            <a:r>
              <a:rPr lang="en-US" spc="-13" dirty="0">
                <a:solidFill>
                  <a:srgbClr val="2F2B20"/>
                </a:solidFill>
                <a:cs typeface="Arial"/>
              </a:rPr>
              <a:t>Use </a:t>
            </a:r>
            <a:r>
              <a:rPr lang="en-US" dirty="0">
                <a:solidFill>
                  <a:srgbClr val="2F2B20"/>
                </a:solidFill>
                <a:latin typeface="Courier New"/>
                <a:cs typeface="Courier New"/>
              </a:rPr>
              <a:t>cat</a:t>
            </a:r>
            <a:r>
              <a:rPr lang="en-US" spc="-966" dirty="0">
                <a:solidFill>
                  <a:srgbClr val="2F2B20"/>
                </a:solidFill>
                <a:latin typeface="Courier New"/>
                <a:cs typeface="Courier New"/>
              </a:rPr>
              <a:t> </a:t>
            </a:r>
            <a:r>
              <a:rPr lang="en-US" spc="57" dirty="0">
                <a:solidFill>
                  <a:srgbClr val="2F2B20"/>
                </a:solidFill>
                <a:cs typeface="Arial"/>
              </a:rPr>
              <a:t>to </a:t>
            </a:r>
            <a:r>
              <a:rPr lang="en-US" spc="26" dirty="0">
                <a:solidFill>
                  <a:srgbClr val="2F2B20"/>
                </a:solidFill>
                <a:cs typeface="Arial"/>
              </a:rPr>
              <a:t>show </a:t>
            </a:r>
            <a:r>
              <a:rPr lang="en-US" spc="9" dirty="0">
                <a:solidFill>
                  <a:srgbClr val="2F2B20"/>
                </a:solidFill>
                <a:cs typeface="Arial"/>
              </a:rPr>
              <a:t>the </a:t>
            </a:r>
            <a:r>
              <a:rPr lang="en-US" spc="22" dirty="0">
                <a:solidFill>
                  <a:srgbClr val="2F2B20"/>
                </a:solidFill>
                <a:cs typeface="Arial"/>
              </a:rPr>
              <a:t>contents </a:t>
            </a:r>
            <a:r>
              <a:rPr lang="en-US" spc="35" dirty="0">
                <a:solidFill>
                  <a:srgbClr val="2F2B20"/>
                </a:solidFill>
                <a:cs typeface="Arial"/>
              </a:rPr>
              <a:t>of </a:t>
            </a:r>
            <a:r>
              <a:rPr lang="en-US" dirty="0" err="1">
                <a:solidFill>
                  <a:srgbClr val="2F2B20"/>
                </a:solidFill>
                <a:latin typeface="Courier New"/>
                <a:cs typeface="Courier New"/>
              </a:rPr>
              <a:t>hello.sh</a:t>
            </a:r>
            <a:endParaRPr lang="en-US" dirty="0">
              <a:latin typeface="Courier New"/>
              <a:cs typeface="Courier New"/>
            </a:endParaRPr>
          </a:p>
          <a:p>
            <a:pPr marL="439854" marR="773807" indent="-428648">
              <a:lnSpc>
                <a:spcPct val="103499"/>
              </a:lnSpc>
              <a:spcBef>
                <a:spcPts val="441"/>
              </a:spcBef>
              <a:buClr>
                <a:srgbClr val="A9A57C"/>
              </a:buClr>
              <a:buAutoNum type="arabicPeriod"/>
              <a:tabLst>
                <a:tab pos="440414" algn="l"/>
                <a:tab pos="440975" algn="l"/>
              </a:tabLst>
            </a:pPr>
            <a:r>
              <a:rPr lang="en-US" spc="-97" dirty="0">
                <a:solidFill>
                  <a:srgbClr val="2F2B20"/>
                </a:solidFill>
                <a:cs typeface="Arial"/>
              </a:rPr>
              <a:t>Try </a:t>
            </a:r>
            <a:r>
              <a:rPr lang="en-US" spc="57" dirty="0">
                <a:solidFill>
                  <a:srgbClr val="2F2B20"/>
                </a:solidFill>
                <a:cs typeface="Arial"/>
              </a:rPr>
              <a:t>to </a:t>
            </a:r>
            <a:r>
              <a:rPr lang="en-US" dirty="0">
                <a:solidFill>
                  <a:srgbClr val="2F2B20"/>
                </a:solidFill>
                <a:cs typeface="Arial"/>
              </a:rPr>
              <a:t>run </a:t>
            </a:r>
            <a:r>
              <a:rPr lang="en-US" dirty="0" err="1">
                <a:solidFill>
                  <a:srgbClr val="2F2B20"/>
                </a:solidFill>
                <a:latin typeface="Courier New"/>
                <a:cs typeface="Courier New"/>
              </a:rPr>
              <a:t>hello.sh</a:t>
            </a:r>
            <a:r>
              <a:rPr lang="en-US" spc="-918" dirty="0">
                <a:solidFill>
                  <a:srgbClr val="2F2B20"/>
                </a:solidFill>
                <a:latin typeface="Courier New"/>
                <a:cs typeface="Courier New"/>
              </a:rPr>
              <a:t> </a:t>
            </a:r>
            <a:r>
              <a:rPr lang="en-US" spc="44" dirty="0">
                <a:solidFill>
                  <a:srgbClr val="2F2B20"/>
                </a:solidFill>
                <a:cs typeface="Arial"/>
              </a:rPr>
              <a:t>by </a:t>
            </a:r>
            <a:r>
              <a:rPr lang="en-US" spc="31" dirty="0">
                <a:solidFill>
                  <a:srgbClr val="2F2B20"/>
                </a:solidFill>
                <a:cs typeface="Arial"/>
              </a:rPr>
              <a:t>typing </a:t>
            </a:r>
            <a:r>
              <a:rPr lang="en-US" spc="22" dirty="0">
                <a:solidFill>
                  <a:srgbClr val="2F2B20"/>
                </a:solidFill>
                <a:cs typeface="Arial"/>
              </a:rPr>
              <a:t>its </a:t>
            </a:r>
            <a:r>
              <a:rPr lang="en-US" spc="-9" dirty="0">
                <a:solidFill>
                  <a:srgbClr val="2F2B20"/>
                </a:solidFill>
                <a:cs typeface="Arial"/>
              </a:rPr>
              <a:t>name </a:t>
            </a:r>
            <a:r>
              <a:rPr lang="en-US" spc="22" dirty="0">
                <a:solidFill>
                  <a:srgbClr val="2F2B20"/>
                </a:solidFill>
                <a:cs typeface="Arial"/>
              </a:rPr>
              <a:t>at </a:t>
            </a:r>
            <a:r>
              <a:rPr lang="en-US" spc="9" dirty="0">
                <a:solidFill>
                  <a:srgbClr val="2F2B20"/>
                </a:solidFill>
                <a:cs typeface="Arial"/>
              </a:rPr>
              <a:t>the  </a:t>
            </a:r>
            <a:r>
              <a:rPr lang="en-US" spc="31" dirty="0">
                <a:solidFill>
                  <a:srgbClr val="2F2B20"/>
                </a:solidFill>
                <a:cs typeface="Arial"/>
              </a:rPr>
              <a:t>command</a:t>
            </a:r>
            <a:r>
              <a:rPr lang="en-US" spc="-13" dirty="0">
                <a:solidFill>
                  <a:srgbClr val="2F2B20"/>
                </a:solidFill>
                <a:cs typeface="Arial"/>
              </a:rPr>
              <a:t> </a:t>
            </a:r>
            <a:r>
              <a:rPr lang="en-US" spc="-9" dirty="0">
                <a:solidFill>
                  <a:srgbClr val="2F2B20"/>
                </a:solidFill>
                <a:cs typeface="Arial"/>
              </a:rPr>
              <a:t>line</a:t>
            </a:r>
            <a:endParaRPr lang="en-US" dirty="0">
              <a:cs typeface="Arial"/>
            </a:endParaRPr>
          </a:p>
          <a:p>
            <a:pPr marL="439854" indent="-428648">
              <a:spcBef>
                <a:spcPts val="446"/>
              </a:spcBef>
              <a:buClr>
                <a:srgbClr val="A9A57C"/>
              </a:buClr>
              <a:buAutoNum type="arabicPeriod"/>
              <a:tabLst>
                <a:tab pos="440414" algn="l"/>
                <a:tab pos="440975" algn="l"/>
              </a:tabLst>
            </a:pPr>
            <a:r>
              <a:rPr lang="en-US" spc="35" dirty="0">
                <a:solidFill>
                  <a:srgbClr val="2F2B20"/>
                </a:solidFill>
                <a:cs typeface="Arial"/>
              </a:rPr>
              <a:t>Add </a:t>
            </a:r>
            <a:r>
              <a:rPr lang="en-US" spc="4" dirty="0">
                <a:solidFill>
                  <a:srgbClr val="2F2B20"/>
                </a:solidFill>
                <a:cs typeface="Arial"/>
              </a:rPr>
              <a:t>execute </a:t>
            </a:r>
            <a:r>
              <a:rPr lang="en-US" spc="9" dirty="0">
                <a:solidFill>
                  <a:srgbClr val="2F2B20"/>
                </a:solidFill>
                <a:cs typeface="Arial"/>
              </a:rPr>
              <a:t>permission </a:t>
            </a:r>
            <a:r>
              <a:rPr lang="en-US" spc="57" dirty="0">
                <a:solidFill>
                  <a:srgbClr val="2F2B20"/>
                </a:solidFill>
                <a:cs typeface="Arial"/>
              </a:rPr>
              <a:t>to </a:t>
            </a:r>
            <a:r>
              <a:rPr lang="en-US" dirty="0" err="1">
                <a:solidFill>
                  <a:srgbClr val="2F2B20"/>
                </a:solidFill>
                <a:latin typeface="Courier New"/>
                <a:cs typeface="Courier New"/>
              </a:rPr>
              <a:t>hello.sh</a:t>
            </a:r>
            <a:r>
              <a:rPr lang="en-US" spc="-966" dirty="0">
                <a:solidFill>
                  <a:srgbClr val="2F2B20"/>
                </a:solidFill>
                <a:latin typeface="Courier New"/>
                <a:cs typeface="Courier New"/>
              </a:rPr>
              <a:t> </a:t>
            </a:r>
            <a:r>
              <a:rPr lang="en-US" spc="4" dirty="0">
                <a:solidFill>
                  <a:srgbClr val="2F2B20"/>
                </a:solidFill>
                <a:cs typeface="Arial"/>
              </a:rPr>
              <a:t>using </a:t>
            </a:r>
            <a:r>
              <a:rPr lang="en-US" dirty="0" err="1">
                <a:solidFill>
                  <a:srgbClr val="2F2B20"/>
                </a:solidFill>
                <a:latin typeface="Courier New"/>
                <a:cs typeface="Courier New"/>
              </a:rPr>
              <a:t>chmod</a:t>
            </a:r>
            <a:endParaRPr lang="en-US" dirty="0">
              <a:latin typeface="Courier New"/>
              <a:cs typeface="Courier New"/>
            </a:endParaRPr>
          </a:p>
          <a:p>
            <a:pPr marL="439854" indent="-428648">
              <a:spcBef>
                <a:spcPts val="653"/>
              </a:spcBef>
              <a:buClr>
                <a:srgbClr val="A9A57C"/>
              </a:buClr>
              <a:buAutoNum type="arabicPeriod"/>
              <a:tabLst>
                <a:tab pos="440414" algn="l"/>
                <a:tab pos="440975" algn="l"/>
              </a:tabLst>
            </a:pPr>
            <a:r>
              <a:rPr lang="en-US" spc="-13" dirty="0">
                <a:solidFill>
                  <a:srgbClr val="2F2B20"/>
                </a:solidFill>
                <a:cs typeface="Arial"/>
              </a:rPr>
              <a:t>Can </a:t>
            </a:r>
            <a:r>
              <a:rPr lang="en-US" spc="9" dirty="0">
                <a:solidFill>
                  <a:srgbClr val="2F2B20"/>
                </a:solidFill>
                <a:cs typeface="Arial"/>
              </a:rPr>
              <a:t>you </a:t>
            </a:r>
            <a:r>
              <a:rPr lang="en-US" dirty="0">
                <a:solidFill>
                  <a:srgbClr val="2F2B20"/>
                </a:solidFill>
                <a:cs typeface="Arial"/>
              </a:rPr>
              <a:t>run </a:t>
            </a:r>
            <a:r>
              <a:rPr lang="en-US" spc="44" dirty="0">
                <a:solidFill>
                  <a:srgbClr val="2F2B20"/>
                </a:solidFill>
                <a:cs typeface="Arial"/>
              </a:rPr>
              <a:t>it</a:t>
            </a:r>
            <a:r>
              <a:rPr lang="en-US" spc="-44" dirty="0">
                <a:solidFill>
                  <a:srgbClr val="2F2B20"/>
                </a:solidFill>
                <a:cs typeface="Arial"/>
              </a:rPr>
              <a:t> </a:t>
            </a:r>
            <a:r>
              <a:rPr lang="en-US" spc="26" dirty="0">
                <a:solidFill>
                  <a:srgbClr val="2F2B20"/>
                </a:solidFill>
                <a:cs typeface="Arial"/>
              </a:rPr>
              <a:t>now?</a:t>
            </a:r>
            <a:endParaRPr lang="en-US" dirty="0">
              <a:cs typeface="Arial"/>
            </a:endParaRPr>
          </a:p>
          <a:p>
            <a:pPr marL="439854" marR="4483" indent="-428648">
              <a:spcBef>
                <a:spcPts val="538"/>
              </a:spcBef>
              <a:buClr>
                <a:srgbClr val="A9A57C"/>
              </a:buClr>
              <a:buAutoNum type="arabicPeriod"/>
              <a:tabLst>
                <a:tab pos="440414" algn="l"/>
                <a:tab pos="440975" algn="l"/>
                <a:tab pos="3328885" algn="l"/>
              </a:tabLst>
            </a:pPr>
            <a:r>
              <a:rPr lang="en-US" spc="-18" dirty="0">
                <a:solidFill>
                  <a:srgbClr val="2F2B20"/>
                </a:solidFill>
                <a:cs typeface="Arial"/>
              </a:rPr>
              <a:t>Is </a:t>
            </a:r>
            <a:r>
              <a:rPr lang="en-US" spc="-9" dirty="0">
                <a:solidFill>
                  <a:srgbClr val="2F2B20"/>
                </a:solidFill>
                <a:cs typeface="Arial"/>
              </a:rPr>
              <a:t>there </a:t>
            </a:r>
            <a:r>
              <a:rPr lang="en-US" spc="-35" dirty="0">
                <a:solidFill>
                  <a:srgbClr val="2F2B20"/>
                </a:solidFill>
                <a:cs typeface="Arial"/>
              </a:rPr>
              <a:t>a</a:t>
            </a:r>
            <a:r>
              <a:rPr lang="en-US" spc="35" dirty="0">
                <a:solidFill>
                  <a:srgbClr val="2F2B20"/>
                </a:solidFill>
                <a:cs typeface="Arial"/>
              </a:rPr>
              <a:t> </a:t>
            </a:r>
            <a:r>
              <a:rPr lang="en-US" spc="26" dirty="0">
                <a:solidFill>
                  <a:srgbClr val="2F2B20"/>
                </a:solidFill>
                <a:cs typeface="Arial"/>
              </a:rPr>
              <a:t>path</a:t>
            </a:r>
            <a:r>
              <a:rPr lang="en-US" spc="4" dirty="0">
                <a:solidFill>
                  <a:srgbClr val="2F2B20"/>
                </a:solidFill>
                <a:cs typeface="Arial"/>
              </a:rPr>
              <a:t> </a:t>
            </a:r>
            <a:r>
              <a:rPr lang="en-US" spc="-9" dirty="0">
                <a:solidFill>
                  <a:srgbClr val="2F2B20"/>
                </a:solidFill>
                <a:cs typeface="Arial"/>
              </a:rPr>
              <a:t>issue?	</a:t>
            </a:r>
            <a:r>
              <a:rPr lang="en-US" dirty="0">
                <a:solidFill>
                  <a:srgbClr val="2F2B20"/>
                </a:solidFill>
                <a:cs typeface="Arial"/>
              </a:rPr>
              <a:t>What </a:t>
            </a:r>
            <a:r>
              <a:rPr lang="en-US" spc="-40" dirty="0">
                <a:solidFill>
                  <a:srgbClr val="2F2B20"/>
                </a:solidFill>
                <a:cs typeface="Arial"/>
              </a:rPr>
              <a:t>are </a:t>
            </a:r>
            <a:r>
              <a:rPr lang="en-US" spc="66" dirty="0">
                <a:solidFill>
                  <a:srgbClr val="2F2B20"/>
                </a:solidFill>
                <a:cs typeface="Arial"/>
              </a:rPr>
              <a:t>two </a:t>
            </a:r>
            <a:r>
              <a:rPr lang="en-US" spc="9" dirty="0">
                <a:solidFill>
                  <a:srgbClr val="2F2B20"/>
                </a:solidFill>
                <a:cs typeface="Arial"/>
              </a:rPr>
              <a:t>ways you</a:t>
            </a:r>
            <a:r>
              <a:rPr lang="en-US" spc="-128" dirty="0">
                <a:solidFill>
                  <a:srgbClr val="2F2B20"/>
                </a:solidFill>
                <a:cs typeface="Arial"/>
              </a:rPr>
              <a:t> </a:t>
            </a:r>
            <a:r>
              <a:rPr lang="en-US" spc="35" dirty="0">
                <a:solidFill>
                  <a:srgbClr val="2F2B20"/>
                </a:solidFill>
                <a:cs typeface="Arial"/>
              </a:rPr>
              <a:t>could  </a:t>
            </a:r>
            <a:r>
              <a:rPr lang="en-US" spc="22" dirty="0">
                <a:solidFill>
                  <a:srgbClr val="2F2B20"/>
                </a:solidFill>
                <a:cs typeface="Arial"/>
              </a:rPr>
              <a:t>get </a:t>
            </a:r>
            <a:r>
              <a:rPr lang="en-US" spc="9" dirty="0">
                <a:solidFill>
                  <a:srgbClr val="2F2B20"/>
                </a:solidFill>
                <a:cs typeface="Arial"/>
              </a:rPr>
              <a:t>the </a:t>
            </a:r>
            <a:r>
              <a:rPr lang="en-US" spc="35" dirty="0">
                <a:solidFill>
                  <a:srgbClr val="2F2B20"/>
                </a:solidFill>
                <a:cs typeface="Arial"/>
              </a:rPr>
              <a:t>script </a:t>
            </a:r>
            <a:r>
              <a:rPr lang="en-US" spc="57" dirty="0">
                <a:solidFill>
                  <a:srgbClr val="2F2B20"/>
                </a:solidFill>
                <a:cs typeface="Arial"/>
              </a:rPr>
              <a:t>to</a:t>
            </a:r>
            <a:r>
              <a:rPr lang="en-US" spc="-137" dirty="0">
                <a:solidFill>
                  <a:srgbClr val="2F2B20"/>
                </a:solidFill>
                <a:cs typeface="Arial"/>
              </a:rPr>
              <a:t> </a:t>
            </a:r>
            <a:r>
              <a:rPr lang="en-US" dirty="0">
                <a:solidFill>
                  <a:srgbClr val="2F2B20"/>
                </a:solidFill>
                <a:cs typeface="Arial"/>
              </a:rPr>
              <a:t>run?</a:t>
            </a:r>
            <a:endParaRPr lang="en-US" dirty="0">
              <a:cs typeface="Arial"/>
            </a:endParaRPr>
          </a:p>
          <a:p>
            <a:endParaRPr lang="en-US" dirty="0"/>
          </a:p>
        </p:txBody>
      </p:sp>
      <p:sp>
        <p:nvSpPr>
          <p:cNvPr id="10" name="object 10"/>
          <p:cNvSpPr txBox="1">
            <a:spLocks noGrp="1"/>
          </p:cNvSpPr>
          <p:nvPr>
            <p:ph type="dt" sz="half" idx="10"/>
          </p:nvPr>
        </p:nvSpPr>
        <p:spPr/>
        <p:txBody>
          <a:bodyPr/>
          <a:lstStyle/>
          <a:p>
            <a:fld id="{53638C97-608E-D24B-BF35-E34C3B710EE2}" type="datetime1">
              <a:rPr lang="en-US" smtClean="0"/>
              <a:t>2/2/19</a:t>
            </a:fld>
            <a:endParaRPr lang="en-US" dirty="0"/>
          </a:p>
        </p:txBody>
      </p:sp>
      <p:sp>
        <p:nvSpPr>
          <p:cNvPr id="9" name="object 9"/>
          <p:cNvSpPr txBox="1">
            <a:spLocks noGrp="1"/>
          </p:cNvSpPr>
          <p:nvPr>
            <p:ph type="ftr" sz="quarter" idx="11"/>
          </p:nvPr>
        </p:nvSpPr>
        <p:spPr/>
        <p:txBody>
          <a:bodyPr/>
          <a:lstStyle/>
          <a:p>
            <a:r>
              <a:rPr lang="en-US"/>
              <a:t>Fundamentals of HPC – Introduction to Linux</a:t>
            </a:r>
            <a:endParaRPr lang="en-US" dirty="0"/>
          </a:p>
        </p:txBody>
      </p:sp>
      <p:sp>
        <p:nvSpPr>
          <p:cNvPr id="13" name="Slide Number Placeholder 12">
            <a:extLst>
              <a:ext uri="{FF2B5EF4-FFF2-40B4-BE49-F238E27FC236}">
                <a16:creationId xmlns:a16="http://schemas.microsoft.com/office/drawing/2014/main" id="{14876EBD-DC13-174C-805E-6DE67D20C2C8}"/>
              </a:ext>
            </a:extLst>
          </p:cNvPr>
          <p:cNvSpPr>
            <a:spLocks noGrp="1"/>
          </p:cNvSpPr>
          <p:nvPr>
            <p:ph type="sldNum" sz="quarter" idx="12"/>
          </p:nvPr>
        </p:nvSpPr>
        <p:spPr/>
        <p:txBody>
          <a:bodyPr/>
          <a:lstStyle/>
          <a:p>
            <a:fld id="{DD321DBF-325B-3546-BAAF-4F6E3B3181FF}" type="slidenum">
              <a:rPr lang="en-US" smtClean="0"/>
              <a:t>27</a:t>
            </a:fld>
            <a:endParaRPr lang="en-US"/>
          </a:p>
        </p:txBody>
      </p:sp>
    </p:spTree>
    <p:extLst>
      <p:ext uri="{BB962C8B-B14F-4D97-AF65-F5344CB8AC3E}">
        <p14:creationId xmlns:p14="http://schemas.microsoft.com/office/powerpoint/2010/main" val="34951765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a:t>Processes</a:t>
            </a:r>
            <a:endParaRPr lang="en-US" dirty="0"/>
          </a:p>
        </p:txBody>
      </p:sp>
      <p:sp>
        <p:nvSpPr>
          <p:cNvPr id="11" name="Content Placeholder 10">
            <a:extLst>
              <a:ext uri="{FF2B5EF4-FFF2-40B4-BE49-F238E27FC236}">
                <a16:creationId xmlns:a16="http://schemas.microsoft.com/office/drawing/2014/main" id="{50617A6F-2F39-8340-85AA-49D95EB82F7E}"/>
              </a:ext>
            </a:extLst>
          </p:cNvPr>
          <p:cNvSpPr>
            <a:spLocks noGrp="1"/>
          </p:cNvSpPr>
          <p:nvPr>
            <p:ph idx="1"/>
          </p:nvPr>
        </p:nvSpPr>
        <p:spPr/>
        <p:txBody>
          <a:bodyPr/>
          <a:lstStyle/>
          <a:p>
            <a:pPr marL="225250" indent="-214044">
              <a:spcBef>
                <a:spcPts val="649"/>
              </a:spcBef>
              <a:buClr>
                <a:srgbClr val="A9A57C"/>
              </a:buClr>
              <a:tabLst>
                <a:tab pos="226371" algn="l"/>
              </a:tabLst>
            </a:pPr>
            <a:r>
              <a:rPr lang="en-US" sz="2250" spc="-35" dirty="0">
                <a:solidFill>
                  <a:srgbClr val="2F2B20"/>
                </a:solidFill>
                <a:cs typeface="Arial"/>
              </a:rPr>
              <a:t>A </a:t>
            </a:r>
            <a:r>
              <a:rPr lang="en-US" sz="2250" spc="9" dirty="0">
                <a:solidFill>
                  <a:srgbClr val="2F2B20"/>
                </a:solidFill>
                <a:cs typeface="Arial"/>
              </a:rPr>
              <a:t>process </a:t>
            </a:r>
            <a:r>
              <a:rPr lang="en-US" sz="2250" dirty="0">
                <a:solidFill>
                  <a:srgbClr val="2F2B20"/>
                </a:solidFill>
                <a:cs typeface="Arial"/>
              </a:rPr>
              <a:t>is </a:t>
            </a:r>
            <a:r>
              <a:rPr lang="en-US" sz="2250" spc="-35" dirty="0">
                <a:solidFill>
                  <a:srgbClr val="2F2B20"/>
                </a:solidFill>
                <a:cs typeface="Arial"/>
              </a:rPr>
              <a:t>a </a:t>
            </a:r>
            <a:r>
              <a:rPr lang="en-US" sz="2250" spc="4" dirty="0">
                <a:solidFill>
                  <a:srgbClr val="2F2B20"/>
                </a:solidFill>
                <a:cs typeface="Arial"/>
              </a:rPr>
              <a:t>unique </a:t>
            </a:r>
            <a:r>
              <a:rPr lang="en-US" sz="2250" spc="9" dirty="0">
                <a:solidFill>
                  <a:srgbClr val="2F2B20"/>
                </a:solidFill>
                <a:cs typeface="Arial"/>
              </a:rPr>
              <a:t>task; </a:t>
            </a:r>
            <a:r>
              <a:rPr lang="en-US" sz="2250" spc="44" dirty="0">
                <a:solidFill>
                  <a:srgbClr val="2F2B20"/>
                </a:solidFill>
                <a:cs typeface="Arial"/>
              </a:rPr>
              <a:t>it </a:t>
            </a:r>
            <a:r>
              <a:rPr lang="en-US" sz="2250" dirty="0">
                <a:solidFill>
                  <a:srgbClr val="2F2B20"/>
                </a:solidFill>
                <a:cs typeface="Arial"/>
              </a:rPr>
              <a:t>may </a:t>
            </a:r>
            <a:r>
              <a:rPr lang="en-US" sz="2250" spc="-22" dirty="0">
                <a:solidFill>
                  <a:srgbClr val="2F2B20"/>
                </a:solidFill>
                <a:cs typeface="Arial"/>
              </a:rPr>
              <a:t>have</a:t>
            </a:r>
            <a:r>
              <a:rPr lang="en-US" sz="2250" spc="-115" dirty="0">
                <a:solidFill>
                  <a:srgbClr val="2F2B20"/>
                </a:solidFill>
                <a:cs typeface="Arial"/>
              </a:rPr>
              <a:t> </a:t>
            </a:r>
            <a:r>
              <a:rPr lang="en-US" sz="2250" dirty="0">
                <a:solidFill>
                  <a:srgbClr val="2F2B20"/>
                </a:solidFill>
                <a:cs typeface="Arial"/>
              </a:rPr>
              <a:t>threads</a:t>
            </a:r>
            <a:endParaRPr lang="en-US" sz="2250" dirty="0">
              <a:cs typeface="Arial"/>
            </a:endParaRPr>
          </a:p>
          <a:p>
            <a:pPr marL="225250" indent="-214044">
              <a:spcBef>
                <a:spcPts val="565"/>
              </a:spcBef>
              <a:buClr>
                <a:srgbClr val="A9A57C"/>
              </a:buClr>
              <a:tabLst>
                <a:tab pos="226371" algn="l"/>
              </a:tabLst>
            </a:pPr>
            <a:r>
              <a:rPr lang="en-US" sz="2250" spc="-9" dirty="0">
                <a:solidFill>
                  <a:srgbClr val="2F2B20"/>
                </a:solidFill>
                <a:cs typeface="Arial"/>
              </a:rPr>
              <a:t>Examples:</a:t>
            </a:r>
            <a:endParaRPr lang="en-US" sz="2250" dirty="0">
              <a:cs typeface="Arial"/>
            </a:endParaRPr>
          </a:p>
          <a:p>
            <a:pPr marL="504852" lvl="1" indent="-214044">
              <a:spcBef>
                <a:spcPts val="521"/>
              </a:spcBef>
              <a:buClr>
                <a:srgbClr val="9CBEBD"/>
              </a:buClr>
              <a:tabLst>
                <a:tab pos="504852" algn="l"/>
                <a:tab pos="505412" algn="l"/>
                <a:tab pos="3897614" algn="l"/>
              </a:tabLst>
            </a:pPr>
            <a:r>
              <a:rPr lang="en-US" sz="2030" spc="9" dirty="0">
                <a:solidFill>
                  <a:srgbClr val="2F2B20"/>
                </a:solidFill>
                <a:cs typeface="Arial"/>
              </a:rPr>
              <a:t>Foreground</a:t>
            </a:r>
            <a:r>
              <a:rPr lang="en-US" sz="2030" spc="57" dirty="0">
                <a:solidFill>
                  <a:srgbClr val="2F2B20"/>
                </a:solidFill>
                <a:cs typeface="Arial"/>
              </a:rPr>
              <a:t> </a:t>
            </a:r>
            <a:r>
              <a:rPr lang="en-US" sz="2030" spc="9" dirty="0">
                <a:solidFill>
                  <a:srgbClr val="2F2B20"/>
                </a:solidFill>
                <a:cs typeface="Arial"/>
              </a:rPr>
              <a:t>vs</a:t>
            </a:r>
            <a:r>
              <a:rPr lang="en-US" sz="2030" spc="57" dirty="0">
                <a:solidFill>
                  <a:srgbClr val="2F2B20"/>
                </a:solidFill>
                <a:cs typeface="Arial"/>
              </a:rPr>
              <a:t> </a:t>
            </a:r>
            <a:r>
              <a:rPr lang="en-US" sz="2030" spc="35" dirty="0">
                <a:solidFill>
                  <a:srgbClr val="2F2B20"/>
                </a:solidFill>
                <a:cs typeface="Arial"/>
              </a:rPr>
              <a:t>background	</a:t>
            </a:r>
            <a:r>
              <a:rPr lang="en-US" sz="2030" spc="-146" dirty="0">
                <a:solidFill>
                  <a:srgbClr val="2F2B20"/>
                </a:solidFill>
                <a:cs typeface="Arial"/>
              </a:rPr>
              <a:t>( </a:t>
            </a:r>
            <a:r>
              <a:rPr lang="en-US" sz="2030" spc="-57" dirty="0">
                <a:solidFill>
                  <a:srgbClr val="2F2B20"/>
                </a:solidFill>
                <a:cs typeface="Arial"/>
              </a:rPr>
              <a:t>&amp;</a:t>
            </a:r>
            <a:r>
              <a:rPr lang="en-US" sz="2030" spc="-247" dirty="0">
                <a:solidFill>
                  <a:srgbClr val="2F2B20"/>
                </a:solidFill>
                <a:cs typeface="Arial"/>
              </a:rPr>
              <a:t> </a:t>
            </a:r>
            <a:r>
              <a:rPr lang="en-US" sz="2030" spc="-146" dirty="0">
                <a:solidFill>
                  <a:srgbClr val="2F2B20"/>
                </a:solidFill>
                <a:cs typeface="Arial"/>
              </a:rPr>
              <a:t>)</a:t>
            </a:r>
            <a:endParaRPr lang="en-US" sz="2030" dirty="0">
              <a:cs typeface="Arial"/>
            </a:endParaRPr>
          </a:p>
          <a:p>
            <a:pPr marL="504852" lvl="1" indent="-214044">
              <a:spcBef>
                <a:spcPts val="534"/>
              </a:spcBef>
              <a:buClr>
                <a:srgbClr val="9CBEBD"/>
              </a:buClr>
              <a:tabLst>
                <a:tab pos="504852" algn="l"/>
                <a:tab pos="505412" algn="l"/>
              </a:tabLst>
            </a:pPr>
            <a:r>
              <a:rPr lang="en-US" sz="2030" spc="35" dirty="0">
                <a:solidFill>
                  <a:srgbClr val="2F2B20"/>
                </a:solidFill>
                <a:cs typeface="Arial"/>
              </a:rPr>
              <a:t>jobs</a:t>
            </a:r>
            <a:r>
              <a:rPr lang="en-US" sz="2030" spc="4" dirty="0">
                <a:solidFill>
                  <a:srgbClr val="2F2B20"/>
                </a:solidFill>
                <a:cs typeface="Arial"/>
              </a:rPr>
              <a:t> </a:t>
            </a:r>
            <a:r>
              <a:rPr lang="en-US" sz="2030" spc="44" dirty="0">
                <a:solidFill>
                  <a:srgbClr val="2F2B20"/>
                </a:solidFill>
                <a:cs typeface="Arial"/>
              </a:rPr>
              <a:t>command</a:t>
            </a:r>
            <a:endParaRPr lang="en-US" sz="2030" dirty="0">
              <a:cs typeface="Arial"/>
            </a:endParaRPr>
          </a:p>
          <a:p>
            <a:pPr marL="504852" lvl="1" indent="-214044">
              <a:spcBef>
                <a:spcPts val="565"/>
              </a:spcBef>
              <a:buClr>
                <a:srgbClr val="9CBEBD"/>
              </a:buClr>
              <a:tabLst>
                <a:tab pos="504852" algn="l"/>
                <a:tab pos="505412" algn="l"/>
                <a:tab pos="2272114" algn="l"/>
                <a:tab pos="2491761" algn="l"/>
              </a:tabLst>
            </a:pPr>
            <a:r>
              <a:rPr lang="en-US" sz="2030" spc="44" dirty="0">
                <a:solidFill>
                  <a:srgbClr val="2F2B20"/>
                </a:solidFill>
                <a:cs typeface="Arial"/>
              </a:rPr>
              <a:t>Ctrl-C</a:t>
            </a:r>
            <a:r>
              <a:rPr lang="en-US" sz="2030" spc="22" dirty="0">
                <a:solidFill>
                  <a:srgbClr val="2F2B20"/>
                </a:solidFill>
                <a:cs typeface="Arial"/>
              </a:rPr>
              <a:t> </a:t>
            </a:r>
            <a:r>
              <a:rPr lang="en-US" sz="2030" spc="9" dirty="0">
                <a:solidFill>
                  <a:srgbClr val="2F2B20"/>
                </a:solidFill>
                <a:cs typeface="Arial"/>
              </a:rPr>
              <a:t>vs</a:t>
            </a:r>
            <a:r>
              <a:rPr lang="en-US" sz="2030" spc="22" dirty="0">
                <a:solidFill>
                  <a:srgbClr val="2F2B20"/>
                </a:solidFill>
                <a:cs typeface="Arial"/>
              </a:rPr>
              <a:t> </a:t>
            </a:r>
            <a:r>
              <a:rPr lang="en-US" sz="2030" spc="44" dirty="0">
                <a:solidFill>
                  <a:srgbClr val="2F2B20"/>
                </a:solidFill>
                <a:cs typeface="Arial"/>
              </a:rPr>
              <a:t>Ctrl-Z </a:t>
            </a:r>
            <a:r>
              <a:rPr lang="en-US" sz="2030" dirty="0">
                <a:solidFill>
                  <a:srgbClr val="2F2B20"/>
                </a:solidFill>
                <a:cs typeface="Arial"/>
              </a:rPr>
              <a:t>; </a:t>
            </a:r>
            <a:r>
              <a:rPr lang="en-US" sz="2030" spc="66" dirty="0" err="1">
                <a:solidFill>
                  <a:srgbClr val="2F2B20"/>
                </a:solidFill>
                <a:cs typeface="Arial"/>
              </a:rPr>
              <a:t>bg</a:t>
            </a:r>
            <a:endParaRPr lang="en-US" sz="2030" dirty="0">
              <a:cs typeface="Arial"/>
            </a:endParaRPr>
          </a:p>
          <a:p>
            <a:pPr marL="504852" lvl="1" indent="-214044">
              <a:spcBef>
                <a:spcPts val="538"/>
              </a:spcBef>
              <a:buClr>
                <a:srgbClr val="9CBEBD"/>
              </a:buClr>
              <a:tabLst>
                <a:tab pos="504852" algn="l"/>
                <a:tab pos="505412" algn="l"/>
              </a:tabLst>
            </a:pPr>
            <a:r>
              <a:rPr lang="en-US" sz="2030" spc="13" dirty="0">
                <a:solidFill>
                  <a:srgbClr val="2F2B20"/>
                </a:solidFill>
                <a:cs typeface="Arial"/>
              </a:rPr>
              <a:t>kill</a:t>
            </a:r>
            <a:endParaRPr lang="en-US" sz="2030" dirty="0">
              <a:cs typeface="Arial"/>
            </a:endParaRPr>
          </a:p>
          <a:p>
            <a:endParaRPr lang="en-US" dirty="0"/>
          </a:p>
        </p:txBody>
      </p:sp>
      <p:sp>
        <p:nvSpPr>
          <p:cNvPr id="10" name="object 10"/>
          <p:cNvSpPr txBox="1">
            <a:spLocks noGrp="1"/>
          </p:cNvSpPr>
          <p:nvPr>
            <p:ph type="dt" sz="half" idx="10"/>
          </p:nvPr>
        </p:nvSpPr>
        <p:spPr/>
        <p:txBody>
          <a:bodyPr/>
          <a:lstStyle/>
          <a:p>
            <a:fld id="{B61BFF0A-AD91-6B4D-BF16-89DD93FE72A6}" type="datetime1">
              <a:rPr lang="en-US" smtClean="0"/>
              <a:t>2/2/19</a:t>
            </a:fld>
            <a:endParaRPr lang="en-US" dirty="0"/>
          </a:p>
        </p:txBody>
      </p:sp>
      <p:sp>
        <p:nvSpPr>
          <p:cNvPr id="9" name="object 9"/>
          <p:cNvSpPr txBox="1">
            <a:spLocks noGrp="1"/>
          </p:cNvSpPr>
          <p:nvPr>
            <p:ph type="ftr" sz="quarter" idx="11"/>
          </p:nvPr>
        </p:nvSpPr>
        <p:spPr/>
        <p:txBody>
          <a:bodyPr/>
          <a:lstStyle/>
          <a:p>
            <a:r>
              <a:rPr lang="en-US"/>
              <a:t>Fundamentals of HPC – Introduction to Linux</a:t>
            </a:r>
            <a:endParaRPr lang="en-US" dirty="0"/>
          </a:p>
        </p:txBody>
      </p:sp>
      <p:sp>
        <p:nvSpPr>
          <p:cNvPr id="13" name="Slide Number Placeholder 12">
            <a:extLst>
              <a:ext uri="{FF2B5EF4-FFF2-40B4-BE49-F238E27FC236}">
                <a16:creationId xmlns:a16="http://schemas.microsoft.com/office/drawing/2014/main" id="{9E150097-BCA2-F445-B4B5-49685FBC8289}"/>
              </a:ext>
            </a:extLst>
          </p:cNvPr>
          <p:cNvSpPr>
            <a:spLocks noGrp="1"/>
          </p:cNvSpPr>
          <p:nvPr>
            <p:ph type="sldNum" sz="quarter" idx="12"/>
          </p:nvPr>
        </p:nvSpPr>
        <p:spPr/>
        <p:txBody>
          <a:bodyPr/>
          <a:lstStyle/>
          <a:p>
            <a:fld id="{DD321DBF-325B-3546-BAAF-4F6E3B3181FF}" type="slidenum">
              <a:rPr lang="en-US" smtClean="0"/>
              <a:t>28</a:t>
            </a:fld>
            <a:endParaRPr lang="en-US"/>
          </a:p>
        </p:txBody>
      </p:sp>
    </p:spTree>
    <p:extLst>
      <p:ext uri="{BB962C8B-B14F-4D97-AF65-F5344CB8AC3E}">
        <p14:creationId xmlns:p14="http://schemas.microsoft.com/office/powerpoint/2010/main" val="6837385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a:t>More about shells</a:t>
            </a:r>
            <a:endParaRPr lang="en-US" dirty="0"/>
          </a:p>
        </p:txBody>
      </p:sp>
      <p:sp>
        <p:nvSpPr>
          <p:cNvPr id="7" name="Content Placeholder 6">
            <a:extLst>
              <a:ext uri="{FF2B5EF4-FFF2-40B4-BE49-F238E27FC236}">
                <a16:creationId xmlns:a16="http://schemas.microsoft.com/office/drawing/2014/main" id="{98E4607D-090F-6E4F-9878-5C8A72DD1DA2}"/>
              </a:ext>
            </a:extLst>
          </p:cNvPr>
          <p:cNvSpPr>
            <a:spLocks noGrp="1"/>
          </p:cNvSpPr>
          <p:nvPr>
            <p:ph idx="1"/>
          </p:nvPr>
        </p:nvSpPr>
        <p:spPr/>
        <p:txBody>
          <a:bodyPr/>
          <a:lstStyle/>
          <a:p>
            <a:pPr marL="225810" indent="-214603">
              <a:spcBef>
                <a:spcPts val="671"/>
              </a:spcBef>
              <a:buClr>
                <a:srgbClr val="A9A57C"/>
              </a:buClr>
              <a:tabLst>
                <a:tab pos="226371" algn="l"/>
              </a:tabLst>
            </a:pPr>
            <a:r>
              <a:rPr lang="en-US" sz="2250" spc="22" dirty="0">
                <a:solidFill>
                  <a:srgbClr val="2F2B20"/>
                </a:solidFill>
                <a:cs typeface="Arial"/>
              </a:rPr>
              <a:t>Input </a:t>
            </a:r>
            <a:r>
              <a:rPr lang="en-US" sz="2250" spc="9" dirty="0">
                <a:solidFill>
                  <a:srgbClr val="2F2B20"/>
                </a:solidFill>
                <a:cs typeface="Arial"/>
              </a:rPr>
              <a:t>and </a:t>
            </a:r>
            <a:r>
              <a:rPr lang="en-US" sz="2250" spc="44" dirty="0">
                <a:solidFill>
                  <a:srgbClr val="2F2B20"/>
                </a:solidFill>
                <a:cs typeface="Arial"/>
              </a:rPr>
              <a:t>output</a:t>
            </a:r>
            <a:r>
              <a:rPr lang="en-US" sz="2250" spc="-79" dirty="0">
                <a:solidFill>
                  <a:srgbClr val="2F2B20"/>
                </a:solidFill>
                <a:cs typeface="Arial"/>
              </a:rPr>
              <a:t> </a:t>
            </a:r>
            <a:r>
              <a:rPr lang="en-US" sz="2250" spc="4" dirty="0">
                <a:solidFill>
                  <a:srgbClr val="2F2B20"/>
                </a:solidFill>
                <a:cs typeface="Arial"/>
              </a:rPr>
              <a:t>redirection</a:t>
            </a:r>
            <a:endParaRPr lang="en-US" sz="2250" dirty="0">
              <a:cs typeface="Arial"/>
            </a:endParaRPr>
          </a:p>
          <a:p>
            <a:pPr marL="504852" lvl="1" indent="-214603">
              <a:spcBef>
                <a:spcPts val="552"/>
              </a:spcBef>
              <a:buClr>
                <a:srgbClr val="9CBEBD"/>
              </a:buClr>
              <a:tabLst>
                <a:tab pos="504852" algn="l"/>
                <a:tab pos="505412" algn="l"/>
                <a:tab pos="6224639" algn="l"/>
              </a:tabLst>
            </a:pPr>
            <a:r>
              <a:rPr lang="en-US" sz="2030" spc="9" dirty="0">
                <a:solidFill>
                  <a:srgbClr val="2F2B20"/>
                </a:solidFill>
                <a:cs typeface="Arial"/>
              </a:rPr>
              <a:t>Send </a:t>
            </a:r>
            <a:r>
              <a:rPr lang="en-US" sz="2030" spc="49" dirty="0">
                <a:solidFill>
                  <a:srgbClr val="2F2B20"/>
                </a:solidFill>
                <a:cs typeface="Arial"/>
              </a:rPr>
              <a:t>output </a:t>
            </a:r>
            <a:r>
              <a:rPr lang="en-US" sz="2030" spc="31" dirty="0">
                <a:solidFill>
                  <a:srgbClr val="2F2B20"/>
                </a:solidFill>
                <a:cs typeface="Arial"/>
              </a:rPr>
              <a:t>from </a:t>
            </a:r>
            <a:r>
              <a:rPr lang="en-US" sz="2030" spc="-26" dirty="0">
                <a:solidFill>
                  <a:srgbClr val="2F2B20"/>
                </a:solidFill>
                <a:cs typeface="Arial"/>
              </a:rPr>
              <a:t>a </a:t>
            </a:r>
            <a:r>
              <a:rPr lang="en-US" sz="2030" spc="44" dirty="0">
                <a:solidFill>
                  <a:srgbClr val="2F2B20"/>
                </a:solidFill>
                <a:cs typeface="Arial"/>
              </a:rPr>
              <a:t>command </a:t>
            </a:r>
            <a:r>
              <a:rPr lang="en-US" sz="2030" spc="66" dirty="0">
                <a:solidFill>
                  <a:srgbClr val="2F2B20"/>
                </a:solidFill>
                <a:cs typeface="Arial"/>
              </a:rPr>
              <a:t>to </a:t>
            </a:r>
            <a:r>
              <a:rPr lang="en-US" sz="2030" spc="-26" dirty="0">
                <a:solidFill>
                  <a:srgbClr val="2F2B20"/>
                </a:solidFill>
                <a:cs typeface="Arial"/>
              </a:rPr>
              <a:t>a </a:t>
            </a:r>
            <a:r>
              <a:rPr lang="en-US" sz="2030" spc="22" dirty="0">
                <a:solidFill>
                  <a:srgbClr val="2F2B20"/>
                </a:solidFill>
                <a:cs typeface="Arial"/>
              </a:rPr>
              <a:t>new</a:t>
            </a:r>
            <a:r>
              <a:rPr lang="en-US" sz="2030" spc="110" dirty="0">
                <a:solidFill>
                  <a:srgbClr val="2F2B20"/>
                </a:solidFill>
                <a:cs typeface="Arial"/>
              </a:rPr>
              <a:t> </a:t>
            </a:r>
            <a:r>
              <a:rPr lang="en-US" sz="2030" dirty="0">
                <a:solidFill>
                  <a:srgbClr val="2F2B20"/>
                </a:solidFill>
                <a:cs typeface="Arial"/>
              </a:rPr>
              <a:t>file</a:t>
            </a:r>
            <a:r>
              <a:rPr lang="en-US" sz="2030" spc="44" dirty="0">
                <a:solidFill>
                  <a:srgbClr val="2F2B20"/>
                </a:solidFill>
                <a:cs typeface="Arial"/>
              </a:rPr>
              <a:t> with	&gt;</a:t>
            </a:r>
            <a:endParaRPr lang="en-US" sz="2030" dirty="0">
              <a:cs typeface="Arial"/>
            </a:endParaRPr>
          </a:p>
          <a:p>
            <a:pPr marL="504852" lvl="1" indent="-214603">
              <a:spcBef>
                <a:spcPts val="534"/>
              </a:spcBef>
              <a:buClr>
                <a:srgbClr val="9CBEBD"/>
              </a:buClr>
              <a:tabLst>
                <a:tab pos="504852" algn="l"/>
                <a:tab pos="505412" algn="l"/>
                <a:tab pos="5019943" algn="l"/>
              </a:tabLst>
            </a:pPr>
            <a:r>
              <a:rPr lang="en-US" sz="2030" spc="35" dirty="0">
                <a:solidFill>
                  <a:srgbClr val="2F2B20"/>
                </a:solidFill>
                <a:cs typeface="Arial"/>
              </a:rPr>
              <a:t>Append </a:t>
            </a:r>
            <a:r>
              <a:rPr lang="en-US" sz="2030" spc="49" dirty="0">
                <a:solidFill>
                  <a:srgbClr val="2F2B20"/>
                </a:solidFill>
                <a:cs typeface="Arial"/>
              </a:rPr>
              <a:t>output </a:t>
            </a:r>
            <a:r>
              <a:rPr lang="en-US" sz="2030" spc="66" dirty="0">
                <a:solidFill>
                  <a:srgbClr val="2F2B20"/>
                </a:solidFill>
                <a:cs typeface="Arial"/>
              </a:rPr>
              <a:t>to </a:t>
            </a:r>
            <a:r>
              <a:rPr lang="en-US" sz="2030" spc="-4" dirty="0">
                <a:solidFill>
                  <a:srgbClr val="2F2B20"/>
                </a:solidFill>
                <a:cs typeface="Arial"/>
              </a:rPr>
              <a:t>an </a:t>
            </a:r>
            <a:r>
              <a:rPr lang="en-US" sz="2030" spc="22" dirty="0">
                <a:solidFill>
                  <a:srgbClr val="2F2B20"/>
                </a:solidFill>
                <a:cs typeface="Arial"/>
              </a:rPr>
              <a:t>existing</a:t>
            </a:r>
            <a:r>
              <a:rPr lang="en-US" sz="2030" spc="35" dirty="0">
                <a:solidFill>
                  <a:srgbClr val="2F2B20"/>
                </a:solidFill>
                <a:cs typeface="Arial"/>
              </a:rPr>
              <a:t> </a:t>
            </a:r>
            <a:r>
              <a:rPr lang="en-US" sz="2030" dirty="0">
                <a:solidFill>
                  <a:srgbClr val="2F2B20"/>
                </a:solidFill>
                <a:cs typeface="Arial"/>
              </a:rPr>
              <a:t>file</a:t>
            </a:r>
            <a:r>
              <a:rPr lang="en-US" sz="2030" spc="44" dirty="0">
                <a:solidFill>
                  <a:srgbClr val="2F2B20"/>
                </a:solidFill>
                <a:cs typeface="Arial"/>
              </a:rPr>
              <a:t> with	&gt;&gt;</a:t>
            </a:r>
            <a:endParaRPr lang="en-US" sz="2030" dirty="0">
              <a:cs typeface="Arial"/>
            </a:endParaRPr>
          </a:p>
          <a:p>
            <a:pPr marL="504852" lvl="1" indent="-214603">
              <a:spcBef>
                <a:spcPts val="534"/>
              </a:spcBef>
              <a:buClr>
                <a:srgbClr val="9CBEBD"/>
              </a:buClr>
              <a:tabLst>
                <a:tab pos="504852" algn="l"/>
                <a:tab pos="505412" algn="l"/>
                <a:tab pos="5150498" algn="l"/>
              </a:tabLst>
            </a:pPr>
            <a:r>
              <a:rPr lang="en-US" sz="2030" dirty="0">
                <a:solidFill>
                  <a:srgbClr val="2F2B20"/>
                </a:solidFill>
                <a:cs typeface="Arial"/>
              </a:rPr>
              <a:t>Use </a:t>
            </a:r>
            <a:r>
              <a:rPr lang="en-US" sz="2030" spc="-26" dirty="0">
                <a:solidFill>
                  <a:srgbClr val="2F2B20"/>
                </a:solidFill>
                <a:cs typeface="Arial"/>
              </a:rPr>
              <a:t>a </a:t>
            </a:r>
            <a:r>
              <a:rPr lang="en-US" sz="2030" dirty="0">
                <a:solidFill>
                  <a:srgbClr val="2F2B20"/>
                </a:solidFill>
                <a:cs typeface="Arial"/>
              </a:rPr>
              <a:t>file </a:t>
            </a:r>
            <a:r>
              <a:rPr lang="en-US" sz="2030" spc="-4" dirty="0">
                <a:solidFill>
                  <a:srgbClr val="2F2B20"/>
                </a:solidFill>
                <a:cs typeface="Arial"/>
              </a:rPr>
              <a:t>as </a:t>
            </a:r>
            <a:r>
              <a:rPr lang="en-US" sz="2030" spc="35" dirty="0">
                <a:solidFill>
                  <a:srgbClr val="2F2B20"/>
                </a:solidFill>
                <a:cs typeface="Arial"/>
              </a:rPr>
              <a:t>input </a:t>
            </a:r>
            <a:r>
              <a:rPr lang="en-US" sz="2030" spc="66" dirty="0">
                <a:solidFill>
                  <a:srgbClr val="2F2B20"/>
                </a:solidFill>
                <a:cs typeface="Arial"/>
              </a:rPr>
              <a:t>to </a:t>
            </a:r>
            <a:r>
              <a:rPr lang="en-US" sz="2030" spc="-26" dirty="0">
                <a:solidFill>
                  <a:srgbClr val="2F2B20"/>
                </a:solidFill>
                <a:cs typeface="Arial"/>
              </a:rPr>
              <a:t>a</a:t>
            </a:r>
            <a:r>
              <a:rPr lang="en-US" sz="2030" spc="146" dirty="0">
                <a:solidFill>
                  <a:srgbClr val="2F2B20"/>
                </a:solidFill>
                <a:cs typeface="Arial"/>
              </a:rPr>
              <a:t> </a:t>
            </a:r>
            <a:r>
              <a:rPr lang="en-US" sz="2030" spc="44" dirty="0">
                <a:solidFill>
                  <a:srgbClr val="2F2B20"/>
                </a:solidFill>
                <a:cs typeface="Arial"/>
              </a:rPr>
              <a:t>command</a:t>
            </a:r>
            <a:r>
              <a:rPr lang="en-US" sz="2030" spc="22" dirty="0">
                <a:solidFill>
                  <a:srgbClr val="2F2B20"/>
                </a:solidFill>
                <a:cs typeface="Arial"/>
              </a:rPr>
              <a:t> </a:t>
            </a:r>
            <a:r>
              <a:rPr lang="en-US" sz="2030" spc="44" dirty="0">
                <a:solidFill>
                  <a:srgbClr val="2F2B20"/>
                </a:solidFill>
                <a:cs typeface="Arial"/>
              </a:rPr>
              <a:t>with	&lt;</a:t>
            </a:r>
            <a:endParaRPr lang="en-US" sz="2030" dirty="0">
              <a:cs typeface="Arial"/>
            </a:endParaRPr>
          </a:p>
          <a:p>
            <a:pPr marL="225810" marR="4483" indent="-214603">
              <a:spcBef>
                <a:spcPts val="552"/>
              </a:spcBef>
              <a:buClr>
                <a:srgbClr val="A9A57C"/>
              </a:buClr>
              <a:tabLst>
                <a:tab pos="226371" algn="l"/>
                <a:tab pos="1178922" algn="l"/>
              </a:tabLst>
            </a:pPr>
            <a:r>
              <a:rPr lang="en-US" sz="2250" spc="-4" dirty="0">
                <a:solidFill>
                  <a:srgbClr val="2F2B20"/>
                </a:solidFill>
                <a:cs typeface="Arial"/>
              </a:rPr>
              <a:t>Pipes:	</a:t>
            </a:r>
            <a:r>
              <a:rPr lang="en-US" sz="2250" spc="-84" dirty="0">
                <a:solidFill>
                  <a:srgbClr val="2F2B20"/>
                </a:solidFill>
                <a:cs typeface="Arial"/>
              </a:rPr>
              <a:t>| </a:t>
            </a:r>
            <a:r>
              <a:rPr lang="en-US" sz="2250" spc="4" dirty="0">
                <a:solidFill>
                  <a:srgbClr val="2F2B20"/>
                </a:solidFill>
                <a:cs typeface="Arial"/>
              </a:rPr>
              <a:t>sends </a:t>
            </a:r>
            <a:r>
              <a:rPr lang="en-US" sz="2250" spc="44" dirty="0">
                <a:solidFill>
                  <a:srgbClr val="2F2B20"/>
                </a:solidFill>
                <a:cs typeface="Arial"/>
              </a:rPr>
              <a:t>output </a:t>
            </a:r>
            <a:r>
              <a:rPr lang="en-US" sz="2250" spc="35" dirty="0">
                <a:solidFill>
                  <a:srgbClr val="2F2B20"/>
                </a:solidFill>
                <a:cs typeface="Arial"/>
              </a:rPr>
              <a:t>of </a:t>
            </a:r>
            <a:r>
              <a:rPr lang="en-US" sz="2250" dirty="0">
                <a:solidFill>
                  <a:srgbClr val="2F2B20"/>
                </a:solidFill>
                <a:cs typeface="Arial"/>
              </a:rPr>
              <a:t>one </a:t>
            </a:r>
            <a:r>
              <a:rPr lang="en-US" sz="2250" spc="31" dirty="0">
                <a:solidFill>
                  <a:srgbClr val="2F2B20"/>
                </a:solidFill>
                <a:cs typeface="Arial"/>
              </a:rPr>
              <a:t>command </a:t>
            </a:r>
            <a:r>
              <a:rPr lang="en-US" sz="2250" spc="57" dirty="0">
                <a:solidFill>
                  <a:srgbClr val="2F2B20"/>
                </a:solidFill>
                <a:cs typeface="Arial"/>
              </a:rPr>
              <a:t>to</a:t>
            </a:r>
            <a:r>
              <a:rPr lang="en-US" sz="2250" spc="-141" dirty="0">
                <a:solidFill>
                  <a:srgbClr val="2F2B20"/>
                </a:solidFill>
                <a:cs typeface="Arial"/>
              </a:rPr>
              <a:t> </a:t>
            </a:r>
            <a:r>
              <a:rPr lang="en-US" sz="2250" dirty="0">
                <a:solidFill>
                  <a:srgbClr val="2F2B20"/>
                </a:solidFill>
                <a:cs typeface="Arial"/>
              </a:rPr>
              <a:t>another  </a:t>
            </a:r>
            <a:r>
              <a:rPr lang="en-US" sz="2250" spc="31" dirty="0">
                <a:solidFill>
                  <a:srgbClr val="2F2B20"/>
                </a:solidFill>
                <a:cs typeface="Arial"/>
              </a:rPr>
              <a:t>command</a:t>
            </a:r>
            <a:endParaRPr lang="en-US" sz="2250" dirty="0">
              <a:cs typeface="Arial"/>
            </a:endParaRPr>
          </a:p>
          <a:p>
            <a:pPr marL="536230">
              <a:spcBef>
                <a:spcPts val="481"/>
              </a:spcBef>
            </a:pPr>
            <a:r>
              <a:rPr lang="en-US" sz="2250" dirty="0" err="1">
                <a:solidFill>
                  <a:srgbClr val="2F2B20"/>
                </a:solidFill>
                <a:latin typeface="Courier New"/>
                <a:cs typeface="Courier New"/>
              </a:rPr>
              <a:t>ps</a:t>
            </a:r>
            <a:r>
              <a:rPr lang="en-US" sz="2250" dirty="0">
                <a:solidFill>
                  <a:srgbClr val="2F2B20"/>
                </a:solidFill>
                <a:latin typeface="Courier New"/>
                <a:cs typeface="Courier New"/>
              </a:rPr>
              <a:t> -</a:t>
            </a:r>
            <a:r>
              <a:rPr lang="en-US" sz="2250" dirty="0" err="1">
                <a:solidFill>
                  <a:srgbClr val="2F2B20"/>
                </a:solidFill>
                <a:latin typeface="Courier New"/>
                <a:cs typeface="Courier New"/>
              </a:rPr>
              <a:t>ef</a:t>
            </a:r>
            <a:r>
              <a:rPr lang="en-US" sz="2250" dirty="0">
                <a:solidFill>
                  <a:srgbClr val="2F2B20"/>
                </a:solidFill>
                <a:latin typeface="Courier New"/>
                <a:cs typeface="Courier New"/>
              </a:rPr>
              <a:t> </a:t>
            </a:r>
            <a:r>
              <a:rPr lang="en-US" sz="2250" spc="4" dirty="0">
                <a:solidFill>
                  <a:srgbClr val="2F2B20"/>
                </a:solidFill>
                <a:latin typeface="Courier New"/>
                <a:cs typeface="Courier New"/>
              </a:rPr>
              <a:t>| </a:t>
            </a:r>
            <a:r>
              <a:rPr lang="en-US" sz="2250" dirty="0">
                <a:solidFill>
                  <a:srgbClr val="2F2B20"/>
                </a:solidFill>
                <a:latin typeface="Courier New"/>
                <a:cs typeface="Courier New"/>
              </a:rPr>
              <a:t>grep</a:t>
            </a:r>
            <a:r>
              <a:rPr lang="en-US" sz="2250" spc="-66" dirty="0">
                <a:solidFill>
                  <a:srgbClr val="2F2B20"/>
                </a:solidFill>
                <a:latin typeface="Courier New"/>
                <a:cs typeface="Courier New"/>
              </a:rPr>
              <a:t> </a:t>
            </a:r>
            <a:r>
              <a:rPr lang="en-US" sz="2250" dirty="0" err="1">
                <a:solidFill>
                  <a:srgbClr val="2F2B20"/>
                </a:solidFill>
                <a:latin typeface="Courier New"/>
                <a:cs typeface="Courier New"/>
              </a:rPr>
              <a:t>ruprech</a:t>
            </a:r>
            <a:endParaRPr lang="en-US" sz="2250" dirty="0">
              <a:latin typeface="Courier New"/>
              <a:cs typeface="Courier New"/>
            </a:endParaRPr>
          </a:p>
          <a:p>
            <a:endParaRPr lang="en-US" dirty="0"/>
          </a:p>
        </p:txBody>
      </p:sp>
      <p:sp>
        <p:nvSpPr>
          <p:cNvPr id="10" name="object 10"/>
          <p:cNvSpPr txBox="1">
            <a:spLocks noGrp="1"/>
          </p:cNvSpPr>
          <p:nvPr>
            <p:ph type="dt" sz="half" idx="10"/>
          </p:nvPr>
        </p:nvSpPr>
        <p:spPr/>
        <p:txBody>
          <a:bodyPr/>
          <a:lstStyle/>
          <a:p>
            <a:fld id="{D114671B-41BB-C14F-ACDC-839C8FEB918C}" type="datetime1">
              <a:rPr lang="en-US" smtClean="0"/>
              <a:t>2/2/19</a:t>
            </a:fld>
            <a:endParaRPr lang="en-US" dirty="0"/>
          </a:p>
        </p:txBody>
      </p:sp>
      <p:sp>
        <p:nvSpPr>
          <p:cNvPr id="9" name="object 9"/>
          <p:cNvSpPr txBox="1">
            <a:spLocks noGrp="1"/>
          </p:cNvSpPr>
          <p:nvPr>
            <p:ph type="ftr" sz="quarter" idx="11"/>
          </p:nvPr>
        </p:nvSpPr>
        <p:spPr/>
        <p:txBody>
          <a:bodyPr/>
          <a:lstStyle/>
          <a:p>
            <a:r>
              <a:rPr lang="en-US"/>
              <a:t>Fundamentals of HPC – Introduction to Linux</a:t>
            </a:r>
            <a:endParaRPr lang="en-US" dirty="0"/>
          </a:p>
        </p:txBody>
      </p:sp>
      <p:sp>
        <p:nvSpPr>
          <p:cNvPr id="8" name="Slide Number Placeholder 7">
            <a:extLst>
              <a:ext uri="{FF2B5EF4-FFF2-40B4-BE49-F238E27FC236}">
                <a16:creationId xmlns:a16="http://schemas.microsoft.com/office/drawing/2014/main" id="{0C4FA1C6-00C3-AA4F-A1A1-6125E2B91A6C}"/>
              </a:ext>
            </a:extLst>
          </p:cNvPr>
          <p:cNvSpPr>
            <a:spLocks noGrp="1"/>
          </p:cNvSpPr>
          <p:nvPr>
            <p:ph type="sldNum" sz="quarter" idx="12"/>
          </p:nvPr>
        </p:nvSpPr>
        <p:spPr/>
        <p:txBody>
          <a:bodyPr/>
          <a:lstStyle/>
          <a:p>
            <a:fld id="{DD321DBF-325B-3546-BAAF-4F6E3B3181FF}" type="slidenum">
              <a:rPr lang="en-US" smtClean="0"/>
              <a:t>29</a:t>
            </a:fld>
            <a:endParaRPr lang="en-US"/>
          </a:p>
        </p:txBody>
      </p:sp>
    </p:spTree>
    <p:extLst>
      <p:ext uri="{BB962C8B-B14F-4D97-AF65-F5344CB8AC3E}">
        <p14:creationId xmlns:p14="http://schemas.microsoft.com/office/powerpoint/2010/main" val="4136835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a:t>What is Linux?</a:t>
            </a:r>
            <a:endParaRPr lang="en-US" dirty="0"/>
          </a:p>
        </p:txBody>
      </p:sp>
      <p:sp>
        <p:nvSpPr>
          <p:cNvPr id="11" name="Content Placeholder 10">
            <a:extLst>
              <a:ext uri="{FF2B5EF4-FFF2-40B4-BE49-F238E27FC236}">
                <a16:creationId xmlns:a16="http://schemas.microsoft.com/office/drawing/2014/main" id="{240F4C37-7EE8-954B-9760-CAE769CFBD49}"/>
              </a:ext>
            </a:extLst>
          </p:cNvPr>
          <p:cNvSpPr>
            <a:spLocks noGrp="1"/>
          </p:cNvSpPr>
          <p:nvPr>
            <p:ph idx="1"/>
          </p:nvPr>
        </p:nvSpPr>
        <p:spPr/>
        <p:txBody>
          <a:bodyPr/>
          <a:lstStyle/>
          <a:p>
            <a:pPr marL="225250" indent="-214044">
              <a:spcBef>
                <a:spcPts val="649"/>
              </a:spcBef>
              <a:buClr>
                <a:srgbClr val="A9A57C"/>
              </a:buClr>
              <a:tabLst>
                <a:tab pos="226371" algn="l"/>
              </a:tabLst>
            </a:pPr>
            <a:r>
              <a:rPr lang="en-US" spc="-4" dirty="0">
                <a:solidFill>
                  <a:srgbClr val="2F2B20"/>
                </a:solidFill>
                <a:cs typeface="Arial"/>
              </a:rPr>
              <a:t>Part </a:t>
            </a:r>
            <a:r>
              <a:rPr lang="en-US" spc="35" dirty="0">
                <a:solidFill>
                  <a:srgbClr val="2F2B20"/>
                </a:solidFill>
                <a:cs typeface="Arial"/>
              </a:rPr>
              <a:t>of </a:t>
            </a:r>
            <a:r>
              <a:rPr lang="en-US" spc="9" dirty="0">
                <a:solidFill>
                  <a:srgbClr val="2F2B20"/>
                </a:solidFill>
                <a:cs typeface="Arial"/>
              </a:rPr>
              <a:t>the Unix-like </a:t>
            </a:r>
            <a:r>
              <a:rPr lang="en-US" spc="4" dirty="0">
                <a:solidFill>
                  <a:srgbClr val="2F2B20"/>
                </a:solidFill>
                <a:cs typeface="Arial"/>
              </a:rPr>
              <a:t>family </a:t>
            </a:r>
            <a:r>
              <a:rPr lang="en-US" spc="35" dirty="0">
                <a:solidFill>
                  <a:srgbClr val="2F2B20"/>
                </a:solidFill>
                <a:cs typeface="Arial"/>
              </a:rPr>
              <a:t>of </a:t>
            </a:r>
            <a:r>
              <a:rPr lang="en-US" spc="13" dirty="0">
                <a:solidFill>
                  <a:srgbClr val="2F2B20"/>
                </a:solidFill>
                <a:cs typeface="Arial"/>
              </a:rPr>
              <a:t>operating</a:t>
            </a:r>
            <a:r>
              <a:rPr lang="en-US" spc="-199" dirty="0">
                <a:solidFill>
                  <a:srgbClr val="2F2B20"/>
                </a:solidFill>
                <a:cs typeface="Arial"/>
              </a:rPr>
              <a:t> </a:t>
            </a:r>
            <a:r>
              <a:rPr lang="en-US" spc="4" dirty="0">
                <a:solidFill>
                  <a:srgbClr val="2F2B20"/>
                </a:solidFill>
                <a:cs typeface="Arial"/>
              </a:rPr>
              <a:t>systems.</a:t>
            </a:r>
            <a:endParaRPr lang="en-US" dirty="0">
              <a:cs typeface="Arial"/>
            </a:endParaRPr>
          </a:p>
          <a:p>
            <a:pPr marL="225250" indent="-214044">
              <a:spcBef>
                <a:spcPts val="565"/>
              </a:spcBef>
              <a:buClr>
                <a:srgbClr val="A9A57C"/>
              </a:buClr>
              <a:tabLst>
                <a:tab pos="226371" algn="l"/>
              </a:tabLst>
            </a:pPr>
            <a:r>
              <a:rPr lang="en-US" spc="9" dirty="0">
                <a:solidFill>
                  <a:srgbClr val="2F2B20"/>
                </a:solidFill>
                <a:cs typeface="Arial"/>
              </a:rPr>
              <a:t>Started </a:t>
            </a:r>
            <a:r>
              <a:rPr lang="en-US" dirty="0">
                <a:solidFill>
                  <a:srgbClr val="2F2B20"/>
                </a:solidFill>
                <a:cs typeface="Arial"/>
              </a:rPr>
              <a:t>in </a:t>
            </a:r>
            <a:r>
              <a:rPr lang="en-US" spc="-18" dirty="0">
                <a:solidFill>
                  <a:srgbClr val="2F2B20"/>
                </a:solidFill>
                <a:cs typeface="Arial"/>
              </a:rPr>
              <a:t>early </a:t>
            </a:r>
            <a:r>
              <a:rPr lang="en-US" spc="26" dirty="0">
                <a:solidFill>
                  <a:srgbClr val="2F2B20"/>
                </a:solidFill>
                <a:cs typeface="Arial"/>
              </a:rPr>
              <a:t>‘90s </a:t>
            </a:r>
            <a:r>
              <a:rPr lang="en-US" spc="44" dirty="0">
                <a:solidFill>
                  <a:srgbClr val="2F2B20"/>
                </a:solidFill>
                <a:cs typeface="Arial"/>
              </a:rPr>
              <a:t>by </a:t>
            </a:r>
            <a:r>
              <a:rPr lang="en-US" dirty="0">
                <a:solidFill>
                  <a:srgbClr val="2F2B20"/>
                </a:solidFill>
                <a:cs typeface="Arial"/>
              </a:rPr>
              <a:t>Linus</a:t>
            </a:r>
            <a:r>
              <a:rPr lang="en-US" spc="-132" dirty="0">
                <a:solidFill>
                  <a:srgbClr val="2F2B20"/>
                </a:solidFill>
                <a:cs typeface="Arial"/>
              </a:rPr>
              <a:t> </a:t>
            </a:r>
            <a:r>
              <a:rPr lang="en-US" spc="-31" dirty="0">
                <a:solidFill>
                  <a:srgbClr val="2F2B20"/>
                </a:solidFill>
                <a:cs typeface="Arial"/>
              </a:rPr>
              <a:t>Torvalds.</a:t>
            </a:r>
            <a:endParaRPr lang="en-US" dirty="0">
              <a:cs typeface="Arial"/>
            </a:endParaRPr>
          </a:p>
          <a:p>
            <a:pPr marL="225250" marR="56032" indent="-214044" algn="just">
              <a:spcBef>
                <a:spcPts val="534"/>
              </a:spcBef>
              <a:buClr>
                <a:srgbClr val="A9A57C"/>
              </a:buClr>
              <a:tabLst>
                <a:tab pos="226371" algn="l"/>
              </a:tabLst>
            </a:pPr>
            <a:r>
              <a:rPr lang="en-US" spc="-22" dirty="0">
                <a:solidFill>
                  <a:srgbClr val="2F2B20"/>
                </a:solidFill>
                <a:cs typeface="Arial"/>
              </a:rPr>
              <a:t>Typically r</a:t>
            </a:r>
            <a:r>
              <a:rPr lang="en-US" spc="-13" dirty="0">
                <a:solidFill>
                  <a:srgbClr val="2F2B20"/>
                </a:solidFill>
                <a:cs typeface="Arial"/>
              </a:rPr>
              <a:t>efers </a:t>
            </a:r>
            <a:r>
              <a:rPr lang="en-US" spc="9" dirty="0">
                <a:solidFill>
                  <a:srgbClr val="2F2B20"/>
                </a:solidFill>
                <a:cs typeface="Arial"/>
              </a:rPr>
              <a:t>only </a:t>
            </a:r>
            <a:r>
              <a:rPr lang="en-US" spc="57" dirty="0">
                <a:solidFill>
                  <a:srgbClr val="2F2B20"/>
                </a:solidFill>
                <a:cs typeface="Arial"/>
              </a:rPr>
              <a:t>to </a:t>
            </a:r>
            <a:r>
              <a:rPr lang="en-US" spc="9" dirty="0">
                <a:solidFill>
                  <a:srgbClr val="2F2B20"/>
                </a:solidFill>
                <a:cs typeface="Arial"/>
              </a:rPr>
              <a:t>the </a:t>
            </a:r>
            <a:r>
              <a:rPr lang="en-US" dirty="0">
                <a:solidFill>
                  <a:srgbClr val="2F2B20"/>
                </a:solidFill>
                <a:cs typeface="Arial"/>
              </a:rPr>
              <a:t>kernel with </a:t>
            </a:r>
            <a:r>
              <a:rPr lang="en-US" spc="9" dirty="0">
                <a:solidFill>
                  <a:srgbClr val="2F2B20"/>
                </a:solidFill>
                <a:cs typeface="Arial"/>
              </a:rPr>
              <a:t>software </a:t>
            </a:r>
            <a:r>
              <a:rPr lang="en-US" spc="22" dirty="0">
                <a:solidFill>
                  <a:srgbClr val="2F2B20"/>
                </a:solidFill>
                <a:cs typeface="Arial"/>
              </a:rPr>
              <a:t>from </a:t>
            </a:r>
            <a:r>
              <a:rPr lang="en-US" spc="9" dirty="0">
                <a:solidFill>
                  <a:srgbClr val="2F2B20"/>
                </a:solidFill>
                <a:cs typeface="Arial"/>
              </a:rPr>
              <a:t>the </a:t>
            </a:r>
            <a:r>
              <a:rPr lang="en-US" spc="-9" dirty="0">
                <a:solidFill>
                  <a:srgbClr val="2F2B20"/>
                </a:solidFill>
                <a:cs typeface="Arial"/>
              </a:rPr>
              <a:t>GNU </a:t>
            </a:r>
            <a:r>
              <a:rPr lang="en-US" spc="22" dirty="0">
                <a:solidFill>
                  <a:srgbClr val="2F2B20"/>
                </a:solidFill>
                <a:cs typeface="Arial"/>
              </a:rPr>
              <a:t>project </a:t>
            </a:r>
            <a:r>
              <a:rPr lang="en-US" spc="9" dirty="0">
                <a:solidFill>
                  <a:srgbClr val="2F2B20"/>
                </a:solidFill>
                <a:cs typeface="Arial"/>
              </a:rPr>
              <a:t>and </a:t>
            </a:r>
            <a:r>
              <a:rPr lang="en-US" spc="-13" dirty="0">
                <a:solidFill>
                  <a:srgbClr val="2F2B20"/>
                </a:solidFill>
                <a:cs typeface="Arial"/>
              </a:rPr>
              <a:t>elsewhere layered </a:t>
            </a:r>
            <a:r>
              <a:rPr lang="en-US" spc="13" dirty="0">
                <a:solidFill>
                  <a:srgbClr val="2F2B20"/>
                </a:solidFill>
                <a:cs typeface="Arial"/>
              </a:rPr>
              <a:t>on </a:t>
            </a:r>
            <a:r>
              <a:rPr lang="en-US" spc="66" dirty="0">
                <a:solidFill>
                  <a:srgbClr val="2F2B20"/>
                </a:solidFill>
                <a:cs typeface="Arial"/>
              </a:rPr>
              <a:t>top </a:t>
            </a:r>
            <a:r>
              <a:rPr lang="en-US" spc="57" dirty="0">
                <a:solidFill>
                  <a:srgbClr val="2F2B20"/>
                </a:solidFill>
                <a:cs typeface="Arial"/>
              </a:rPr>
              <a:t>to </a:t>
            </a:r>
            <a:r>
              <a:rPr lang="en-US" spc="26" dirty="0">
                <a:solidFill>
                  <a:srgbClr val="2F2B20"/>
                </a:solidFill>
                <a:cs typeface="Arial"/>
              </a:rPr>
              <a:t>form</a:t>
            </a:r>
            <a:r>
              <a:rPr lang="en-US" spc="-229" dirty="0">
                <a:solidFill>
                  <a:srgbClr val="2F2B20"/>
                </a:solidFill>
                <a:cs typeface="Arial"/>
              </a:rPr>
              <a:t> </a:t>
            </a:r>
            <a:r>
              <a:rPr lang="en-US" spc="-35" dirty="0">
                <a:solidFill>
                  <a:srgbClr val="2F2B20"/>
                </a:solidFill>
                <a:cs typeface="Arial"/>
              </a:rPr>
              <a:t>a  </a:t>
            </a:r>
            <a:r>
              <a:rPr lang="en-US" spc="26" dirty="0">
                <a:solidFill>
                  <a:srgbClr val="2F2B20"/>
                </a:solidFill>
                <a:cs typeface="Arial"/>
              </a:rPr>
              <a:t>complete </a:t>
            </a:r>
            <a:r>
              <a:rPr lang="en-US" spc="-31" dirty="0">
                <a:solidFill>
                  <a:srgbClr val="2F2B20"/>
                </a:solidFill>
                <a:cs typeface="Arial"/>
              </a:rPr>
              <a:t>OS. </a:t>
            </a:r>
            <a:r>
              <a:rPr lang="en-US" spc="44" dirty="0">
                <a:solidFill>
                  <a:srgbClr val="2F2B20"/>
                </a:solidFill>
                <a:cs typeface="Arial"/>
              </a:rPr>
              <a:t>Most </a:t>
            </a:r>
            <a:r>
              <a:rPr lang="en-US" dirty="0">
                <a:solidFill>
                  <a:srgbClr val="2F2B20"/>
                </a:solidFill>
                <a:cs typeface="Arial"/>
              </a:rPr>
              <a:t>is </a:t>
            </a:r>
            <a:r>
              <a:rPr lang="en-US" spc="13" dirty="0">
                <a:solidFill>
                  <a:srgbClr val="2F2B20"/>
                </a:solidFill>
                <a:cs typeface="Arial"/>
              </a:rPr>
              <a:t>open</a:t>
            </a:r>
            <a:r>
              <a:rPr lang="en-US" spc="-79" dirty="0">
                <a:solidFill>
                  <a:srgbClr val="2F2B20"/>
                </a:solidFill>
                <a:cs typeface="Arial"/>
              </a:rPr>
              <a:t> </a:t>
            </a:r>
            <a:r>
              <a:rPr lang="en-US" dirty="0">
                <a:solidFill>
                  <a:srgbClr val="2F2B20"/>
                </a:solidFill>
                <a:cs typeface="Arial"/>
              </a:rPr>
              <a:t>source.</a:t>
            </a:r>
            <a:endParaRPr lang="en-US" dirty="0">
              <a:cs typeface="Arial"/>
            </a:endParaRPr>
          </a:p>
          <a:p>
            <a:pPr marL="225250" marR="4483" indent="-214044">
              <a:spcBef>
                <a:spcPts val="547"/>
              </a:spcBef>
              <a:buClr>
                <a:srgbClr val="A9A57C"/>
              </a:buClr>
              <a:tabLst>
                <a:tab pos="226371" algn="l"/>
              </a:tabLst>
            </a:pPr>
            <a:r>
              <a:rPr lang="en-US" spc="-26" dirty="0">
                <a:solidFill>
                  <a:srgbClr val="2F2B20"/>
                </a:solidFill>
                <a:cs typeface="Arial"/>
              </a:rPr>
              <a:t>Several </a:t>
            </a:r>
            <a:r>
              <a:rPr lang="en-US" spc="22" dirty="0">
                <a:solidFill>
                  <a:srgbClr val="2F2B20"/>
                </a:solidFill>
                <a:cs typeface="Arial"/>
              </a:rPr>
              <a:t>distributions </a:t>
            </a:r>
            <a:r>
              <a:rPr lang="en-US" spc="-40" dirty="0">
                <a:solidFill>
                  <a:srgbClr val="2F2B20"/>
                </a:solidFill>
                <a:cs typeface="Arial"/>
              </a:rPr>
              <a:t>are </a:t>
            </a:r>
            <a:r>
              <a:rPr lang="en-US" spc="-9" dirty="0">
                <a:solidFill>
                  <a:srgbClr val="2F2B20"/>
                </a:solidFill>
                <a:cs typeface="Arial"/>
              </a:rPr>
              <a:t>available </a:t>
            </a:r>
            <a:r>
              <a:rPr lang="en-US" spc="-119" dirty="0">
                <a:solidFill>
                  <a:srgbClr val="2F2B20"/>
                </a:solidFill>
                <a:cs typeface="Arial"/>
              </a:rPr>
              <a:t>– </a:t>
            </a:r>
            <a:r>
              <a:rPr lang="en-US" spc="22" dirty="0">
                <a:solidFill>
                  <a:srgbClr val="2F2B20"/>
                </a:solidFill>
                <a:cs typeface="Arial"/>
              </a:rPr>
              <a:t>from </a:t>
            </a:r>
            <a:r>
              <a:rPr lang="en-US" spc="9" dirty="0">
                <a:solidFill>
                  <a:srgbClr val="2F2B20"/>
                </a:solidFill>
                <a:cs typeface="Arial"/>
              </a:rPr>
              <a:t>enterprise-  </a:t>
            </a:r>
            <a:r>
              <a:rPr lang="en-US" dirty="0">
                <a:solidFill>
                  <a:srgbClr val="2F2B20"/>
                </a:solidFill>
                <a:cs typeface="Arial"/>
              </a:rPr>
              <a:t>grade, like </a:t>
            </a:r>
            <a:r>
              <a:rPr lang="en-US" spc="-53" dirty="0">
                <a:solidFill>
                  <a:srgbClr val="2F2B20"/>
                </a:solidFill>
                <a:cs typeface="Arial"/>
              </a:rPr>
              <a:t>RHEL </a:t>
            </a:r>
            <a:r>
              <a:rPr lang="en-US" spc="22" dirty="0">
                <a:solidFill>
                  <a:srgbClr val="2F2B20"/>
                </a:solidFill>
                <a:cs typeface="Arial"/>
              </a:rPr>
              <a:t>or </a:t>
            </a:r>
            <a:r>
              <a:rPr lang="en-US" spc="-44" dirty="0">
                <a:solidFill>
                  <a:srgbClr val="2F2B20"/>
                </a:solidFill>
                <a:cs typeface="Arial"/>
              </a:rPr>
              <a:t>SUSE, </a:t>
            </a:r>
            <a:r>
              <a:rPr lang="en-US" spc="57" dirty="0">
                <a:solidFill>
                  <a:srgbClr val="2F2B20"/>
                </a:solidFill>
                <a:cs typeface="Arial"/>
              </a:rPr>
              <a:t>to </a:t>
            </a:r>
            <a:r>
              <a:rPr lang="en-US" dirty="0">
                <a:solidFill>
                  <a:srgbClr val="2F2B20"/>
                </a:solidFill>
                <a:cs typeface="Arial"/>
              </a:rPr>
              <a:t>more </a:t>
            </a:r>
            <a:r>
              <a:rPr lang="en-US" spc="13" dirty="0">
                <a:solidFill>
                  <a:srgbClr val="2F2B20"/>
                </a:solidFill>
                <a:cs typeface="Arial"/>
              </a:rPr>
              <a:t>consumer-focused,  </a:t>
            </a:r>
            <a:r>
              <a:rPr lang="en-US" dirty="0">
                <a:solidFill>
                  <a:srgbClr val="2F2B20"/>
                </a:solidFill>
                <a:cs typeface="Arial"/>
              </a:rPr>
              <a:t>like</a:t>
            </a:r>
            <a:r>
              <a:rPr lang="en-US" spc="-18" dirty="0">
                <a:solidFill>
                  <a:srgbClr val="2F2B20"/>
                </a:solidFill>
                <a:cs typeface="Arial"/>
              </a:rPr>
              <a:t> </a:t>
            </a:r>
            <a:r>
              <a:rPr lang="en-US" spc="22" dirty="0">
                <a:solidFill>
                  <a:srgbClr val="2F2B20"/>
                </a:solidFill>
                <a:cs typeface="Arial"/>
              </a:rPr>
              <a:t>Ubuntu.</a:t>
            </a:r>
            <a:endParaRPr lang="en-US" dirty="0">
              <a:cs typeface="Arial"/>
            </a:endParaRPr>
          </a:p>
          <a:p>
            <a:pPr marL="225250" marR="950310" indent="-214044">
              <a:spcBef>
                <a:spcPts val="578"/>
              </a:spcBef>
              <a:buClr>
                <a:srgbClr val="A9A57C"/>
              </a:buClr>
              <a:tabLst>
                <a:tab pos="226371" algn="l"/>
              </a:tabLst>
            </a:pPr>
            <a:r>
              <a:rPr lang="en-US" spc="-18" dirty="0">
                <a:solidFill>
                  <a:srgbClr val="2F2B20"/>
                </a:solidFill>
                <a:cs typeface="Arial"/>
              </a:rPr>
              <a:t>Runs </a:t>
            </a:r>
            <a:r>
              <a:rPr lang="en-US" spc="22" dirty="0">
                <a:solidFill>
                  <a:srgbClr val="2F2B20"/>
                </a:solidFill>
                <a:cs typeface="Arial"/>
              </a:rPr>
              <a:t>on </a:t>
            </a:r>
            <a:r>
              <a:rPr lang="en-US" dirty="0">
                <a:solidFill>
                  <a:srgbClr val="2F2B20"/>
                </a:solidFill>
                <a:cs typeface="Arial"/>
              </a:rPr>
              <a:t>everything </a:t>
            </a:r>
            <a:r>
              <a:rPr lang="en-US" spc="22" dirty="0">
                <a:solidFill>
                  <a:srgbClr val="2F2B20"/>
                </a:solidFill>
                <a:cs typeface="Arial"/>
              </a:rPr>
              <a:t>from </a:t>
            </a:r>
            <a:r>
              <a:rPr lang="en-US" spc="26" dirty="0">
                <a:solidFill>
                  <a:srgbClr val="2F2B20"/>
                </a:solidFill>
                <a:cs typeface="Arial"/>
              </a:rPr>
              <a:t>embedded </a:t>
            </a:r>
            <a:r>
              <a:rPr lang="en-US" spc="4" dirty="0">
                <a:solidFill>
                  <a:srgbClr val="2F2B20"/>
                </a:solidFill>
                <a:cs typeface="Arial"/>
              </a:rPr>
              <a:t>systems</a:t>
            </a:r>
            <a:r>
              <a:rPr lang="en-US" spc="-146" dirty="0">
                <a:solidFill>
                  <a:srgbClr val="2F2B20"/>
                </a:solidFill>
                <a:cs typeface="Arial"/>
              </a:rPr>
              <a:t> </a:t>
            </a:r>
            <a:r>
              <a:rPr lang="en-US" spc="57" dirty="0">
                <a:solidFill>
                  <a:srgbClr val="2F2B20"/>
                </a:solidFill>
                <a:cs typeface="Arial"/>
              </a:rPr>
              <a:t>to  </a:t>
            </a:r>
            <a:r>
              <a:rPr lang="en-US" spc="13" dirty="0">
                <a:solidFill>
                  <a:srgbClr val="2F2B20"/>
                </a:solidFill>
                <a:cs typeface="Arial"/>
              </a:rPr>
              <a:t>supercomputers.</a:t>
            </a:r>
            <a:endParaRPr lang="en-US" dirty="0">
              <a:cs typeface="Arial"/>
            </a:endParaRPr>
          </a:p>
          <a:p>
            <a:endParaRPr lang="en-US" dirty="0"/>
          </a:p>
        </p:txBody>
      </p:sp>
      <p:sp>
        <p:nvSpPr>
          <p:cNvPr id="10" name="object 10"/>
          <p:cNvSpPr txBox="1">
            <a:spLocks noGrp="1"/>
          </p:cNvSpPr>
          <p:nvPr>
            <p:ph type="dt" sz="half" idx="10"/>
          </p:nvPr>
        </p:nvSpPr>
        <p:spPr/>
        <p:txBody>
          <a:bodyPr/>
          <a:lstStyle/>
          <a:p>
            <a:fld id="{EC3BD48E-FBFF-9E44-ABDB-AF566ACDF286}" type="datetime1">
              <a:rPr lang="en-US" smtClean="0"/>
              <a:t>2/2/19</a:t>
            </a:fld>
            <a:endParaRPr lang="en-US" dirty="0"/>
          </a:p>
        </p:txBody>
      </p:sp>
      <p:sp>
        <p:nvSpPr>
          <p:cNvPr id="8" name="object 8"/>
          <p:cNvSpPr txBox="1">
            <a:spLocks noGrp="1"/>
          </p:cNvSpPr>
          <p:nvPr>
            <p:ph type="ftr" sz="quarter" idx="11"/>
          </p:nvPr>
        </p:nvSpPr>
        <p:spPr/>
        <p:txBody>
          <a:bodyPr/>
          <a:lstStyle/>
          <a:p>
            <a:r>
              <a:rPr lang="en-US"/>
              <a:t>Fundamentals of HPC – Introduction to Linux</a:t>
            </a:r>
            <a:endParaRPr lang="en-US" dirty="0"/>
          </a:p>
        </p:txBody>
      </p:sp>
      <p:sp>
        <p:nvSpPr>
          <p:cNvPr id="9" name="object 9"/>
          <p:cNvSpPr txBox="1">
            <a:spLocks noGrp="1"/>
          </p:cNvSpPr>
          <p:nvPr>
            <p:ph type="sldNum" sz="quarter" idx="12"/>
          </p:nvPr>
        </p:nvSpPr>
        <p:spPr/>
        <p:txBody>
          <a:bodyPr/>
          <a:lstStyle/>
          <a:p>
            <a:fld id="{81D60167-4931-47E6-BA6A-407CBD079E47}" type="slidenum">
              <a:rPr lang="en-US" smtClean="0"/>
              <a:pPr/>
              <a:t>3</a:t>
            </a:fld>
            <a:endParaRPr lang="en-US" dirty="0"/>
          </a:p>
        </p:txBody>
      </p:sp>
    </p:spTree>
    <p:extLst>
      <p:ext uri="{BB962C8B-B14F-4D97-AF65-F5344CB8AC3E}">
        <p14:creationId xmlns:p14="http://schemas.microsoft.com/office/powerpoint/2010/main" val="5557465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838199" y="365125"/>
            <a:ext cx="10654145" cy="1325563"/>
          </a:xfrm>
        </p:spPr>
        <p:txBody>
          <a:bodyPr>
            <a:normAutofit fontScale="90000"/>
          </a:bodyPr>
          <a:lstStyle/>
          <a:p>
            <a:pPr>
              <a:lnSpc>
                <a:spcPct val="100000"/>
              </a:lnSpc>
              <a:spcBef>
                <a:spcPts val="0"/>
              </a:spcBef>
            </a:pPr>
            <a:r>
              <a:rPr lang="en-US" spc="-110" dirty="0"/>
              <a:t>Shell Wildcards and Special Characters</a:t>
            </a:r>
            <a:endParaRPr lang="en-US" spc="-110" dirty="0">
              <a:cs typeface="Calibri Light"/>
            </a:endParaRPr>
          </a:p>
        </p:txBody>
      </p:sp>
      <p:sp>
        <p:nvSpPr>
          <p:cNvPr id="7" name="Content Placeholder 6">
            <a:extLst>
              <a:ext uri="{FF2B5EF4-FFF2-40B4-BE49-F238E27FC236}">
                <a16:creationId xmlns:a16="http://schemas.microsoft.com/office/drawing/2014/main" id="{98E4607D-090F-6E4F-9878-5C8A72DD1DA2}"/>
              </a:ext>
            </a:extLst>
          </p:cNvPr>
          <p:cNvSpPr>
            <a:spLocks noGrp="1"/>
          </p:cNvSpPr>
          <p:nvPr>
            <p:ph idx="1"/>
          </p:nvPr>
        </p:nvSpPr>
        <p:spPr/>
        <p:txBody>
          <a:bodyPr/>
          <a:lstStyle/>
          <a:p>
            <a:pPr>
              <a:buClr>
                <a:srgbClr val="A9A57C"/>
              </a:buClr>
              <a:tabLst>
                <a:tab pos="226371" algn="l"/>
              </a:tabLst>
            </a:pPr>
            <a:r>
              <a:rPr lang="en-US" sz="2250" dirty="0">
                <a:solidFill>
                  <a:srgbClr val="2F2B20"/>
                </a:solidFill>
                <a:latin typeface="Courier New"/>
                <a:cs typeface="Courier New"/>
              </a:rPr>
              <a:t>* - matches zero or more characters</a:t>
            </a:r>
            <a:r>
              <a:rPr lang="en-US" sz="2250" dirty="0">
                <a:solidFill>
                  <a:srgbClr val="000000"/>
                </a:solidFill>
                <a:latin typeface="Courier New"/>
                <a:cs typeface="Courier New"/>
              </a:rPr>
              <a:t> </a:t>
            </a:r>
            <a:endParaRPr lang="en-US" sz="2250" dirty="0">
              <a:latin typeface="Courier New"/>
              <a:cs typeface="Courier New"/>
            </a:endParaRPr>
          </a:p>
          <a:p>
            <a:pPr>
              <a:buClr>
                <a:srgbClr val="A9A57C"/>
              </a:buClr>
              <a:tabLst>
                <a:tab pos="226371" algn="l"/>
              </a:tabLst>
            </a:pPr>
            <a:r>
              <a:rPr lang="en-US" sz="2250" dirty="0">
                <a:solidFill>
                  <a:srgbClr val="2F2B20"/>
                </a:solidFill>
                <a:latin typeface="Courier New"/>
                <a:cs typeface="Courier New"/>
              </a:rPr>
              <a:t>? - matches a single character</a:t>
            </a:r>
            <a:r>
              <a:rPr lang="en-US" sz="2250" dirty="0">
                <a:solidFill>
                  <a:srgbClr val="000000"/>
                </a:solidFill>
                <a:latin typeface="Courier New"/>
                <a:cs typeface="Courier New"/>
              </a:rPr>
              <a:t> </a:t>
            </a:r>
            <a:endParaRPr lang="en-US" sz="2250" dirty="0">
              <a:latin typeface="Courier New"/>
              <a:cs typeface="Courier New"/>
            </a:endParaRPr>
          </a:p>
          <a:p>
            <a:pPr>
              <a:buClr>
                <a:srgbClr val="A9A57C"/>
              </a:buClr>
              <a:tabLst>
                <a:tab pos="226371" algn="l"/>
              </a:tabLst>
            </a:pPr>
            <a:r>
              <a:rPr lang="en-US" sz="2250" dirty="0">
                <a:solidFill>
                  <a:srgbClr val="2F2B20"/>
                </a:solidFill>
                <a:latin typeface="Courier New"/>
                <a:cs typeface="Courier New"/>
              </a:rPr>
              <a:t># - comment; rest of the line is ignored</a:t>
            </a:r>
            <a:r>
              <a:rPr lang="en-US" sz="2250" dirty="0">
                <a:solidFill>
                  <a:srgbClr val="000000"/>
                </a:solidFill>
                <a:latin typeface="Courier New"/>
                <a:cs typeface="Courier New"/>
              </a:rPr>
              <a:t> </a:t>
            </a:r>
            <a:endParaRPr lang="en-US" sz="2250" dirty="0">
              <a:latin typeface="Courier New"/>
              <a:cs typeface="Courier New"/>
            </a:endParaRPr>
          </a:p>
          <a:p>
            <a:pPr>
              <a:buClr>
                <a:srgbClr val="A9A57C"/>
              </a:buClr>
              <a:tabLst>
                <a:tab pos="226371" algn="l"/>
              </a:tabLst>
            </a:pPr>
            <a:r>
              <a:rPr lang="en-US" sz="2250" dirty="0">
                <a:solidFill>
                  <a:srgbClr val="2F2B20"/>
                </a:solidFill>
                <a:latin typeface="Courier New"/>
                <a:cs typeface="Courier New"/>
              </a:rPr>
              <a:t>\ - escape; don’t interpret the next character</a:t>
            </a:r>
            <a:endParaRPr lang="en-US" sz="1588" dirty="0"/>
          </a:p>
          <a:p>
            <a:endParaRPr lang="en-US" dirty="0"/>
          </a:p>
        </p:txBody>
      </p:sp>
      <p:sp>
        <p:nvSpPr>
          <p:cNvPr id="10" name="object 10"/>
          <p:cNvSpPr txBox="1">
            <a:spLocks noGrp="1"/>
          </p:cNvSpPr>
          <p:nvPr>
            <p:ph type="dt" sz="half" idx="10"/>
          </p:nvPr>
        </p:nvSpPr>
        <p:spPr/>
        <p:txBody>
          <a:bodyPr/>
          <a:lstStyle/>
          <a:p>
            <a:fld id="{5485B5E2-4FD8-454E-ACCD-A2C1431E82CD}" type="datetime1">
              <a:rPr lang="en-US" smtClean="0"/>
              <a:t>2/2/19</a:t>
            </a:fld>
            <a:endParaRPr lang="en-US" dirty="0"/>
          </a:p>
        </p:txBody>
      </p:sp>
      <p:sp>
        <p:nvSpPr>
          <p:cNvPr id="9" name="object 9"/>
          <p:cNvSpPr txBox="1">
            <a:spLocks noGrp="1"/>
          </p:cNvSpPr>
          <p:nvPr>
            <p:ph type="ftr" sz="quarter" idx="11"/>
          </p:nvPr>
        </p:nvSpPr>
        <p:spPr/>
        <p:txBody>
          <a:bodyPr/>
          <a:lstStyle/>
          <a:p>
            <a:r>
              <a:rPr lang="en-US"/>
              <a:t>Fundamentals of HPC – Introduction to Linux</a:t>
            </a:r>
            <a:endParaRPr lang="en-US" dirty="0"/>
          </a:p>
        </p:txBody>
      </p:sp>
      <p:sp>
        <p:nvSpPr>
          <p:cNvPr id="2" name="Slide Number Placeholder 1">
            <a:extLst>
              <a:ext uri="{FF2B5EF4-FFF2-40B4-BE49-F238E27FC236}">
                <a16:creationId xmlns:a16="http://schemas.microsoft.com/office/drawing/2014/main" id="{EE072CAA-0782-3E42-9B32-8B3ED915E108}"/>
              </a:ext>
            </a:extLst>
          </p:cNvPr>
          <p:cNvSpPr>
            <a:spLocks noGrp="1"/>
          </p:cNvSpPr>
          <p:nvPr>
            <p:ph type="sldNum" sz="quarter" idx="12"/>
          </p:nvPr>
        </p:nvSpPr>
        <p:spPr/>
        <p:txBody>
          <a:bodyPr/>
          <a:lstStyle/>
          <a:p>
            <a:fld id="{DD321DBF-325B-3546-BAAF-4F6E3B3181FF}" type="slidenum">
              <a:rPr lang="en-US" smtClean="0"/>
              <a:t>30</a:t>
            </a:fld>
            <a:endParaRPr lang="en-US"/>
          </a:p>
        </p:txBody>
      </p:sp>
    </p:spTree>
    <p:extLst>
      <p:ext uri="{BB962C8B-B14F-4D97-AF65-F5344CB8AC3E}">
        <p14:creationId xmlns:p14="http://schemas.microsoft.com/office/powerpoint/2010/main" val="21278790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p:txBody>
          <a:bodyPr/>
          <a:lstStyle/>
          <a:p>
            <a:r>
              <a:rPr lang="en-US"/>
              <a:t>Thank you!</a:t>
            </a:r>
          </a:p>
        </p:txBody>
      </p:sp>
      <p:sp>
        <p:nvSpPr>
          <p:cNvPr id="3" name="Content Placeholder 2">
            <a:extLst>
              <a:ext uri="{FF2B5EF4-FFF2-40B4-BE49-F238E27FC236}">
                <a16:creationId xmlns:a16="http://schemas.microsoft.com/office/drawing/2014/main" id="{267916C0-CE2A-5745-9EB0-4E63B2F60F5F}"/>
              </a:ext>
            </a:extLst>
          </p:cNvPr>
          <p:cNvSpPr>
            <a:spLocks noGrp="1"/>
          </p:cNvSpPr>
          <p:nvPr>
            <p:ph idx="1"/>
          </p:nvPr>
        </p:nvSpPr>
        <p:spPr/>
        <p:txBody>
          <a:bodyPr/>
          <a:lstStyle/>
          <a:p>
            <a:pPr marL="11206" marR="1278659">
              <a:lnSpc>
                <a:spcPct val="120100"/>
              </a:lnSpc>
              <a:spcBef>
                <a:spcPts val="88"/>
              </a:spcBef>
            </a:pPr>
            <a:r>
              <a:rPr lang="en-US" spc="-44" dirty="0">
                <a:solidFill>
                  <a:srgbClr val="2F2B20"/>
                </a:solidFill>
                <a:cs typeface="Arial"/>
              </a:rPr>
              <a:t>Please </a:t>
            </a:r>
            <a:r>
              <a:rPr lang="en-US" spc="9" dirty="0">
                <a:solidFill>
                  <a:srgbClr val="2F2B20"/>
                </a:solidFill>
                <a:cs typeface="Arial"/>
              </a:rPr>
              <a:t>fill </a:t>
            </a:r>
            <a:r>
              <a:rPr lang="en-US" spc="49" dirty="0">
                <a:solidFill>
                  <a:srgbClr val="2F2B20"/>
                </a:solidFill>
                <a:cs typeface="Arial"/>
              </a:rPr>
              <a:t>out </a:t>
            </a:r>
            <a:r>
              <a:rPr lang="en-US" spc="9" dirty="0">
                <a:solidFill>
                  <a:srgbClr val="2F2B20"/>
                </a:solidFill>
                <a:cs typeface="Arial"/>
              </a:rPr>
              <a:t>the </a:t>
            </a:r>
            <a:r>
              <a:rPr lang="en-US" spc="-31" dirty="0">
                <a:solidFill>
                  <a:srgbClr val="2F2B20"/>
                </a:solidFill>
                <a:cs typeface="Arial"/>
              </a:rPr>
              <a:t>survey!!!  </a:t>
            </a:r>
            <a:r>
              <a:rPr lang="en-US" u="heavy" spc="35" dirty="0">
                <a:solidFill>
                  <a:srgbClr val="D25814"/>
                </a:solidFill>
                <a:uFill>
                  <a:solidFill>
                    <a:srgbClr val="D25814"/>
                  </a:solidFill>
                </a:uFill>
                <a:cs typeface="Arial"/>
                <a:hlinkClick r:id="rId2"/>
              </a:rPr>
              <a:t>http://tinyurl.com/curc-survey18</a:t>
            </a:r>
            <a:endParaRPr lang="en-US" dirty="0">
              <a:cs typeface="Arial"/>
            </a:endParaRPr>
          </a:p>
          <a:p>
            <a:pPr marL="11206" marR="1278659">
              <a:lnSpc>
                <a:spcPct val="120100"/>
              </a:lnSpc>
              <a:spcBef>
                <a:spcPts val="88"/>
              </a:spcBef>
            </a:pPr>
            <a:endParaRPr lang="en-US" u="sng" spc="35" dirty="0">
              <a:solidFill>
                <a:srgbClr val="D25814"/>
              </a:solidFill>
              <a:cs typeface="Arial"/>
            </a:endParaRPr>
          </a:p>
          <a:p>
            <a:r>
              <a:rPr lang="en-US" spc="35" dirty="0">
                <a:solidFill>
                  <a:srgbClr val="000000"/>
                </a:solidFill>
                <a:cs typeface="Arial"/>
                <a:hlinkClick r:id="rId3"/>
              </a:rPr>
              <a:t>https://github.com/ResearchComputing/Fundamentals_HPC_Spring_2019</a:t>
            </a:r>
            <a:r>
              <a:rPr lang="en-US" spc="35" dirty="0">
                <a:solidFill>
                  <a:srgbClr val="000000"/>
                </a:solidFill>
                <a:cs typeface="Arial"/>
              </a:rPr>
              <a:t>  </a:t>
            </a:r>
            <a:endParaRPr lang="en-US" sz="1400" dirty="0">
              <a:solidFill>
                <a:srgbClr val="000000"/>
              </a:solidFill>
              <a:latin typeface="Calibri"/>
              <a:cs typeface="Calibri"/>
            </a:endParaRPr>
          </a:p>
          <a:p>
            <a:pPr marL="11206">
              <a:spcBef>
                <a:spcPts val="2559"/>
              </a:spcBef>
            </a:pPr>
            <a:r>
              <a:rPr lang="en-US" sz="2000" spc="-22" dirty="0">
                <a:solidFill>
                  <a:srgbClr val="2F2B20"/>
                </a:solidFill>
                <a:cs typeface="Arial"/>
              </a:rPr>
              <a:t>A </a:t>
            </a:r>
            <a:r>
              <a:rPr lang="en-US" sz="2000" spc="57" dirty="0">
                <a:solidFill>
                  <a:srgbClr val="2F2B20"/>
                </a:solidFill>
                <a:cs typeface="Arial"/>
              </a:rPr>
              <a:t>good </a:t>
            </a:r>
            <a:r>
              <a:rPr lang="en-US" sz="2000" spc="35" dirty="0">
                <a:solidFill>
                  <a:srgbClr val="2F2B20"/>
                </a:solidFill>
                <a:cs typeface="Arial"/>
              </a:rPr>
              <a:t>introductory </a:t>
            </a:r>
            <a:r>
              <a:rPr lang="en-US" sz="2000" spc="4" dirty="0">
                <a:solidFill>
                  <a:srgbClr val="2F2B20"/>
                </a:solidFill>
                <a:cs typeface="Arial"/>
              </a:rPr>
              <a:t>online</a:t>
            </a:r>
            <a:r>
              <a:rPr lang="en-US" sz="2000" spc="-22" dirty="0">
                <a:solidFill>
                  <a:srgbClr val="2F2B20"/>
                </a:solidFill>
                <a:cs typeface="Arial"/>
              </a:rPr>
              <a:t> </a:t>
            </a:r>
            <a:r>
              <a:rPr lang="en-US" sz="2000" spc="22" dirty="0">
                <a:solidFill>
                  <a:srgbClr val="2F2B20"/>
                </a:solidFill>
                <a:cs typeface="Arial"/>
              </a:rPr>
              <a:t>tutorial:</a:t>
            </a:r>
            <a:endParaRPr lang="en-US" sz="2000" dirty="0">
              <a:cs typeface="Arial"/>
            </a:endParaRPr>
          </a:p>
          <a:p>
            <a:pPr marL="11206">
              <a:spcBef>
                <a:spcPts val="552"/>
              </a:spcBef>
            </a:pPr>
            <a:r>
              <a:rPr lang="en-US" sz="2000" spc="9" dirty="0">
                <a:solidFill>
                  <a:srgbClr val="FF6600"/>
                </a:solidFill>
                <a:cs typeface="Arial"/>
                <a:hlinkClick r:id="rId4"/>
              </a:rPr>
              <a:t>http://www.ee.surrey.ac.uk/Teaching/Unix/index.html</a:t>
            </a:r>
            <a:endParaRPr lang="en-US" sz="2000" dirty="0">
              <a:cs typeface="Arial"/>
            </a:endParaRPr>
          </a:p>
          <a:p>
            <a:endParaRPr lang="en-US" dirty="0"/>
          </a:p>
        </p:txBody>
      </p:sp>
      <p:sp>
        <p:nvSpPr>
          <p:cNvPr id="4" name="Date Placeholder 3">
            <a:extLst>
              <a:ext uri="{FF2B5EF4-FFF2-40B4-BE49-F238E27FC236}">
                <a16:creationId xmlns:a16="http://schemas.microsoft.com/office/drawing/2014/main" id="{F8896DE9-CB76-214E-821D-842651983A4A}"/>
              </a:ext>
            </a:extLst>
          </p:cNvPr>
          <p:cNvSpPr>
            <a:spLocks noGrp="1"/>
          </p:cNvSpPr>
          <p:nvPr>
            <p:ph type="dt" sz="half" idx="10"/>
          </p:nvPr>
        </p:nvSpPr>
        <p:spPr/>
        <p:txBody>
          <a:bodyPr/>
          <a:lstStyle/>
          <a:p>
            <a:fld id="{5D9F893E-15F1-C249-A18F-E812FF21EFCC}" type="datetime1">
              <a:rPr lang="en-US" smtClean="0"/>
              <a:t>2/2/19</a:t>
            </a:fld>
            <a:endParaRPr lang="en-US"/>
          </a:p>
        </p:txBody>
      </p:sp>
      <p:sp>
        <p:nvSpPr>
          <p:cNvPr id="5" name="Footer Placeholder 4">
            <a:extLst>
              <a:ext uri="{FF2B5EF4-FFF2-40B4-BE49-F238E27FC236}">
                <a16:creationId xmlns:a16="http://schemas.microsoft.com/office/drawing/2014/main" id="{4779C0BF-86A0-F545-80B1-10837E73F808}"/>
              </a:ext>
            </a:extLst>
          </p:cNvPr>
          <p:cNvSpPr>
            <a:spLocks noGrp="1"/>
          </p:cNvSpPr>
          <p:nvPr>
            <p:ph type="ftr" sz="quarter" idx="11"/>
          </p:nvPr>
        </p:nvSpPr>
        <p:spPr/>
        <p:txBody>
          <a:bodyPr/>
          <a:lstStyle/>
          <a:p>
            <a:r>
              <a:rPr lang="en-US"/>
              <a:t>Fundamentals of HPC – Introduction to Linux</a:t>
            </a:r>
          </a:p>
        </p:txBody>
      </p:sp>
      <p:sp>
        <p:nvSpPr>
          <p:cNvPr id="8" name="Slide Number Placeholder 7">
            <a:extLst>
              <a:ext uri="{FF2B5EF4-FFF2-40B4-BE49-F238E27FC236}">
                <a16:creationId xmlns:a16="http://schemas.microsoft.com/office/drawing/2014/main" id="{53CBAE4D-B504-4540-BAE1-40E6EAE4A9DA}"/>
              </a:ext>
            </a:extLst>
          </p:cNvPr>
          <p:cNvSpPr>
            <a:spLocks noGrp="1"/>
          </p:cNvSpPr>
          <p:nvPr>
            <p:ph type="sldNum" sz="quarter" idx="12"/>
          </p:nvPr>
        </p:nvSpPr>
        <p:spPr/>
        <p:txBody>
          <a:bodyPr/>
          <a:lstStyle/>
          <a:p>
            <a:fld id="{DD321DBF-325B-3546-BAAF-4F6E3B3181FF}" type="slidenum">
              <a:rPr lang="en-US" smtClean="0"/>
              <a:t>31</a:t>
            </a:fld>
            <a:endParaRPr lang="en-US"/>
          </a:p>
        </p:txBody>
      </p:sp>
    </p:spTree>
    <p:extLst>
      <p:ext uri="{BB962C8B-B14F-4D97-AF65-F5344CB8AC3E}">
        <p14:creationId xmlns:p14="http://schemas.microsoft.com/office/powerpoint/2010/main" val="4047056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a:t>Why Use Linux?</a:t>
            </a:r>
            <a:endParaRPr lang="en-US" dirty="0"/>
          </a:p>
        </p:txBody>
      </p:sp>
      <p:sp>
        <p:nvSpPr>
          <p:cNvPr id="11" name="Content Placeholder 10">
            <a:extLst>
              <a:ext uri="{FF2B5EF4-FFF2-40B4-BE49-F238E27FC236}">
                <a16:creationId xmlns:a16="http://schemas.microsoft.com/office/drawing/2014/main" id="{32B20667-1001-734C-89EC-447C65BF84FC}"/>
              </a:ext>
            </a:extLst>
          </p:cNvPr>
          <p:cNvSpPr>
            <a:spLocks noGrp="1"/>
          </p:cNvSpPr>
          <p:nvPr>
            <p:ph idx="1"/>
          </p:nvPr>
        </p:nvSpPr>
        <p:spPr/>
        <p:txBody>
          <a:bodyPr/>
          <a:lstStyle/>
          <a:p>
            <a:pPr marL="225250" marR="4483" indent="-214044">
              <a:spcBef>
                <a:spcPts val="101"/>
              </a:spcBef>
              <a:buClr>
                <a:srgbClr val="A9A57C"/>
              </a:buClr>
              <a:tabLst>
                <a:tab pos="226371" algn="l"/>
              </a:tabLst>
            </a:pPr>
            <a:r>
              <a:rPr lang="en-US" dirty="0">
                <a:solidFill>
                  <a:srgbClr val="2F2B20"/>
                </a:solidFill>
                <a:cs typeface="Arial"/>
              </a:rPr>
              <a:t>D</a:t>
            </a:r>
            <a:r>
              <a:rPr lang="en-US" spc="13" dirty="0">
                <a:solidFill>
                  <a:srgbClr val="2F2B20"/>
                </a:solidFill>
                <a:cs typeface="Arial"/>
              </a:rPr>
              <a:t>efault operating </a:t>
            </a:r>
            <a:r>
              <a:rPr lang="en-US" spc="9" dirty="0">
                <a:solidFill>
                  <a:srgbClr val="2F2B20"/>
                </a:solidFill>
                <a:cs typeface="Arial"/>
              </a:rPr>
              <a:t>system </a:t>
            </a:r>
            <a:r>
              <a:rPr lang="en-US" spc="22" dirty="0">
                <a:solidFill>
                  <a:srgbClr val="2F2B20"/>
                </a:solidFill>
                <a:cs typeface="Arial"/>
              </a:rPr>
              <a:t>on </a:t>
            </a:r>
            <a:r>
              <a:rPr lang="en-US" dirty="0">
                <a:solidFill>
                  <a:srgbClr val="2F2B20"/>
                </a:solidFill>
                <a:cs typeface="Arial"/>
              </a:rPr>
              <a:t>virtually </a:t>
            </a:r>
            <a:r>
              <a:rPr lang="en-US" spc="-13" dirty="0">
                <a:solidFill>
                  <a:srgbClr val="2F2B20"/>
                </a:solidFill>
                <a:cs typeface="Arial"/>
              </a:rPr>
              <a:t>all</a:t>
            </a:r>
            <a:r>
              <a:rPr lang="en-US" spc="-199" dirty="0">
                <a:solidFill>
                  <a:srgbClr val="2F2B20"/>
                </a:solidFill>
                <a:cs typeface="Arial"/>
              </a:rPr>
              <a:t> </a:t>
            </a:r>
            <a:r>
              <a:rPr lang="en-US" spc="-13" dirty="0">
                <a:solidFill>
                  <a:srgbClr val="2F2B20"/>
                </a:solidFill>
                <a:cs typeface="Arial"/>
              </a:rPr>
              <a:t>HPC </a:t>
            </a:r>
            <a:r>
              <a:rPr lang="en-US" spc="4" dirty="0">
                <a:solidFill>
                  <a:srgbClr val="2F2B20"/>
                </a:solidFill>
                <a:cs typeface="Arial"/>
              </a:rPr>
              <a:t>systems</a:t>
            </a:r>
            <a:endParaRPr lang="en-US" dirty="0">
              <a:cs typeface="Arial"/>
            </a:endParaRPr>
          </a:p>
          <a:p>
            <a:pPr marL="225250" indent="-214044">
              <a:spcBef>
                <a:spcPts val="543"/>
              </a:spcBef>
              <a:buClr>
                <a:srgbClr val="A9A57C"/>
              </a:buClr>
              <a:tabLst>
                <a:tab pos="226371" algn="l"/>
              </a:tabLst>
            </a:pPr>
            <a:r>
              <a:rPr lang="en-US" dirty="0">
                <a:solidFill>
                  <a:srgbClr val="2F2B20"/>
                </a:solidFill>
                <a:cs typeface="Arial"/>
              </a:rPr>
              <a:t>Extremely</a:t>
            </a:r>
            <a:r>
              <a:rPr lang="en-US" spc="-31" dirty="0">
                <a:solidFill>
                  <a:srgbClr val="2F2B20"/>
                </a:solidFill>
                <a:cs typeface="Arial"/>
              </a:rPr>
              <a:t> </a:t>
            </a:r>
            <a:r>
              <a:rPr lang="en-US" spc="4" dirty="0">
                <a:solidFill>
                  <a:srgbClr val="2F2B20"/>
                </a:solidFill>
                <a:cs typeface="Arial"/>
              </a:rPr>
              <a:t>flexible</a:t>
            </a:r>
            <a:endParaRPr lang="en-US" dirty="0">
              <a:cs typeface="Arial"/>
            </a:endParaRPr>
          </a:p>
          <a:p>
            <a:pPr marL="225250" indent="-214044">
              <a:spcBef>
                <a:spcPts val="534"/>
              </a:spcBef>
              <a:buClr>
                <a:srgbClr val="A9A57C"/>
              </a:buClr>
              <a:tabLst>
                <a:tab pos="226371" algn="l"/>
              </a:tabLst>
            </a:pPr>
            <a:r>
              <a:rPr lang="en-US" spc="9" dirty="0">
                <a:solidFill>
                  <a:srgbClr val="2F2B20"/>
                </a:solidFill>
                <a:cs typeface="Arial"/>
              </a:rPr>
              <a:t>Not overbearing</a:t>
            </a:r>
          </a:p>
          <a:p>
            <a:pPr marL="225250" indent="-214044">
              <a:spcBef>
                <a:spcPts val="565"/>
              </a:spcBef>
              <a:buClr>
                <a:srgbClr val="A9A57C"/>
              </a:buClr>
              <a:tabLst>
                <a:tab pos="226371" algn="l"/>
              </a:tabLst>
            </a:pPr>
            <a:r>
              <a:rPr lang="en-US" spc="13" dirty="0">
                <a:solidFill>
                  <a:srgbClr val="2F2B20"/>
                </a:solidFill>
                <a:cs typeface="Arial"/>
              </a:rPr>
              <a:t>Fast </a:t>
            </a:r>
            <a:r>
              <a:rPr lang="en-US" spc="9" dirty="0">
                <a:solidFill>
                  <a:srgbClr val="2F2B20"/>
                </a:solidFill>
                <a:cs typeface="Arial"/>
              </a:rPr>
              <a:t>and</a:t>
            </a:r>
            <a:r>
              <a:rPr lang="en-US" spc="-57" dirty="0">
                <a:solidFill>
                  <a:srgbClr val="2F2B20"/>
                </a:solidFill>
                <a:cs typeface="Arial"/>
              </a:rPr>
              <a:t> </a:t>
            </a:r>
            <a:r>
              <a:rPr lang="en-US" spc="22" dirty="0">
                <a:solidFill>
                  <a:srgbClr val="2F2B20"/>
                </a:solidFill>
                <a:cs typeface="Arial"/>
              </a:rPr>
              <a:t>powerful</a:t>
            </a:r>
            <a:endParaRPr lang="en-US" dirty="0">
              <a:cs typeface="Arial"/>
            </a:endParaRPr>
          </a:p>
          <a:p>
            <a:pPr marL="225250" indent="-214044">
              <a:spcBef>
                <a:spcPts val="565"/>
              </a:spcBef>
              <a:buClr>
                <a:srgbClr val="A9A57C"/>
              </a:buClr>
              <a:tabLst>
                <a:tab pos="226371" algn="l"/>
              </a:tabLst>
            </a:pPr>
            <a:r>
              <a:rPr lang="en-US" dirty="0">
                <a:solidFill>
                  <a:srgbClr val="2F2B20"/>
                </a:solidFill>
                <a:cs typeface="Arial"/>
              </a:rPr>
              <a:t>Many </a:t>
            </a:r>
            <a:r>
              <a:rPr lang="en-US" spc="35" dirty="0">
                <a:solidFill>
                  <a:srgbClr val="2F2B20"/>
                </a:solidFill>
                <a:cs typeface="Arial"/>
              </a:rPr>
              <a:t>potent </a:t>
            </a:r>
            <a:r>
              <a:rPr lang="en-US" spc="26" dirty="0">
                <a:solidFill>
                  <a:srgbClr val="2F2B20"/>
                </a:solidFill>
                <a:cs typeface="Arial"/>
              </a:rPr>
              <a:t>tools </a:t>
            </a:r>
            <a:r>
              <a:rPr lang="en-US" spc="22" dirty="0">
                <a:solidFill>
                  <a:srgbClr val="2F2B20"/>
                </a:solidFill>
                <a:cs typeface="Arial"/>
              </a:rPr>
              <a:t>for </a:t>
            </a:r>
            <a:r>
              <a:rPr lang="en-US" spc="9" dirty="0">
                <a:solidFill>
                  <a:srgbClr val="2F2B20"/>
                </a:solidFill>
                <a:cs typeface="Arial"/>
              </a:rPr>
              <a:t>software</a:t>
            </a:r>
            <a:r>
              <a:rPr lang="en-US" spc="-132" dirty="0">
                <a:solidFill>
                  <a:srgbClr val="2F2B20"/>
                </a:solidFill>
                <a:cs typeface="Arial"/>
              </a:rPr>
              <a:t> </a:t>
            </a:r>
            <a:r>
              <a:rPr lang="en-US" spc="13" dirty="0">
                <a:solidFill>
                  <a:srgbClr val="2F2B20"/>
                </a:solidFill>
                <a:cs typeface="Arial"/>
              </a:rPr>
              <a:t>development</a:t>
            </a:r>
            <a:endParaRPr lang="en-US" dirty="0">
              <a:cs typeface="Arial"/>
            </a:endParaRPr>
          </a:p>
          <a:p>
            <a:pPr marL="225250" marR="423045" indent="-214044">
              <a:spcBef>
                <a:spcPts val="565"/>
              </a:spcBef>
              <a:buClr>
                <a:srgbClr val="A9A57C"/>
              </a:buClr>
              <a:tabLst>
                <a:tab pos="226371" algn="l"/>
              </a:tabLst>
            </a:pPr>
            <a:r>
              <a:rPr lang="en-US" spc="-84" dirty="0">
                <a:solidFill>
                  <a:srgbClr val="2F2B20"/>
                </a:solidFill>
                <a:cs typeface="Arial"/>
              </a:rPr>
              <a:t>You </a:t>
            </a:r>
            <a:r>
              <a:rPr lang="en-US" spc="9" dirty="0">
                <a:solidFill>
                  <a:srgbClr val="2F2B20"/>
                </a:solidFill>
                <a:cs typeface="Arial"/>
              </a:rPr>
              <a:t>can </a:t>
            </a:r>
            <a:r>
              <a:rPr lang="en-US" spc="22" dirty="0">
                <a:solidFill>
                  <a:srgbClr val="2F2B20"/>
                </a:solidFill>
                <a:cs typeface="Arial"/>
              </a:rPr>
              <a:t>get started </a:t>
            </a:r>
            <a:r>
              <a:rPr lang="en-US" spc="44" dirty="0">
                <a:solidFill>
                  <a:srgbClr val="2F2B20"/>
                </a:solidFill>
                <a:cs typeface="Arial"/>
              </a:rPr>
              <a:t>with </a:t>
            </a:r>
            <a:r>
              <a:rPr lang="en-US" spc="-35" dirty="0">
                <a:solidFill>
                  <a:srgbClr val="2F2B20"/>
                </a:solidFill>
                <a:cs typeface="Arial"/>
              </a:rPr>
              <a:t>a </a:t>
            </a:r>
            <a:r>
              <a:rPr lang="en-US" spc="22" dirty="0">
                <a:solidFill>
                  <a:srgbClr val="2F2B20"/>
                </a:solidFill>
                <a:cs typeface="Arial"/>
              </a:rPr>
              <a:t>few basic </a:t>
            </a:r>
            <a:r>
              <a:rPr lang="en-US" spc="26" dirty="0">
                <a:solidFill>
                  <a:srgbClr val="2F2B20"/>
                </a:solidFill>
                <a:cs typeface="Arial"/>
              </a:rPr>
              <a:t>commands</a:t>
            </a:r>
            <a:r>
              <a:rPr lang="en-US" spc="-154" dirty="0">
                <a:solidFill>
                  <a:srgbClr val="2F2B20"/>
                </a:solidFill>
                <a:cs typeface="Arial"/>
              </a:rPr>
              <a:t> </a:t>
            </a:r>
            <a:r>
              <a:rPr lang="en-US" spc="9" dirty="0">
                <a:solidFill>
                  <a:srgbClr val="2F2B20"/>
                </a:solidFill>
                <a:cs typeface="Arial"/>
              </a:rPr>
              <a:t>and  </a:t>
            </a:r>
            <a:r>
              <a:rPr lang="en-US" spc="31" dirty="0">
                <a:solidFill>
                  <a:srgbClr val="2F2B20"/>
                </a:solidFill>
                <a:cs typeface="Arial"/>
              </a:rPr>
              <a:t>build </a:t>
            </a:r>
            <a:r>
              <a:rPr lang="en-US" spc="22" dirty="0">
                <a:solidFill>
                  <a:srgbClr val="2F2B20"/>
                </a:solidFill>
                <a:cs typeface="Arial"/>
              </a:rPr>
              <a:t>from</a:t>
            </a:r>
            <a:r>
              <a:rPr lang="en-US" spc="-57" dirty="0">
                <a:solidFill>
                  <a:srgbClr val="2F2B20"/>
                </a:solidFill>
                <a:cs typeface="Arial"/>
              </a:rPr>
              <a:t> </a:t>
            </a:r>
            <a:r>
              <a:rPr lang="en-US" spc="-9" dirty="0">
                <a:solidFill>
                  <a:srgbClr val="2F2B20"/>
                </a:solidFill>
                <a:cs typeface="Arial"/>
              </a:rPr>
              <a:t>there</a:t>
            </a:r>
            <a:endParaRPr lang="en-US" dirty="0">
              <a:cs typeface="Arial"/>
            </a:endParaRPr>
          </a:p>
          <a:p>
            <a:endParaRPr lang="en-US" dirty="0"/>
          </a:p>
        </p:txBody>
      </p:sp>
      <p:sp>
        <p:nvSpPr>
          <p:cNvPr id="10" name="object 10"/>
          <p:cNvSpPr txBox="1">
            <a:spLocks noGrp="1"/>
          </p:cNvSpPr>
          <p:nvPr>
            <p:ph type="dt" sz="half" idx="10"/>
          </p:nvPr>
        </p:nvSpPr>
        <p:spPr/>
        <p:txBody>
          <a:bodyPr/>
          <a:lstStyle/>
          <a:p>
            <a:fld id="{2402F259-1B4E-934A-B5C5-8CD697C9CFD7}" type="datetime1">
              <a:rPr lang="en-US" smtClean="0"/>
              <a:t>2/2/19</a:t>
            </a:fld>
            <a:endParaRPr lang="en-US" dirty="0"/>
          </a:p>
        </p:txBody>
      </p:sp>
      <p:sp>
        <p:nvSpPr>
          <p:cNvPr id="8" name="object 8"/>
          <p:cNvSpPr txBox="1">
            <a:spLocks noGrp="1"/>
          </p:cNvSpPr>
          <p:nvPr>
            <p:ph type="ftr" sz="quarter" idx="11"/>
          </p:nvPr>
        </p:nvSpPr>
        <p:spPr/>
        <p:txBody>
          <a:bodyPr/>
          <a:lstStyle/>
          <a:p>
            <a:r>
              <a:rPr lang="en-US"/>
              <a:t>Fundamentals of HPC – Introduction to Linux</a:t>
            </a:r>
            <a:endParaRPr lang="en-US" dirty="0"/>
          </a:p>
        </p:txBody>
      </p:sp>
      <p:sp>
        <p:nvSpPr>
          <p:cNvPr id="9" name="object 9"/>
          <p:cNvSpPr txBox="1">
            <a:spLocks noGrp="1"/>
          </p:cNvSpPr>
          <p:nvPr>
            <p:ph type="sldNum" sz="quarter" idx="12"/>
          </p:nvPr>
        </p:nvSpPr>
        <p:spPr/>
        <p:txBody>
          <a:bodyPr/>
          <a:lstStyle/>
          <a:p>
            <a:fld id="{81D60167-4931-47E6-BA6A-407CBD079E47}" type="slidenum">
              <a:rPr lang="en-US" smtClean="0"/>
              <a:pPr/>
              <a:t>4</a:t>
            </a:fld>
            <a:endParaRPr lang="en-US" dirty="0"/>
          </a:p>
        </p:txBody>
      </p:sp>
    </p:spTree>
    <p:extLst>
      <p:ext uri="{BB962C8B-B14F-4D97-AF65-F5344CB8AC3E}">
        <p14:creationId xmlns:p14="http://schemas.microsoft.com/office/powerpoint/2010/main" val="2818130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a:t>How do you log in?</a:t>
            </a:r>
            <a:endParaRPr lang="en-US" dirty="0"/>
          </a:p>
        </p:txBody>
      </p:sp>
      <p:sp>
        <p:nvSpPr>
          <p:cNvPr id="11" name="Content Placeholder 10">
            <a:extLst>
              <a:ext uri="{FF2B5EF4-FFF2-40B4-BE49-F238E27FC236}">
                <a16:creationId xmlns:a16="http://schemas.microsoft.com/office/drawing/2014/main" id="{CD36998B-D18A-DB4F-B70B-838955815B86}"/>
              </a:ext>
            </a:extLst>
          </p:cNvPr>
          <p:cNvSpPr>
            <a:spLocks noGrp="1"/>
          </p:cNvSpPr>
          <p:nvPr>
            <p:ph idx="1"/>
          </p:nvPr>
        </p:nvSpPr>
        <p:spPr/>
        <p:txBody>
          <a:bodyPr>
            <a:normAutofit lnSpcReduction="10000"/>
          </a:bodyPr>
          <a:lstStyle/>
          <a:p>
            <a:pPr marL="225250" indent="-214044">
              <a:spcBef>
                <a:spcPts val="101"/>
              </a:spcBef>
              <a:buClr>
                <a:srgbClr val="A9A57C"/>
              </a:buClr>
              <a:tabLst>
                <a:tab pos="226371" algn="l"/>
              </a:tabLst>
            </a:pPr>
            <a:r>
              <a:rPr lang="en-US" sz="2250" spc="-146" dirty="0">
                <a:solidFill>
                  <a:srgbClr val="2F2B20"/>
                </a:solidFill>
                <a:cs typeface="Arial"/>
              </a:rPr>
              <a:t>To </a:t>
            </a:r>
            <a:r>
              <a:rPr lang="en-US" sz="2250" spc="-35" dirty="0">
                <a:solidFill>
                  <a:srgbClr val="2F2B20"/>
                </a:solidFill>
                <a:cs typeface="Arial"/>
              </a:rPr>
              <a:t>a </a:t>
            </a:r>
            <a:r>
              <a:rPr lang="en-US" sz="2250" dirty="0">
                <a:solidFill>
                  <a:srgbClr val="2F2B20"/>
                </a:solidFill>
                <a:cs typeface="Arial"/>
              </a:rPr>
              <a:t>remote </a:t>
            </a:r>
            <a:r>
              <a:rPr lang="en-US" sz="2250" spc="4" dirty="0">
                <a:solidFill>
                  <a:srgbClr val="2F2B20"/>
                </a:solidFill>
                <a:cs typeface="Arial"/>
              </a:rPr>
              <a:t>system, </a:t>
            </a:r>
            <a:r>
              <a:rPr lang="en-US" sz="2250" spc="-13" dirty="0">
                <a:solidFill>
                  <a:srgbClr val="2F2B20"/>
                </a:solidFill>
                <a:cs typeface="Arial"/>
              </a:rPr>
              <a:t>use Secure </a:t>
            </a:r>
            <a:r>
              <a:rPr lang="en-US" sz="2250" spc="-18" dirty="0">
                <a:solidFill>
                  <a:srgbClr val="2F2B20"/>
                </a:solidFill>
                <a:cs typeface="Arial"/>
              </a:rPr>
              <a:t>Shell</a:t>
            </a:r>
            <a:r>
              <a:rPr lang="en-US" sz="2250" spc="97" dirty="0">
                <a:solidFill>
                  <a:srgbClr val="2F2B20"/>
                </a:solidFill>
                <a:cs typeface="Arial"/>
              </a:rPr>
              <a:t> </a:t>
            </a:r>
            <a:r>
              <a:rPr lang="en-US" sz="2250" spc="-84" dirty="0">
                <a:solidFill>
                  <a:srgbClr val="2F2B20"/>
                </a:solidFill>
                <a:cs typeface="Arial"/>
              </a:rPr>
              <a:t>(SSH)</a:t>
            </a:r>
            <a:endParaRPr lang="en-US" sz="2250" dirty="0">
              <a:cs typeface="Arial"/>
            </a:endParaRPr>
          </a:p>
          <a:p>
            <a:pPr marL="225250" indent="-214044">
              <a:spcBef>
                <a:spcPts val="565"/>
              </a:spcBef>
              <a:buClr>
                <a:srgbClr val="A9A57C"/>
              </a:buClr>
              <a:tabLst>
                <a:tab pos="226371" algn="l"/>
              </a:tabLst>
            </a:pPr>
            <a:r>
              <a:rPr lang="en-US" sz="2250" spc="-9" dirty="0">
                <a:solidFill>
                  <a:srgbClr val="2F2B20"/>
                </a:solidFill>
                <a:cs typeface="Arial"/>
              </a:rPr>
              <a:t>From </a:t>
            </a:r>
            <a:r>
              <a:rPr lang="en-US" sz="2250" spc="22" dirty="0">
                <a:solidFill>
                  <a:srgbClr val="2F2B20"/>
                </a:solidFill>
                <a:cs typeface="Arial"/>
              </a:rPr>
              <a:t>Windows</a:t>
            </a:r>
            <a:endParaRPr lang="en-US" sz="2250" dirty="0">
              <a:solidFill>
                <a:srgbClr val="000000"/>
              </a:solidFill>
              <a:cs typeface="Arial"/>
            </a:endParaRPr>
          </a:p>
          <a:p>
            <a:pPr marL="628684" lvl="1" indent="-214044">
              <a:spcBef>
                <a:spcPts val="565"/>
              </a:spcBef>
              <a:buClr>
                <a:srgbClr val="A9A57C"/>
              </a:buClr>
              <a:tabLst>
                <a:tab pos="226371" algn="l"/>
              </a:tabLst>
            </a:pPr>
            <a:r>
              <a:rPr lang="en-US" sz="2250" spc="-119" dirty="0">
                <a:solidFill>
                  <a:srgbClr val="2F2B20"/>
                </a:solidFill>
                <a:cs typeface="Arial"/>
              </a:rPr>
              <a:t>Non-GUI SSH application: Windows PowerShell </a:t>
            </a:r>
            <a:endParaRPr lang="en-US" sz="2250" dirty="0">
              <a:solidFill>
                <a:srgbClr val="000000"/>
              </a:solidFill>
              <a:cs typeface="Arial"/>
            </a:endParaRPr>
          </a:p>
          <a:p>
            <a:pPr marL="628684" lvl="1" indent="-214044">
              <a:spcBef>
                <a:spcPts val="565"/>
              </a:spcBef>
              <a:buClr>
                <a:srgbClr val="A9A57C"/>
              </a:buClr>
              <a:tabLst>
                <a:tab pos="226371" algn="l"/>
              </a:tabLst>
            </a:pPr>
            <a:r>
              <a:rPr lang="en-US" sz="2250" spc="-26" dirty="0">
                <a:solidFill>
                  <a:srgbClr val="2F2B20"/>
                </a:solidFill>
                <a:cs typeface="Arial"/>
              </a:rPr>
              <a:t>GUI </a:t>
            </a:r>
            <a:r>
              <a:rPr lang="en-US" sz="2250" spc="-31" dirty="0">
                <a:solidFill>
                  <a:srgbClr val="2F2B20"/>
                </a:solidFill>
                <a:cs typeface="Arial"/>
              </a:rPr>
              <a:t>SSH application:</a:t>
            </a:r>
            <a:r>
              <a:rPr lang="en-US" sz="2250" spc="13" dirty="0">
                <a:solidFill>
                  <a:srgbClr val="2F2B20"/>
                </a:solidFill>
                <a:cs typeface="Arial"/>
              </a:rPr>
              <a:t> </a:t>
            </a:r>
            <a:r>
              <a:rPr lang="en-US" sz="2250" spc="-53" dirty="0" err="1">
                <a:solidFill>
                  <a:srgbClr val="2F2B20"/>
                </a:solidFill>
                <a:cs typeface="Arial"/>
              </a:rPr>
              <a:t>PuTTY</a:t>
            </a:r>
            <a:endParaRPr lang="en-US" sz="2250" dirty="0">
              <a:cs typeface="Arial"/>
            </a:endParaRPr>
          </a:p>
          <a:p>
            <a:pPr marL="628684" lvl="1" indent="-214044">
              <a:spcBef>
                <a:spcPts val="565"/>
              </a:spcBef>
              <a:buClr>
                <a:srgbClr val="A9A57C"/>
              </a:buClr>
              <a:tabLst>
                <a:tab pos="226371" algn="l"/>
              </a:tabLst>
            </a:pPr>
            <a:r>
              <a:rPr lang="en-US" sz="2250" spc="-53" dirty="0">
                <a:solidFill>
                  <a:srgbClr val="2F2B20"/>
                </a:solidFill>
                <a:cs typeface="Arial"/>
              </a:rPr>
              <a:t>Putty is preferred method.</a:t>
            </a:r>
          </a:p>
          <a:p>
            <a:pPr marL="225250" indent="-214044">
              <a:spcBef>
                <a:spcPts val="565"/>
              </a:spcBef>
              <a:buClr>
                <a:srgbClr val="A9A57C"/>
              </a:buClr>
              <a:tabLst>
                <a:tab pos="226371" algn="l"/>
              </a:tabLst>
            </a:pPr>
            <a:r>
              <a:rPr lang="en-US" sz="2250" spc="-9" dirty="0">
                <a:solidFill>
                  <a:srgbClr val="2F2B20"/>
                </a:solidFill>
                <a:cs typeface="Arial"/>
              </a:rPr>
              <a:t>From </a:t>
            </a:r>
            <a:r>
              <a:rPr lang="en-US" sz="2250" spc="4" dirty="0">
                <a:solidFill>
                  <a:srgbClr val="2F2B20"/>
                </a:solidFill>
                <a:cs typeface="Arial"/>
              </a:rPr>
              <a:t>Linux, Mac OS X terminal, or Windows GUI such as </a:t>
            </a:r>
            <a:r>
              <a:rPr lang="en-US" sz="2250" spc="4" dirty="0" err="1">
                <a:solidFill>
                  <a:srgbClr val="2F2B20"/>
                </a:solidFill>
                <a:cs typeface="Arial"/>
              </a:rPr>
              <a:t>Cyberduck</a:t>
            </a:r>
            <a:r>
              <a:rPr lang="en-US" sz="2250" spc="4" dirty="0">
                <a:solidFill>
                  <a:srgbClr val="2F2B20"/>
                </a:solidFill>
                <a:cs typeface="Arial"/>
              </a:rPr>
              <a:t>, </a:t>
            </a:r>
            <a:r>
              <a:rPr lang="en-US" sz="2250" spc="4" dirty="0" err="1">
                <a:solidFill>
                  <a:srgbClr val="2F2B20"/>
                </a:solidFill>
                <a:cs typeface="Arial"/>
              </a:rPr>
              <a:t>PuTTY</a:t>
            </a:r>
            <a:r>
              <a:rPr lang="en-US" sz="2250" spc="4" dirty="0">
                <a:solidFill>
                  <a:srgbClr val="2F2B20"/>
                </a:solidFill>
                <a:cs typeface="Arial"/>
              </a:rPr>
              <a:t> or </a:t>
            </a:r>
            <a:r>
              <a:rPr lang="en-US" sz="2250" spc="4" dirty="0" err="1">
                <a:solidFill>
                  <a:srgbClr val="2F2B20"/>
                </a:solidFill>
                <a:cs typeface="Arial"/>
              </a:rPr>
              <a:t>Gitbash</a:t>
            </a:r>
            <a:r>
              <a:rPr lang="en-US" sz="2250" spc="4" dirty="0">
                <a:solidFill>
                  <a:srgbClr val="2F2B20"/>
                </a:solidFill>
                <a:cs typeface="Arial"/>
              </a:rPr>
              <a:t> </a:t>
            </a:r>
            <a:r>
              <a:rPr lang="en-US" sz="2250" spc="-119" dirty="0">
                <a:solidFill>
                  <a:srgbClr val="2F2B20"/>
                </a:solidFill>
                <a:cs typeface="Arial"/>
              </a:rPr>
              <a:t>– </a:t>
            </a:r>
            <a:r>
              <a:rPr lang="en-US" sz="2250" dirty="0" err="1">
                <a:solidFill>
                  <a:srgbClr val="2F2B20"/>
                </a:solidFill>
                <a:cs typeface="Arial"/>
              </a:rPr>
              <a:t>ssh</a:t>
            </a:r>
            <a:r>
              <a:rPr lang="en-US" sz="2250" dirty="0">
                <a:solidFill>
                  <a:srgbClr val="2F2B20"/>
                </a:solidFill>
                <a:cs typeface="Arial"/>
              </a:rPr>
              <a:t> </a:t>
            </a:r>
            <a:r>
              <a:rPr lang="en-US" sz="2250" spc="22" dirty="0">
                <a:solidFill>
                  <a:srgbClr val="2F2B20"/>
                </a:solidFill>
                <a:cs typeface="Arial"/>
              </a:rPr>
              <a:t>on </a:t>
            </a:r>
            <a:r>
              <a:rPr lang="en-US" sz="2250" spc="9" dirty="0">
                <a:solidFill>
                  <a:srgbClr val="2F2B20"/>
                </a:solidFill>
                <a:cs typeface="Arial"/>
              </a:rPr>
              <a:t>the </a:t>
            </a:r>
            <a:r>
              <a:rPr lang="en-US" sz="2250" spc="31" dirty="0">
                <a:solidFill>
                  <a:srgbClr val="2F2B20"/>
                </a:solidFill>
                <a:cs typeface="Arial"/>
              </a:rPr>
              <a:t>command</a:t>
            </a:r>
            <a:r>
              <a:rPr lang="en-US" sz="2250" dirty="0">
                <a:solidFill>
                  <a:srgbClr val="2F2B20"/>
                </a:solidFill>
                <a:cs typeface="Arial"/>
              </a:rPr>
              <a:t> </a:t>
            </a:r>
            <a:r>
              <a:rPr lang="en-US" sz="2250" spc="-9" dirty="0">
                <a:solidFill>
                  <a:srgbClr val="2F2B20"/>
                </a:solidFill>
                <a:cs typeface="Arial"/>
              </a:rPr>
              <a:t>line</a:t>
            </a:r>
            <a:endParaRPr lang="en-US" sz="2250" dirty="0">
              <a:cs typeface="Arial"/>
            </a:endParaRPr>
          </a:p>
          <a:p>
            <a:pPr marL="219647">
              <a:spcBef>
                <a:spcPts val="446"/>
              </a:spcBef>
            </a:pPr>
            <a:r>
              <a:rPr lang="en-US" sz="2250" dirty="0" err="1">
                <a:solidFill>
                  <a:srgbClr val="2F2B20"/>
                </a:solidFill>
                <a:latin typeface="Courier New"/>
                <a:cs typeface="Courier New"/>
              </a:rPr>
              <a:t>ssh</a:t>
            </a:r>
            <a:r>
              <a:rPr lang="en-US" sz="2250" spc="66" dirty="0">
                <a:solidFill>
                  <a:srgbClr val="2F2B20"/>
                </a:solidFill>
                <a:latin typeface="Courier New"/>
                <a:cs typeface="Courier New"/>
              </a:rPr>
              <a:t> </a:t>
            </a:r>
            <a:r>
              <a:rPr lang="en-US" sz="2250" spc="-4" dirty="0">
                <a:solidFill>
                  <a:srgbClr val="2F2B20"/>
                </a:solidFill>
                <a:latin typeface="Courier New"/>
                <a:cs typeface="Courier New"/>
                <a:hlinkClick r:id="rId2"/>
              </a:rPr>
              <a:t>username@tlogin01.rc.colorado.edu</a:t>
            </a:r>
            <a:endParaRPr lang="en-US" sz="2250" dirty="0">
              <a:latin typeface="Courier New"/>
              <a:cs typeface="Courier New"/>
            </a:endParaRPr>
          </a:p>
          <a:p>
            <a:pPr marL="225250" marR="235896" indent="-214044">
              <a:spcBef>
                <a:spcPts val="1350"/>
              </a:spcBef>
              <a:buClr>
                <a:srgbClr val="A9A57C"/>
              </a:buClr>
              <a:tabLst>
                <a:tab pos="226371" algn="l"/>
              </a:tabLst>
            </a:pPr>
            <a:r>
              <a:rPr lang="en-US" sz="2250" spc="-9" dirty="0">
                <a:solidFill>
                  <a:srgbClr val="2F2B20"/>
                </a:solidFill>
                <a:cs typeface="Arial"/>
              </a:rPr>
              <a:t>Once you are logged on, type the following:</a:t>
            </a:r>
          </a:p>
          <a:p>
            <a:pPr marL="11206" marR="235896">
              <a:spcBef>
                <a:spcPts val="1350"/>
              </a:spcBef>
            </a:pPr>
            <a:r>
              <a:rPr lang="en-US" sz="1235" spc="-9" dirty="0">
                <a:solidFill>
                  <a:srgbClr val="2F2B20"/>
                </a:solidFill>
                <a:latin typeface="Courier New"/>
                <a:cs typeface="Courier New"/>
              </a:rPr>
              <a:t>git clone https://github.com/ResearchComputing/Fundamentals_HPC_Spring_2019.git</a:t>
            </a:r>
          </a:p>
          <a:p>
            <a:pPr marL="11206" marR="235896">
              <a:spcBef>
                <a:spcPts val="1350"/>
              </a:spcBef>
            </a:pPr>
            <a:r>
              <a:rPr lang="en-US" sz="2250" dirty="0" err="1">
                <a:solidFill>
                  <a:srgbClr val="2F2B20"/>
                </a:solidFill>
                <a:latin typeface="Courier New"/>
                <a:cs typeface="Courier New"/>
              </a:rPr>
              <a:t>ssh</a:t>
            </a:r>
            <a:r>
              <a:rPr lang="en-US" sz="2250" spc="66" dirty="0">
                <a:solidFill>
                  <a:srgbClr val="2F2B20"/>
                </a:solidFill>
                <a:latin typeface="Courier New"/>
                <a:cs typeface="Courier New"/>
              </a:rPr>
              <a:t> </a:t>
            </a:r>
            <a:r>
              <a:rPr lang="en-US" sz="2250" spc="-4" dirty="0" err="1">
                <a:solidFill>
                  <a:srgbClr val="2F2B20"/>
                </a:solidFill>
                <a:latin typeface="Courier New"/>
                <a:cs typeface="Courier New"/>
              </a:rPr>
              <a:t>scompile</a:t>
            </a:r>
            <a:endParaRPr lang="en-US" sz="2250" dirty="0">
              <a:latin typeface="Courier New"/>
              <a:cs typeface="Courier New"/>
            </a:endParaRPr>
          </a:p>
          <a:p>
            <a:endParaRPr lang="en-US" dirty="0"/>
          </a:p>
        </p:txBody>
      </p:sp>
      <p:sp>
        <p:nvSpPr>
          <p:cNvPr id="10" name="object 10"/>
          <p:cNvSpPr txBox="1">
            <a:spLocks noGrp="1"/>
          </p:cNvSpPr>
          <p:nvPr>
            <p:ph type="dt" sz="half" idx="10"/>
          </p:nvPr>
        </p:nvSpPr>
        <p:spPr/>
        <p:txBody>
          <a:bodyPr/>
          <a:lstStyle/>
          <a:p>
            <a:fld id="{09719263-63F3-2C4B-B193-20E3C8841379}" type="datetime1">
              <a:rPr lang="en-US" smtClean="0"/>
              <a:t>2/2/19</a:t>
            </a:fld>
            <a:endParaRPr lang="en-US" dirty="0"/>
          </a:p>
        </p:txBody>
      </p:sp>
      <p:sp>
        <p:nvSpPr>
          <p:cNvPr id="8" name="object 8"/>
          <p:cNvSpPr txBox="1">
            <a:spLocks noGrp="1"/>
          </p:cNvSpPr>
          <p:nvPr>
            <p:ph type="ftr" sz="quarter" idx="11"/>
          </p:nvPr>
        </p:nvSpPr>
        <p:spPr/>
        <p:txBody>
          <a:bodyPr/>
          <a:lstStyle/>
          <a:p>
            <a:r>
              <a:rPr lang="en-US"/>
              <a:t>Fundamentals of HPC – Introduction to Linux</a:t>
            </a:r>
            <a:endParaRPr lang="en-US" dirty="0"/>
          </a:p>
        </p:txBody>
      </p:sp>
      <p:sp>
        <p:nvSpPr>
          <p:cNvPr id="9" name="object 9"/>
          <p:cNvSpPr txBox="1">
            <a:spLocks noGrp="1"/>
          </p:cNvSpPr>
          <p:nvPr>
            <p:ph type="sldNum" sz="quarter" idx="12"/>
          </p:nvPr>
        </p:nvSpPr>
        <p:spPr/>
        <p:txBody>
          <a:bodyPr/>
          <a:lstStyle/>
          <a:p>
            <a:fld id="{81D60167-4931-47E6-BA6A-407CBD079E47}" type="slidenum">
              <a:rPr lang="en-US" smtClean="0"/>
              <a:pPr/>
              <a:t>5</a:t>
            </a:fld>
            <a:endParaRPr lang="en-US" dirty="0"/>
          </a:p>
        </p:txBody>
      </p:sp>
    </p:spTree>
    <p:extLst>
      <p:ext uri="{BB962C8B-B14F-4D97-AF65-F5344CB8AC3E}">
        <p14:creationId xmlns:p14="http://schemas.microsoft.com/office/powerpoint/2010/main" val="3779351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a:t>Useful SSH options</a:t>
            </a:r>
            <a:endParaRPr lang="en-US" dirty="0"/>
          </a:p>
        </p:txBody>
      </p:sp>
      <p:sp>
        <p:nvSpPr>
          <p:cNvPr id="11" name="Content Placeholder 10">
            <a:extLst>
              <a:ext uri="{FF2B5EF4-FFF2-40B4-BE49-F238E27FC236}">
                <a16:creationId xmlns:a16="http://schemas.microsoft.com/office/drawing/2014/main" id="{84E8CF8C-87A4-A048-B208-DD50591C6A16}"/>
              </a:ext>
            </a:extLst>
          </p:cNvPr>
          <p:cNvSpPr>
            <a:spLocks noGrp="1"/>
          </p:cNvSpPr>
          <p:nvPr>
            <p:ph idx="1"/>
          </p:nvPr>
        </p:nvSpPr>
        <p:spPr/>
        <p:txBody>
          <a:bodyPr/>
          <a:lstStyle/>
          <a:p>
            <a:pPr marL="225810" indent="-214603">
              <a:spcBef>
                <a:spcPts val="847"/>
              </a:spcBef>
              <a:buClr>
                <a:srgbClr val="A9A57C"/>
              </a:buClr>
              <a:buFont typeface="Arial"/>
              <a:buChar char="•"/>
              <a:tabLst>
                <a:tab pos="226371" algn="l"/>
              </a:tabLst>
            </a:pPr>
            <a:r>
              <a:rPr lang="en-US" sz="2427" spc="4" dirty="0">
                <a:solidFill>
                  <a:srgbClr val="2F2B20"/>
                </a:solidFill>
                <a:latin typeface="Courier New"/>
                <a:cs typeface="Courier New"/>
              </a:rPr>
              <a:t>-X</a:t>
            </a:r>
            <a:endParaRPr lang="en-US" sz="2427" dirty="0">
              <a:latin typeface="Courier New"/>
              <a:cs typeface="Courier New"/>
            </a:endParaRPr>
          </a:p>
          <a:p>
            <a:pPr marL="504852" lvl="1" indent="-214603">
              <a:spcBef>
                <a:spcPts val="662"/>
              </a:spcBef>
              <a:buClr>
                <a:srgbClr val="9CBEBD"/>
              </a:buClr>
              <a:tabLst>
                <a:tab pos="504852" algn="l"/>
                <a:tab pos="505412" algn="l"/>
              </a:tabLst>
            </a:pPr>
            <a:r>
              <a:rPr lang="en-US" sz="2030" spc="22" dirty="0">
                <a:solidFill>
                  <a:srgbClr val="2F2B20"/>
                </a:solidFill>
                <a:cs typeface="Arial"/>
              </a:rPr>
              <a:t>Allows </a:t>
            </a:r>
            <a:r>
              <a:rPr lang="en-US" sz="2030" spc="44" dirty="0">
                <a:solidFill>
                  <a:srgbClr val="2F2B20"/>
                </a:solidFill>
                <a:cs typeface="Arial"/>
              </a:rPr>
              <a:t>X-windows </a:t>
            </a:r>
            <a:r>
              <a:rPr lang="en-US" sz="2030" spc="66" dirty="0">
                <a:solidFill>
                  <a:srgbClr val="2F2B20"/>
                </a:solidFill>
                <a:cs typeface="Arial"/>
              </a:rPr>
              <a:t>to </a:t>
            </a:r>
            <a:r>
              <a:rPr lang="en-US" sz="2030" spc="26" dirty="0">
                <a:solidFill>
                  <a:srgbClr val="2F2B20"/>
                </a:solidFill>
                <a:cs typeface="Arial"/>
              </a:rPr>
              <a:t>be </a:t>
            </a:r>
            <a:r>
              <a:rPr lang="en-US" sz="2030" spc="31" dirty="0">
                <a:solidFill>
                  <a:srgbClr val="2F2B20"/>
                </a:solidFill>
                <a:cs typeface="Arial"/>
              </a:rPr>
              <a:t>forwarded </a:t>
            </a:r>
            <a:r>
              <a:rPr lang="en-US" sz="2030" spc="49" dirty="0">
                <a:solidFill>
                  <a:srgbClr val="2F2B20"/>
                </a:solidFill>
                <a:cs typeface="Arial"/>
              </a:rPr>
              <a:t>back </a:t>
            </a:r>
            <a:r>
              <a:rPr lang="en-US" sz="2030" spc="66" dirty="0">
                <a:solidFill>
                  <a:srgbClr val="2F2B20"/>
                </a:solidFill>
                <a:cs typeface="Arial"/>
              </a:rPr>
              <a:t>to </a:t>
            </a:r>
            <a:r>
              <a:rPr lang="en-US" sz="2030" spc="22" dirty="0">
                <a:solidFill>
                  <a:srgbClr val="2F2B20"/>
                </a:solidFill>
                <a:cs typeface="Arial"/>
              </a:rPr>
              <a:t>your local</a:t>
            </a:r>
            <a:r>
              <a:rPr lang="en-US" sz="2030" spc="-154" dirty="0">
                <a:solidFill>
                  <a:srgbClr val="2F2B20"/>
                </a:solidFill>
                <a:cs typeface="Arial"/>
              </a:rPr>
              <a:t> </a:t>
            </a:r>
            <a:r>
              <a:rPr lang="en-US" sz="2030" spc="22" dirty="0">
                <a:solidFill>
                  <a:srgbClr val="2F2B20"/>
                </a:solidFill>
                <a:cs typeface="Arial"/>
              </a:rPr>
              <a:t>display</a:t>
            </a:r>
            <a:endParaRPr lang="en-US" sz="2030" dirty="0">
              <a:cs typeface="Arial"/>
            </a:endParaRPr>
          </a:p>
          <a:p>
            <a:pPr lvl="1">
              <a:spcBef>
                <a:spcPts val="13"/>
              </a:spcBef>
              <a:buClr>
                <a:srgbClr val="9CBEBD"/>
              </a:buClr>
              <a:buFont typeface="Arial"/>
              <a:buChar char="•"/>
            </a:pPr>
            <a:endParaRPr lang="en-US" sz="3000" dirty="0">
              <a:latin typeface="Times New Roman"/>
              <a:cs typeface="Times New Roman"/>
            </a:endParaRPr>
          </a:p>
          <a:p>
            <a:pPr marL="225810" indent="-214603">
              <a:buClr>
                <a:srgbClr val="A9A57C"/>
              </a:buClr>
              <a:buFont typeface="Arial"/>
              <a:buChar char="•"/>
              <a:tabLst>
                <a:tab pos="226371" algn="l"/>
              </a:tabLst>
            </a:pPr>
            <a:r>
              <a:rPr lang="en-US" sz="2427" spc="4" dirty="0">
                <a:solidFill>
                  <a:srgbClr val="2F2B20"/>
                </a:solidFill>
                <a:latin typeface="Courier New"/>
                <a:cs typeface="Courier New"/>
              </a:rPr>
              <a:t>-o </a:t>
            </a:r>
            <a:r>
              <a:rPr lang="en-US" sz="2427" spc="4" dirty="0" err="1">
                <a:solidFill>
                  <a:srgbClr val="2F2B20"/>
                </a:solidFill>
                <a:latin typeface="Courier New"/>
                <a:cs typeface="Courier New"/>
              </a:rPr>
              <a:t>TCPKeepAlive</a:t>
            </a:r>
            <a:r>
              <a:rPr lang="en-US" sz="2427" spc="4" dirty="0">
                <a:solidFill>
                  <a:srgbClr val="2F2B20"/>
                </a:solidFill>
                <a:latin typeface="Courier New"/>
                <a:cs typeface="Courier New"/>
              </a:rPr>
              <a:t>=yes</a:t>
            </a:r>
            <a:endParaRPr lang="en-US" sz="2427" dirty="0">
              <a:latin typeface="Courier New"/>
              <a:cs typeface="Courier New"/>
            </a:endParaRPr>
          </a:p>
          <a:p>
            <a:pPr marL="504852" marR="248784" lvl="1" indent="-214603">
              <a:lnSpc>
                <a:spcPct val="102099"/>
              </a:lnSpc>
              <a:spcBef>
                <a:spcPts val="609"/>
              </a:spcBef>
              <a:buClr>
                <a:srgbClr val="9CBEBD"/>
              </a:buClr>
              <a:tabLst>
                <a:tab pos="504852" algn="l"/>
                <a:tab pos="505412" algn="l"/>
              </a:tabLst>
            </a:pPr>
            <a:r>
              <a:rPr lang="en-US" sz="2030" spc="9" dirty="0">
                <a:solidFill>
                  <a:srgbClr val="2F2B20"/>
                </a:solidFill>
                <a:cs typeface="Arial"/>
              </a:rPr>
              <a:t>Sends </a:t>
            </a:r>
            <a:r>
              <a:rPr lang="en-US" sz="2030" spc="22" dirty="0">
                <a:solidFill>
                  <a:srgbClr val="2F2B20"/>
                </a:solidFill>
                <a:cs typeface="Arial"/>
              </a:rPr>
              <a:t>occasional </a:t>
            </a:r>
            <a:r>
              <a:rPr lang="en-US" sz="2030" spc="35" dirty="0">
                <a:solidFill>
                  <a:srgbClr val="2F2B20"/>
                </a:solidFill>
                <a:cs typeface="Arial"/>
              </a:rPr>
              <a:t>communication </a:t>
            </a:r>
            <a:r>
              <a:rPr lang="en-US" sz="2030" spc="66" dirty="0">
                <a:solidFill>
                  <a:srgbClr val="2F2B20"/>
                </a:solidFill>
                <a:cs typeface="Arial"/>
              </a:rPr>
              <a:t>to </a:t>
            </a:r>
            <a:r>
              <a:rPr lang="en-US" sz="2030" spc="22" dirty="0">
                <a:solidFill>
                  <a:srgbClr val="2F2B20"/>
                </a:solidFill>
                <a:cs typeface="Arial"/>
              </a:rPr>
              <a:t>the </a:t>
            </a:r>
            <a:r>
              <a:rPr lang="en-US" sz="2030" spc="-9" dirty="0">
                <a:solidFill>
                  <a:srgbClr val="2F2B20"/>
                </a:solidFill>
                <a:cs typeface="Arial"/>
              </a:rPr>
              <a:t>SSH </a:t>
            </a:r>
            <a:r>
              <a:rPr lang="en-US" sz="2030" dirty="0">
                <a:solidFill>
                  <a:srgbClr val="2F2B20"/>
                </a:solidFill>
                <a:cs typeface="Arial"/>
              </a:rPr>
              <a:t>server </a:t>
            </a:r>
            <a:r>
              <a:rPr lang="en-US" sz="2030" spc="-4" dirty="0">
                <a:solidFill>
                  <a:srgbClr val="2F2B20"/>
                </a:solidFill>
                <a:cs typeface="Arial"/>
              </a:rPr>
              <a:t>even  </a:t>
            </a:r>
            <a:r>
              <a:rPr lang="en-US" sz="2030" spc="22" dirty="0">
                <a:solidFill>
                  <a:srgbClr val="2F2B20"/>
                </a:solidFill>
                <a:cs typeface="Arial"/>
              </a:rPr>
              <a:t>when you’re </a:t>
            </a:r>
            <a:r>
              <a:rPr lang="en-US" sz="2030" spc="44" dirty="0">
                <a:solidFill>
                  <a:srgbClr val="2F2B20"/>
                </a:solidFill>
                <a:cs typeface="Arial"/>
              </a:rPr>
              <a:t>not </a:t>
            </a:r>
            <a:r>
              <a:rPr lang="en-US" sz="2030" spc="31" dirty="0">
                <a:solidFill>
                  <a:srgbClr val="2F2B20"/>
                </a:solidFill>
                <a:cs typeface="Arial"/>
              </a:rPr>
              <a:t>typing, </a:t>
            </a:r>
            <a:r>
              <a:rPr lang="en-US" sz="2030" spc="26" dirty="0">
                <a:solidFill>
                  <a:srgbClr val="2F2B20"/>
                </a:solidFill>
                <a:cs typeface="Arial"/>
              </a:rPr>
              <a:t>so </a:t>
            </a:r>
            <a:r>
              <a:rPr lang="en-US" sz="2030" spc="4" dirty="0">
                <a:solidFill>
                  <a:srgbClr val="2F2B20"/>
                </a:solidFill>
                <a:cs typeface="Arial"/>
              </a:rPr>
              <a:t>firewalls </a:t>
            </a:r>
            <a:r>
              <a:rPr lang="en-US" sz="2030" spc="13" dirty="0">
                <a:solidFill>
                  <a:srgbClr val="2F2B20"/>
                </a:solidFill>
                <a:cs typeface="Arial"/>
              </a:rPr>
              <a:t>along </a:t>
            </a:r>
            <a:r>
              <a:rPr lang="en-US" sz="2030" spc="22" dirty="0">
                <a:solidFill>
                  <a:srgbClr val="2F2B20"/>
                </a:solidFill>
                <a:cs typeface="Arial"/>
              </a:rPr>
              <a:t>the </a:t>
            </a:r>
            <a:r>
              <a:rPr lang="en-US" sz="2030" spc="35" dirty="0">
                <a:solidFill>
                  <a:srgbClr val="2F2B20"/>
                </a:solidFill>
                <a:cs typeface="Arial"/>
              </a:rPr>
              <a:t>network path </a:t>
            </a:r>
            <a:r>
              <a:rPr lang="en-US" sz="2030" spc="66" dirty="0">
                <a:solidFill>
                  <a:srgbClr val="2F2B20"/>
                </a:solidFill>
                <a:cs typeface="Arial"/>
              </a:rPr>
              <a:t>won’t </a:t>
            </a:r>
            <a:r>
              <a:rPr lang="en-US" sz="2030" spc="49" dirty="0">
                <a:solidFill>
                  <a:srgbClr val="2F2B20"/>
                </a:solidFill>
                <a:cs typeface="Arial"/>
              </a:rPr>
              <a:t>drop </a:t>
            </a:r>
            <a:r>
              <a:rPr lang="en-US" sz="2030" spc="22" dirty="0">
                <a:solidFill>
                  <a:srgbClr val="2F2B20"/>
                </a:solidFill>
                <a:cs typeface="Arial"/>
              </a:rPr>
              <a:t>your </a:t>
            </a:r>
            <a:r>
              <a:rPr lang="en-US" sz="2030" spc="75" dirty="0">
                <a:solidFill>
                  <a:srgbClr val="2F2B20"/>
                </a:solidFill>
                <a:cs typeface="Arial"/>
              </a:rPr>
              <a:t>“idle”</a:t>
            </a:r>
            <a:r>
              <a:rPr lang="en-US" sz="2030" spc="-93" dirty="0">
                <a:solidFill>
                  <a:srgbClr val="2F2B20"/>
                </a:solidFill>
                <a:cs typeface="Arial"/>
              </a:rPr>
              <a:t> </a:t>
            </a:r>
            <a:r>
              <a:rPr lang="en-US" sz="2030" spc="35" dirty="0">
                <a:solidFill>
                  <a:srgbClr val="2F2B20"/>
                </a:solidFill>
                <a:cs typeface="Arial"/>
              </a:rPr>
              <a:t>connection</a:t>
            </a:r>
            <a:endParaRPr lang="en-US" sz="2030" dirty="0">
              <a:cs typeface="Arial"/>
            </a:endParaRPr>
          </a:p>
          <a:p>
            <a:endParaRPr lang="en-US" dirty="0"/>
          </a:p>
        </p:txBody>
      </p:sp>
      <p:sp>
        <p:nvSpPr>
          <p:cNvPr id="10" name="object 10"/>
          <p:cNvSpPr txBox="1">
            <a:spLocks noGrp="1"/>
          </p:cNvSpPr>
          <p:nvPr>
            <p:ph type="dt" sz="half" idx="10"/>
          </p:nvPr>
        </p:nvSpPr>
        <p:spPr/>
        <p:txBody>
          <a:bodyPr/>
          <a:lstStyle/>
          <a:p>
            <a:fld id="{4774BEA6-752F-1146-A416-619C8A8FD144}" type="datetime1">
              <a:rPr lang="en-US" smtClean="0"/>
              <a:t>2/2/19</a:t>
            </a:fld>
            <a:endParaRPr lang="en-US" dirty="0"/>
          </a:p>
        </p:txBody>
      </p:sp>
      <p:sp>
        <p:nvSpPr>
          <p:cNvPr id="8" name="object 8"/>
          <p:cNvSpPr txBox="1">
            <a:spLocks noGrp="1"/>
          </p:cNvSpPr>
          <p:nvPr>
            <p:ph type="ftr" sz="quarter" idx="11"/>
          </p:nvPr>
        </p:nvSpPr>
        <p:spPr/>
        <p:txBody>
          <a:bodyPr/>
          <a:lstStyle/>
          <a:p>
            <a:r>
              <a:rPr lang="en-US"/>
              <a:t>Fundamentals of HPC – Introduction to Linux</a:t>
            </a:r>
            <a:endParaRPr lang="en-US" dirty="0"/>
          </a:p>
        </p:txBody>
      </p:sp>
      <p:sp>
        <p:nvSpPr>
          <p:cNvPr id="9" name="object 9"/>
          <p:cNvSpPr txBox="1">
            <a:spLocks noGrp="1"/>
          </p:cNvSpPr>
          <p:nvPr>
            <p:ph type="sldNum" sz="quarter" idx="12"/>
          </p:nvPr>
        </p:nvSpPr>
        <p:spPr/>
        <p:txBody>
          <a:bodyPr/>
          <a:lstStyle/>
          <a:p>
            <a:fld id="{81D60167-4931-47E6-BA6A-407CBD079E47}" type="slidenum">
              <a:rPr lang="en-US" smtClean="0"/>
              <a:pPr/>
              <a:t>6</a:t>
            </a:fld>
            <a:endParaRPr lang="en-US" dirty="0"/>
          </a:p>
        </p:txBody>
      </p:sp>
    </p:spTree>
    <p:extLst>
      <p:ext uri="{BB962C8B-B14F-4D97-AF65-F5344CB8AC3E}">
        <p14:creationId xmlns:p14="http://schemas.microsoft.com/office/powerpoint/2010/main" val="2578936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a:t>What happens when you log in?</a:t>
            </a:r>
            <a:endParaRPr lang="en-US" dirty="0"/>
          </a:p>
        </p:txBody>
      </p:sp>
      <p:sp>
        <p:nvSpPr>
          <p:cNvPr id="11" name="Content Placeholder 10">
            <a:extLst>
              <a:ext uri="{FF2B5EF4-FFF2-40B4-BE49-F238E27FC236}">
                <a16:creationId xmlns:a16="http://schemas.microsoft.com/office/drawing/2014/main" id="{E3B18798-8E6B-1641-AE2B-2B10151F6D57}"/>
              </a:ext>
            </a:extLst>
          </p:cNvPr>
          <p:cNvSpPr>
            <a:spLocks noGrp="1"/>
          </p:cNvSpPr>
          <p:nvPr>
            <p:ph idx="1"/>
          </p:nvPr>
        </p:nvSpPr>
        <p:spPr/>
        <p:txBody>
          <a:bodyPr/>
          <a:lstStyle/>
          <a:p>
            <a:pPr marL="225810" indent="-214603">
              <a:spcBef>
                <a:spcPts val="812"/>
              </a:spcBef>
              <a:buClr>
                <a:srgbClr val="A9A57C"/>
              </a:buClr>
              <a:tabLst>
                <a:tab pos="226371" algn="l"/>
              </a:tabLst>
            </a:pPr>
            <a:r>
              <a:rPr lang="en-US" spc="13" dirty="0">
                <a:solidFill>
                  <a:srgbClr val="2F2B20"/>
                </a:solidFill>
                <a:cs typeface="Arial"/>
              </a:rPr>
              <a:t>Login </a:t>
            </a:r>
            <a:r>
              <a:rPr lang="en-US" spc="-4" dirty="0">
                <a:solidFill>
                  <a:srgbClr val="2F2B20"/>
                </a:solidFill>
                <a:cs typeface="Arial"/>
              </a:rPr>
              <a:t>is </a:t>
            </a:r>
            <a:r>
              <a:rPr lang="en-US" spc="22" dirty="0">
                <a:solidFill>
                  <a:srgbClr val="2F2B20"/>
                </a:solidFill>
                <a:cs typeface="Arial"/>
              </a:rPr>
              <a:t>authenticated </a:t>
            </a:r>
            <a:r>
              <a:rPr lang="en-US" dirty="0">
                <a:solidFill>
                  <a:srgbClr val="2F2B20"/>
                </a:solidFill>
                <a:cs typeface="Arial"/>
              </a:rPr>
              <a:t>(password </a:t>
            </a:r>
            <a:r>
              <a:rPr lang="en-US" spc="22" dirty="0">
                <a:solidFill>
                  <a:srgbClr val="2F2B20"/>
                </a:solidFill>
                <a:cs typeface="Arial"/>
              </a:rPr>
              <a:t>or</a:t>
            </a:r>
            <a:r>
              <a:rPr lang="en-US" spc="-18" dirty="0">
                <a:solidFill>
                  <a:srgbClr val="2F2B20"/>
                </a:solidFill>
                <a:cs typeface="Arial"/>
              </a:rPr>
              <a:t> </a:t>
            </a:r>
            <a:r>
              <a:rPr lang="en-US" spc="-57" dirty="0">
                <a:solidFill>
                  <a:srgbClr val="2F2B20"/>
                </a:solidFill>
                <a:cs typeface="Arial"/>
              </a:rPr>
              <a:t>key)</a:t>
            </a:r>
            <a:endParaRPr lang="en-US" dirty="0">
              <a:cs typeface="Arial"/>
            </a:endParaRPr>
          </a:p>
          <a:p>
            <a:pPr marL="225810" indent="-214603">
              <a:spcBef>
                <a:spcPts val="724"/>
              </a:spcBef>
              <a:buClr>
                <a:srgbClr val="A9A57C"/>
              </a:buClr>
              <a:tabLst>
                <a:tab pos="226371" algn="l"/>
              </a:tabLst>
            </a:pPr>
            <a:r>
              <a:rPr lang="en-US" dirty="0">
                <a:solidFill>
                  <a:srgbClr val="2F2B20"/>
                </a:solidFill>
                <a:cs typeface="Arial"/>
              </a:rPr>
              <a:t>Assigned </a:t>
            </a:r>
            <a:r>
              <a:rPr lang="en-US" spc="75" dirty="0">
                <a:solidFill>
                  <a:srgbClr val="2F2B20"/>
                </a:solidFill>
                <a:cs typeface="Arial"/>
              </a:rPr>
              <a:t>to </a:t>
            </a:r>
            <a:r>
              <a:rPr lang="en-US" spc="-62" dirty="0">
                <a:solidFill>
                  <a:srgbClr val="2F2B20"/>
                </a:solidFill>
                <a:cs typeface="Arial"/>
              </a:rPr>
              <a:t>a</a:t>
            </a:r>
            <a:r>
              <a:rPr lang="en-US" spc="-79" dirty="0">
                <a:solidFill>
                  <a:srgbClr val="2F2B20"/>
                </a:solidFill>
                <a:cs typeface="Arial"/>
              </a:rPr>
              <a:t> </a:t>
            </a:r>
            <a:r>
              <a:rPr lang="en-US" spc="66" dirty="0" err="1">
                <a:solidFill>
                  <a:srgbClr val="2F2B20"/>
                </a:solidFill>
                <a:cs typeface="Arial"/>
              </a:rPr>
              <a:t>tty</a:t>
            </a:r>
            <a:endParaRPr lang="en-US" dirty="0">
              <a:cs typeface="Arial"/>
            </a:endParaRPr>
          </a:p>
          <a:p>
            <a:pPr marL="225810" indent="-214603">
              <a:spcBef>
                <a:spcPts val="750"/>
              </a:spcBef>
              <a:buClr>
                <a:srgbClr val="A9A57C"/>
              </a:buClr>
              <a:tabLst>
                <a:tab pos="226371" algn="l"/>
              </a:tabLst>
            </a:pPr>
            <a:r>
              <a:rPr lang="en-US" spc="-26" dirty="0">
                <a:solidFill>
                  <a:srgbClr val="2F2B20"/>
                </a:solidFill>
                <a:cs typeface="Arial"/>
              </a:rPr>
              <a:t>Shell</a:t>
            </a:r>
            <a:r>
              <a:rPr lang="en-US" spc="-4" dirty="0">
                <a:solidFill>
                  <a:srgbClr val="2F2B20"/>
                </a:solidFill>
                <a:cs typeface="Arial"/>
              </a:rPr>
              <a:t> </a:t>
            </a:r>
            <a:r>
              <a:rPr lang="en-US" spc="22" dirty="0">
                <a:solidFill>
                  <a:srgbClr val="2F2B20"/>
                </a:solidFill>
                <a:cs typeface="Arial"/>
              </a:rPr>
              <a:t>starts</a:t>
            </a:r>
            <a:endParaRPr lang="en-US" dirty="0">
              <a:cs typeface="Arial"/>
            </a:endParaRPr>
          </a:p>
          <a:p>
            <a:pPr marL="225810" indent="-214603">
              <a:spcBef>
                <a:spcPts val="723"/>
              </a:spcBef>
              <a:buClr>
                <a:srgbClr val="A9A57C"/>
              </a:buClr>
              <a:tabLst>
                <a:tab pos="226371" algn="l"/>
              </a:tabLst>
            </a:pPr>
            <a:r>
              <a:rPr lang="en-US" spc="-9" dirty="0">
                <a:solidFill>
                  <a:srgbClr val="2F2B20"/>
                </a:solidFill>
                <a:cs typeface="Arial"/>
              </a:rPr>
              <a:t>Environment </a:t>
            </a:r>
            <a:r>
              <a:rPr lang="en-US" spc="-4" dirty="0">
                <a:solidFill>
                  <a:srgbClr val="2F2B20"/>
                </a:solidFill>
                <a:cs typeface="Arial"/>
              </a:rPr>
              <a:t>is </a:t>
            </a:r>
            <a:r>
              <a:rPr lang="en-US" spc="9" dirty="0">
                <a:solidFill>
                  <a:srgbClr val="2F2B20"/>
                </a:solidFill>
                <a:cs typeface="Arial"/>
              </a:rPr>
              <a:t>set</a:t>
            </a:r>
            <a:r>
              <a:rPr lang="en-US" spc="13" dirty="0">
                <a:solidFill>
                  <a:srgbClr val="2F2B20"/>
                </a:solidFill>
                <a:cs typeface="Arial"/>
              </a:rPr>
              <a:t> </a:t>
            </a:r>
            <a:r>
              <a:rPr lang="en-US" spc="44" dirty="0">
                <a:solidFill>
                  <a:srgbClr val="2F2B20"/>
                </a:solidFill>
                <a:cs typeface="Arial"/>
              </a:rPr>
              <a:t>up</a:t>
            </a:r>
            <a:endParaRPr lang="en-US" dirty="0">
              <a:cs typeface="Arial"/>
            </a:endParaRPr>
          </a:p>
          <a:p>
            <a:pPr marL="225810" indent="-214603">
              <a:spcBef>
                <a:spcPts val="723"/>
              </a:spcBef>
              <a:buClr>
                <a:srgbClr val="A9A57C"/>
              </a:buClr>
              <a:tabLst>
                <a:tab pos="226371" algn="l"/>
              </a:tabLst>
            </a:pPr>
            <a:r>
              <a:rPr lang="en-US" spc="26" dirty="0">
                <a:solidFill>
                  <a:srgbClr val="2F2B20"/>
                </a:solidFill>
                <a:cs typeface="Arial"/>
              </a:rPr>
              <a:t>“Message </a:t>
            </a:r>
            <a:r>
              <a:rPr lang="en-US" spc="49" dirty="0">
                <a:solidFill>
                  <a:srgbClr val="2F2B20"/>
                </a:solidFill>
                <a:cs typeface="Arial"/>
              </a:rPr>
              <a:t>of </a:t>
            </a:r>
            <a:r>
              <a:rPr lang="en-US" spc="9" dirty="0">
                <a:solidFill>
                  <a:srgbClr val="2F2B20"/>
                </a:solidFill>
                <a:cs typeface="Arial"/>
              </a:rPr>
              <a:t>the </a:t>
            </a:r>
            <a:r>
              <a:rPr lang="en-US" spc="35" dirty="0">
                <a:solidFill>
                  <a:srgbClr val="2F2B20"/>
                </a:solidFill>
                <a:cs typeface="Arial"/>
              </a:rPr>
              <a:t>Day”</a:t>
            </a:r>
            <a:r>
              <a:rPr lang="en-US" spc="-110" dirty="0">
                <a:solidFill>
                  <a:srgbClr val="2F2B20"/>
                </a:solidFill>
                <a:cs typeface="Arial"/>
              </a:rPr>
              <a:t> </a:t>
            </a:r>
            <a:r>
              <a:rPr lang="en-US" spc="31" dirty="0">
                <a:solidFill>
                  <a:srgbClr val="2F2B20"/>
                </a:solidFill>
                <a:cs typeface="Arial"/>
              </a:rPr>
              <a:t>prints</a:t>
            </a:r>
            <a:endParaRPr lang="en-US" dirty="0">
              <a:cs typeface="Arial"/>
            </a:endParaRPr>
          </a:p>
          <a:p>
            <a:pPr marL="225810" indent="-214603">
              <a:spcBef>
                <a:spcPts val="723"/>
              </a:spcBef>
              <a:buClr>
                <a:srgbClr val="A9A57C"/>
              </a:buClr>
              <a:tabLst>
                <a:tab pos="226371" algn="l"/>
              </a:tabLst>
            </a:pPr>
            <a:r>
              <a:rPr lang="en-US" spc="31" dirty="0">
                <a:solidFill>
                  <a:srgbClr val="2F2B20"/>
                </a:solidFill>
                <a:cs typeface="Arial"/>
              </a:rPr>
              <a:t>Prompt</a:t>
            </a:r>
            <a:endParaRPr lang="en-US" dirty="0">
              <a:cs typeface="Arial"/>
            </a:endParaRPr>
          </a:p>
          <a:p>
            <a:endParaRPr lang="en-US" dirty="0"/>
          </a:p>
        </p:txBody>
      </p:sp>
      <p:sp>
        <p:nvSpPr>
          <p:cNvPr id="10" name="object 10"/>
          <p:cNvSpPr txBox="1">
            <a:spLocks noGrp="1"/>
          </p:cNvSpPr>
          <p:nvPr>
            <p:ph type="dt" sz="half" idx="10"/>
          </p:nvPr>
        </p:nvSpPr>
        <p:spPr/>
        <p:txBody>
          <a:bodyPr/>
          <a:lstStyle/>
          <a:p>
            <a:fld id="{BC005204-7F3C-B146-B931-F40376A53C23}" type="datetime1">
              <a:rPr lang="en-US" smtClean="0"/>
              <a:t>2/2/19</a:t>
            </a:fld>
            <a:endParaRPr lang="en-US" dirty="0"/>
          </a:p>
        </p:txBody>
      </p:sp>
      <p:sp>
        <p:nvSpPr>
          <p:cNvPr id="8" name="object 8"/>
          <p:cNvSpPr txBox="1">
            <a:spLocks noGrp="1"/>
          </p:cNvSpPr>
          <p:nvPr>
            <p:ph type="ftr" sz="quarter" idx="11"/>
          </p:nvPr>
        </p:nvSpPr>
        <p:spPr/>
        <p:txBody>
          <a:bodyPr/>
          <a:lstStyle/>
          <a:p>
            <a:r>
              <a:rPr lang="en-US"/>
              <a:t>Fundamentals of HPC – Introduction to Linux</a:t>
            </a:r>
            <a:endParaRPr lang="en-US" dirty="0"/>
          </a:p>
        </p:txBody>
      </p:sp>
      <p:sp>
        <p:nvSpPr>
          <p:cNvPr id="9" name="object 9"/>
          <p:cNvSpPr txBox="1">
            <a:spLocks noGrp="1"/>
          </p:cNvSpPr>
          <p:nvPr>
            <p:ph type="sldNum" sz="quarter" idx="12"/>
          </p:nvPr>
        </p:nvSpPr>
        <p:spPr/>
        <p:txBody>
          <a:bodyPr/>
          <a:lstStyle/>
          <a:p>
            <a:fld id="{81D60167-4931-47E6-BA6A-407CBD079E47}" type="slidenum">
              <a:rPr lang="en-US" smtClean="0"/>
              <a:pPr/>
              <a:t>7</a:t>
            </a:fld>
            <a:endParaRPr lang="en-US" dirty="0"/>
          </a:p>
        </p:txBody>
      </p:sp>
    </p:spTree>
    <p:extLst>
      <p:ext uri="{BB962C8B-B14F-4D97-AF65-F5344CB8AC3E}">
        <p14:creationId xmlns:p14="http://schemas.microsoft.com/office/powerpoint/2010/main" val="492857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lstStyle/>
          <a:p>
            <a:r>
              <a:rPr lang="en-US"/>
              <a:t>What identifies a Linux user?</a:t>
            </a:r>
            <a:endParaRPr lang="en-US" dirty="0"/>
          </a:p>
        </p:txBody>
      </p:sp>
      <p:sp>
        <p:nvSpPr>
          <p:cNvPr id="7" name="Content Placeholder 6">
            <a:extLst>
              <a:ext uri="{FF2B5EF4-FFF2-40B4-BE49-F238E27FC236}">
                <a16:creationId xmlns:a16="http://schemas.microsoft.com/office/drawing/2014/main" id="{65F5172B-8431-D246-B999-B9D72D3B7409}"/>
              </a:ext>
            </a:extLst>
          </p:cNvPr>
          <p:cNvSpPr>
            <a:spLocks noGrp="1"/>
          </p:cNvSpPr>
          <p:nvPr>
            <p:ph idx="1"/>
          </p:nvPr>
        </p:nvSpPr>
        <p:spPr/>
        <p:txBody>
          <a:bodyPr/>
          <a:lstStyle/>
          <a:p>
            <a:pPr marL="225810" indent="-214603">
              <a:spcBef>
                <a:spcPts val="649"/>
              </a:spcBef>
              <a:buClr>
                <a:srgbClr val="A9A57C"/>
              </a:buClr>
              <a:tabLst>
                <a:tab pos="226371" algn="l"/>
              </a:tabLst>
            </a:pPr>
            <a:r>
              <a:rPr lang="en-US" spc="-4" dirty="0">
                <a:solidFill>
                  <a:srgbClr val="2F2B20"/>
                </a:solidFill>
                <a:cs typeface="Arial"/>
              </a:rPr>
              <a:t>Username </a:t>
            </a:r>
            <a:r>
              <a:rPr lang="en-US" spc="124" dirty="0">
                <a:solidFill>
                  <a:srgbClr val="2F2B20"/>
                </a:solidFill>
                <a:cs typeface="Arial"/>
              </a:rPr>
              <a:t>/</a:t>
            </a:r>
            <a:r>
              <a:rPr lang="en-US" spc="-22" dirty="0">
                <a:solidFill>
                  <a:srgbClr val="2F2B20"/>
                </a:solidFill>
                <a:cs typeface="Arial"/>
              </a:rPr>
              <a:t> </a:t>
            </a:r>
            <a:r>
              <a:rPr lang="en-US" spc="-18" dirty="0">
                <a:solidFill>
                  <a:srgbClr val="2F2B20"/>
                </a:solidFill>
                <a:cs typeface="Arial"/>
              </a:rPr>
              <a:t>UUID</a:t>
            </a:r>
            <a:endParaRPr lang="en-US" dirty="0">
              <a:cs typeface="Arial"/>
            </a:endParaRPr>
          </a:p>
          <a:p>
            <a:pPr marL="225810" indent="-214603">
              <a:spcBef>
                <a:spcPts val="565"/>
              </a:spcBef>
              <a:buClr>
                <a:srgbClr val="A9A57C"/>
              </a:buClr>
              <a:tabLst>
                <a:tab pos="226371" algn="l"/>
              </a:tabLst>
            </a:pPr>
            <a:r>
              <a:rPr lang="en-US" spc="4" dirty="0">
                <a:solidFill>
                  <a:srgbClr val="2F2B20"/>
                </a:solidFill>
                <a:cs typeface="Arial"/>
              </a:rPr>
              <a:t>Group </a:t>
            </a:r>
            <a:r>
              <a:rPr lang="en-US" spc="124" dirty="0">
                <a:solidFill>
                  <a:srgbClr val="2F2B20"/>
                </a:solidFill>
                <a:cs typeface="Arial"/>
              </a:rPr>
              <a:t>/</a:t>
            </a:r>
            <a:r>
              <a:rPr lang="en-US" spc="-26" dirty="0">
                <a:solidFill>
                  <a:srgbClr val="2F2B20"/>
                </a:solidFill>
                <a:cs typeface="Arial"/>
              </a:rPr>
              <a:t> </a:t>
            </a:r>
            <a:r>
              <a:rPr lang="en-US" spc="-35" dirty="0">
                <a:solidFill>
                  <a:srgbClr val="2F2B20"/>
                </a:solidFill>
                <a:cs typeface="Arial"/>
              </a:rPr>
              <a:t>GID</a:t>
            </a:r>
            <a:endParaRPr lang="en-US" dirty="0">
              <a:cs typeface="Arial"/>
            </a:endParaRPr>
          </a:p>
          <a:p>
            <a:pPr marL="225810" indent="-214603">
              <a:spcBef>
                <a:spcPts val="534"/>
              </a:spcBef>
              <a:buClr>
                <a:srgbClr val="A9A57C"/>
              </a:buClr>
              <a:tabLst>
                <a:tab pos="226371" algn="l"/>
              </a:tabLst>
            </a:pPr>
            <a:r>
              <a:rPr lang="en-US" spc="4" dirty="0">
                <a:solidFill>
                  <a:srgbClr val="2F2B20"/>
                </a:solidFill>
                <a:cs typeface="Arial"/>
              </a:rPr>
              <a:t>Password </a:t>
            </a:r>
            <a:r>
              <a:rPr lang="en-US" spc="-44" dirty="0">
                <a:solidFill>
                  <a:srgbClr val="2F2B20"/>
                </a:solidFill>
                <a:cs typeface="Arial"/>
              </a:rPr>
              <a:t>(or </a:t>
            </a:r>
            <a:r>
              <a:rPr lang="en-US" spc="9" dirty="0">
                <a:solidFill>
                  <a:srgbClr val="2F2B20"/>
                </a:solidFill>
                <a:cs typeface="Arial"/>
              </a:rPr>
              <a:t>other authentication</a:t>
            </a:r>
            <a:r>
              <a:rPr lang="en-US" spc="-13" dirty="0">
                <a:solidFill>
                  <a:srgbClr val="2F2B20"/>
                </a:solidFill>
                <a:cs typeface="Arial"/>
              </a:rPr>
              <a:t> </a:t>
            </a:r>
            <a:r>
              <a:rPr lang="en-US" spc="-18" dirty="0">
                <a:solidFill>
                  <a:srgbClr val="2F2B20"/>
                </a:solidFill>
                <a:cs typeface="Arial"/>
              </a:rPr>
              <a:t>info)</a:t>
            </a:r>
            <a:endParaRPr lang="en-US" dirty="0">
              <a:cs typeface="Arial"/>
            </a:endParaRPr>
          </a:p>
          <a:p>
            <a:pPr marL="225810" indent="-214603">
              <a:spcBef>
                <a:spcPts val="565"/>
              </a:spcBef>
              <a:buClr>
                <a:srgbClr val="A9A57C"/>
              </a:buClr>
              <a:tabLst>
                <a:tab pos="226371" algn="l"/>
              </a:tabLst>
            </a:pPr>
            <a:r>
              <a:rPr lang="en-US" dirty="0">
                <a:solidFill>
                  <a:srgbClr val="2F2B20"/>
                </a:solidFill>
                <a:cs typeface="Arial"/>
              </a:rPr>
              <a:t>Default</a:t>
            </a:r>
            <a:r>
              <a:rPr lang="en-US" spc="-18" dirty="0">
                <a:solidFill>
                  <a:srgbClr val="2F2B20"/>
                </a:solidFill>
                <a:cs typeface="Arial"/>
              </a:rPr>
              <a:t> </a:t>
            </a:r>
            <a:r>
              <a:rPr lang="en-US" spc="-9" dirty="0">
                <a:solidFill>
                  <a:srgbClr val="2F2B20"/>
                </a:solidFill>
                <a:cs typeface="Arial"/>
              </a:rPr>
              <a:t>shell</a:t>
            </a:r>
            <a:endParaRPr lang="en-US" dirty="0">
              <a:cs typeface="Arial"/>
            </a:endParaRPr>
          </a:p>
          <a:p>
            <a:pPr marL="225810" indent="-214603">
              <a:spcBef>
                <a:spcPts val="534"/>
              </a:spcBef>
              <a:buClr>
                <a:srgbClr val="A9A57C"/>
              </a:buClr>
              <a:tabLst>
                <a:tab pos="226371" algn="l"/>
              </a:tabLst>
            </a:pPr>
            <a:r>
              <a:rPr lang="en-US" spc="9" dirty="0">
                <a:solidFill>
                  <a:srgbClr val="2F2B20"/>
                </a:solidFill>
                <a:cs typeface="Arial"/>
              </a:rPr>
              <a:t>Home </a:t>
            </a:r>
            <a:r>
              <a:rPr lang="en-US" spc="22" dirty="0">
                <a:solidFill>
                  <a:srgbClr val="2F2B20"/>
                </a:solidFill>
                <a:cs typeface="Arial"/>
              </a:rPr>
              <a:t>directory </a:t>
            </a:r>
            <a:r>
              <a:rPr lang="en-US" spc="-53" dirty="0">
                <a:solidFill>
                  <a:srgbClr val="2F2B20"/>
                </a:solidFill>
                <a:cs typeface="Arial"/>
              </a:rPr>
              <a:t>(</a:t>
            </a:r>
            <a:r>
              <a:rPr lang="en-US" spc="-53" dirty="0" err="1">
                <a:solidFill>
                  <a:srgbClr val="2F2B20"/>
                </a:solidFill>
                <a:cs typeface="Arial"/>
              </a:rPr>
              <a:t>ie</a:t>
            </a:r>
            <a:r>
              <a:rPr lang="en-US" spc="-53" dirty="0">
                <a:solidFill>
                  <a:srgbClr val="2F2B20"/>
                </a:solidFill>
                <a:cs typeface="Arial"/>
              </a:rPr>
              <a:t>, </a:t>
            </a:r>
            <a:r>
              <a:rPr lang="en-US" spc="9" dirty="0">
                <a:solidFill>
                  <a:srgbClr val="2F2B20"/>
                </a:solidFill>
                <a:cs typeface="Arial"/>
              </a:rPr>
              <a:t>home </a:t>
            </a:r>
            <a:r>
              <a:rPr lang="en-US" spc="49" dirty="0">
                <a:solidFill>
                  <a:srgbClr val="2F2B20"/>
                </a:solidFill>
                <a:cs typeface="Arial"/>
              </a:rPr>
              <a:t>"folder" </a:t>
            </a:r>
            <a:r>
              <a:rPr lang="en-US" spc="22" dirty="0">
                <a:solidFill>
                  <a:srgbClr val="2F2B20"/>
                </a:solidFill>
                <a:cs typeface="Arial"/>
              </a:rPr>
              <a:t>on</a:t>
            </a:r>
            <a:r>
              <a:rPr lang="en-US" spc="-128" dirty="0">
                <a:solidFill>
                  <a:srgbClr val="2F2B20"/>
                </a:solidFill>
                <a:cs typeface="Arial"/>
              </a:rPr>
              <a:t> </a:t>
            </a:r>
            <a:r>
              <a:rPr lang="en-US" spc="-9" dirty="0">
                <a:solidFill>
                  <a:srgbClr val="2F2B20"/>
                </a:solidFill>
                <a:cs typeface="Arial"/>
              </a:rPr>
              <a:t>disk)</a:t>
            </a:r>
            <a:endParaRPr lang="en-US" dirty="0">
              <a:cs typeface="Arial"/>
            </a:endParaRPr>
          </a:p>
          <a:p>
            <a:endParaRPr lang="en-US" dirty="0"/>
          </a:p>
        </p:txBody>
      </p:sp>
      <p:sp>
        <p:nvSpPr>
          <p:cNvPr id="10" name="object 10"/>
          <p:cNvSpPr txBox="1">
            <a:spLocks noGrp="1"/>
          </p:cNvSpPr>
          <p:nvPr>
            <p:ph type="dt" sz="half" idx="10"/>
          </p:nvPr>
        </p:nvSpPr>
        <p:spPr/>
        <p:txBody>
          <a:bodyPr/>
          <a:lstStyle/>
          <a:p>
            <a:fld id="{434E0EB1-3869-9E4F-9296-038B03D14648}" type="datetime1">
              <a:rPr lang="en-US" smtClean="0"/>
              <a:t>2/2/19</a:t>
            </a:fld>
            <a:endParaRPr lang="en-US" dirty="0"/>
          </a:p>
        </p:txBody>
      </p:sp>
      <p:sp>
        <p:nvSpPr>
          <p:cNvPr id="9" name="object 9"/>
          <p:cNvSpPr txBox="1">
            <a:spLocks noGrp="1"/>
          </p:cNvSpPr>
          <p:nvPr>
            <p:ph type="ftr" sz="quarter" idx="11"/>
          </p:nvPr>
        </p:nvSpPr>
        <p:spPr/>
        <p:txBody>
          <a:bodyPr/>
          <a:lstStyle/>
          <a:p>
            <a:r>
              <a:rPr lang="en-US"/>
              <a:t>Fundamentals of HPC – Introduction to Linux</a:t>
            </a:r>
            <a:endParaRPr lang="en-US" dirty="0"/>
          </a:p>
        </p:txBody>
      </p:sp>
      <p:sp>
        <p:nvSpPr>
          <p:cNvPr id="8" name="Slide Number Placeholder 7">
            <a:extLst>
              <a:ext uri="{FF2B5EF4-FFF2-40B4-BE49-F238E27FC236}">
                <a16:creationId xmlns:a16="http://schemas.microsoft.com/office/drawing/2014/main" id="{0EEBC69D-AC60-EC4D-99E7-F474A810424C}"/>
              </a:ext>
            </a:extLst>
          </p:cNvPr>
          <p:cNvSpPr>
            <a:spLocks noGrp="1"/>
          </p:cNvSpPr>
          <p:nvPr>
            <p:ph type="sldNum" sz="quarter" idx="12"/>
          </p:nvPr>
        </p:nvSpPr>
        <p:spPr/>
        <p:txBody>
          <a:bodyPr/>
          <a:lstStyle/>
          <a:p>
            <a:fld id="{DD321DBF-325B-3546-BAAF-4F6E3B3181FF}" type="slidenum">
              <a:rPr lang="en-US" smtClean="0"/>
              <a:t>8</a:t>
            </a:fld>
            <a:endParaRPr lang="en-US"/>
          </a:p>
        </p:txBody>
      </p:sp>
    </p:spTree>
    <p:extLst>
      <p:ext uri="{BB962C8B-B14F-4D97-AF65-F5344CB8AC3E}">
        <p14:creationId xmlns:p14="http://schemas.microsoft.com/office/powerpoint/2010/main" val="3605250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p:txBody>
          <a:bodyPr>
            <a:normAutofit/>
          </a:bodyPr>
          <a:lstStyle/>
          <a:p>
            <a:r>
              <a:rPr lang="en-US" dirty="0"/>
              <a:t>Shells</a:t>
            </a:r>
          </a:p>
        </p:txBody>
      </p:sp>
      <p:sp>
        <p:nvSpPr>
          <p:cNvPr id="11" name="Content Placeholder 10">
            <a:extLst>
              <a:ext uri="{FF2B5EF4-FFF2-40B4-BE49-F238E27FC236}">
                <a16:creationId xmlns:a16="http://schemas.microsoft.com/office/drawing/2014/main" id="{D51CD1F0-29B1-5248-BD34-FFC7D350F07A}"/>
              </a:ext>
            </a:extLst>
          </p:cNvPr>
          <p:cNvSpPr>
            <a:spLocks noGrp="1"/>
          </p:cNvSpPr>
          <p:nvPr>
            <p:ph idx="1"/>
          </p:nvPr>
        </p:nvSpPr>
        <p:spPr/>
        <p:txBody>
          <a:bodyPr>
            <a:normAutofit fontScale="92500" lnSpcReduction="10000"/>
          </a:bodyPr>
          <a:lstStyle/>
          <a:p>
            <a:pPr marL="225810" indent="-214603">
              <a:spcBef>
                <a:spcPts val="618"/>
              </a:spcBef>
              <a:buClr>
                <a:srgbClr val="A9A57C"/>
              </a:buClr>
              <a:tabLst>
                <a:tab pos="226371" algn="l"/>
              </a:tabLst>
            </a:pPr>
            <a:r>
              <a:rPr lang="en-US" dirty="0"/>
              <a:t>The shell parses and interprets typed input, passes results to the rest of the OS, returns response as appropriate</a:t>
            </a:r>
          </a:p>
          <a:p>
            <a:pPr marL="225810" indent="-214603">
              <a:spcBef>
                <a:spcPts val="618"/>
              </a:spcBef>
              <a:buClr>
                <a:srgbClr val="A9A57C"/>
              </a:buClr>
              <a:tabLst>
                <a:tab pos="226371" algn="l"/>
              </a:tabLst>
            </a:pPr>
            <a:endParaRPr lang="en-US" spc="9" dirty="0">
              <a:solidFill>
                <a:srgbClr val="2F2B20"/>
              </a:solidFill>
              <a:cs typeface="Arial"/>
            </a:endParaRPr>
          </a:p>
          <a:p>
            <a:pPr marL="225810" indent="-214603">
              <a:spcBef>
                <a:spcPts val="618"/>
              </a:spcBef>
              <a:buClr>
                <a:srgbClr val="A9A57C"/>
              </a:buClr>
              <a:tabLst>
                <a:tab pos="226371" algn="l"/>
              </a:tabLst>
            </a:pPr>
            <a:r>
              <a:rPr lang="en-US" spc="9" dirty="0">
                <a:solidFill>
                  <a:srgbClr val="2F2B20"/>
                </a:solidFill>
                <a:cs typeface="Arial"/>
              </a:rPr>
              <a:t>Bourne </a:t>
            </a:r>
            <a:r>
              <a:rPr lang="en-US" spc="-84" dirty="0">
                <a:solidFill>
                  <a:srgbClr val="2F2B20"/>
                </a:solidFill>
                <a:cs typeface="Arial"/>
              </a:rPr>
              <a:t>(</a:t>
            </a:r>
            <a:r>
              <a:rPr lang="en-US" spc="-84" dirty="0" err="1">
                <a:solidFill>
                  <a:srgbClr val="2F2B20"/>
                </a:solidFill>
                <a:cs typeface="Arial"/>
              </a:rPr>
              <a:t>sh</a:t>
            </a:r>
            <a:r>
              <a:rPr lang="en-US" spc="-84" dirty="0">
                <a:solidFill>
                  <a:srgbClr val="2F2B20"/>
                </a:solidFill>
                <a:cs typeface="Arial"/>
              </a:rPr>
              <a:t>) </a:t>
            </a:r>
            <a:r>
              <a:rPr lang="en-US" spc="-119" dirty="0">
                <a:solidFill>
                  <a:srgbClr val="2F2B20"/>
                </a:solidFill>
                <a:cs typeface="Arial"/>
              </a:rPr>
              <a:t>– </a:t>
            </a:r>
            <a:r>
              <a:rPr lang="en-US" spc="-18" dirty="0">
                <a:solidFill>
                  <a:srgbClr val="2F2B20"/>
                </a:solidFill>
                <a:cs typeface="Arial"/>
              </a:rPr>
              <a:t>early </a:t>
            </a:r>
            <a:r>
              <a:rPr lang="en-US" spc="9" dirty="0">
                <a:solidFill>
                  <a:srgbClr val="2F2B20"/>
                </a:solidFill>
                <a:cs typeface="Arial"/>
              </a:rPr>
              <a:t>and</a:t>
            </a:r>
            <a:r>
              <a:rPr lang="en-US" spc="159" dirty="0">
                <a:solidFill>
                  <a:srgbClr val="2F2B20"/>
                </a:solidFill>
                <a:cs typeface="Arial"/>
              </a:rPr>
              <a:t> </a:t>
            </a:r>
            <a:r>
              <a:rPr lang="en-US" spc="4" dirty="0">
                <a:solidFill>
                  <a:srgbClr val="2F2B20"/>
                </a:solidFill>
                <a:cs typeface="Arial"/>
              </a:rPr>
              <a:t>rudimentary</a:t>
            </a:r>
            <a:endParaRPr lang="en-US" dirty="0">
              <a:cs typeface="Arial"/>
            </a:endParaRPr>
          </a:p>
          <a:p>
            <a:pPr marL="225810" marR="1409775" indent="-214603">
              <a:spcBef>
                <a:spcPts val="538"/>
              </a:spcBef>
              <a:buClr>
                <a:srgbClr val="A9A57C"/>
              </a:buClr>
              <a:tabLst>
                <a:tab pos="226371" algn="l"/>
              </a:tabLst>
            </a:pPr>
            <a:r>
              <a:rPr lang="en-US" spc="9" dirty="0">
                <a:solidFill>
                  <a:srgbClr val="2F2B20"/>
                </a:solidFill>
                <a:cs typeface="Arial"/>
              </a:rPr>
              <a:t>Bourne-again </a:t>
            </a:r>
            <a:r>
              <a:rPr lang="en-US" spc="-49" dirty="0">
                <a:solidFill>
                  <a:srgbClr val="2F2B20"/>
                </a:solidFill>
                <a:cs typeface="Arial"/>
              </a:rPr>
              <a:t>(bash) </a:t>
            </a:r>
            <a:r>
              <a:rPr lang="en-US" spc="-119" dirty="0">
                <a:solidFill>
                  <a:srgbClr val="2F2B20"/>
                </a:solidFill>
                <a:cs typeface="Arial"/>
              </a:rPr>
              <a:t>– </a:t>
            </a:r>
            <a:r>
              <a:rPr lang="en-US" spc="-13" dirty="0">
                <a:solidFill>
                  <a:srgbClr val="2F2B20"/>
                </a:solidFill>
                <a:cs typeface="Arial"/>
              </a:rPr>
              <a:t>has </a:t>
            </a:r>
            <a:r>
              <a:rPr lang="en-US" dirty="0">
                <a:solidFill>
                  <a:srgbClr val="2F2B20"/>
                </a:solidFill>
                <a:cs typeface="Arial"/>
              </a:rPr>
              <a:t>many user-friendly extensions; </a:t>
            </a:r>
            <a:r>
              <a:rPr lang="en-US" spc="13" dirty="0">
                <a:solidFill>
                  <a:srgbClr val="2F2B20"/>
                </a:solidFill>
                <a:cs typeface="Arial"/>
              </a:rPr>
              <a:t>default </a:t>
            </a:r>
            <a:r>
              <a:rPr lang="en-US" dirty="0">
                <a:solidFill>
                  <a:srgbClr val="2F2B20"/>
                </a:solidFill>
                <a:cs typeface="Arial"/>
              </a:rPr>
              <a:t>in</a:t>
            </a:r>
            <a:r>
              <a:rPr lang="en-US" spc="-53" dirty="0">
                <a:solidFill>
                  <a:srgbClr val="2F2B20"/>
                </a:solidFill>
                <a:cs typeface="Arial"/>
              </a:rPr>
              <a:t> </a:t>
            </a:r>
            <a:r>
              <a:rPr lang="en-US" spc="4" dirty="0">
                <a:solidFill>
                  <a:srgbClr val="2F2B20"/>
                </a:solidFill>
                <a:cs typeface="Arial"/>
              </a:rPr>
              <a:t>Linux</a:t>
            </a:r>
            <a:endParaRPr lang="en-US" dirty="0">
              <a:cs typeface="Arial"/>
            </a:endParaRPr>
          </a:p>
          <a:p>
            <a:pPr marL="225810" indent="-214603">
              <a:spcBef>
                <a:spcPts val="569"/>
              </a:spcBef>
              <a:buClr>
                <a:srgbClr val="A9A57C"/>
              </a:buClr>
              <a:tabLst>
                <a:tab pos="226371" algn="l"/>
              </a:tabLst>
            </a:pPr>
            <a:r>
              <a:rPr lang="en-US" spc="4" dirty="0">
                <a:solidFill>
                  <a:srgbClr val="2F2B20"/>
                </a:solidFill>
                <a:cs typeface="Arial"/>
              </a:rPr>
              <a:t>C </a:t>
            </a:r>
            <a:r>
              <a:rPr lang="en-US" spc="-49" dirty="0">
                <a:solidFill>
                  <a:srgbClr val="2F2B20"/>
                </a:solidFill>
                <a:cs typeface="Arial"/>
              </a:rPr>
              <a:t>(</a:t>
            </a:r>
            <a:r>
              <a:rPr lang="en-US" spc="-49" dirty="0" err="1">
                <a:solidFill>
                  <a:srgbClr val="2F2B20"/>
                </a:solidFill>
                <a:cs typeface="Arial"/>
              </a:rPr>
              <a:t>csh</a:t>
            </a:r>
            <a:r>
              <a:rPr lang="en-US" spc="-49" dirty="0">
                <a:solidFill>
                  <a:srgbClr val="2F2B20"/>
                </a:solidFill>
                <a:cs typeface="Arial"/>
              </a:rPr>
              <a:t>) </a:t>
            </a:r>
            <a:r>
              <a:rPr lang="en-US" spc="-119" dirty="0">
                <a:solidFill>
                  <a:srgbClr val="2F2B20"/>
                </a:solidFill>
                <a:cs typeface="Arial"/>
              </a:rPr>
              <a:t>– </a:t>
            </a:r>
            <a:r>
              <a:rPr lang="en-US" spc="-13" dirty="0">
                <a:solidFill>
                  <a:srgbClr val="2F2B20"/>
                </a:solidFill>
                <a:cs typeface="Arial"/>
              </a:rPr>
              <a:t>has </a:t>
            </a:r>
            <a:r>
              <a:rPr lang="en-US" spc="22" dirty="0">
                <a:solidFill>
                  <a:srgbClr val="2F2B20"/>
                </a:solidFill>
                <a:cs typeface="Arial"/>
              </a:rPr>
              <a:t>C-like</a:t>
            </a:r>
            <a:r>
              <a:rPr lang="en-US" spc="115" dirty="0">
                <a:solidFill>
                  <a:srgbClr val="2F2B20"/>
                </a:solidFill>
                <a:cs typeface="Arial"/>
              </a:rPr>
              <a:t> </a:t>
            </a:r>
            <a:r>
              <a:rPr lang="en-US" spc="9" dirty="0">
                <a:solidFill>
                  <a:srgbClr val="2F2B20"/>
                </a:solidFill>
                <a:cs typeface="Arial"/>
              </a:rPr>
              <a:t>syntax</a:t>
            </a:r>
            <a:endParaRPr lang="en-US" dirty="0">
              <a:cs typeface="Arial"/>
            </a:endParaRPr>
          </a:p>
          <a:p>
            <a:pPr marL="225810" indent="-214603">
              <a:spcBef>
                <a:spcPts val="534"/>
              </a:spcBef>
              <a:buClr>
                <a:srgbClr val="A9A57C"/>
              </a:buClr>
              <a:tabLst>
                <a:tab pos="226371" algn="l"/>
              </a:tabLst>
            </a:pPr>
            <a:r>
              <a:rPr lang="en-US" spc="-75" dirty="0">
                <a:solidFill>
                  <a:srgbClr val="2F2B20"/>
                </a:solidFill>
                <a:cs typeface="Arial"/>
              </a:rPr>
              <a:t>T </a:t>
            </a:r>
            <a:r>
              <a:rPr lang="en-US" spc="-31" dirty="0">
                <a:solidFill>
                  <a:srgbClr val="2F2B20"/>
                </a:solidFill>
                <a:cs typeface="Arial"/>
              </a:rPr>
              <a:t>(</a:t>
            </a:r>
            <a:r>
              <a:rPr lang="en-US" spc="-31" dirty="0" err="1">
                <a:solidFill>
                  <a:srgbClr val="2F2B20"/>
                </a:solidFill>
                <a:cs typeface="Arial"/>
              </a:rPr>
              <a:t>tcsh</a:t>
            </a:r>
            <a:r>
              <a:rPr lang="en-US" spc="-31" dirty="0">
                <a:solidFill>
                  <a:srgbClr val="2F2B20"/>
                </a:solidFill>
                <a:cs typeface="Arial"/>
              </a:rPr>
              <a:t>) </a:t>
            </a:r>
            <a:r>
              <a:rPr lang="en-US" spc="-119" dirty="0">
                <a:solidFill>
                  <a:srgbClr val="2F2B20"/>
                </a:solidFill>
                <a:cs typeface="Arial"/>
              </a:rPr>
              <a:t>– </a:t>
            </a:r>
            <a:r>
              <a:rPr lang="en-US" spc="13" dirty="0">
                <a:solidFill>
                  <a:srgbClr val="2F2B20"/>
                </a:solidFill>
                <a:cs typeface="Arial"/>
              </a:rPr>
              <a:t>extended </a:t>
            </a:r>
            <a:r>
              <a:rPr lang="en-US" dirty="0">
                <a:solidFill>
                  <a:srgbClr val="2F2B20"/>
                </a:solidFill>
                <a:cs typeface="Arial"/>
              </a:rPr>
              <a:t>version </a:t>
            </a:r>
            <a:r>
              <a:rPr lang="en-US" spc="35" dirty="0">
                <a:solidFill>
                  <a:srgbClr val="2F2B20"/>
                </a:solidFill>
                <a:cs typeface="Arial"/>
              </a:rPr>
              <a:t>of</a:t>
            </a:r>
            <a:r>
              <a:rPr lang="en-US" spc="146" dirty="0">
                <a:solidFill>
                  <a:srgbClr val="2F2B20"/>
                </a:solidFill>
                <a:cs typeface="Arial"/>
              </a:rPr>
              <a:t> </a:t>
            </a:r>
            <a:r>
              <a:rPr lang="en-US" spc="26" dirty="0" err="1">
                <a:solidFill>
                  <a:srgbClr val="2F2B20"/>
                </a:solidFill>
                <a:cs typeface="Arial"/>
              </a:rPr>
              <a:t>csh</a:t>
            </a:r>
            <a:endParaRPr lang="en-US" dirty="0">
              <a:cs typeface="Arial"/>
            </a:endParaRPr>
          </a:p>
          <a:p>
            <a:pPr marL="225810" marR="4483" indent="-214603">
              <a:spcBef>
                <a:spcPts val="565"/>
              </a:spcBef>
              <a:buClr>
                <a:srgbClr val="A9A57C"/>
              </a:buClr>
              <a:tabLst>
                <a:tab pos="226371" algn="l"/>
              </a:tabLst>
            </a:pPr>
            <a:r>
              <a:rPr lang="en-US" spc="13" dirty="0">
                <a:solidFill>
                  <a:srgbClr val="2F2B20"/>
                </a:solidFill>
                <a:cs typeface="Arial"/>
              </a:rPr>
              <a:t>Korn </a:t>
            </a:r>
            <a:r>
              <a:rPr lang="en-US" spc="-57" dirty="0">
                <a:solidFill>
                  <a:srgbClr val="2F2B20"/>
                </a:solidFill>
                <a:cs typeface="Arial"/>
              </a:rPr>
              <a:t>(</a:t>
            </a:r>
            <a:r>
              <a:rPr lang="en-US" spc="-57" dirty="0" err="1">
                <a:solidFill>
                  <a:srgbClr val="2F2B20"/>
                </a:solidFill>
                <a:cs typeface="Arial"/>
              </a:rPr>
              <a:t>ksh</a:t>
            </a:r>
            <a:r>
              <a:rPr lang="en-US" spc="-57" dirty="0">
                <a:solidFill>
                  <a:srgbClr val="2F2B20"/>
                </a:solidFill>
                <a:cs typeface="Arial"/>
              </a:rPr>
              <a:t>) </a:t>
            </a:r>
            <a:r>
              <a:rPr lang="en-US" spc="-119" dirty="0">
                <a:solidFill>
                  <a:srgbClr val="2F2B20"/>
                </a:solidFill>
                <a:cs typeface="Arial"/>
              </a:rPr>
              <a:t>– </a:t>
            </a:r>
            <a:r>
              <a:rPr lang="en-US" spc="-18" dirty="0">
                <a:solidFill>
                  <a:srgbClr val="2F2B20"/>
                </a:solidFill>
                <a:cs typeface="Arial"/>
              </a:rPr>
              <a:t>early </a:t>
            </a:r>
            <a:r>
              <a:rPr lang="en-US" dirty="0">
                <a:solidFill>
                  <a:srgbClr val="2F2B20"/>
                </a:solidFill>
                <a:cs typeface="Arial"/>
              </a:rPr>
              <a:t>extension </a:t>
            </a:r>
            <a:r>
              <a:rPr lang="en-US" spc="35" dirty="0">
                <a:solidFill>
                  <a:srgbClr val="2F2B20"/>
                </a:solidFill>
                <a:cs typeface="Arial"/>
              </a:rPr>
              <a:t>of </a:t>
            </a:r>
            <a:r>
              <a:rPr lang="en-US" spc="4" dirty="0">
                <a:solidFill>
                  <a:srgbClr val="2F2B20"/>
                </a:solidFill>
                <a:cs typeface="Arial"/>
              </a:rPr>
              <a:t>Bourne; </a:t>
            </a:r>
            <a:r>
              <a:rPr lang="en-US" spc="9" dirty="0">
                <a:solidFill>
                  <a:srgbClr val="2F2B20"/>
                </a:solidFill>
                <a:cs typeface="Arial"/>
              </a:rPr>
              <a:t>was </a:t>
            </a:r>
            <a:r>
              <a:rPr lang="en-US" spc="-13" dirty="0">
                <a:solidFill>
                  <a:srgbClr val="2F2B20"/>
                </a:solidFill>
                <a:cs typeface="Arial"/>
              </a:rPr>
              <a:t>heavily </a:t>
            </a:r>
            <a:r>
              <a:rPr lang="en-US" spc="4" dirty="0">
                <a:solidFill>
                  <a:srgbClr val="2F2B20"/>
                </a:solidFill>
                <a:cs typeface="Arial"/>
              </a:rPr>
              <a:t>used </a:t>
            </a:r>
            <a:r>
              <a:rPr lang="en-US" spc="22" dirty="0">
                <a:solidFill>
                  <a:srgbClr val="2F2B20"/>
                </a:solidFill>
                <a:cs typeface="Arial"/>
              </a:rPr>
              <a:t>for</a:t>
            </a:r>
            <a:r>
              <a:rPr lang="en-US" spc="-13" dirty="0">
                <a:solidFill>
                  <a:srgbClr val="2F2B20"/>
                </a:solidFill>
                <a:cs typeface="Arial"/>
              </a:rPr>
              <a:t> </a:t>
            </a:r>
            <a:r>
              <a:rPr lang="en-US" spc="13" dirty="0">
                <a:solidFill>
                  <a:srgbClr val="2F2B20"/>
                </a:solidFill>
                <a:cs typeface="Arial"/>
              </a:rPr>
              <a:t>programming</a:t>
            </a:r>
            <a:endParaRPr lang="en-US" dirty="0">
              <a:cs typeface="Arial"/>
            </a:endParaRPr>
          </a:p>
          <a:p>
            <a:pPr marL="225810" indent="-214603">
              <a:spcBef>
                <a:spcPts val="543"/>
              </a:spcBef>
              <a:buClr>
                <a:srgbClr val="A9A57C"/>
              </a:buClr>
              <a:tabLst>
                <a:tab pos="226371" algn="l"/>
              </a:tabLst>
            </a:pPr>
            <a:r>
              <a:rPr lang="en-US" spc="4" dirty="0">
                <a:solidFill>
                  <a:srgbClr val="2F2B20"/>
                </a:solidFill>
                <a:cs typeface="Arial"/>
              </a:rPr>
              <a:t>Z </a:t>
            </a:r>
            <a:r>
              <a:rPr lang="en-US" spc="-75" dirty="0">
                <a:solidFill>
                  <a:srgbClr val="2F2B20"/>
                </a:solidFill>
                <a:cs typeface="Arial"/>
              </a:rPr>
              <a:t>(</a:t>
            </a:r>
            <a:r>
              <a:rPr lang="en-US" spc="-75" dirty="0" err="1">
                <a:solidFill>
                  <a:srgbClr val="2F2B20"/>
                </a:solidFill>
                <a:cs typeface="Arial"/>
              </a:rPr>
              <a:t>zsh</a:t>
            </a:r>
            <a:r>
              <a:rPr lang="en-US" spc="-75" dirty="0">
                <a:solidFill>
                  <a:srgbClr val="2F2B20"/>
                </a:solidFill>
                <a:cs typeface="Arial"/>
              </a:rPr>
              <a:t>) </a:t>
            </a:r>
            <a:r>
              <a:rPr lang="en-US" spc="-119" dirty="0">
                <a:solidFill>
                  <a:srgbClr val="2F2B20"/>
                </a:solidFill>
                <a:cs typeface="Arial"/>
              </a:rPr>
              <a:t>– </a:t>
            </a:r>
            <a:r>
              <a:rPr lang="en-US" spc="9" dirty="0">
                <a:solidFill>
                  <a:srgbClr val="2F2B20"/>
                </a:solidFill>
                <a:cs typeface="Arial"/>
              </a:rPr>
              <a:t>includes </a:t>
            </a:r>
            <a:r>
              <a:rPr lang="en-US" spc="-9" dirty="0">
                <a:solidFill>
                  <a:srgbClr val="2F2B20"/>
                </a:solidFill>
                <a:cs typeface="Arial"/>
              </a:rPr>
              <a:t>features </a:t>
            </a:r>
            <a:r>
              <a:rPr lang="en-US" spc="35" dirty="0">
                <a:solidFill>
                  <a:srgbClr val="2F2B20"/>
                </a:solidFill>
                <a:cs typeface="Arial"/>
              </a:rPr>
              <a:t>of </a:t>
            </a:r>
            <a:r>
              <a:rPr lang="en-US" spc="4" dirty="0">
                <a:solidFill>
                  <a:srgbClr val="2F2B20"/>
                </a:solidFill>
                <a:cs typeface="Arial"/>
              </a:rPr>
              <a:t>bash </a:t>
            </a:r>
            <a:r>
              <a:rPr lang="en-US" spc="9" dirty="0">
                <a:solidFill>
                  <a:srgbClr val="2F2B20"/>
                </a:solidFill>
                <a:cs typeface="Arial"/>
              </a:rPr>
              <a:t>and</a:t>
            </a:r>
            <a:r>
              <a:rPr lang="en-US" spc="66" dirty="0">
                <a:solidFill>
                  <a:srgbClr val="2F2B20"/>
                </a:solidFill>
                <a:cs typeface="Arial"/>
              </a:rPr>
              <a:t> </a:t>
            </a:r>
            <a:r>
              <a:rPr lang="en-US" spc="35" dirty="0" err="1">
                <a:solidFill>
                  <a:srgbClr val="2F2B20"/>
                </a:solidFill>
                <a:cs typeface="Arial"/>
              </a:rPr>
              <a:t>tcsh</a:t>
            </a:r>
            <a:endParaRPr lang="en-US" dirty="0">
              <a:cs typeface="Arial"/>
            </a:endParaRPr>
          </a:p>
          <a:p>
            <a:endParaRPr lang="en-US" dirty="0"/>
          </a:p>
        </p:txBody>
      </p:sp>
      <p:sp>
        <p:nvSpPr>
          <p:cNvPr id="10" name="object 10"/>
          <p:cNvSpPr txBox="1">
            <a:spLocks noGrp="1"/>
          </p:cNvSpPr>
          <p:nvPr>
            <p:ph type="dt" sz="half" idx="10"/>
          </p:nvPr>
        </p:nvSpPr>
        <p:spPr/>
        <p:txBody>
          <a:bodyPr/>
          <a:lstStyle/>
          <a:p>
            <a:fld id="{9CD9B4FE-D08F-484D-98F0-5C6F788E18DF}" type="datetime1">
              <a:rPr lang="en-US" smtClean="0"/>
              <a:t>2/2/19</a:t>
            </a:fld>
            <a:endParaRPr lang="en-US" dirty="0"/>
          </a:p>
        </p:txBody>
      </p:sp>
      <p:sp>
        <p:nvSpPr>
          <p:cNvPr id="13" name="Footer Placeholder 12">
            <a:extLst>
              <a:ext uri="{FF2B5EF4-FFF2-40B4-BE49-F238E27FC236}">
                <a16:creationId xmlns:a16="http://schemas.microsoft.com/office/drawing/2014/main" id="{A26EB7D4-D85A-EF47-B161-D22742CE7AB3}"/>
              </a:ext>
            </a:extLst>
          </p:cNvPr>
          <p:cNvSpPr>
            <a:spLocks noGrp="1"/>
          </p:cNvSpPr>
          <p:nvPr>
            <p:ph type="ftr" sz="quarter" idx="11"/>
          </p:nvPr>
        </p:nvSpPr>
        <p:spPr/>
        <p:txBody>
          <a:bodyPr/>
          <a:lstStyle/>
          <a:p>
            <a:r>
              <a:rPr lang="en-US"/>
              <a:t>Fundamentals of HPC – Introduction to Linux</a:t>
            </a:r>
          </a:p>
        </p:txBody>
      </p:sp>
      <p:sp>
        <p:nvSpPr>
          <p:cNvPr id="15" name="Slide Number Placeholder 14">
            <a:extLst>
              <a:ext uri="{FF2B5EF4-FFF2-40B4-BE49-F238E27FC236}">
                <a16:creationId xmlns:a16="http://schemas.microsoft.com/office/drawing/2014/main" id="{36138203-C75E-E149-94BA-6A519DDB4D75}"/>
              </a:ext>
            </a:extLst>
          </p:cNvPr>
          <p:cNvSpPr>
            <a:spLocks noGrp="1"/>
          </p:cNvSpPr>
          <p:nvPr>
            <p:ph type="sldNum" sz="quarter" idx="12"/>
          </p:nvPr>
        </p:nvSpPr>
        <p:spPr/>
        <p:txBody>
          <a:bodyPr/>
          <a:lstStyle/>
          <a:p>
            <a:fld id="{DD321DBF-325B-3546-BAAF-4F6E3B3181FF}" type="slidenum">
              <a:rPr lang="en-US" smtClean="0"/>
              <a:t>9</a:t>
            </a:fld>
            <a:endParaRPr lang="en-US"/>
          </a:p>
        </p:txBody>
      </p:sp>
    </p:spTree>
    <p:extLst>
      <p:ext uri="{BB962C8B-B14F-4D97-AF65-F5344CB8AC3E}">
        <p14:creationId xmlns:p14="http://schemas.microsoft.com/office/powerpoint/2010/main" val="21211841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PC_MOOC_how_to_parallelize" id="{D2326368-328F-9E45-8FB4-8AD806A8553D}" vid="{ECCED491-CD2D-4C49-A7F2-B2207E5FFC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980</TotalTime>
  <Words>1605</Words>
  <Application>Microsoft Macintosh PowerPoint</Application>
  <PresentationFormat>Widescreen</PresentationFormat>
  <Paragraphs>375</Paragraphs>
  <Slides>31</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Arial Black</vt:lpstr>
      <vt:lpstr>Calibri</vt:lpstr>
      <vt:lpstr>Calibri Light</vt:lpstr>
      <vt:lpstr>Courier New</vt:lpstr>
      <vt:lpstr>Times New Roman</vt:lpstr>
      <vt:lpstr>Trebuchet MS</vt:lpstr>
      <vt:lpstr>Office Theme</vt:lpstr>
      <vt:lpstr>Introduction to Linux</vt:lpstr>
      <vt:lpstr>Outline</vt:lpstr>
      <vt:lpstr>What is Linux?</vt:lpstr>
      <vt:lpstr>Why Use Linux?</vt:lpstr>
      <vt:lpstr>How do you log in?</vt:lpstr>
      <vt:lpstr>Useful SSH options</vt:lpstr>
      <vt:lpstr>What happens when you log in?</vt:lpstr>
      <vt:lpstr>What identifies a Linux user?</vt:lpstr>
      <vt:lpstr>Shells</vt:lpstr>
      <vt:lpstr>Shells</vt:lpstr>
      <vt:lpstr>Shell features</vt:lpstr>
      <vt:lpstr>Anatomy of a Linux command</vt:lpstr>
      <vt:lpstr>PowerPoint Presentation</vt:lpstr>
      <vt:lpstr>File and directory related  commands</vt:lpstr>
      <vt:lpstr>Process and Program related  commands</vt:lpstr>
      <vt:lpstr>File-viewing commands</vt:lpstr>
      <vt:lpstr>Environment</vt:lpstr>
      <vt:lpstr>Useful variables</vt:lpstr>
      <vt:lpstr>Exercise 1</vt:lpstr>
      <vt:lpstr>The Linux Filesystem</vt:lpstr>
      <vt:lpstr>PowerPoint Presentation</vt:lpstr>
      <vt:lpstr>Navigating the filesystem</vt:lpstr>
      <vt:lpstr>Exercise 2</vt:lpstr>
      <vt:lpstr>File editing</vt:lpstr>
      <vt:lpstr>Modes (aka permissions)</vt:lpstr>
      <vt:lpstr>Modes (continued)</vt:lpstr>
      <vt:lpstr>Exercise 3</vt:lpstr>
      <vt:lpstr>Processes</vt:lpstr>
      <vt:lpstr>More about shells</vt:lpstr>
      <vt:lpstr>Shell Wildcards and Special Characters</vt:lpstr>
      <vt:lpstr>Thank you!</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Shelley Knuth</dc:creator>
  <cp:lastModifiedBy>Shelley Knuth</cp:lastModifiedBy>
  <cp:revision>10</cp:revision>
  <dcterms:created xsi:type="dcterms:W3CDTF">2019-02-01T23:54:22Z</dcterms:created>
  <dcterms:modified xsi:type="dcterms:W3CDTF">2019-02-03T13:09:11Z</dcterms:modified>
</cp:coreProperties>
</file>