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76"/>
  </p:normalViewPr>
  <p:slideViewPr>
    <p:cSldViewPr snapToGrid="0" snapToObjects="1">
      <p:cViewPr varScale="1">
        <p:scale>
          <a:sx n="163" d="100"/>
          <a:sy n="163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630-E3F7-CE4D-BD1C-1A7A2070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87F9-FA73-FB46-81AD-E6A5B3D34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2120-3EC0-E84F-9459-6570FCCC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D882-4654-BA4F-BBB1-74CA0994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8A99-C927-F04D-868D-86176D9F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6B7-B40F-8041-B25C-CE4C5FBC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27F39-6D1B-3042-A219-D3AE900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1387-A0EE-4048-9D83-ADA1562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C273-5CB6-AF42-976B-E3E1E60A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4779-7384-584E-A717-C1C61950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629BB-A07B-7048-B216-D96854182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77FD7-6D19-544E-BE3E-32A851B0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3ABB-938C-2349-BA1A-DF39D9B4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2166-7186-404F-8F14-4E68479B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49D6-236C-6C4A-8F81-5A597890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D19-CDB0-D645-89DA-8725449A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39A9-CE9E-4E45-8E58-257B6AD7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0D9A-ADAF-294E-9342-3F5ADC9D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97B5-44A8-F547-94B1-7336CC2F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74A5-7991-8144-8A1D-7F3EF50B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F14E-3F88-784B-BF9E-FF733C6C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D17AF-3FDD-B54E-82BF-A124146F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B611-F793-7742-8356-008F4AA2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A1FE-FE8B-2F4C-BAA6-CB1F423B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1C96-2AB7-6941-A471-7B7D7582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CDD1-E645-D646-92DE-29EB26EE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956E-1F73-0849-ACAD-F0F20BC8A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64FD-D416-6E4A-99B9-36A2D24CA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A6B7-5ECA-1342-9127-4B59A105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9037-75B9-DC43-9A5B-8B2A4EC6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39D13-6205-D34A-BD3C-8ABABCBC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AD52-AB23-1945-956B-48D66DED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50D43-29AE-E242-BD4F-3A22AC7C9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A211-FAA0-AD41-A577-D440FDE7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49C2-204D-7540-B595-24B6A1626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1C0E9-1A0C-D647-B1FD-A28E9C448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4EECA-D293-9F44-B470-9538CFCE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B2385-1052-9E4E-A290-C1CFD158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7FA00-8FA9-6642-AD95-F42956C9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D73A-A579-2A4E-974C-95484A4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E8A23-6F14-2A4B-81BD-DF96825C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41F0-8D3F-8A42-B41C-3287CCB1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7D9E8-F5DA-674E-B7AB-C5C8D04C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2DA5C-2546-B14F-9E5B-166D1A6F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39E31-E13E-6148-9F96-89CBA435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E6E81-7F99-C747-A7D9-66849EB3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5D8A-88B4-FB49-93A0-FDC6DF60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10EF-090D-0D47-BCCF-9EB9C03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55212-48B4-8D49-9927-86946A2E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5FC36-E187-BF44-8C29-4D6D2C80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A1DB-66EB-B845-A1D9-7FCBA446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FE1E-5E01-334C-B622-6FB88DC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CC57-6767-0B4C-94D4-BC66B06E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F51C-97C3-AB44-B338-3435B8D70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1BFA-789F-DB4B-8578-55F3B147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7EE1-C528-0E47-9B86-BB419BFE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E9533-863D-E147-B1B8-2E20154A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DD24-8722-F649-BE59-A151F92A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35F18-83E7-DF48-B0AB-F447B136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384B7-78FA-D440-B501-69CCD5C0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F468-2845-9445-B59E-28E44961F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4E35-EC2C-A946-9CCB-BBD81BF78F6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0BD3-6DD3-C548-81B8-E96BF3302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01DD-C96E-4F40-8794-33BE5474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E663-E546-EA49-9282-394DC2A0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0DBC-639B-3746-8599-825654028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6D75-B5B5-814E-BBAD-590E1ED8D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A0A72-5894-4534-A8C3-FD2D1F3C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37" y="344578"/>
            <a:ext cx="5465738" cy="5922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D0044-E237-4064-8CC2-8A10F269FCDA}"/>
              </a:ext>
            </a:extLst>
          </p:cNvPr>
          <p:cNvSpPr txBox="1"/>
          <p:nvPr/>
        </p:nvSpPr>
        <p:spPr>
          <a:xfrm>
            <a:off x="2278966" y="5472332"/>
            <a:ext cx="27994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C</a:t>
            </a:r>
            <a:r>
              <a:rPr lang="en-US" altLang="zh-CN" sz="2700" b="1" dirty="0">
                <a:solidFill>
                  <a:srgbClr val="00B050"/>
                </a:solidFill>
              </a:rPr>
              <a:t>limate Change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1BEE3-EE14-475F-952B-3C56440584BA}"/>
              </a:ext>
            </a:extLst>
          </p:cNvPr>
          <p:cNvSpPr txBox="1"/>
          <p:nvPr/>
        </p:nvSpPr>
        <p:spPr>
          <a:xfrm>
            <a:off x="4879144" y="6221180"/>
            <a:ext cx="24337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Energy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B0A4C-828C-4904-A873-F7A4C817DBCD}"/>
              </a:ext>
            </a:extLst>
          </p:cNvPr>
          <p:cNvSpPr txBox="1"/>
          <p:nvPr/>
        </p:nvSpPr>
        <p:spPr>
          <a:xfrm>
            <a:off x="7315639" y="5344328"/>
            <a:ext cx="27994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Air Pollution</a:t>
            </a:r>
          </a:p>
        </p:txBody>
      </p:sp>
    </p:spTree>
    <p:extLst>
      <p:ext uri="{BB962C8B-B14F-4D97-AF65-F5344CB8AC3E}">
        <p14:creationId xmlns:p14="http://schemas.microsoft.com/office/powerpoint/2010/main" val="11918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997B33-1B42-2842-9204-EC82E49BEA5B}"/>
              </a:ext>
            </a:extLst>
          </p:cNvPr>
          <p:cNvCxnSpPr/>
          <p:nvPr/>
        </p:nvCxnSpPr>
        <p:spPr>
          <a:xfrm>
            <a:off x="2023110" y="960120"/>
            <a:ext cx="0" cy="31546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4BF8AB-B68B-FB40-937B-20DBC4C42EF5}"/>
              </a:ext>
            </a:extLst>
          </p:cNvPr>
          <p:cNvCxnSpPr/>
          <p:nvPr/>
        </p:nvCxnSpPr>
        <p:spPr>
          <a:xfrm>
            <a:off x="2034540" y="4103370"/>
            <a:ext cx="34404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BEDE9B04-71C3-3348-962E-7261C2038FCC}"/>
              </a:ext>
            </a:extLst>
          </p:cNvPr>
          <p:cNvSpPr/>
          <p:nvPr/>
        </p:nvSpPr>
        <p:spPr>
          <a:xfrm rot="5400000">
            <a:off x="-430357" y="-732607"/>
            <a:ext cx="5344169" cy="4111903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7A927-7C99-6A45-9E75-FD2B952FDF5F}"/>
              </a:ext>
            </a:extLst>
          </p:cNvPr>
          <p:cNvSpPr txBox="1"/>
          <p:nvPr/>
        </p:nvSpPr>
        <p:spPr>
          <a:xfrm>
            <a:off x="3429000" y="77545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Damage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2443B-5312-4D46-9090-5479297D8E44}"/>
              </a:ext>
            </a:extLst>
          </p:cNvPr>
          <p:cNvCxnSpPr>
            <a:cxnSpLocks/>
          </p:cNvCxnSpPr>
          <p:nvPr/>
        </p:nvCxnSpPr>
        <p:spPr>
          <a:xfrm flipV="1">
            <a:off x="3291840" y="1451610"/>
            <a:ext cx="1543050" cy="2459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91B75-2095-9246-82A1-8599775C9605}"/>
              </a:ext>
            </a:extLst>
          </p:cNvPr>
          <p:cNvSpPr txBox="1"/>
          <p:nvPr/>
        </p:nvSpPr>
        <p:spPr>
          <a:xfrm>
            <a:off x="4674868" y="1565910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Damage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30BEA-EA1B-FB49-A007-ED2B00D0CB0D}"/>
              </a:ext>
            </a:extLst>
          </p:cNvPr>
          <p:cNvSpPr txBox="1"/>
          <p:nvPr/>
        </p:nvSpPr>
        <p:spPr>
          <a:xfrm>
            <a:off x="4834890" y="4154162"/>
            <a:ext cx="24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Particulate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r>
              <a:rPr lang="zh-CN" altLang="en-US" dirty="0"/>
              <a:t> </a:t>
            </a:r>
            <a:r>
              <a:rPr lang="en-US" altLang="zh-CN" dirty="0"/>
              <a:t>Concentration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ug</a:t>
            </a:r>
            <a:r>
              <a:rPr lang="en-US" altLang="zh-CN" dirty="0"/>
              <a:t>/m3)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6A414-9ABF-3F46-A422-AF659BA46C15}"/>
              </a:ext>
            </a:extLst>
          </p:cNvPr>
          <p:cNvSpPr txBox="1"/>
          <p:nvPr/>
        </p:nvSpPr>
        <p:spPr>
          <a:xfrm>
            <a:off x="721537" y="636954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Economic</a:t>
            </a:r>
            <a:r>
              <a:rPr lang="zh-CN" altLang="en-US" dirty="0"/>
              <a:t> </a:t>
            </a:r>
            <a:r>
              <a:rPr lang="en-US" altLang="zh-CN" dirty="0"/>
              <a:t>Damages</a:t>
            </a:r>
            <a:r>
              <a:rPr lang="zh-CN" altLang="en-US" dirty="0"/>
              <a:t> </a:t>
            </a:r>
            <a:r>
              <a:rPr lang="en-US" altLang="zh-CN" dirty="0"/>
              <a:t>($)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7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997B33-1B42-2842-9204-EC82E49BEA5B}"/>
              </a:ext>
            </a:extLst>
          </p:cNvPr>
          <p:cNvCxnSpPr/>
          <p:nvPr/>
        </p:nvCxnSpPr>
        <p:spPr>
          <a:xfrm>
            <a:off x="2023110" y="960120"/>
            <a:ext cx="0" cy="31546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4BF8AB-B68B-FB40-937B-20DBC4C42EF5}"/>
              </a:ext>
            </a:extLst>
          </p:cNvPr>
          <p:cNvCxnSpPr/>
          <p:nvPr/>
        </p:nvCxnSpPr>
        <p:spPr>
          <a:xfrm>
            <a:off x="2034540" y="4103370"/>
            <a:ext cx="34404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BEDE9B04-71C3-3348-962E-7261C2038FCC}"/>
              </a:ext>
            </a:extLst>
          </p:cNvPr>
          <p:cNvSpPr/>
          <p:nvPr/>
        </p:nvSpPr>
        <p:spPr>
          <a:xfrm rot="16200000">
            <a:off x="2481939" y="947782"/>
            <a:ext cx="5403854" cy="627434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7A927-7C99-6A45-9E75-FD2B952FDF5F}"/>
              </a:ext>
            </a:extLst>
          </p:cNvPr>
          <p:cNvSpPr txBox="1"/>
          <p:nvPr/>
        </p:nvSpPr>
        <p:spPr>
          <a:xfrm>
            <a:off x="4972050" y="138302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91B75-2095-9246-82A1-8599775C9605}"/>
              </a:ext>
            </a:extLst>
          </p:cNvPr>
          <p:cNvSpPr txBox="1"/>
          <p:nvPr/>
        </p:nvSpPr>
        <p:spPr>
          <a:xfrm>
            <a:off x="2686048" y="1091617"/>
            <a:ext cx="184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30BEA-EA1B-FB49-A007-ED2B00D0CB0D}"/>
              </a:ext>
            </a:extLst>
          </p:cNvPr>
          <p:cNvSpPr txBox="1"/>
          <p:nvPr/>
        </p:nvSpPr>
        <p:spPr>
          <a:xfrm>
            <a:off x="4834890" y="4154162"/>
            <a:ext cx="309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</a:p>
          <a:p>
            <a:r>
              <a:rPr lang="en-US" altLang="zh-CN" dirty="0"/>
              <a:t>Particulate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ug</a:t>
            </a:r>
            <a:r>
              <a:rPr lang="en-US" altLang="zh-CN" dirty="0"/>
              <a:t>/m3)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6A414-9ABF-3F46-A422-AF659BA46C15}"/>
              </a:ext>
            </a:extLst>
          </p:cNvPr>
          <p:cNvSpPr txBox="1"/>
          <p:nvPr/>
        </p:nvSpPr>
        <p:spPr>
          <a:xfrm>
            <a:off x="535801" y="267622"/>
            <a:ext cx="319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Economic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Reducing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($)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155803-A2AA-264B-A8D8-90079707A71A}"/>
              </a:ext>
            </a:extLst>
          </p:cNvPr>
          <p:cNvCxnSpPr>
            <a:cxnSpLocks/>
          </p:cNvCxnSpPr>
          <p:nvPr/>
        </p:nvCxnSpPr>
        <p:spPr>
          <a:xfrm flipH="1">
            <a:off x="2014331" y="1383029"/>
            <a:ext cx="1563259" cy="18459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997B33-1B42-2842-9204-EC82E49BEA5B}"/>
              </a:ext>
            </a:extLst>
          </p:cNvPr>
          <p:cNvCxnSpPr/>
          <p:nvPr/>
        </p:nvCxnSpPr>
        <p:spPr>
          <a:xfrm>
            <a:off x="2023110" y="960120"/>
            <a:ext cx="0" cy="31546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4BF8AB-B68B-FB40-937B-20DBC4C42EF5}"/>
              </a:ext>
            </a:extLst>
          </p:cNvPr>
          <p:cNvCxnSpPr/>
          <p:nvPr/>
        </p:nvCxnSpPr>
        <p:spPr>
          <a:xfrm>
            <a:off x="2034540" y="4103370"/>
            <a:ext cx="34404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BEDE9B04-71C3-3348-962E-7261C2038FCC}"/>
              </a:ext>
            </a:extLst>
          </p:cNvPr>
          <p:cNvSpPr/>
          <p:nvPr/>
        </p:nvSpPr>
        <p:spPr>
          <a:xfrm rot="5400000">
            <a:off x="-430357" y="-732607"/>
            <a:ext cx="5344169" cy="4111903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7A927-7C99-6A45-9E75-FD2B952FDF5F}"/>
              </a:ext>
            </a:extLst>
          </p:cNvPr>
          <p:cNvSpPr txBox="1"/>
          <p:nvPr/>
        </p:nvSpPr>
        <p:spPr>
          <a:xfrm>
            <a:off x="3091813" y="872217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Abatement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2443B-5312-4D46-9090-5479297D8E44}"/>
              </a:ext>
            </a:extLst>
          </p:cNvPr>
          <p:cNvCxnSpPr>
            <a:cxnSpLocks/>
          </p:cNvCxnSpPr>
          <p:nvPr/>
        </p:nvCxnSpPr>
        <p:spPr>
          <a:xfrm flipV="1">
            <a:off x="3291840" y="1451610"/>
            <a:ext cx="1543050" cy="2459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91B75-2095-9246-82A1-8599775C9605}"/>
              </a:ext>
            </a:extLst>
          </p:cNvPr>
          <p:cNvSpPr txBox="1"/>
          <p:nvPr/>
        </p:nvSpPr>
        <p:spPr>
          <a:xfrm>
            <a:off x="4509592" y="1931670"/>
            <a:ext cx="27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Abatement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30BEA-EA1B-FB49-A007-ED2B00D0CB0D}"/>
              </a:ext>
            </a:extLst>
          </p:cNvPr>
          <p:cNvSpPr txBox="1"/>
          <p:nvPr/>
        </p:nvSpPr>
        <p:spPr>
          <a:xfrm>
            <a:off x="4834890" y="415416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Particulate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ug</a:t>
            </a:r>
            <a:r>
              <a:rPr lang="en-US" altLang="zh-CN" dirty="0"/>
              <a:t>/m3)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6A414-9ABF-3F46-A422-AF659BA46C15}"/>
              </a:ext>
            </a:extLst>
          </p:cNvPr>
          <p:cNvSpPr txBox="1"/>
          <p:nvPr/>
        </p:nvSpPr>
        <p:spPr>
          <a:xfrm>
            <a:off x="856790" y="313789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Economic</a:t>
            </a:r>
            <a:r>
              <a:rPr lang="zh-CN" altLang="en-US" dirty="0"/>
              <a:t> </a:t>
            </a:r>
            <a:r>
              <a:rPr lang="en-US" altLang="zh-CN" dirty="0"/>
              <a:t>Costs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pollution($)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7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997B33-1B42-2842-9204-EC82E49BEA5B}"/>
              </a:ext>
            </a:extLst>
          </p:cNvPr>
          <p:cNvCxnSpPr/>
          <p:nvPr/>
        </p:nvCxnSpPr>
        <p:spPr>
          <a:xfrm>
            <a:off x="2023110" y="960120"/>
            <a:ext cx="0" cy="31546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4BF8AB-B68B-FB40-937B-20DBC4C42EF5}"/>
              </a:ext>
            </a:extLst>
          </p:cNvPr>
          <p:cNvCxnSpPr/>
          <p:nvPr/>
        </p:nvCxnSpPr>
        <p:spPr>
          <a:xfrm>
            <a:off x="2034540" y="4103370"/>
            <a:ext cx="34404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30BEA-EA1B-FB49-A007-ED2B00D0CB0D}"/>
              </a:ext>
            </a:extLst>
          </p:cNvPr>
          <p:cNvSpPr txBox="1"/>
          <p:nvPr/>
        </p:nvSpPr>
        <p:spPr>
          <a:xfrm>
            <a:off x="4834890" y="4245602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Quantity</a:t>
            </a:r>
            <a:r>
              <a:rPr lang="zh-CN" altLang="en-US" dirty="0"/>
              <a:t> </a:t>
            </a:r>
            <a:r>
              <a:rPr lang="en-US" altLang="zh-CN" dirty="0"/>
              <a:t>(Unit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mining</a:t>
            </a:r>
            <a:r>
              <a:rPr lang="zh-CN" altLang="en-US" dirty="0"/>
              <a:t> </a:t>
            </a:r>
            <a:r>
              <a:rPr lang="en-US" altLang="zh-CN" dirty="0"/>
              <a:t>output)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6A414-9ABF-3F46-A422-AF659BA46C15}"/>
              </a:ext>
            </a:extLst>
          </p:cNvPr>
          <p:cNvSpPr txBox="1"/>
          <p:nvPr/>
        </p:nvSpPr>
        <p:spPr>
          <a:xfrm>
            <a:off x="1485900" y="59078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($)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6EA17E-7CEE-114D-BB53-FA1FCF58DA3E}"/>
              </a:ext>
            </a:extLst>
          </p:cNvPr>
          <p:cNvCxnSpPr/>
          <p:nvPr/>
        </p:nvCxnSpPr>
        <p:spPr>
          <a:xfrm>
            <a:off x="2034540" y="1108710"/>
            <a:ext cx="3017520" cy="29946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59B259-A649-3440-8088-45F663B4DFBC}"/>
              </a:ext>
            </a:extLst>
          </p:cNvPr>
          <p:cNvCxnSpPr/>
          <p:nvPr/>
        </p:nvCxnSpPr>
        <p:spPr>
          <a:xfrm flipV="1">
            <a:off x="2034540" y="1108710"/>
            <a:ext cx="3017520" cy="29946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A74BFC-E55E-DB47-A57A-8A27E5078496}"/>
              </a:ext>
            </a:extLst>
          </p:cNvPr>
          <p:cNvSpPr txBox="1"/>
          <p:nvPr/>
        </p:nvSpPr>
        <p:spPr>
          <a:xfrm>
            <a:off x="4652010" y="320040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Demand:</a:t>
            </a:r>
            <a:r>
              <a:rPr lang="zh-CN" altLang="en-US" dirty="0"/>
              <a:t> </a:t>
            </a:r>
            <a:r>
              <a:rPr lang="en-US" altLang="zh-CN" dirty="0"/>
              <a:t>P=30-Q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363CB-CEDD-BF4F-AEBE-85E6B3B003C4}"/>
              </a:ext>
            </a:extLst>
          </p:cNvPr>
          <p:cNvSpPr txBox="1"/>
          <p:nvPr/>
        </p:nvSpPr>
        <p:spPr>
          <a:xfrm>
            <a:off x="5063489" y="857250"/>
            <a:ext cx="206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MPC:</a:t>
            </a:r>
            <a:r>
              <a:rPr lang="zh-CN" altLang="en-US" dirty="0"/>
              <a:t> </a:t>
            </a:r>
            <a:r>
              <a:rPr lang="en-US" altLang="zh-CN" dirty="0"/>
              <a:t>P=Q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A99DF4-5570-924A-B7F7-A79706A21CBE}"/>
              </a:ext>
            </a:extLst>
          </p:cNvPr>
          <p:cNvCxnSpPr>
            <a:cxnSpLocks/>
          </p:cNvCxnSpPr>
          <p:nvPr/>
        </p:nvCxnSpPr>
        <p:spPr>
          <a:xfrm flipV="1">
            <a:off x="2023110" y="757952"/>
            <a:ext cx="2537460" cy="2438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EC3895-13DE-314B-B316-D12CFB1BFCAD}"/>
              </a:ext>
            </a:extLst>
          </p:cNvPr>
          <p:cNvSpPr txBox="1"/>
          <p:nvPr/>
        </p:nvSpPr>
        <p:spPr>
          <a:xfrm>
            <a:off x="4526280" y="24003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MSC:</a:t>
            </a:r>
            <a:r>
              <a:rPr lang="zh-CN" altLang="en-US" dirty="0"/>
              <a:t> </a:t>
            </a:r>
            <a:r>
              <a:rPr lang="en-US" altLang="zh-CN" dirty="0"/>
              <a:t>P=Q+10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C5589F-DC27-E444-8AC9-27760092E920}"/>
              </a:ext>
            </a:extLst>
          </p:cNvPr>
          <p:cNvCxnSpPr/>
          <p:nvPr/>
        </p:nvCxnSpPr>
        <p:spPr>
          <a:xfrm>
            <a:off x="3086100" y="2171700"/>
            <a:ext cx="0" cy="193167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05105-F3AE-5B44-9975-61982F651634}"/>
              </a:ext>
            </a:extLst>
          </p:cNvPr>
          <p:cNvCxnSpPr>
            <a:cxnSpLocks/>
          </p:cNvCxnSpPr>
          <p:nvPr/>
        </p:nvCxnSpPr>
        <p:spPr>
          <a:xfrm>
            <a:off x="3543300" y="2606040"/>
            <a:ext cx="0" cy="149733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58E1A-89DE-464F-99E2-80BAF45C449C}"/>
              </a:ext>
            </a:extLst>
          </p:cNvPr>
          <p:cNvCxnSpPr>
            <a:cxnSpLocks/>
          </p:cNvCxnSpPr>
          <p:nvPr/>
        </p:nvCxnSpPr>
        <p:spPr>
          <a:xfrm flipH="1">
            <a:off x="2034540" y="2171700"/>
            <a:ext cx="1051560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02A3CD-EAF6-A648-BEA1-CFC97B01B7E3}"/>
              </a:ext>
            </a:extLst>
          </p:cNvPr>
          <p:cNvCxnSpPr>
            <a:cxnSpLocks/>
          </p:cNvCxnSpPr>
          <p:nvPr/>
        </p:nvCxnSpPr>
        <p:spPr>
          <a:xfrm flipH="1">
            <a:off x="2007872" y="2612530"/>
            <a:ext cx="1535427" cy="7055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CD0EBC-F5EE-144E-B2D9-E5E235BF5A02}"/>
              </a:ext>
            </a:extLst>
          </p:cNvPr>
          <p:cNvSpPr txBox="1"/>
          <p:nvPr/>
        </p:nvSpPr>
        <p:spPr>
          <a:xfrm>
            <a:off x="2806065" y="4174867"/>
            <a:ext cx="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*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D2A80-480C-9F49-8E1D-044DEBC68BAA}"/>
              </a:ext>
            </a:extLst>
          </p:cNvPr>
          <p:cNvSpPr txBox="1"/>
          <p:nvPr/>
        </p:nvSpPr>
        <p:spPr>
          <a:xfrm>
            <a:off x="3291840" y="4170664"/>
            <a:ext cx="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Q’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2F57B-ECC5-D84D-ADF2-76F3A21EDE42}"/>
              </a:ext>
            </a:extLst>
          </p:cNvPr>
          <p:cNvSpPr txBox="1"/>
          <p:nvPr/>
        </p:nvSpPr>
        <p:spPr>
          <a:xfrm>
            <a:off x="1617345" y="2000579"/>
            <a:ext cx="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*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607B8-277B-6848-9BF8-A59AEEF1EB88}"/>
              </a:ext>
            </a:extLst>
          </p:cNvPr>
          <p:cNvSpPr txBox="1"/>
          <p:nvPr/>
        </p:nvSpPr>
        <p:spPr>
          <a:xfrm>
            <a:off x="1617345" y="2446678"/>
            <a:ext cx="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P’</a:t>
            </a:r>
            <a:endParaRPr lang="en-US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99E4D79-AC18-E649-BAF0-021AD37514FD}"/>
              </a:ext>
            </a:extLst>
          </p:cNvPr>
          <p:cNvSpPr/>
          <p:nvPr/>
        </p:nvSpPr>
        <p:spPr>
          <a:xfrm rot="10800000">
            <a:off x="2891921" y="2142146"/>
            <a:ext cx="205478" cy="89591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981E8A-84B2-8844-8C43-F4D2F60C2B12}"/>
              </a:ext>
            </a:extLst>
          </p:cNvPr>
          <p:cNvSpPr txBox="1"/>
          <p:nvPr/>
        </p:nvSpPr>
        <p:spPr>
          <a:xfrm>
            <a:off x="2049568" y="2405437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t=MEC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70DE89-6FD5-C14D-AECC-C059120F3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138969"/>
              </p:ext>
            </p:extLst>
          </p:nvPr>
        </p:nvGraphicFramePr>
        <p:xfrm>
          <a:off x="826770" y="614044"/>
          <a:ext cx="10515600" cy="520527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246533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71683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49926844"/>
                    </a:ext>
                  </a:extLst>
                </a:gridCol>
              </a:tblGrid>
              <a:tr h="1632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Excludable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Non-Excludable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5403"/>
                  </a:ext>
                </a:extLst>
              </a:tr>
              <a:tr h="1891538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Rival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Private</a:t>
                      </a:r>
                      <a:r>
                        <a:rPr lang="zh-CN" altLang="en-US" sz="2400" b="1" dirty="0"/>
                        <a:t> </a:t>
                      </a:r>
                      <a:r>
                        <a:rPr lang="en-US" altLang="zh-CN" sz="2400" b="1" dirty="0"/>
                        <a:t>Goods</a:t>
                      </a:r>
                    </a:p>
                    <a:p>
                      <a:endParaRPr lang="en-US" altLang="zh-CN" sz="2400" b="1" dirty="0"/>
                    </a:p>
                    <a:p>
                      <a:r>
                        <a:rPr lang="en-US" altLang="zh-CN" sz="2400" b="0" dirty="0"/>
                        <a:t>Food,</a:t>
                      </a:r>
                      <a:r>
                        <a:rPr lang="zh-CN" altLang="en-US" sz="2400" b="0" dirty="0"/>
                        <a:t> </a:t>
                      </a:r>
                      <a:r>
                        <a:rPr lang="en-US" altLang="zh-CN" sz="2400" b="0" dirty="0"/>
                        <a:t>House,</a:t>
                      </a:r>
                      <a:r>
                        <a:rPr lang="zh-CN" altLang="en-US" sz="2400" b="0" dirty="0"/>
                        <a:t> </a:t>
                      </a:r>
                      <a:r>
                        <a:rPr lang="en-US" altLang="zh-CN" sz="2400" b="0" dirty="0"/>
                        <a:t>Car,</a:t>
                      </a:r>
                      <a:r>
                        <a:rPr lang="zh-CN" altLang="en-US" sz="2400" b="0" dirty="0"/>
                        <a:t> </a:t>
                      </a:r>
                      <a:r>
                        <a:rPr lang="en-US" altLang="zh-CN" sz="2400" b="0" dirty="0"/>
                        <a:t>Electronics,</a:t>
                      </a:r>
                      <a:r>
                        <a:rPr lang="zh-CN" altLang="en-US" sz="2400" b="0" dirty="0"/>
                        <a:t> </a:t>
                      </a:r>
                      <a:r>
                        <a:rPr lang="en-US" altLang="zh-CN" sz="2400" b="0" dirty="0"/>
                        <a:t>Private</a:t>
                      </a:r>
                      <a:r>
                        <a:rPr lang="zh-CN" altLang="en-US" sz="2400" b="0" dirty="0"/>
                        <a:t> </a:t>
                      </a:r>
                      <a:r>
                        <a:rPr lang="en-US" altLang="zh-CN" sz="2400" b="0" dirty="0"/>
                        <a:t>Forests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Open-access</a:t>
                      </a:r>
                      <a:r>
                        <a:rPr lang="zh-CN" altLang="en-US" sz="2400" b="1" dirty="0"/>
                        <a:t> </a:t>
                      </a:r>
                      <a:r>
                        <a:rPr lang="en-US" altLang="zh-CN" sz="2400" b="1" dirty="0"/>
                        <a:t>Goods</a:t>
                      </a:r>
                    </a:p>
                    <a:p>
                      <a:endParaRPr lang="en-US" sz="2400" b="1" dirty="0"/>
                    </a:p>
                    <a:p>
                      <a:r>
                        <a:rPr lang="en-US" altLang="zh-CN" sz="2400" b="0" dirty="0"/>
                        <a:t>Fisheries;</a:t>
                      </a:r>
                      <a:r>
                        <a:rPr lang="zh-CN" altLang="en-US" sz="2400" b="0" dirty="0"/>
                        <a:t> </a:t>
                      </a:r>
                      <a:r>
                        <a:rPr lang="en-US" altLang="zh-CN" sz="2400" b="0" dirty="0"/>
                        <a:t>Grasslands;</a:t>
                      </a:r>
                      <a:r>
                        <a:rPr lang="zh-CN" altLang="en-US" sz="2400" b="0" dirty="0"/>
                        <a:t> </a:t>
                      </a:r>
                      <a:r>
                        <a:rPr lang="en-US" altLang="zh-CN" sz="2400" b="0" dirty="0"/>
                        <a:t>Groundwater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10759"/>
                  </a:ext>
                </a:extLst>
              </a:tr>
              <a:tr h="1681655">
                <a:tc>
                  <a:txBody>
                    <a:bodyPr/>
                    <a:lstStyle/>
                    <a:p>
                      <a:r>
                        <a:rPr lang="en-US" altLang="zh-C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Non-Rival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Club</a:t>
                      </a:r>
                      <a:r>
                        <a:rPr lang="zh-CN" altLang="en-US" sz="2400" b="1" dirty="0"/>
                        <a:t> </a:t>
                      </a:r>
                      <a:r>
                        <a:rPr lang="en-US" altLang="zh-CN" sz="2400" b="1" dirty="0"/>
                        <a:t>Goods</a:t>
                      </a:r>
                    </a:p>
                    <a:p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Netflix;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Sports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Games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Public</a:t>
                      </a:r>
                      <a:r>
                        <a:rPr lang="zh-CN" altLang="en-US" sz="2400" b="1" dirty="0"/>
                        <a:t> </a:t>
                      </a:r>
                      <a:r>
                        <a:rPr lang="en-US" altLang="zh-CN" sz="2400" b="1" dirty="0"/>
                        <a:t>Goods</a:t>
                      </a:r>
                    </a:p>
                    <a:p>
                      <a:endParaRPr lang="en-US" altLang="zh-CN" sz="2400" b="1" dirty="0"/>
                    </a:p>
                    <a:p>
                      <a:r>
                        <a:rPr lang="en-US" altLang="zh-CN" sz="2400" dirty="0"/>
                        <a:t>Air;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Water;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National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Park;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Biodiversity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9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5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56" y="596211"/>
            <a:ext cx="8318281" cy="569641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78014" y="1187669"/>
            <a:ext cx="31531" cy="51921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82814" y="977462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Quota</a:t>
            </a:r>
          </a:p>
        </p:txBody>
      </p:sp>
      <p:sp>
        <p:nvSpPr>
          <p:cNvPr id="10" name="Left Brace 9"/>
          <p:cNvSpPr/>
          <p:nvPr/>
        </p:nvSpPr>
        <p:spPr>
          <a:xfrm>
            <a:off x="1671145" y="3090041"/>
            <a:ext cx="462455" cy="17236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180" y="3734957"/>
            <a:ext cx="221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</a:t>
            </a:r>
          </a:p>
          <a:p>
            <a:r>
              <a:rPr lang="en-US" dirty="0">
                <a:solidFill>
                  <a:srgbClr val="FF0000"/>
                </a:solidFill>
              </a:rPr>
              <a:t>Amount of Tax</a:t>
            </a:r>
          </a:p>
        </p:txBody>
      </p:sp>
    </p:spTree>
    <p:extLst>
      <p:ext uri="{BB962C8B-B14F-4D97-AF65-F5344CB8AC3E}">
        <p14:creationId xmlns:p14="http://schemas.microsoft.com/office/powerpoint/2010/main" val="379419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28193" y="725214"/>
            <a:ext cx="52552" cy="4950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0745" y="5675586"/>
            <a:ext cx="4382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80745" y="3552496"/>
            <a:ext cx="2542089" cy="21230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280745" y="1432306"/>
            <a:ext cx="2542089" cy="42473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1805354"/>
            <a:ext cx="52552" cy="3870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06A414-9ABF-3F46-A422-AF659BA46C15}"/>
              </a:ext>
            </a:extLst>
          </p:cNvPr>
          <p:cNvSpPr txBox="1"/>
          <p:nvPr/>
        </p:nvSpPr>
        <p:spPr>
          <a:xfrm>
            <a:off x="1265182" y="40317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($)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30BEA-EA1B-FB49-A007-ED2B00D0CB0D}"/>
              </a:ext>
            </a:extLst>
          </p:cNvPr>
          <p:cNvSpPr txBox="1"/>
          <p:nvPr/>
        </p:nvSpPr>
        <p:spPr>
          <a:xfrm>
            <a:off x="6001538" y="5832664"/>
            <a:ext cx="216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Quantity</a:t>
            </a:r>
            <a:r>
              <a:rPr lang="zh-CN" altLang="en-US" dirty="0"/>
              <a:t> </a:t>
            </a:r>
            <a:r>
              <a:rPr lang="en-US" altLang="zh-CN" dirty="0"/>
              <a:t>(Unit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pollution discharge)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254469" y="4205656"/>
            <a:ext cx="3720793" cy="3153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06815" y="1386799"/>
            <a:ext cx="97746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sz="1600" dirty="0">
                <a:solidFill>
                  <a:schemeClr val="accent1"/>
                </a:solidFill>
              </a:rPr>
              <a:t>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6815" y="3494687"/>
            <a:ext cx="97746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sz="1600" dirty="0">
                <a:solidFill>
                  <a:schemeClr val="accent1"/>
                </a:solidFill>
              </a:rPr>
              <a:t>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4469" y="1467766"/>
            <a:ext cx="24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Command-and-Control Standard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75386" y="4168818"/>
            <a:ext cx="24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Tax</a:t>
            </a:r>
          </a:p>
          <a:p>
            <a:r>
              <a:rPr lang="en-US" dirty="0">
                <a:solidFill>
                  <a:schemeClr val="accent6"/>
                </a:solidFill>
              </a:rPr>
              <a:t>Cap-and-Trade</a:t>
            </a:r>
          </a:p>
        </p:txBody>
      </p:sp>
    </p:spTree>
    <p:extLst>
      <p:ext uri="{BB962C8B-B14F-4D97-AF65-F5344CB8AC3E}">
        <p14:creationId xmlns:p14="http://schemas.microsoft.com/office/powerpoint/2010/main" val="28476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28193" y="725214"/>
            <a:ext cx="52552" cy="4950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0745" y="5675586"/>
            <a:ext cx="4741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54470" y="2898744"/>
            <a:ext cx="4603530" cy="27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260129" y="4999753"/>
            <a:ext cx="46651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28193" y="1301262"/>
            <a:ext cx="4014345" cy="43743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06A414-9ABF-3F46-A422-AF659BA46C15}"/>
              </a:ext>
            </a:extLst>
          </p:cNvPr>
          <p:cNvSpPr txBox="1"/>
          <p:nvPr/>
        </p:nvSpPr>
        <p:spPr>
          <a:xfrm>
            <a:off x="1265182" y="40317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($)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30BEA-EA1B-FB49-A007-ED2B00D0CB0D}"/>
              </a:ext>
            </a:extLst>
          </p:cNvPr>
          <p:cNvSpPr txBox="1"/>
          <p:nvPr/>
        </p:nvSpPr>
        <p:spPr>
          <a:xfrm>
            <a:off x="6876596" y="5712187"/>
            <a:ext cx="216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254469" y="3724704"/>
            <a:ext cx="4603531" cy="315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84276" y="3546713"/>
            <a:ext cx="97746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6596" y="2714813"/>
            <a:ext cx="97746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MSC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6596" y="4828198"/>
            <a:ext cx="97746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MPC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719348" y="2912700"/>
            <a:ext cx="1" cy="276288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57046" y="2898744"/>
            <a:ext cx="0" cy="27768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0645" y="5694532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2700" y="5705281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0276" y="5694532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81489" y="4812499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1489" y="3571570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1489" y="2741984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41251" y="1143785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1002" y="5692945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00C6D2-AB81-4977-B605-52E7E35C58DB}"/>
              </a:ext>
            </a:extLst>
          </p:cNvPr>
          <p:cNvCxnSpPr/>
          <p:nvPr/>
        </p:nvCxnSpPr>
        <p:spPr>
          <a:xfrm flipV="1">
            <a:off x="6242538" y="2891950"/>
            <a:ext cx="0" cy="27768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768690-468C-4A81-9199-65F9E30A97B4}"/>
              </a:ext>
            </a:extLst>
          </p:cNvPr>
          <p:cNvCxnSpPr/>
          <p:nvPr/>
        </p:nvCxnSpPr>
        <p:spPr>
          <a:xfrm flipV="1">
            <a:off x="5623492" y="2891950"/>
            <a:ext cx="0" cy="27768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5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172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Ji</dc:creator>
  <cp:lastModifiedBy>James Ji</cp:lastModifiedBy>
  <cp:revision>49</cp:revision>
  <dcterms:created xsi:type="dcterms:W3CDTF">2019-07-30T09:37:03Z</dcterms:created>
  <dcterms:modified xsi:type="dcterms:W3CDTF">2019-10-24T21:49:35Z</dcterms:modified>
</cp:coreProperties>
</file>