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4_946AB5A9.xml" ContentType="application/vnd.ms-powerpoint.comments+xml"/>
  <Override PartName="/ppt/notesSlides/notesSlide1.xml" ContentType="application/vnd.openxmlformats-officedocument.presentationml.notesSlide+xml"/>
  <Override PartName="/ppt/comments/modernComment_121_BF46C3F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84" r:id="rId3"/>
    <p:sldId id="260" r:id="rId4"/>
    <p:sldId id="263" r:id="rId5"/>
    <p:sldId id="289" r:id="rId6"/>
    <p:sldId id="285" r:id="rId7"/>
    <p:sldId id="304" r:id="rId8"/>
    <p:sldId id="286" r:id="rId9"/>
    <p:sldId id="287" r:id="rId10"/>
    <p:sldId id="288" r:id="rId11"/>
    <p:sldId id="258" r:id="rId12"/>
    <p:sldId id="259" r:id="rId13"/>
    <p:sldId id="262" r:id="rId14"/>
    <p:sldId id="264" r:id="rId15"/>
    <p:sldId id="265" r:id="rId16"/>
    <p:sldId id="298" r:id="rId17"/>
    <p:sldId id="305" r:id="rId18"/>
    <p:sldId id="267" r:id="rId19"/>
    <p:sldId id="266" r:id="rId20"/>
    <p:sldId id="269" r:id="rId21"/>
    <p:sldId id="268" r:id="rId22"/>
    <p:sldId id="270" r:id="rId23"/>
    <p:sldId id="295" r:id="rId24"/>
    <p:sldId id="279" r:id="rId25"/>
    <p:sldId id="271" r:id="rId26"/>
    <p:sldId id="291" r:id="rId27"/>
    <p:sldId id="292" r:id="rId28"/>
    <p:sldId id="293" r:id="rId29"/>
    <p:sldId id="296" r:id="rId30"/>
    <p:sldId id="280" r:id="rId31"/>
    <p:sldId id="297" r:id="rId32"/>
    <p:sldId id="272" r:id="rId33"/>
    <p:sldId id="281" r:id="rId34"/>
    <p:sldId id="282" r:id="rId35"/>
    <p:sldId id="294" r:id="rId36"/>
    <p:sldId id="300" r:id="rId37"/>
    <p:sldId id="301" r:id="rId38"/>
    <p:sldId id="302" r:id="rId39"/>
    <p:sldId id="303" r:id="rId40"/>
    <p:sldId id="283" r:id="rId41"/>
    <p:sldId id="273" r:id="rId42"/>
    <p:sldId id="290" r:id="rId43"/>
    <p:sldId id="274" r:id="rId44"/>
    <p:sldId id="276" r:id="rId45"/>
    <p:sldId id="27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ECBCF2-AF26-DD95-31CD-99DEC37C0607}" name="Ji, James Xinde" initials="XJ" userId="S::xji1@ufl.edu::8cae6cb8-d4cb-4c91-87c9-262930c0e9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modernComment_104_946AB5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7C6B70-E12B-4CCA-AA97-ED46DA47B531}" authorId="{DFECBCF2-AF26-DD95-31CD-99DEC37C0607}" created="2023-10-17T03:38:39.8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90021289" sldId="260"/>
      <ac:spMk id="3" creationId="{00000000-0000-0000-0000-000000000000}"/>
      <ac:txMk cp="143">
        <ac:context len="161" hash="12042216"/>
      </ac:txMk>
    </ac:txMkLst>
    <p188:pos x="3067050" y="1429531"/>
    <p188:txBody>
      <a:bodyPr/>
      <a:lstStyle/>
      <a:p>
        <a:r>
          <a:rPr lang="en-US"/>
          <a:t>I asked my undergrad RA to do a content analysis on the legislative intent. Will add it in once I hear back from them.</a:t>
        </a:r>
      </a:p>
    </p188:txBody>
  </p188:cm>
</p188:cmLst>
</file>

<file path=ppt/comments/modernComment_121_BF46C3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7C6B70-E12B-4CCA-AA97-ED46DA47B531}" authorId="{DFECBCF2-AF26-DD95-31CD-99DEC37C0607}" created="2023-10-17T03:38:39.8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90021289" sldId="260"/>
      <ac:spMk id="3" creationId="{00000000-0000-0000-0000-000000000000}"/>
      <ac:txMk cp="143" len="18">
        <ac:context len="296" hash="913075610"/>
      </ac:txMk>
    </ac:txMkLst>
    <p188:pos x="3067050" y="1429531"/>
    <p188:txBody>
      <a:bodyPr/>
      <a:lstStyle/>
      <a:p>
        <a:r>
          <a:rPr lang="en-US"/>
          <a:t>I asked my undergrad RA to do a content analysis on the legislative intent. Will add it in once I hear back from them.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00696-4E09-4872-95F4-92BCE60E153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E520-8A4E-4749-8A96-A0AB21C1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E520-8A4E-4749-8A96-A0AB21C18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1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144"/>
            <a:ext cx="10515600" cy="487281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3/12/24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3/12/24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0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8A02-E54D-4434-A4CB-49B5F593F89B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946AB5A9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sl.org/energy/state-renewable-portfolio-standards-and-goal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1_BF46C3FA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364" y="1122363"/>
            <a:ext cx="10253272" cy="2055552"/>
          </a:xfrm>
        </p:spPr>
        <p:txBody>
          <a:bodyPr>
            <a:normAutofit fontScale="90000"/>
          </a:bodyPr>
          <a:lstStyle/>
          <a:p>
            <a:r>
              <a:rPr lang="en-US" dirty="0"/>
              <a:t>Cleaner bills, cleaner air: </a:t>
            </a:r>
            <a:br>
              <a:rPr lang="en-US" dirty="0"/>
            </a:br>
            <a:r>
              <a:rPr lang="en-US" dirty="0"/>
              <a:t>the environmental consequence of Renewable Portfolio Standards (RPS) policy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Xinde James Ji</a:t>
            </a:r>
            <a:r>
              <a:rPr lang="en-US" dirty="0"/>
              <a:t>, University of Florida</a:t>
            </a:r>
          </a:p>
          <a:p>
            <a:r>
              <a:rPr lang="en-US" b="1" dirty="0"/>
              <a:t>Qingran Li</a:t>
            </a:r>
            <a:r>
              <a:rPr lang="en-US" dirty="0"/>
              <a:t>, Clarkson University </a:t>
            </a:r>
          </a:p>
          <a:p>
            <a:r>
              <a:rPr lang="en-US" b="1" dirty="0"/>
              <a:t>Filippo </a:t>
            </a:r>
            <a:r>
              <a:rPr lang="en-US" b="1" dirty="0" err="1"/>
              <a:t>Mavrothalassitis</a:t>
            </a:r>
            <a:r>
              <a:rPr lang="en-US" dirty="0"/>
              <a:t>, Yale University</a:t>
            </a:r>
          </a:p>
          <a:p>
            <a:r>
              <a:rPr lang="en-US" b="1" dirty="0"/>
              <a:t>Max Luke</a:t>
            </a:r>
            <a:r>
              <a:rPr lang="en-US" dirty="0"/>
              <a:t>, National Economic Research Associates</a:t>
            </a:r>
          </a:p>
        </p:txBody>
      </p:sp>
    </p:spTree>
    <p:extLst>
      <p:ext uri="{BB962C8B-B14F-4D97-AF65-F5344CB8AC3E}">
        <p14:creationId xmlns:p14="http://schemas.microsoft.com/office/powerpoint/2010/main" val="138504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F457-B83D-F9B4-5936-E820DF96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to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9D68-7FA7-92B8-87CC-1D8B88BB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9" y="1094282"/>
            <a:ext cx="11146421" cy="571789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 causal identification of the heterogenous impacts of RPS</a:t>
            </a:r>
          </a:p>
          <a:p>
            <a:pPr lvl="1"/>
            <a:r>
              <a:rPr lang="en-US" dirty="0"/>
              <a:t>Previous studies mostly focused on impacts of renewable adoption, GHG emission, and price effects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(Upton and Snyder 2015; Carley et al. 2018; Greenstone and Nath, 2021, etc.)</a:t>
            </a:r>
          </a:p>
          <a:p>
            <a:pPr lvl="1"/>
            <a:r>
              <a:rPr lang="en-US" dirty="0"/>
              <a:t>We document the heterogenous environmental impact of RPS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(Hollingsworth and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Rudik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, 2019)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Environmental federalism and policy stringency</a:t>
            </a:r>
          </a:p>
          <a:p>
            <a:pPr lvl="1"/>
            <a:r>
              <a:rPr lang="en-US" dirty="0"/>
              <a:t>We document the performance gap in policy design heterogeneity in RPS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(Lyon and Yin 2010; Carley et al. 2012, 2018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Hong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et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al.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Compliment studies on hazardous wastes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Soberg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and Xu 2018; Blundell et al. 2021); </a:t>
            </a:r>
            <a:r>
              <a:rPr lang="en-US" sz="2200" dirty="0"/>
              <a:t>wetlands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(Keiser et al. 2022;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Aronoff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Rafey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2023); </a:t>
            </a:r>
            <a:r>
              <a:rPr lang="en-US" dirty="0"/>
              <a:t>pollution monitoring and enforcement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(Zhang 2018)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Co-benefits and unintended consequences of environmental policy</a:t>
            </a:r>
          </a:p>
          <a:p>
            <a:pPr lvl="1"/>
            <a:r>
              <a:rPr lang="en-US" dirty="0"/>
              <a:t>We document large non-carbon co-benefits generated from a renewable energy policy</a:t>
            </a:r>
          </a:p>
          <a:p>
            <a:pPr lvl="1"/>
            <a:r>
              <a:rPr lang="en-US" dirty="0"/>
              <a:t>Literature on co-benefits of sulfur cap-and-trade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Stavin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Schmalensee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2013)</a:t>
            </a:r>
            <a:r>
              <a:rPr lang="en-US" dirty="0"/>
              <a:t>; non-point-source water pollution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(Keiser et al. 2019; Weng et al. 2023);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8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Staggered Treatment</a:t>
            </a:r>
            <a:r>
              <a:rPr lang="en-US" dirty="0"/>
              <a:t>: RPS legislation years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" y="1371600"/>
            <a:ext cx="7984214" cy="4872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5632" y="1371600"/>
            <a:ext cx="31089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RPS states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as states passed RPS policies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year 2012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analyses exclude 4 states that had RPS between 1990-2012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Virginia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repealed its RPS in 2015.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RPS targets in terms of renewable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 rather than % of retail electricity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Kansas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 percentage of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electricity demand.</a:t>
            </a:r>
          </a:p>
        </p:txBody>
      </p:sp>
    </p:spTree>
    <p:extLst>
      <p:ext uri="{BB962C8B-B14F-4D97-AF65-F5344CB8AC3E}">
        <p14:creationId xmlns:p14="http://schemas.microsoft.com/office/powerpoint/2010/main" val="369459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Documenting</a:t>
            </a:r>
            <a:r>
              <a:rPr lang="zh-CN" altLang="en-US" dirty="0"/>
              <a:t> </a:t>
            </a:r>
            <a:r>
              <a:rPr lang="en-US" altLang="zh-CN" dirty="0"/>
              <a:t>discrepancy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Voluntary Goal: </a:t>
            </a:r>
            <a:r>
              <a:rPr lang="en-US" dirty="0"/>
              <a:t>States set a voluntary renewable/clean energy goal instead of a mandatory standard.</a:t>
            </a:r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Excluded Sales: </a:t>
            </a:r>
            <a:r>
              <a:rPr lang="en-US" dirty="0">
                <a:solidFill>
                  <a:sysClr val="windowText" lastClr="000000"/>
                </a:solidFill>
              </a:rPr>
              <a:t>RPS targets apply to only a subset of load serving entities (LSEs), and/or some obligated LSEs are allowed to </a:t>
            </a:r>
            <a:r>
              <a:rPr lang="en-US" dirty="0"/>
              <a:t>exclude a portion of their load from determination of their annual procurement obligations</a:t>
            </a:r>
            <a:r>
              <a:rPr lang="en-US" dirty="0">
                <a:solidFill>
                  <a:sysClr val="windowText" lastClr="000000"/>
                </a:solidFill>
              </a:rPr>
              <a:t>.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Credit Multipliers: </a:t>
            </a:r>
            <a:r>
              <a:rPr lang="en-US" dirty="0">
                <a:solidFill>
                  <a:sysClr val="windowText" lastClr="000000"/>
                </a:solidFill>
              </a:rPr>
              <a:t>Many states allow the use of credit multipliers for certain types of resources and/or allow demand-side management resources to contribute to some portion of the RPS.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Carbon Exemption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</a:rPr>
              <a:t>States allow carbon-emitting technologies to be counted as “renewable” energy</a:t>
            </a:r>
          </a:p>
        </p:txBody>
      </p:sp>
    </p:spTree>
    <p:extLst>
      <p:ext uri="{BB962C8B-B14F-4D97-AF65-F5344CB8AC3E}">
        <p14:creationId xmlns:p14="http://schemas.microsoft.com/office/powerpoint/2010/main" val="329571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“Excluded Sales” example: A</a:t>
            </a:r>
            <a:r>
              <a:rPr lang="en-US" altLang="zh-CN" dirty="0"/>
              <a:t>rizona</a:t>
            </a:r>
            <a:r>
              <a:rPr lang="en-US" dirty="0"/>
              <a:t> (2001)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72273"/>
            <a:ext cx="9640336" cy="56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“Credit Multipliers” example: V</a:t>
            </a:r>
            <a:r>
              <a:rPr lang="en-US" altLang="zh-CN" dirty="0"/>
              <a:t>irginia</a:t>
            </a:r>
            <a:r>
              <a:rPr lang="en-US" dirty="0"/>
              <a:t> (2007)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33" y="1408176"/>
            <a:ext cx="11181802" cy="3441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188720"/>
            <a:ext cx="53340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“Carbon Exemption” example: C</a:t>
            </a:r>
            <a:r>
              <a:rPr lang="en-US" altLang="zh-CN" dirty="0"/>
              <a:t>olorado</a:t>
            </a:r>
            <a:r>
              <a:rPr lang="en-US" dirty="0"/>
              <a:t> (2004)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37" y="1955387"/>
            <a:ext cx="7143750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37" y="4487221"/>
            <a:ext cx="671512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37" y="4240479"/>
            <a:ext cx="7019925" cy="18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37" y="5304853"/>
            <a:ext cx="7172325" cy="1114425"/>
          </a:xfrm>
          <a:prstGeom prst="rect">
            <a:avLst/>
          </a:prstGeom>
        </p:spPr>
      </p:pic>
      <p:cxnSp>
        <p:nvCxnSpPr>
          <p:cNvPr id="10" name="Straight Connector 9"/>
          <p:cNvCxnSpPr>
            <a:endCxn id="4" idx="3"/>
          </p:cNvCxnSpPr>
          <p:nvPr/>
        </p:nvCxnSpPr>
        <p:spPr>
          <a:xfrm>
            <a:off x="5623560" y="3065049"/>
            <a:ext cx="242582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05637" y="3338513"/>
            <a:ext cx="6245257" cy="2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7" y="1449848"/>
            <a:ext cx="71342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2F5-E0C3-FAAF-11B0-68592C5E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Statues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AA1B-520D-0A24-6BDC-85D745B9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laws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nominal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goal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</a:p>
          <a:p>
            <a:r>
              <a:rPr lang="en-US" altLang="zh-CN" dirty="0"/>
              <a:t>Quantify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minimum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renewable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nominal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Subtract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discrepancies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nominal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Resulting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minimum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metric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5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B185-C5A3-EE43-B235-05302C62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AZ’s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laws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A906-771D-3A46-E6A5-B3B98C1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AAC R14-2-1618</a:t>
            </a:r>
            <a:r>
              <a:rPr lang="zh-CN" altLang="en-US" dirty="0"/>
              <a:t> </a:t>
            </a:r>
            <a:r>
              <a:rPr lang="en-US" altLang="zh-CN" dirty="0"/>
              <a:t>(2001):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Portfolio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</a:p>
          <a:p>
            <a:pPr lvl="1"/>
            <a:r>
              <a:rPr lang="en-US" altLang="zh-CN" dirty="0"/>
              <a:t>Nominal</a:t>
            </a:r>
            <a:r>
              <a:rPr lang="zh-CN" altLang="en-US" dirty="0"/>
              <a:t> </a:t>
            </a:r>
            <a:r>
              <a:rPr lang="en-US" altLang="zh-CN" dirty="0"/>
              <a:t>target:</a:t>
            </a:r>
            <a:r>
              <a:rPr lang="zh-CN" altLang="en-US" dirty="0"/>
              <a:t> </a:t>
            </a:r>
            <a:r>
              <a:rPr lang="en-US" altLang="zh-CN" dirty="0"/>
              <a:t>1.1%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2006</a:t>
            </a:r>
          </a:p>
          <a:p>
            <a:pPr lvl="1"/>
            <a:r>
              <a:rPr lang="en-US" altLang="zh-CN" dirty="0"/>
              <a:t>Excluded</a:t>
            </a:r>
            <a:r>
              <a:rPr lang="zh-CN" altLang="en-US" dirty="0"/>
              <a:t> </a:t>
            </a:r>
            <a:r>
              <a:rPr lang="en-US" altLang="zh-CN" dirty="0"/>
              <a:t>amount:</a:t>
            </a:r>
            <a:r>
              <a:rPr lang="zh-CN" altLang="en-US" dirty="0"/>
              <a:t> </a:t>
            </a:r>
            <a:r>
              <a:rPr lang="en-US" altLang="zh-CN" dirty="0"/>
              <a:t>41.72%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Multiplier</a:t>
            </a:r>
            <a:r>
              <a:rPr lang="zh-CN" altLang="en-US" dirty="0"/>
              <a:t> </a:t>
            </a:r>
            <a:r>
              <a:rPr lang="en-US" altLang="zh-CN" dirty="0"/>
              <a:t>discount:</a:t>
            </a:r>
            <a:r>
              <a:rPr lang="zh-CN" altLang="en-US" dirty="0"/>
              <a:t> </a:t>
            </a:r>
            <a:r>
              <a:rPr lang="en-US" altLang="zh-CN" dirty="0"/>
              <a:t>50%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</a:p>
          <a:p>
            <a:pPr lvl="1"/>
            <a:r>
              <a:rPr lang="en-US" altLang="zh-CN" dirty="0"/>
              <a:t>Binding</a:t>
            </a:r>
            <a:r>
              <a:rPr lang="zh-CN" altLang="en-US" dirty="0"/>
              <a:t> </a:t>
            </a:r>
            <a:r>
              <a:rPr lang="en-US" altLang="zh-CN" dirty="0"/>
              <a:t>target:</a:t>
            </a:r>
            <a:r>
              <a:rPr lang="zh-CN" altLang="en-US" dirty="0"/>
              <a:t> </a:t>
            </a:r>
            <a:r>
              <a:rPr lang="en-US" altLang="zh-CN" dirty="0"/>
              <a:t>0.09%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2006</a:t>
            </a:r>
          </a:p>
          <a:p>
            <a:r>
              <a:rPr lang="en-US" altLang="zh-CN" dirty="0"/>
              <a:t>AAC R14-2-1801 et seq.:</a:t>
            </a:r>
            <a:r>
              <a:rPr lang="zh-CN" altLang="en-US" dirty="0"/>
              <a:t> </a:t>
            </a:r>
            <a:r>
              <a:rPr lang="en-US" altLang="zh-CN" dirty="0"/>
              <a:t>Renewable Energy Standard and Tariff</a:t>
            </a:r>
          </a:p>
          <a:p>
            <a:pPr lvl="1"/>
            <a:r>
              <a:rPr lang="en-US" altLang="zh-CN" dirty="0"/>
              <a:t>Nominal</a:t>
            </a:r>
            <a:r>
              <a:rPr lang="zh-CN" altLang="en-US" dirty="0"/>
              <a:t> </a:t>
            </a:r>
            <a:r>
              <a:rPr lang="en-US" altLang="zh-CN" dirty="0"/>
              <a:t>target:</a:t>
            </a:r>
            <a:r>
              <a:rPr lang="zh-CN" altLang="en-US" dirty="0"/>
              <a:t> </a:t>
            </a:r>
            <a:r>
              <a:rPr lang="en-US" altLang="zh-CN" dirty="0"/>
              <a:t>15%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2025</a:t>
            </a:r>
          </a:p>
          <a:p>
            <a:pPr lvl="1"/>
            <a:r>
              <a:rPr lang="en-US" altLang="zh-CN" dirty="0"/>
              <a:t>Excluded</a:t>
            </a:r>
            <a:r>
              <a:rPr lang="zh-CN" altLang="en-US" dirty="0"/>
              <a:t> </a:t>
            </a:r>
            <a:r>
              <a:rPr lang="en-US" altLang="zh-CN" dirty="0"/>
              <a:t>amount:</a:t>
            </a:r>
            <a:r>
              <a:rPr lang="zh-CN" altLang="en-US" dirty="0"/>
              <a:t> </a:t>
            </a:r>
            <a:r>
              <a:rPr lang="en-US" altLang="zh-CN" dirty="0"/>
              <a:t>1.97%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</a:p>
          <a:p>
            <a:pPr lvl="1"/>
            <a:r>
              <a:rPr lang="en-US" altLang="zh-CN" dirty="0"/>
              <a:t>Multiplier</a:t>
            </a:r>
            <a:r>
              <a:rPr lang="zh-CN" altLang="en-US" dirty="0"/>
              <a:t> </a:t>
            </a:r>
            <a:r>
              <a:rPr lang="en-US" altLang="zh-CN" dirty="0"/>
              <a:t>discount:</a:t>
            </a:r>
            <a:r>
              <a:rPr lang="zh-CN" altLang="en-US" dirty="0"/>
              <a:t> </a:t>
            </a:r>
            <a:r>
              <a:rPr lang="en-US" altLang="zh-CN" dirty="0"/>
              <a:t>20%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</a:p>
          <a:p>
            <a:pPr lvl="1"/>
            <a:r>
              <a:rPr lang="en-US" altLang="zh-CN" dirty="0"/>
              <a:t>Binding</a:t>
            </a:r>
            <a:r>
              <a:rPr lang="zh-CN" altLang="en-US" dirty="0"/>
              <a:t> </a:t>
            </a:r>
            <a:r>
              <a:rPr lang="en-US" altLang="zh-CN" dirty="0"/>
              <a:t>target:</a:t>
            </a:r>
            <a:r>
              <a:rPr lang="zh-CN" altLang="en-US" dirty="0"/>
              <a:t> </a:t>
            </a:r>
            <a:r>
              <a:rPr lang="en-US" altLang="zh-CN" dirty="0"/>
              <a:t>11.70%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9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discrepancy led to “non-binding” commitment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732" y="1304925"/>
            <a:ext cx="10292536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Strategy: Difference-in-Differences (</a:t>
            </a:r>
            <a:r>
              <a:rPr lang="en-US" dirty="0" err="1"/>
              <a:t>D</a:t>
            </a:r>
            <a:r>
              <a:rPr lang="en-US" altLang="zh-CN" dirty="0" err="1"/>
              <a:t>i</a:t>
            </a:r>
            <a:r>
              <a:rPr lang="en-US" dirty="0" err="1"/>
              <a:t>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6936"/>
                <a:ext cx="10515600" cy="3260027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-21, -20, …., -2, (-1), 0, 1, …, 21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an outcome of interest for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year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(e.g. pollution, renewable generation)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is the first RPS legislation year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b="1" dirty="0"/>
                  <a:t>Fixed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(state)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(year).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time-varying covariates</a:t>
                </a:r>
                <a:r>
                  <a:rPr lang="en-US" dirty="0"/>
                  <a:t>: state-level political indicators, gross state product per capita, natural gas price, population, share of exported energy, HDDs, CDDs, net metering programs, NOx trading programs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nonattainment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status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6936"/>
                <a:ext cx="10515600" cy="3260027"/>
              </a:xfrm>
              <a:blipFill>
                <a:blip r:embed="rId2"/>
                <a:stretch>
                  <a:fillRect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46939" y="1416551"/>
                <a:ext cx="682032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𝑅𝑃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39" y="1416551"/>
                <a:ext cx="6820329" cy="988540"/>
              </a:xfrm>
              <a:prstGeom prst="rect">
                <a:avLst/>
              </a:prstGeom>
              <a:blipFill>
                <a:blip r:embed="rId3"/>
                <a:stretch>
                  <a:fillRect l="-2974" t="-129114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51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F724-8E5D-80FE-A71C-78FD87B8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278A-B9BF-6A5C-A75F-27355D9F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144"/>
            <a:ext cx="7391400" cy="48728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Climate change is one of the most important challenges facing our future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US lacks a federal overarching climate policy (e.g. carbon tax) and instead implements sector-wise policies</a:t>
            </a:r>
          </a:p>
          <a:p>
            <a:pPr lvl="1"/>
            <a:r>
              <a:rPr lang="en-US" dirty="0"/>
              <a:t>Transportation: CAFE standards, LCFS</a:t>
            </a:r>
          </a:p>
          <a:p>
            <a:pPr lvl="1"/>
            <a:r>
              <a:rPr lang="en-US" dirty="0"/>
              <a:t>Buildings: energy efficiency policies, e.g. building codes, appliance standards</a:t>
            </a:r>
          </a:p>
          <a:p>
            <a:pPr lvl="1"/>
            <a:r>
              <a:rPr lang="en-US" dirty="0"/>
              <a:t>Power: </a:t>
            </a:r>
            <a:r>
              <a:rPr lang="en-US" b="1" dirty="0"/>
              <a:t>Renewable Portfolio Standards (RPS)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power sector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decarbonization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essential for low-carbon economy. </a:t>
            </a:r>
          </a:p>
          <a:p>
            <a:pPr lvl="1"/>
            <a:r>
              <a:rPr lang="en-US" dirty="0"/>
              <a:t>25% of GHG emissions in 2021 </a:t>
            </a:r>
            <a:r>
              <a:rPr lang="en-US" sz="1800" dirty="0"/>
              <a:t>(down from 32% in 2001)</a:t>
            </a:r>
          </a:p>
          <a:p>
            <a:pPr lvl="1"/>
            <a:r>
              <a:rPr lang="en-US" dirty="0"/>
              <a:t>Integrated with other sectors through electrifications (EVs, heating)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26" y="1094281"/>
            <a:ext cx="3948919" cy="41228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66544" y="5301205"/>
            <a:ext cx="33123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EPA (2021) https://www.epa.gov/ghgemissions/sources-greenhouse-gas-emissions</a:t>
            </a:r>
          </a:p>
        </p:txBody>
      </p:sp>
    </p:spTree>
    <p:extLst>
      <p:ext uri="{BB962C8B-B14F-4D97-AF65-F5344CB8AC3E}">
        <p14:creationId xmlns:p14="http://schemas.microsoft.com/office/powerpoint/2010/main" val="20143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Strategy: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144"/>
            <a:ext cx="10817506" cy="546704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Estimator:</a:t>
            </a:r>
            <a:r>
              <a:rPr lang="zh-CN" altLang="en-US" dirty="0"/>
              <a:t> </a:t>
            </a:r>
            <a:r>
              <a:rPr lang="en-US" altLang="zh-CN" dirty="0"/>
              <a:t>TWFE</a:t>
            </a:r>
          </a:p>
          <a:p>
            <a:pPr lvl="1"/>
            <a:r>
              <a:rPr lang="en-US" altLang="zh-CN" dirty="0"/>
              <a:t>Difficulty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quasi-triple-differences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estimating</a:t>
            </a:r>
            <a:r>
              <a:rPr lang="zh-CN" altLang="en-US" dirty="0"/>
              <a:t> </a:t>
            </a:r>
            <a:r>
              <a:rPr lang="en-US" altLang="zh-CN" dirty="0"/>
              <a:t>heterogeneous</a:t>
            </a:r>
            <a:r>
              <a:rPr lang="zh-CN" altLang="en-US" dirty="0"/>
              <a:t> </a:t>
            </a:r>
            <a:r>
              <a:rPr lang="en-US" altLang="zh-CN" dirty="0"/>
              <a:t>treatment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suggestions</a:t>
            </a:r>
            <a:r>
              <a:rPr lang="zh-CN" altLang="en-US" b="1" dirty="0"/>
              <a:t> </a:t>
            </a:r>
            <a:r>
              <a:rPr lang="en-US" altLang="zh-CN" b="1" dirty="0"/>
              <a:t>needed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TWFE</a:t>
            </a:r>
            <a:r>
              <a:rPr lang="zh-CN" altLang="en-US" dirty="0"/>
              <a:t> </a:t>
            </a:r>
            <a:r>
              <a:rPr lang="en-US" altLang="zh-CN" dirty="0"/>
              <a:t>looks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estimators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(Sun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Abraham</a:t>
            </a:r>
            <a:r>
              <a:rPr lang="zh-CN" altLang="en-US" dirty="0"/>
              <a:t> </a:t>
            </a:r>
            <a:r>
              <a:rPr lang="en-US" altLang="zh-CN" dirty="0"/>
              <a:t>2021;</a:t>
            </a:r>
            <a:r>
              <a:rPr lang="zh-CN" altLang="en-US" dirty="0"/>
              <a:t> </a:t>
            </a:r>
            <a:r>
              <a:rPr lang="en-US" altLang="zh-CN" dirty="0"/>
              <a:t>Callaway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Sant’Anna</a:t>
            </a:r>
            <a:r>
              <a:rPr lang="zh-CN" altLang="en-US" dirty="0"/>
              <a:t> </a:t>
            </a:r>
            <a:r>
              <a:rPr lang="en-US" altLang="zh-CN" dirty="0"/>
              <a:t>2022)</a:t>
            </a:r>
          </a:p>
          <a:p>
            <a:r>
              <a:rPr lang="en-US" altLang="zh-CN" dirty="0"/>
              <a:t>Identifying</a:t>
            </a:r>
            <a:r>
              <a:rPr lang="zh-CN" altLang="en-US" dirty="0"/>
              <a:t> </a:t>
            </a:r>
            <a:r>
              <a:rPr lang="en-US" altLang="zh-CN" dirty="0"/>
              <a:t>assumption:</a:t>
            </a:r>
            <a:r>
              <a:rPr lang="zh-CN" altLang="en-US" dirty="0"/>
              <a:t> </a:t>
            </a:r>
            <a:endParaRPr lang="en-US" altLang="zh-CN" sz="2400" dirty="0"/>
          </a:p>
          <a:p>
            <a:pPr lvl="1"/>
            <a:r>
              <a:rPr lang="en-US" altLang="zh-CN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Weak</a:t>
            </a:r>
            <a:r>
              <a:rPr lang="zh-CN" altLang="en-US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Parallel</a:t>
            </a:r>
            <a:r>
              <a:rPr lang="zh-CN" altLang="en-US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Trend:</a:t>
            </a:r>
            <a:r>
              <a:rPr lang="zh-CN" altLang="en-US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S</a:t>
            </a:r>
            <a:r>
              <a:rPr lang="en-US" sz="20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tates that have adopted RPS would have behaved the same </a:t>
            </a:r>
            <a:r>
              <a:rPr lang="en-US" altLang="zh-CN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as</a:t>
            </a:r>
            <a:r>
              <a:rPr lang="en-US" sz="20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states that never adopted RPS if not for RPS adoption</a:t>
            </a:r>
            <a:r>
              <a:rPr lang="en-US" sz="2000" dirty="0">
                <a:effectLst/>
              </a:rPr>
              <a:t> </a:t>
            </a:r>
            <a:r>
              <a:rPr lang="en-US" altLang="zh-CN" sz="2000" dirty="0">
                <a:effectLst/>
              </a:rPr>
              <a:t>(Marcus</a:t>
            </a:r>
            <a:r>
              <a:rPr lang="zh-CN" altLang="en-US" sz="2000" dirty="0">
                <a:effectLst/>
              </a:rPr>
              <a:t> </a:t>
            </a:r>
            <a:r>
              <a:rPr lang="en-US" altLang="zh-CN" sz="2000" dirty="0">
                <a:effectLst/>
              </a:rPr>
              <a:t>and</a:t>
            </a:r>
            <a:r>
              <a:rPr lang="zh-CN" altLang="en-US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Sant’Anna</a:t>
            </a:r>
            <a:r>
              <a:rPr lang="zh-CN" altLang="en-US" sz="2000" dirty="0">
                <a:effectLst/>
              </a:rPr>
              <a:t> </a:t>
            </a:r>
            <a:r>
              <a:rPr lang="en-US" altLang="zh-CN" sz="2000" dirty="0">
                <a:effectLst/>
              </a:rPr>
              <a:t>2021)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4280561" y="1471661"/>
            <a:ext cx="2124075" cy="428625"/>
          </a:xfrm>
          <a:prstGeom prst="borderCallout1">
            <a:avLst>
              <a:gd name="adj1" fmla="val 116528"/>
              <a:gd name="adj2" fmla="val 46376"/>
              <a:gd name="adj3" fmla="val 264233"/>
              <a:gd name="adj4" fmla="val 8638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5383" y="2505670"/>
                <a:ext cx="2266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This term = 1 for RPS states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’s year after RPS legislation.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383" y="2505670"/>
                <a:ext cx="2266950" cy="923330"/>
              </a:xfrm>
              <a:prstGeom prst="rect">
                <a:avLst/>
              </a:prstGeom>
              <a:blipFill>
                <a:blip r:embed="rId2"/>
                <a:stretch>
                  <a:fillRect l="-2793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3583957" y="1899094"/>
            <a:ext cx="505464" cy="6477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18858" y="2546819"/>
                <a:ext cx="2266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dynamic treatment effect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’s year after RPS legislation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58" y="2546819"/>
                <a:ext cx="2266950" cy="923330"/>
              </a:xfrm>
              <a:prstGeom prst="rect">
                <a:avLst/>
              </a:prstGeom>
              <a:blipFill>
                <a:blip r:embed="rId3"/>
                <a:stretch>
                  <a:fillRect l="-223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55193" y="1226395"/>
                <a:ext cx="682032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𝑅𝑃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193" y="1226395"/>
                <a:ext cx="6820329" cy="988540"/>
              </a:xfrm>
              <a:prstGeom prst="rect">
                <a:avLst/>
              </a:prstGeom>
              <a:blipFill>
                <a:blip r:embed="rId4"/>
                <a:stretch>
                  <a:fillRect l="-3160" t="-130380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913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92" y="103514"/>
            <a:ext cx="11778333" cy="57185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015" y="6080794"/>
            <a:ext cx="806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DD estimators are presented in the figure: (1) TWFE, two-way fixed effects estimated by OLS and (2) the robust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estimator proposed by Sun and Abraham (2021). </a:t>
            </a:r>
          </a:p>
        </p:txBody>
      </p:sp>
    </p:spTree>
    <p:extLst>
      <p:ext uri="{BB962C8B-B14F-4D97-AF65-F5344CB8AC3E}">
        <p14:creationId xmlns:p14="http://schemas.microsoft.com/office/powerpoint/2010/main" val="282386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3" y="349716"/>
            <a:ext cx="12059047" cy="57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578D05-6C93-7580-C2EE-7F7D8D81C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17209"/>
              </p:ext>
            </p:extLst>
          </p:nvPr>
        </p:nvGraphicFramePr>
        <p:xfrm>
          <a:off x="1" y="150470"/>
          <a:ext cx="12107118" cy="6612402"/>
        </p:xfrm>
        <a:graphic>
          <a:graphicData uri="http://schemas.openxmlformats.org/drawingml/2006/table">
            <a:tbl>
              <a:tblPr firstRow="1" firstCol="1" bandRow="1"/>
              <a:tblGrid>
                <a:gridCol w="3635411">
                  <a:extLst>
                    <a:ext uri="{9D8B030D-6E8A-4147-A177-3AD203B41FA5}">
                      <a16:colId xmlns:a16="http://schemas.microsoft.com/office/drawing/2014/main" val="3398388098"/>
                    </a:ext>
                  </a:extLst>
                </a:gridCol>
                <a:gridCol w="2378433">
                  <a:extLst>
                    <a:ext uri="{9D8B030D-6E8A-4147-A177-3AD203B41FA5}">
                      <a16:colId xmlns:a16="http://schemas.microsoft.com/office/drawing/2014/main" val="1167344008"/>
                    </a:ext>
                  </a:extLst>
                </a:gridCol>
                <a:gridCol w="2260309">
                  <a:extLst>
                    <a:ext uri="{9D8B030D-6E8A-4147-A177-3AD203B41FA5}">
                      <a16:colId xmlns:a16="http://schemas.microsoft.com/office/drawing/2014/main" val="1355761268"/>
                    </a:ext>
                  </a:extLst>
                </a:gridCol>
                <a:gridCol w="1804086">
                  <a:extLst>
                    <a:ext uri="{9D8B030D-6E8A-4147-A177-3AD203B41FA5}">
                      <a16:colId xmlns:a16="http://schemas.microsoft.com/office/drawing/2014/main" val="3666521605"/>
                    </a:ext>
                  </a:extLst>
                </a:gridCol>
                <a:gridCol w="2028879">
                  <a:extLst>
                    <a:ext uri="{9D8B030D-6E8A-4147-A177-3AD203B41FA5}">
                      <a16:colId xmlns:a16="http://schemas.microsoft.com/office/drawing/2014/main" val="2294962063"/>
                    </a:ext>
                  </a:extLst>
                </a:gridCol>
              </a:tblGrid>
              <a:tr h="418821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Pre-trend Test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01" marR="89201" marT="44600" marB="446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Power Analysis (Roth 2022)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01" marR="89201" marT="44600" marB="446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07945"/>
                  </a:ext>
                </a:extLst>
              </a:tr>
              <a:tr h="632266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Joint Significance (p-value)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Slope Coefficient (p-value)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Bayes Factor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Likelihood Ratio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540278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log(CO2 Emission)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2368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log(SO2 Emission)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088950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log(NOx Emission)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85875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log(AQI 90p) pop-weighted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72517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log(AQI median) pop-weighted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9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25.43</a:t>
                      </a:r>
                      <a:endParaRPr lang="en-US" sz="1900" b="0" i="0" u="none" strike="noStrike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447824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Polluted days pop-weighted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13703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Gen: Coal &amp; Oil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0.044</a:t>
                      </a:r>
                      <a:endParaRPr lang="en-US" sz="19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264633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Gen: NG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135619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Gen: Wind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0.032</a:t>
                      </a:r>
                      <a:endParaRPr lang="en-US" sz="19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876450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Gen: Solar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0.018</a:t>
                      </a:r>
                      <a:endParaRPr lang="en-US" sz="19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318170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Gen: Hydro &amp; Nuclear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9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758903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Electricity Price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19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4.568</a:t>
                      </a:r>
                      <a:endParaRPr lang="en-US" sz="1900" b="0" i="0" u="none" strike="noStrike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6901" marR="66901" marT="92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844036"/>
                  </a:ext>
                </a:extLst>
              </a:tr>
              <a:tr h="1716071">
                <a:tc gridSpan="5"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Tests: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pre-treatment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periods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(-8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to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-2);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post-treatment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periods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(0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to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9)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marR="0" indent="-28575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panel: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Traditional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of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level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trend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significance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for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pre-trend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significance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on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TWFE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estimands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marR="0" indent="-28575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Right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panel: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Roth’s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(2022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AER: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Insights)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procedure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of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pre-trend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power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with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power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=0.8.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42950" marR="0" lvl="1" indent="-28575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Smaller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likelihood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ratio: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effect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more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likely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driven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by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treatment</a:t>
                      </a:r>
                    </a:p>
                    <a:p>
                      <a:pPr marL="742950" marR="0" lvl="1" indent="-28575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Larger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likelihood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ratio: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effect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more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likely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driven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by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effectLst/>
                          <a:latin typeface="Arial" panose="020B0604020202020204" pitchFamily="34" charset="0"/>
                        </a:rPr>
                        <a:t>linear</a:t>
                      </a:r>
                      <a:r>
                        <a:rPr lang="zh-CN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pretrend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01" marR="89201" marT="44600" marB="446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54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8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Policy Stringency in RPS Policy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984" y="4494997"/>
            <a:ext cx="4846320" cy="963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Discrepancy is due to any of the 4 policy designs: (1) voluntary commitment, (2) excluded sales, (3) credit multiplier, (4) carbon exemption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87552" y="2498482"/>
                <a:ext cx="10177272" cy="839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d>
                            <m:dPr>
                              <m:endChr m:val="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𝐷𝑖𝑠𝑐𝑟𝑒𝑝𝑎𝑛𝑐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)⋅1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𝑅𝑃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2498482"/>
                <a:ext cx="10177272" cy="8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Callout 1 4"/>
          <p:cNvSpPr/>
          <p:nvPr/>
        </p:nvSpPr>
        <p:spPr>
          <a:xfrm>
            <a:off x="4144137" y="2689479"/>
            <a:ext cx="1625727" cy="428625"/>
          </a:xfrm>
          <a:prstGeom prst="borderCallout1">
            <a:avLst>
              <a:gd name="adj1" fmla="val 116528"/>
              <a:gd name="adj2" fmla="val 46376"/>
              <a:gd name="adj3" fmla="val 264233"/>
              <a:gd name="adj4" fmla="val 8638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86984" y="3678019"/>
                <a:ext cx="4553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Discrepancy = 1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non-binding target was identified in the RPS law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84" y="3678019"/>
                <a:ext cx="4553712" cy="646331"/>
              </a:xfrm>
              <a:prstGeom prst="rect">
                <a:avLst/>
              </a:prstGeom>
              <a:blipFill>
                <a:blip r:embed="rId3"/>
                <a:stretch>
                  <a:fillRect l="-120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3776472" y="2328315"/>
            <a:ext cx="292608" cy="36116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41064" y="1681984"/>
            <a:ext cx="448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the dynamic treatment effect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existence of non-stringent policy design.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916937" y="2328315"/>
            <a:ext cx="265175" cy="36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7552" y="1681984"/>
            <a:ext cx="2093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effect of stringent RPS policy</a:t>
            </a:r>
          </a:p>
        </p:txBody>
      </p:sp>
    </p:spTree>
    <p:extLst>
      <p:ext uri="{BB962C8B-B14F-4D97-AF65-F5344CB8AC3E}">
        <p14:creationId xmlns:p14="http://schemas.microsoft.com/office/powerpoint/2010/main" val="247986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Difference in the dynamic treatment effect</a:t>
            </a:r>
            <a:r>
              <a:rPr lang="en-US" dirty="0"/>
              <a:t> due to existence of non-stringent policy design.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8124"/>
            <a:ext cx="10238773" cy="488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6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RPS Discrepancy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Following Greenstone and Nath (2022), we estimate the dynamic treatment effects summarized into 5-year periods: short-run (0-4 years), medium-run (5-9 years), long-run (&gt;10 years).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Partially guided by the event study graph</a:t>
            </a:r>
          </a:p>
          <a:p>
            <a:pPr lvl="1"/>
            <a:r>
              <a:rPr lang="en-US" sz="2000" dirty="0"/>
              <a:t>RPS targets usually become tighter over time, some with built-in soft checks (Deschenes et al. 2023)</a:t>
            </a:r>
          </a:p>
          <a:p>
            <a:pPr lvl="2"/>
            <a:r>
              <a:rPr lang="en-US" sz="2000" dirty="0"/>
              <a:t>30% renewable by 2030. Interim goal of 15% by 2015, 18% by 2018, etc.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60506" y="2407241"/>
                <a:ext cx="6096000" cy="12964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𝐷𝑖𝑠𝑐𝑟𝑒𝑝𝑎𝑛𝑐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𝐷𝑖𝑠𝑐𝑟𝑒𝑝𝑎𝑛𝑐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𝐷𝑖𝑠𝑐𝑟𝑒𝑝𝑎𝑛𝑐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506" y="2407241"/>
                <a:ext cx="6096000" cy="1296445"/>
              </a:xfrm>
              <a:prstGeom prst="rect">
                <a:avLst/>
              </a:prstGeom>
              <a:blipFill>
                <a:blip r:embed="rId2"/>
                <a:stretch>
                  <a:fillRect l="-416" b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14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4532EFC-6FB4-EFD4-4018-BDE3CA864E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3975385"/>
                  </p:ext>
                </p:extLst>
              </p:nvPr>
            </p:nvGraphicFramePr>
            <p:xfrm>
              <a:off x="317840" y="122738"/>
              <a:ext cx="11361015" cy="630120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821062">
                      <a:extLst>
                        <a:ext uri="{9D8B030D-6E8A-4147-A177-3AD203B41FA5}">
                          <a16:colId xmlns:a16="http://schemas.microsoft.com/office/drawing/2014/main" val="2574140230"/>
                        </a:ext>
                      </a:extLst>
                    </a:gridCol>
                    <a:gridCol w="1392038">
                      <a:extLst>
                        <a:ext uri="{9D8B030D-6E8A-4147-A177-3AD203B41FA5}">
                          <a16:colId xmlns:a16="http://schemas.microsoft.com/office/drawing/2014/main" val="3018908631"/>
                        </a:ext>
                      </a:extLst>
                    </a:gridCol>
                    <a:gridCol w="1841460">
                      <a:extLst>
                        <a:ext uri="{9D8B030D-6E8A-4147-A177-3AD203B41FA5}">
                          <a16:colId xmlns:a16="http://schemas.microsoft.com/office/drawing/2014/main" val="1868218990"/>
                        </a:ext>
                      </a:extLst>
                    </a:gridCol>
                    <a:gridCol w="1689707">
                      <a:extLst>
                        <a:ext uri="{9D8B030D-6E8A-4147-A177-3AD203B41FA5}">
                          <a16:colId xmlns:a16="http://schemas.microsoft.com/office/drawing/2014/main" val="1697788711"/>
                        </a:ext>
                      </a:extLst>
                    </a:gridCol>
                    <a:gridCol w="1616748">
                      <a:extLst>
                        <a:ext uri="{9D8B030D-6E8A-4147-A177-3AD203B41FA5}">
                          <a16:colId xmlns:a16="http://schemas.microsoft.com/office/drawing/2014/main" val="453193461"/>
                        </a:ext>
                      </a:extLst>
                    </a:gridCol>
                  </a:tblGrid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636881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log(CO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log(SO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log(NO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% polluted days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340748"/>
                      </a:ext>
                    </a:extLst>
                  </a:tr>
                  <a:tr h="3489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Baseline of Non-discrepant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041387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0-4 years post RPS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-0.053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-0.057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-0.078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-0.012**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98192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(0.046)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(0.122)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(0.084)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469676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5-9 years post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-0.185**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-0.852***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-0.415***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-0.020**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972156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(0.069)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(0.257)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283865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≥10</m:t>
                              </m:r>
                            </m:oMath>
                          </a14:m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 years post RPS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-0.263***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-1.185***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-0.633***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-0.026**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665098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(0.097)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(0.309)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(0.196)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(0.011)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08663"/>
                      </a:ext>
                    </a:extLst>
                  </a:tr>
                  <a:tr h="3489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Differences due to Discrepancy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0097"/>
                      </a:ext>
                    </a:extLst>
                  </a:tr>
                  <a:tr h="35624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(0-4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-0.048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-0.072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0.054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0.010**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667124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(0.064)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(0.103)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262454"/>
                      </a:ext>
                    </a:extLst>
                  </a:tr>
                  <a:tr h="35624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(5-9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0.046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0.588**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0.402***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0.018*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975922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(0.078)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(0.269)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0954"/>
                      </a:ext>
                    </a:extLst>
                  </a:tr>
                  <a:tr h="35624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≥10</m:t>
                              </m:r>
                            </m:oMath>
                          </a14:m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0.030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0.589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0.625***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5335579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(0.094)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(0.376)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(0.156)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(0.013)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443998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Obs.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1305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107985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800" baseline="30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0.987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0.829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6110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4532EFC-6FB4-EFD4-4018-BDE3CA864E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3975385"/>
                  </p:ext>
                </p:extLst>
              </p:nvPr>
            </p:nvGraphicFramePr>
            <p:xfrm>
              <a:off x="317840" y="122738"/>
              <a:ext cx="11361015" cy="630120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821062">
                      <a:extLst>
                        <a:ext uri="{9D8B030D-6E8A-4147-A177-3AD203B41FA5}">
                          <a16:colId xmlns:a16="http://schemas.microsoft.com/office/drawing/2014/main" val="2574140230"/>
                        </a:ext>
                      </a:extLst>
                    </a:gridCol>
                    <a:gridCol w="1392038">
                      <a:extLst>
                        <a:ext uri="{9D8B030D-6E8A-4147-A177-3AD203B41FA5}">
                          <a16:colId xmlns:a16="http://schemas.microsoft.com/office/drawing/2014/main" val="3018908631"/>
                        </a:ext>
                      </a:extLst>
                    </a:gridCol>
                    <a:gridCol w="1841460">
                      <a:extLst>
                        <a:ext uri="{9D8B030D-6E8A-4147-A177-3AD203B41FA5}">
                          <a16:colId xmlns:a16="http://schemas.microsoft.com/office/drawing/2014/main" val="1868218990"/>
                        </a:ext>
                      </a:extLst>
                    </a:gridCol>
                    <a:gridCol w="1689707">
                      <a:extLst>
                        <a:ext uri="{9D8B030D-6E8A-4147-A177-3AD203B41FA5}">
                          <a16:colId xmlns:a16="http://schemas.microsoft.com/office/drawing/2014/main" val="1697788711"/>
                        </a:ext>
                      </a:extLst>
                    </a:gridCol>
                    <a:gridCol w="1616748">
                      <a:extLst>
                        <a:ext uri="{9D8B030D-6E8A-4147-A177-3AD203B41FA5}">
                          <a16:colId xmlns:a16="http://schemas.microsoft.com/office/drawing/2014/main" val="453193461"/>
                        </a:ext>
                      </a:extLst>
                    </a:gridCol>
                  </a:tblGrid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636881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log(CO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log(SO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log(NO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% polluted days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340748"/>
                      </a:ext>
                    </a:extLst>
                  </a:tr>
                  <a:tr h="3489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Baseline of Non-discrepant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041387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0-4 years post RPS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-0.053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-0.057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-0.078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-0.012**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98192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(0.046)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(0.122)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(0.084)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469676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5-9 years post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-0.185**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-0.852***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-0.415***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-0.020**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972156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(0.069)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(0.257)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283865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63" t="-725926" r="-135789" b="-10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-0.263***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-1.185***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-0.633***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-0.026**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665098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(0.097)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(0.309)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(0.196)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(0.011)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08663"/>
                      </a:ext>
                    </a:extLst>
                  </a:tr>
                  <a:tr h="3489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Differences due to Discrepancy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0097"/>
                      </a:ext>
                    </a:extLst>
                  </a:tr>
                  <a:tr h="35624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(0-4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-0.048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-0.072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0.054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0.010**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667124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(0.064)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(0.103)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262454"/>
                      </a:ext>
                    </a:extLst>
                  </a:tr>
                  <a:tr h="35624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(5-9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0.046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0.588**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0.402***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0.018*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975922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(0.078)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(0.269)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0954"/>
                      </a:ext>
                    </a:extLst>
                  </a:tr>
                  <a:tr h="3562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63" t="-1389286" r="-135789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0.030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0.589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0.625***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5335579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(0.094)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(0.376)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(0.156)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(0.013)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443998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Obs.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1305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107985"/>
                      </a:ext>
                    </a:extLst>
                  </a:tr>
                  <a:tr h="348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800" baseline="30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0.987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0.829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6110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8A64DE8-208E-995E-AB77-ABC57108E69F}"/>
              </a:ext>
            </a:extLst>
          </p:cNvPr>
          <p:cNvSpPr/>
          <p:nvPr/>
        </p:nvSpPr>
        <p:spPr>
          <a:xfrm>
            <a:off x="530147" y="6516105"/>
            <a:ext cx="10649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</a:rPr>
              <a:t>Standard errors are clustered at the state level. ***, **, * indicate statistical significance at 1%, 5% and 10%, respectively.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13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E9EE-C2B5-EA38-E94D-CA799A22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0005-C77E-8481-7946-9F41B447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clean RPS laws</a:t>
            </a:r>
            <a:r>
              <a:rPr lang="en-US" dirty="0"/>
              <a:t>, in the medium run (5-9 years):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decreases by 16.6%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decreases by 56.7%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</a:t>
            </a:r>
            <a:r>
              <a:rPr lang="en-US" baseline="-25000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 decreases by 33.2%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% Polluted days decrease by 2.0 pp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dirty RPS laws: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decreases by 12.5%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decreases by 21.8%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decreases by 0%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 Polluted days decrease by 0.2 pp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4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995D-ED8A-F7DD-A0F3-83FE370D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driving the observed divergence?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80CA-034E-7A78-FC29-DEFFABC0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Clean RPS laws lead to:</a:t>
            </a:r>
          </a:p>
          <a:p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oal and oil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Driving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laws</a:t>
            </a:r>
            <a:endParaRPr lang="en-US" dirty="0"/>
          </a:p>
          <a:p>
            <a:r>
              <a:rPr lang="en-US" altLang="zh-CN" dirty="0"/>
              <a:t>Partially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ompensated by faster growth in natural gas generation</a:t>
            </a:r>
          </a:p>
          <a:p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solar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Dirty RPS laws:</a:t>
            </a:r>
          </a:p>
          <a:p>
            <a:r>
              <a:rPr lang="en-US" altLang="zh-CN" dirty="0"/>
              <a:t>Slower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oil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(but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non-RPS</a:t>
            </a:r>
            <a:r>
              <a:rPr lang="zh-CN" altLang="en-US" dirty="0"/>
              <a:t> </a:t>
            </a:r>
            <a:r>
              <a:rPr lang="en-US" altLang="zh-CN" dirty="0"/>
              <a:t>states)</a:t>
            </a:r>
          </a:p>
          <a:p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wind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1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Renewable Portfolio Standards (RPS)?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RPS is a </a:t>
            </a:r>
            <a:r>
              <a:rPr lang="en-US" b="1" dirty="0"/>
              <a:t>state-level</a:t>
            </a:r>
            <a:r>
              <a:rPr lang="en-US" dirty="0"/>
              <a:t> policy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dirty="0"/>
              <a:t>requir</a:t>
            </a:r>
            <a:r>
              <a:rPr lang="en-US" altLang="zh-CN" dirty="0"/>
              <a:t>es</a:t>
            </a:r>
            <a:r>
              <a:rPr lang="en-US" dirty="0"/>
              <a:t>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specific percentage of electricity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from renewable resources</a:t>
            </a:r>
          </a:p>
          <a:p>
            <a:pPr lvl="1"/>
            <a:r>
              <a:rPr lang="en-US" dirty="0"/>
              <a:t>36 states + DC have passed RPS policies as of 2021</a:t>
            </a:r>
          </a:p>
        </p:txBody>
      </p:sp>
    </p:spTree>
    <p:extLst>
      <p:ext uri="{BB962C8B-B14F-4D97-AF65-F5344CB8AC3E}">
        <p14:creationId xmlns:p14="http://schemas.microsoft.com/office/powerpoint/2010/main" val="24900212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Difference in the dynamic treatment effect</a:t>
            </a:r>
            <a:r>
              <a:rPr lang="en-US" dirty="0"/>
              <a:t> due to existence of non-stringent policy design.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57" y="1402221"/>
            <a:ext cx="11798086" cy="49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6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B64D4DE-2EBB-9C8C-3C0F-6F3D4419A4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376656"/>
                  </p:ext>
                </p:extLst>
              </p:nvPr>
            </p:nvGraphicFramePr>
            <p:xfrm>
              <a:off x="317840" y="122738"/>
              <a:ext cx="11615659" cy="639336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837813">
                      <a:extLst>
                        <a:ext uri="{9D8B030D-6E8A-4147-A177-3AD203B41FA5}">
                          <a16:colId xmlns:a16="http://schemas.microsoft.com/office/drawing/2014/main" val="2574140230"/>
                        </a:ext>
                      </a:extLst>
                    </a:gridCol>
                    <a:gridCol w="1108134">
                      <a:extLst>
                        <a:ext uri="{9D8B030D-6E8A-4147-A177-3AD203B41FA5}">
                          <a16:colId xmlns:a16="http://schemas.microsoft.com/office/drawing/2014/main" val="3018908631"/>
                        </a:ext>
                      </a:extLst>
                    </a:gridCol>
                    <a:gridCol w="1465897">
                      <a:extLst>
                        <a:ext uri="{9D8B030D-6E8A-4147-A177-3AD203B41FA5}">
                          <a16:colId xmlns:a16="http://schemas.microsoft.com/office/drawing/2014/main" val="1868218990"/>
                        </a:ext>
                      </a:extLst>
                    </a:gridCol>
                    <a:gridCol w="1345094">
                      <a:extLst>
                        <a:ext uri="{9D8B030D-6E8A-4147-A177-3AD203B41FA5}">
                          <a16:colId xmlns:a16="http://schemas.microsoft.com/office/drawing/2014/main" val="1697788711"/>
                        </a:ext>
                      </a:extLst>
                    </a:gridCol>
                    <a:gridCol w="1287014">
                      <a:extLst>
                        <a:ext uri="{9D8B030D-6E8A-4147-A177-3AD203B41FA5}">
                          <a16:colId xmlns:a16="http://schemas.microsoft.com/office/drawing/2014/main" val="453193461"/>
                        </a:ext>
                      </a:extLst>
                    </a:gridCol>
                    <a:gridCol w="1335740">
                      <a:extLst>
                        <a:ext uri="{9D8B030D-6E8A-4147-A177-3AD203B41FA5}">
                          <a16:colId xmlns:a16="http://schemas.microsoft.com/office/drawing/2014/main" val="2996314100"/>
                        </a:ext>
                      </a:extLst>
                    </a:gridCol>
                    <a:gridCol w="1235967">
                      <a:extLst>
                        <a:ext uri="{9D8B030D-6E8A-4147-A177-3AD203B41FA5}">
                          <a16:colId xmlns:a16="http://schemas.microsoft.com/office/drawing/2014/main" val="4186012204"/>
                        </a:ext>
                      </a:extLst>
                    </a:gridCol>
                  </a:tblGrid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636881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Coal and Oil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Natural Gas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Wind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Solar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Hydro and Nuclear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Electricity Price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340748"/>
                      </a:ext>
                    </a:extLst>
                  </a:tr>
                  <a:tr h="341560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Baseline of Non-discrepant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041387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0-4 years post RPS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-1.955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1.027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0.914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0.085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-0.761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-0.013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98192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(1.635)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(2.716)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(0.728)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(0.116)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(2.224)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(0.495)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469676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5-9 years post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-11.306***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7.231*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-0.076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0.120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3.864*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0.029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972156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(3.568)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(3.978)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(0.935)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(0.123)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(2.295)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(0.411)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283865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≥10</m:t>
                              </m:r>
                            </m:oMath>
                          </a14:m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 years post RPS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-13.344**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8.203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-1.485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0.042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6.064*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0.402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665098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(5.720)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(5.624)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(1.280)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(0.209)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(3.053)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(0.573)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08663"/>
                      </a:ext>
                    </a:extLst>
                  </a:tr>
                  <a:tr h="341560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Differences due to Discrepancy 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0097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(0-4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-0.400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-1.640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0.803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-0.173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1.764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0.025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667124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(1.926)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(2.831)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(0.728)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(2.157)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(0.499)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262454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(5-9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6.606*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-6.495*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3.339***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-0.224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-3.297*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0.265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975922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(3.737)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(3.839)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(1.194)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(0.155)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(1.892)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(0.436)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0954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≥10</m:t>
                              </m:r>
                            </m:oMath>
                          </a14:m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6.005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-4.616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3.876***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0.940**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-6.584**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-0.004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5335579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(6.101)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(5.786)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(1.374)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(0.457)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(2.842)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(0.660)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443998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Obs.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107985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800" baseline="30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0.903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0.651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0.442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0.924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6110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B64D4DE-2EBB-9C8C-3C0F-6F3D4419A4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376656"/>
                  </p:ext>
                </p:extLst>
              </p:nvPr>
            </p:nvGraphicFramePr>
            <p:xfrm>
              <a:off x="317840" y="122738"/>
              <a:ext cx="11615659" cy="639336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837813">
                      <a:extLst>
                        <a:ext uri="{9D8B030D-6E8A-4147-A177-3AD203B41FA5}">
                          <a16:colId xmlns:a16="http://schemas.microsoft.com/office/drawing/2014/main" val="2574140230"/>
                        </a:ext>
                      </a:extLst>
                    </a:gridCol>
                    <a:gridCol w="1108134">
                      <a:extLst>
                        <a:ext uri="{9D8B030D-6E8A-4147-A177-3AD203B41FA5}">
                          <a16:colId xmlns:a16="http://schemas.microsoft.com/office/drawing/2014/main" val="3018908631"/>
                        </a:ext>
                      </a:extLst>
                    </a:gridCol>
                    <a:gridCol w="1465897">
                      <a:extLst>
                        <a:ext uri="{9D8B030D-6E8A-4147-A177-3AD203B41FA5}">
                          <a16:colId xmlns:a16="http://schemas.microsoft.com/office/drawing/2014/main" val="1868218990"/>
                        </a:ext>
                      </a:extLst>
                    </a:gridCol>
                    <a:gridCol w="1345094">
                      <a:extLst>
                        <a:ext uri="{9D8B030D-6E8A-4147-A177-3AD203B41FA5}">
                          <a16:colId xmlns:a16="http://schemas.microsoft.com/office/drawing/2014/main" val="1697788711"/>
                        </a:ext>
                      </a:extLst>
                    </a:gridCol>
                    <a:gridCol w="1287014">
                      <a:extLst>
                        <a:ext uri="{9D8B030D-6E8A-4147-A177-3AD203B41FA5}">
                          <a16:colId xmlns:a16="http://schemas.microsoft.com/office/drawing/2014/main" val="453193461"/>
                        </a:ext>
                      </a:extLst>
                    </a:gridCol>
                    <a:gridCol w="1335740">
                      <a:extLst>
                        <a:ext uri="{9D8B030D-6E8A-4147-A177-3AD203B41FA5}">
                          <a16:colId xmlns:a16="http://schemas.microsoft.com/office/drawing/2014/main" val="2996314100"/>
                        </a:ext>
                      </a:extLst>
                    </a:gridCol>
                    <a:gridCol w="1235967">
                      <a:extLst>
                        <a:ext uri="{9D8B030D-6E8A-4147-A177-3AD203B41FA5}">
                          <a16:colId xmlns:a16="http://schemas.microsoft.com/office/drawing/2014/main" val="4186012204"/>
                        </a:ext>
                      </a:extLst>
                    </a:gridCol>
                  </a:tblGrid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636881"/>
                      </a:ext>
                    </a:extLst>
                  </a:tr>
                  <a:tr h="56718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Coal and Oil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Natural Gas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Wind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Solar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Hydro and Nuclear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Electricity Price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340748"/>
                      </a:ext>
                    </a:extLst>
                  </a:tr>
                  <a:tr h="341560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Baseline of Non-discrepant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041387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0-4 years post RPS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-1.955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1.027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0.914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0.085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-0.761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-0.013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98192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(1.635)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(2.716)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(0.728)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(0.116)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(2.224)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(0.495)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469676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5-9 years post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-11.306***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7.231*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-0.076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0.120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3.864*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0.029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972156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(3.568)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(3.978)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(0.935)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(0.123)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(2.295)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(0.411)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283865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31" t="-788889" r="-203311" b="-10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-13.344**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8.203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-1.485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0.042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6.064*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0.402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665098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(5.720)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(5.624)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(1.280)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(0.209)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(3.053)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(0.573)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08663"/>
                      </a:ext>
                    </a:extLst>
                  </a:tr>
                  <a:tr h="341560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Differences due to Discrepancy 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0097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(0-4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-0.400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-1.640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0.803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-0.173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1.764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0.025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667124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(1.926)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(2.831)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(0.728)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(2.157)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(0.499)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262454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(5-9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6.606*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-6.495*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3.339***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-0.224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-3.297*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0.265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975922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(3.737)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(3.839)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(1.194)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(0.155)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(1.892)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(0.436)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0954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31" t="-1492593" r="-203311" b="-3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6.005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-4.616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3.876***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0.940**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-6.584**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-0.004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5335579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(6.101)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(5.786)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(1.374)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(0.457)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(2.842)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(0.660)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443998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Obs.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107985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800" baseline="30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0.903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0.651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0.442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0.924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6110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83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Decomposing</a:t>
            </a:r>
            <a:r>
              <a:rPr lang="en-US" dirty="0"/>
              <a:t> “policy design” effect through 4 types of discrepancies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dynamic treatment effects are summarized into 5-year periods: short-run (0-4 years), medium-run (5-9 years), long-run (&gt;10 years).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Design-specific effects </a:t>
                </a:r>
                <a:r>
                  <a:rPr lang="en-US" sz="2400" dirty="0"/>
                  <a:t>estimated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2400" b="1" dirty="0"/>
                  <a:t> coefficients </a:t>
                </a:r>
                <a:r>
                  <a:rPr lang="en-US" sz="2400" dirty="0"/>
                  <a:t>of the discrepancy indicators</a:t>
                </a:r>
              </a:p>
              <a:p>
                <a:pPr lvl="1"/>
                <a:r>
                  <a:rPr lang="en-US" sz="2000" b="0" dirty="0"/>
                  <a:t>Excluded sales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Voluntary target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Credit multiplier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Carbon exemption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558" r="-121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13929" y="2229271"/>
                <a:ext cx="6096000" cy="20022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≥10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≥10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929" y="2229271"/>
                <a:ext cx="6096000" cy="2002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76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97364"/>
              </p:ext>
            </p:extLst>
          </p:nvPr>
        </p:nvGraphicFramePr>
        <p:xfrm>
          <a:off x="185195" y="127321"/>
          <a:ext cx="11852476" cy="62371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42381">
                  <a:extLst>
                    <a:ext uri="{9D8B030D-6E8A-4147-A177-3AD203B41FA5}">
                      <a16:colId xmlns:a16="http://schemas.microsoft.com/office/drawing/2014/main" val="2032577188"/>
                    </a:ext>
                  </a:extLst>
                </a:gridCol>
                <a:gridCol w="2054999">
                  <a:extLst>
                    <a:ext uri="{9D8B030D-6E8A-4147-A177-3AD203B41FA5}">
                      <a16:colId xmlns:a16="http://schemas.microsoft.com/office/drawing/2014/main" val="3036666954"/>
                    </a:ext>
                  </a:extLst>
                </a:gridCol>
                <a:gridCol w="1760409">
                  <a:extLst>
                    <a:ext uri="{9D8B030D-6E8A-4147-A177-3AD203B41FA5}">
                      <a16:colId xmlns:a16="http://schemas.microsoft.com/office/drawing/2014/main" val="1027267086"/>
                    </a:ext>
                  </a:extLst>
                </a:gridCol>
                <a:gridCol w="1760409">
                  <a:extLst>
                    <a:ext uri="{9D8B030D-6E8A-4147-A177-3AD203B41FA5}">
                      <a16:colId xmlns:a16="http://schemas.microsoft.com/office/drawing/2014/main" val="1820980238"/>
                    </a:ext>
                  </a:extLst>
                </a:gridCol>
                <a:gridCol w="1615492">
                  <a:extLst>
                    <a:ext uri="{9D8B030D-6E8A-4147-A177-3AD203B41FA5}">
                      <a16:colId xmlns:a16="http://schemas.microsoft.com/office/drawing/2014/main" val="2922475829"/>
                    </a:ext>
                  </a:extLst>
                </a:gridCol>
                <a:gridCol w="118786">
                  <a:extLst>
                    <a:ext uri="{9D8B030D-6E8A-4147-A177-3AD203B41FA5}">
                      <a16:colId xmlns:a16="http://schemas.microsoft.com/office/drawing/2014/main" val="430763445"/>
                    </a:ext>
                  </a:extLst>
                </a:gridCol>
              </a:tblGrid>
              <a:tr h="33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log(CO</a:t>
                      </a:r>
                      <a:r>
                        <a:rPr lang="en-US" sz="14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log(SO</a:t>
                      </a:r>
                      <a:r>
                        <a:rPr lang="en-US" sz="14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log(NO</a:t>
                      </a:r>
                      <a:r>
                        <a:rPr lang="en-US" sz="14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polluted days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837942"/>
                  </a:ext>
                </a:extLst>
              </a:tr>
              <a:tr h="246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0-4 years post RPS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-0.099*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-0.123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-0.011**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2611011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(0.050)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(0.097)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(0.076)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4936585"/>
                  </a:ext>
                </a:extLst>
              </a:tr>
              <a:tr h="246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5-9 years post RPS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-0.229***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-0.819***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-0.347***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-0.021**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6738378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(0.063)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(0.242)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(0.126)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(0.008)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1508054"/>
                  </a:ext>
                </a:extLst>
              </a:tr>
              <a:tr h="246040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 Differences due to RPS Law Discrepancy: 0-4 years post RPS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7654"/>
                  </a:ext>
                </a:extLst>
              </a:tr>
              <a:tr h="246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exclude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0.196*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1888565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(0.077)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(0.130)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(0.006)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2708182"/>
                  </a:ext>
                </a:extLst>
              </a:tr>
              <a:tr h="246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voluntary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-0.224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-0.255*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3255988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(0.160)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(0.138)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(0.108)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3559141"/>
                  </a:ext>
                </a:extLst>
              </a:tr>
              <a:tr h="246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multiplier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-0.005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9327991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(0.050)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(0.186)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(0.119)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(0.008)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9546322"/>
                  </a:ext>
                </a:extLst>
              </a:tr>
              <a:tr h="246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carbon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2828865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(0.109)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(0.163)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(0.106)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9529150"/>
                  </a:ext>
                </a:extLst>
              </a:tr>
              <a:tr h="246040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 Differences due to RPS Law Discrepancy: 5-9 years post RPS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85558"/>
                  </a:ext>
                </a:extLst>
              </a:tr>
              <a:tr h="246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exclude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0.174**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0.538*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0.382**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6175751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(0.074)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(0.302)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(0.156)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1877488"/>
                  </a:ext>
                </a:extLst>
              </a:tr>
              <a:tr h="246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voluntary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-0.194*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858704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(0.103)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(0.358)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(0.307)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7892026"/>
                  </a:ext>
                </a:extLst>
              </a:tr>
              <a:tr h="246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multiplier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3287502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(0.074)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(0.241)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(0.142)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6211594"/>
                  </a:ext>
                </a:extLst>
              </a:tr>
              <a:tr h="246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carbon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319998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(0.089)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(0.220)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(0.136)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5515634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2664799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877107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0832" y="6364438"/>
            <a:ext cx="10649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</a:rPr>
              <a:t>Standard errors are clustered at the state level. ***, **, * indicate statistical significance at 1%, 5% and 10%, respectively.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F49E9-2E31-8712-BE9F-B908739FE5D7}"/>
              </a:ext>
            </a:extLst>
          </p:cNvPr>
          <p:cNvSpPr txBox="1"/>
          <p:nvPr/>
        </p:nvSpPr>
        <p:spPr>
          <a:xfrm>
            <a:off x="-693471" y="4289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1141" y="6468610"/>
            <a:ext cx="10649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</a:rPr>
              <a:t>Standard errors are clustered at the state level. ***, **, * indicate statistical significance at 1%, 5% and 10%, respectively.</a:t>
            </a: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19044"/>
              </p:ext>
            </p:extLst>
          </p:nvPr>
        </p:nvGraphicFramePr>
        <p:xfrm>
          <a:off x="150471" y="0"/>
          <a:ext cx="11794602" cy="636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4792">
                  <a:extLst>
                    <a:ext uri="{9D8B030D-6E8A-4147-A177-3AD203B41FA5}">
                      <a16:colId xmlns:a16="http://schemas.microsoft.com/office/drawing/2014/main" val="1767495496"/>
                    </a:ext>
                  </a:extLst>
                </a:gridCol>
                <a:gridCol w="1719652">
                  <a:extLst>
                    <a:ext uri="{9D8B030D-6E8A-4147-A177-3AD203B41FA5}">
                      <a16:colId xmlns:a16="http://schemas.microsoft.com/office/drawing/2014/main" val="793379799"/>
                    </a:ext>
                  </a:extLst>
                </a:gridCol>
                <a:gridCol w="1455454">
                  <a:extLst>
                    <a:ext uri="{9D8B030D-6E8A-4147-A177-3AD203B41FA5}">
                      <a16:colId xmlns:a16="http://schemas.microsoft.com/office/drawing/2014/main" val="2830610162"/>
                    </a:ext>
                  </a:extLst>
                </a:gridCol>
                <a:gridCol w="1276176">
                  <a:extLst>
                    <a:ext uri="{9D8B030D-6E8A-4147-A177-3AD203B41FA5}">
                      <a16:colId xmlns:a16="http://schemas.microsoft.com/office/drawing/2014/main" val="3311071044"/>
                    </a:ext>
                  </a:extLst>
                </a:gridCol>
                <a:gridCol w="1276176">
                  <a:extLst>
                    <a:ext uri="{9D8B030D-6E8A-4147-A177-3AD203B41FA5}">
                      <a16:colId xmlns:a16="http://schemas.microsoft.com/office/drawing/2014/main" val="2942753904"/>
                    </a:ext>
                  </a:extLst>
                </a:gridCol>
                <a:gridCol w="1455454">
                  <a:extLst>
                    <a:ext uri="{9D8B030D-6E8A-4147-A177-3AD203B41FA5}">
                      <a16:colId xmlns:a16="http://schemas.microsoft.com/office/drawing/2014/main" val="660575827"/>
                    </a:ext>
                  </a:extLst>
                </a:gridCol>
                <a:gridCol w="1096898">
                  <a:extLst>
                    <a:ext uri="{9D8B030D-6E8A-4147-A177-3AD203B41FA5}">
                      <a16:colId xmlns:a16="http://schemas.microsoft.com/office/drawing/2014/main" val="4044379307"/>
                    </a:ext>
                  </a:extLst>
                </a:gridCol>
              </a:tblGrid>
              <a:tr h="505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Coal &amp; Oil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Gas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 &amp; Nuclear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Electricity Price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99939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0-4 years post RPS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-3.111**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1875676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(1.408)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(2.555)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(1.882)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(0.652)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(0.068)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(0.400)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2255589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5-9 years post RPS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-11.624***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8.026*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4.695**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-1.173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06779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(3.480)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(4.005)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(2.246)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(0.979)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(0.114)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(0.399)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010115"/>
                  </a:ext>
                </a:extLst>
              </a:tr>
              <a:tr h="244087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 Differences due to RPS Law Discrepancy: 0-4 years post RPS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51994"/>
                  </a:ext>
                </a:extLst>
              </a:tr>
              <a:tr h="244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exclude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2.097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-3.574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-1.301 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2.931***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4606641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(1.789)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(2.569)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(2.240)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(0.909)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(0.162)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(0.505)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3884357"/>
                  </a:ext>
                </a:extLst>
              </a:tr>
              <a:tr h="244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voluntary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-0.945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-0.442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2.349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-0.632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912015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(1.913)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(2.760)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(1.949)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(1.273)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(0.089)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(0.439)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4433336"/>
                  </a:ext>
                </a:extLst>
              </a:tr>
              <a:tr h="244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multiplier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-0.570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0.2979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-1.664**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-0.627*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7656491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(1.677)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(2.184)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(1.494)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(0.739)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(0.167)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(0.357)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4221239"/>
                  </a:ext>
                </a:extLst>
              </a:tr>
              <a:tr h="244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carbon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-3.081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1.746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1.207*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2361468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(2.831)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(2.934)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(1.352)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(0.574)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57367"/>
                  </a:ext>
                </a:extLst>
              </a:tr>
              <a:tr h="244087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 Differences due to RPS Law Discrepancy: 5-9 years post RPS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16996"/>
                  </a:ext>
                </a:extLst>
              </a:tr>
              <a:tr h="244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exclude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7.728**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-8.774**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-5.976**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7.058***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-0.218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0829020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(3.817)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(3.678)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(2.600)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(1.889)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(0.227)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(0.541)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0783725"/>
                  </a:ext>
                </a:extLst>
              </a:tr>
              <a:tr h="244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voluntary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-1.915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0.0241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1.644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-0.260**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8773018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(4.645)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(5.150)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(2.484)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(3.455)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(0.112)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(0.285)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5449864"/>
                  </a:ext>
                </a:extLst>
              </a:tr>
              <a:tr h="244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multiplier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1.141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-4.910**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8981799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(3.605)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(3.558)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(2.453)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(1.971)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(0.272)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(0.495)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9981075"/>
                  </a:ext>
                </a:extLst>
              </a:tr>
              <a:tr h="244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carbon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-2.130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-0.358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-1.238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3.933**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5746455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(3.742)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(3.996)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(1.682)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(1.760)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513560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8726503"/>
                  </a:ext>
                </a:extLst>
              </a:tr>
              <a:tr h="24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680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8EBA-094F-AEFC-91A9-29C94285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Monetizing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impacts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discrepancy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9D29-F138-20FF-7365-28549EC4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monetary</a:t>
            </a:r>
            <a:r>
              <a:rPr lang="zh-CN" altLang="en-US" dirty="0"/>
              <a:t> </a:t>
            </a:r>
            <a:r>
              <a:rPr lang="en-US" altLang="zh-CN" dirty="0"/>
              <a:t>impacts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gap?</a:t>
            </a:r>
          </a:p>
          <a:p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Air</a:t>
            </a:r>
            <a:r>
              <a:rPr lang="zh-CN" altLang="en-US" dirty="0"/>
              <a:t> </a:t>
            </a:r>
            <a:r>
              <a:rPr lang="en-US" altLang="zh-CN" dirty="0"/>
              <a:t>pollution</a:t>
            </a:r>
            <a:r>
              <a:rPr lang="zh-CN" altLang="en-US" dirty="0"/>
              <a:t> </a:t>
            </a:r>
            <a:r>
              <a:rPr lang="en-US" altLang="zh-CN" dirty="0"/>
              <a:t>transports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disperses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political</a:t>
            </a:r>
            <a:r>
              <a:rPr lang="zh-CN" altLang="en-US" dirty="0"/>
              <a:t> </a:t>
            </a:r>
            <a:r>
              <a:rPr lang="en-US" altLang="zh-CN" dirty="0"/>
              <a:t>boundaries</a:t>
            </a:r>
          </a:p>
          <a:p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EPA’s</a:t>
            </a:r>
            <a:r>
              <a:rPr lang="zh-CN" altLang="en-US" dirty="0"/>
              <a:t> </a:t>
            </a:r>
            <a:r>
              <a:rPr lang="en-US" altLang="zh-CN" dirty="0"/>
              <a:t>CO-Benefits Risk Assessment (COBRA) tool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Integrates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pollutant</a:t>
            </a:r>
            <a:r>
              <a:rPr lang="zh-CN" altLang="en-US" dirty="0"/>
              <a:t> </a:t>
            </a:r>
            <a:r>
              <a:rPr lang="en-US" altLang="zh-CN" dirty="0"/>
              <a:t>fate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monetized</a:t>
            </a:r>
            <a:r>
              <a:rPr lang="zh-CN" altLang="en-US" dirty="0"/>
              <a:t> </a:t>
            </a:r>
            <a:r>
              <a:rPr lang="en-US" altLang="zh-CN" dirty="0"/>
              <a:t>exposure</a:t>
            </a:r>
            <a:r>
              <a:rPr lang="zh-CN" altLang="en-US" dirty="0"/>
              <a:t> </a:t>
            </a:r>
            <a:r>
              <a:rPr lang="en-US" altLang="zh-CN" dirty="0"/>
              <a:t>estimates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counterfactual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state/sector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2919705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88FA-E62D-710F-D9A0-9A7E174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42C8-7B27-3BDD-589E-BD69AC5F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Arizona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discrepant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laws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2001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2006</a:t>
            </a:r>
          </a:p>
          <a:p>
            <a:r>
              <a:rPr lang="en-US" altLang="zh-CN" dirty="0"/>
              <a:t>Counterfactual</a:t>
            </a:r>
            <a:r>
              <a:rPr lang="zh-CN" altLang="en-US" dirty="0"/>
              <a:t> </a:t>
            </a:r>
            <a:r>
              <a:rPr lang="en-US" altLang="zh-CN" dirty="0"/>
              <a:t>prediction: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laws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44.6%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electricity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33.1%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</a:p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3%</a:t>
            </a:r>
            <a:r>
              <a:rPr lang="zh-CN" altLang="en-US" dirty="0"/>
              <a:t> </a:t>
            </a:r>
            <a:r>
              <a:rPr lang="en-US" altLang="zh-CN" dirty="0"/>
              <a:t>discount</a:t>
            </a:r>
            <a:r>
              <a:rPr lang="zh-CN" altLang="en-US" dirty="0"/>
              <a:t> </a:t>
            </a:r>
            <a:r>
              <a:rPr lang="en-US" altLang="zh-CN" dirty="0"/>
              <a:t>rate,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$171-385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foregone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co-benefit</a:t>
            </a:r>
          </a:p>
          <a:p>
            <a:pPr lvl="1"/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mortality:</a:t>
            </a:r>
            <a:r>
              <a:rPr lang="zh-CN" altLang="en-US" dirty="0"/>
              <a:t> </a:t>
            </a:r>
            <a:r>
              <a:rPr lang="en-US" altLang="zh-CN" dirty="0"/>
              <a:t>$167-380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61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A814C257-41FF-D71D-E303-85DD19B5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3" y="73807"/>
            <a:ext cx="11391123" cy="67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5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88FA-E62D-710F-D9A0-9A7E174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National</a:t>
            </a:r>
            <a:r>
              <a:rPr lang="zh-CN" altLang="en-US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Foregone</a:t>
            </a:r>
            <a:r>
              <a:rPr lang="zh-CN" altLang="en-US" dirty="0"/>
              <a:t> </a:t>
            </a:r>
            <a:r>
              <a:rPr lang="en-US" altLang="zh-CN" dirty="0"/>
              <a:t>Co-benefits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42C8-7B27-3BDD-589E-BD69AC5F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year: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</a:p>
          <a:p>
            <a:r>
              <a:rPr lang="en-US" altLang="zh-CN" dirty="0"/>
              <a:t>19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discrepant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years:</a:t>
            </a:r>
            <a:r>
              <a:rPr lang="zh-CN" altLang="en-US" dirty="0"/>
              <a:t> </a:t>
            </a:r>
            <a:r>
              <a:rPr lang="en-US" altLang="zh-CN" dirty="0"/>
              <a:t>AZ,</a:t>
            </a:r>
            <a:r>
              <a:rPr lang="zh-CN" altLang="en-US" dirty="0"/>
              <a:t> </a:t>
            </a:r>
            <a:r>
              <a:rPr lang="en-US" altLang="zh-CN" dirty="0"/>
              <a:t>CA,</a:t>
            </a:r>
            <a:r>
              <a:rPr lang="zh-CN" altLang="en-US" dirty="0"/>
              <a:t> </a:t>
            </a:r>
            <a:r>
              <a:rPr lang="en-US" altLang="zh-CN" dirty="0"/>
              <a:t>CO,</a:t>
            </a:r>
            <a:r>
              <a:rPr lang="zh-CN" altLang="en-US" dirty="0"/>
              <a:t> </a:t>
            </a:r>
            <a:r>
              <a:rPr lang="en-US" altLang="zh-CN" dirty="0"/>
              <a:t>CT,</a:t>
            </a:r>
            <a:r>
              <a:rPr lang="zh-CN" altLang="en-US" dirty="0"/>
              <a:t> </a:t>
            </a:r>
            <a:r>
              <a:rPr lang="en-US" altLang="zh-CN" dirty="0"/>
              <a:t>DE,</a:t>
            </a:r>
            <a:r>
              <a:rPr lang="zh-CN" altLang="en-US" dirty="0"/>
              <a:t> </a:t>
            </a:r>
            <a:r>
              <a:rPr lang="en-US" altLang="zh-CN" dirty="0"/>
              <a:t>IL,</a:t>
            </a:r>
            <a:r>
              <a:rPr lang="zh-CN" altLang="en-US" dirty="0"/>
              <a:t> </a:t>
            </a:r>
            <a:r>
              <a:rPr lang="en-US" altLang="zh-CN" dirty="0"/>
              <a:t>IN,</a:t>
            </a:r>
            <a:r>
              <a:rPr lang="zh-CN" altLang="en-US" dirty="0"/>
              <a:t> </a:t>
            </a:r>
            <a:r>
              <a:rPr lang="en-US" altLang="zh-CN" dirty="0"/>
              <a:t>KS,</a:t>
            </a:r>
            <a:r>
              <a:rPr lang="zh-CN" altLang="en-US" dirty="0"/>
              <a:t> </a:t>
            </a:r>
            <a:r>
              <a:rPr lang="en-US" altLang="zh-CN" dirty="0"/>
              <a:t>MA,</a:t>
            </a:r>
            <a:r>
              <a:rPr lang="zh-CN" altLang="en-US" dirty="0"/>
              <a:t> </a:t>
            </a:r>
            <a:r>
              <a:rPr lang="en-US" altLang="zh-CN" dirty="0"/>
              <a:t>MD,</a:t>
            </a:r>
            <a:r>
              <a:rPr lang="zh-CN" altLang="en-US" dirty="0"/>
              <a:t> </a:t>
            </a:r>
            <a:r>
              <a:rPr lang="en-US" altLang="zh-CN" dirty="0"/>
              <a:t>ME,</a:t>
            </a:r>
            <a:r>
              <a:rPr lang="zh-CN" altLang="en-US" dirty="0"/>
              <a:t> </a:t>
            </a:r>
            <a:r>
              <a:rPr lang="en-US" altLang="zh-CN" dirty="0"/>
              <a:t>MI,</a:t>
            </a:r>
            <a:r>
              <a:rPr lang="zh-CN" altLang="en-US" dirty="0"/>
              <a:t> </a:t>
            </a:r>
            <a:r>
              <a:rPr lang="en-US" altLang="zh-CN" dirty="0"/>
              <a:t>MO,</a:t>
            </a:r>
            <a:r>
              <a:rPr lang="zh-CN" altLang="en-US" dirty="0"/>
              <a:t> </a:t>
            </a:r>
            <a:r>
              <a:rPr lang="en-US" altLang="zh-CN" dirty="0"/>
              <a:t>NM,</a:t>
            </a:r>
            <a:r>
              <a:rPr lang="zh-CN" altLang="en-US" dirty="0"/>
              <a:t> </a:t>
            </a:r>
            <a:r>
              <a:rPr lang="en-US" altLang="zh-CN" dirty="0"/>
              <a:t>NV,</a:t>
            </a:r>
            <a:r>
              <a:rPr lang="zh-CN" altLang="en-US" dirty="0"/>
              <a:t> </a:t>
            </a:r>
            <a:r>
              <a:rPr lang="en-US" altLang="zh-CN" dirty="0"/>
              <a:t>PA,</a:t>
            </a:r>
            <a:r>
              <a:rPr lang="zh-CN" altLang="en-US" dirty="0"/>
              <a:t> </a:t>
            </a:r>
            <a:r>
              <a:rPr lang="en-US" altLang="zh-CN" dirty="0"/>
              <a:t>UT,</a:t>
            </a:r>
            <a:r>
              <a:rPr lang="zh-CN" altLang="en-US" dirty="0"/>
              <a:t> </a:t>
            </a:r>
            <a:r>
              <a:rPr lang="en-US" altLang="zh-CN" dirty="0"/>
              <a:t>VA,</a:t>
            </a:r>
            <a:r>
              <a:rPr lang="zh-CN" altLang="en-US" dirty="0"/>
              <a:t> </a:t>
            </a:r>
            <a:r>
              <a:rPr lang="en-US" altLang="zh-CN" dirty="0"/>
              <a:t>WA</a:t>
            </a:r>
          </a:p>
          <a:p>
            <a:r>
              <a:rPr lang="en-US" altLang="zh-CN" dirty="0"/>
              <a:t>Medium-run</a:t>
            </a:r>
            <a:r>
              <a:rPr lang="zh-CN" altLang="en-US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foregone</a:t>
            </a:r>
            <a:r>
              <a:rPr lang="zh-CN" altLang="en-US" dirty="0"/>
              <a:t> </a:t>
            </a:r>
            <a:r>
              <a:rPr lang="en-US" altLang="zh-CN" dirty="0"/>
              <a:t>pollution</a:t>
            </a:r>
            <a:r>
              <a:rPr lang="zh-CN" altLang="en-US" dirty="0"/>
              <a:t> </a:t>
            </a:r>
            <a:r>
              <a:rPr lang="en-US" altLang="zh-CN" dirty="0"/>
              <a:t>reduction:</a:t>
            </a:r>
            <a:r>
              <a:rPr lang="zh-CN" altLang="en-US" dirty="0"/>
              <a:t> </a:t>
            </a:r>
            <a:r>
              <a:rPr lang="en-US" altLang="zh-CN" dirty="0"/>
              <a:t>44.6%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33.1%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</a:p>
          <a:p>
            <a:r>
              <a:rPr lang="en-US" altLang="zh-CN" dirty="0"/>
              <a:t>Monetized</a:t>
            </a:r>
            <a:r>
              <a:rPr lang="zh-CN" altLang="en-US" dirty="0"/>
              <a:t> </a:t>
            </a:r>
            <a:r>
              <a:rPr lang="en-US" altLang="zh-CN" dirty="0"/>
              <a:t>foregone</a:t>
            </a:r>
            <a:r>
              <a:rPr lang="zh-CN" altLang="en-US" dirty="0"/>
              <a:t> </a:t>
            </a:r>
            <a:r>
              <a:rPr lang="en-US" altLang="zh-CN" dirty="0"/>
              <a:t>co-benefit:</a:t>
            </a:r>
            <a:r>
              <a:rPr lang="zh-CN" altLang="en-US" dirty="0"/>
              <a:t> </a:t>
            </a:r>
            <a:r>
              <a:rPr lang="en-US" altLang="zh-CN" dirty="0"/>
              <a:t>$5.83-13.13</a:t>
            </a:r>
            <a:r>
              <a:rPr lang="zh-CN" altLang="en-US" dirty="0"/>
              <a:t> </a:t>
            </a:r>
            <a:r>
              <a:rPr lang="en-US" altLang="zh-CN" dirty="0"/>
              <a:t>billion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</a:p>
          <a:p>
            <a:pPr lvl="1"/>
            <a:r>
              <a:rPr lang="en-US" altLang="zh-CN" dirty="0"/>
              <a:t>38%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co-benefits</a:t>
            </a:r>
          </a:p>
          <a:p>
            <a:pPr lvl="1"/>
            <a:r>
              <a:rPr lang="en-US" altLang="zh-CN" dirty="0"/>
              <a:t>10-30%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increased</a:t>
            </a:r>
            <a:r>
              <a:rPr lang="zh-CN" altLang="en-US" dirty="0"/>
              <a:t> </a:t>
            </a:r>
            <a:r>
              <a:rPr lang="en-US" altLang="zh-CN" dirty="0"/>
              <a:t>electricity</a:t>
            </a:r>
            <a:r>
              <a:rPr lang="zh-CN" altLang="en-US" dirty="0"/>
              <a:t> </a:t>
            </a:r>
            <a:r>
              <a:rPr lang="en-US" altLang="zh-CN" dirty="0"/>
              <a:t>prices</a:t>
            </a:r>
            <a:r>
              <a:rPr lang="zh-CN" altLang="en-US" dirty="0"/>
              <a:t> </a:t>
            </a:r>
            <a:r>
              <a:rPr lang="en-US" altLang="zh-CN" dirty="0"/>
              <a:t>(Greenstone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Nath,</a:t>
            </a:r>
            <a:r>
              <a:rPr lang="zh-CN" altLang="en-US" dirty="0"/>
              <a:t> </a:t>
            </a:r>
            <a:r>
              <a:rPr lang="en-US" altLang="zh-CN" dirty="0"/>
              <a:t>2021</a:t>
            </a:r>
            <a:r>
              <a:rPr lang="zh-CN" altLang="en-US" dirty="0"/>
              <a:t> </a:t>
            </a:r>
            <a:r>
              <a:rPr lang="en-US" altLang="zh-CN" dirty="0"/>
              <a:t>NBER</a:t>
            </a:r>
            <a:r>
              <a:rPr lang="zh-CN" altLang="en-US" dirty="0"/>
              <a:t> </a:t>
            </a:r>
            <a:r>
              <a:rPr lang="en-US" altLang="zh-CN" dirty="0"/>
              <a:t>WP)</a:t>
            </a:r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magnitude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studies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 err="1"/>
              <a:t>Barbose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  <a:r>
              <a:rPr lang="zh-CN" altLang="en-US" dirty="0"/>
              <a:t> </a:t>
            </a:r>
            <a:r>
              <a:rPr lang="en-US" altLang="zh-CN" dirty="0"/>
              <a:t>ERL)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95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6790FFC8-C256-7FDF-525C-B94D15AFE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" y="128875"/>
            <a:ext cx="11981361" cy="62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policies: status quo (36 states + DC)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063"/>
          <a:stretch/>
        </p:blipFill>
        <p:spPr>
          <a:xfrm>
            <a:off x="838199" y="1413564"/>
            <a:ext cx="8961120" cy="4911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6034" y="3298426"/>
            <a:ext cx="432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National Conference of State Legislatures (2021). </a:t>
            </a:r>
            <a:r>
              <a:rPr lang="en-US" sz="1400" dirty="0">
                <a:hlinkClick r:id="rId4"/>
              </a:rPr>
              <a:t>https://www.ncsl.org/energy/state-renewable-portfolio-standards-and-goals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604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Stringency of the law could substantially affect the RPS policy outcomes. </a:t>
            </a:r>
          </a:p>
          <a:p>
            <a:r>
              <a:rPr lang="en-US" dirty="0"/>
              <a:t>Discrepancies in RPS laws in general undermine the intended RPS policy effects.</a:t>
            </a:r>
          </a:p>
          <a:p>
            <a:pPr lvl="1"/>
            <a:r>
              <a:rPr lang="en-US" dirty="0"/>
              <a:t>Less reduction in non-CO2 pollutants (SO2, NOx)</a:t>
            </a:r>
          </a:p>
          <a:p>
            <a:pPr lvl="1"/>
            <a:r>
              <a:rPr lang="en-US" dirty="0"/>
              <a:t>Less improvement in air quality</a:t>
            </a:r>
          </a:p>
          <a:p>
            <a:pPr lvl="1"/>
            <a:r>
              <a:rPr lang="en-US" dirty="0"/>
              <a:t>Smaller cuts in coal &amp; oil generation</a:t>
            </a:r>
          </a:p>
          <a:p>
            <a:pPr lvl="1"/>
            <a:r>
              <a:rPr lang="en-US" dirty="0"/>
              <a:t>Lower growth in natural gas</a:t>
            </a:r>
          </a:p>
          <a:p>
            <a:pPr lvl="1"/>
            <a:r>
              <a:rPr lang="en-US" dirty="0"/>
              <a:t>Less generation from solar, but more generation from wind.</a:t>
            </a:r>
          </a:p>
          <a:p>
            <a:r>
              <a:rPr lang="en-US" dirty="0"/>
              <a:t>The discrepancy policy design in “excluded sales” is most influential in altering the RPS effects.  </a:t>
            </a:r>
          </a:p>
        </p:txBody>
      </p:sp>
    </p:spTree>
    <p:extLst>
      <p:ext uri="{BB962C8B-B14F-4D97-AF65-F5344CB8AC3E}">
        <p14:creationId xmlns:p14="http://schemas.microsoft.com/office/powerpoint/2010/main" val="2149516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Slides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08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3" y="1274949"/>
            <a:ext cx="7496908" cy="4795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Difference-in-Differences to identify policy effect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625680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Source: https://www.aptech.com/blog/introduction-to-difference-in-differences-estimation/</a:t>
            </a:r>
          </a:p>
        </p:txBody>
      </p:sp>
    </p:spTree>
    <p:extLst>
      <p:ext uri="{BB962C8B-B14F-4D97-AF65-F5344CB8AC3E}">
        <p14:creationId xmlns:p14="http://schemas.microsoft.com/office/powerpoint/2010/main" val="2989556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355592" cy="363994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400" dirty="0"/>
                  <a:t>33 RPS states, years before and after policy treatment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range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/>
                  <a:t> for a balanced panel: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−7≤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355592" cy="3639947"/>
              </a:xfrm>
              <a:blipFill>
                <a:blip r:embed="rId2"/>
                <a:stretch>
                  <a:fillRect l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1640" y="365125"/>
            <a:ext cx="5852160" cy="64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77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017537"/>
              </p:ext>
            </p:extLst>
          </p:nvPr>
        </p:nvGraphicFramePr>
        <p:xfrm>
          <a:off x="783336" y="571024"/>
          <a:ext cx="10515601" cy="5403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4721">
                  <a:extLst>
                    <a:ext uri="{9D8B030D-6E8A-4147-A177-3AD203B41FA5}">
                      <a16:colId xmlns:a16="http://schemas.microsoft.com/office/drawing/2014/main" val="4099599238"/>
                    </a:ext>
                  </a:extLst>
                </a:gridCol>
                <a:gridCol w="794979">
                  <a:extLst>
                    <a:ext uri="{9D8B030D-6E8A-4147-A177-3AD203B41FA5}">
                      <a16:colId xmlns:a16="http://schemas.microsoft.com/office/drawing/2014/main" val="4202432108"/>
                    </a:ext>
                  </a:extLst>
                </a:gridCol>
                <a:gridCol w="1499525">
                  <a:extLst>
                    <a:ext uri="{9D8B030D-6E8A-4147-A177-3AD203B41FA5}">
                      <a16:colId xmlns:a16="http://schemas.microsoft.com/office/drawing/2014/main" val="3493390761"/>
                    </a:ext>
                  </a:extLst>
                </a:gridCol>
                <a:gridCol w="1417503">
                  <a:extLst>
                    <a:ext uri="{9D8B030D-6E8A-4147-A177-3AD203B41FA5}">
                      <a16:colId xmlns:a16="http://schemas.microsoft.com/office/drawing/2014/main" val="1775071294"/>
                    </a:ext>
                  </a:extLst>
                </a:gridCol>
                <a:gridCol w="719267">
                  <a:extLst>
                    <a:ext uri="{9D8B030D-6E8A-4147-A177-3AD203B41FA5}">
                      <a16:colId xmlns:a16="http://schemas.microsoft.com/office/drawing/2014/main" val="1272955173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1169369953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2042117753"/>
                    </a:ext>
                  </a:extLst>
                </a:gridCol>
              </a:tblGrid>
              <a:tr h="163068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Panel A: Outcome Variables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5974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RPS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19118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110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(1000 metric tons)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37463.239 (32870.971)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6.583 – 133416.545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46490.424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(32388.933)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438.133 – 131543.37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91348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(1000 metric tons)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164.228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(283.856)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 – 2045.983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201.061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(224.377)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2.559 – 892.347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23833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(1000 metric tons)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78.616 (92.709)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 – 535.619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95.194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(87.313)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 – 353.547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953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of Polluted Days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(0.056)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0.369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(0.037)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0.194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0517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Coal and Oil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46.141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(30.604)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 – 96.964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47.48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(27.229)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 – 97.564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565411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Gas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18.866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(22.573)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98.944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19.664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(21.824)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 – 79.666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6634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(4.551)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32.230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(2.803)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18.478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99909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13.806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(0.248)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3.059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264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Renewables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14.663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(20.977)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91.360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(21.678)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1.258 – 98.284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26511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Electricity Price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(cents per kWh, 2015 USD)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(3.563)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5.098 – 34.040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8.442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(2.291)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5.099 – 17.726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7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28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0158"/>
              </p:ext>
            </p:extLst>
          </p:nvPr>
        </p:nvGraphicFramePr>
        <p:xfrm>
          <a:off x="637032" y="668306"/>
          <a:ext cx="10515601" cy="5515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4721">
                  <a:extLst>
                    <a:ext uri="{9D8B030D-6E8A-4147-A177-3AD203B41FA5}">
                      <a16:colId xmlns:a16="http://schemas.microsoft.com/office/drawing/2014/main" val="1838933130"/>
                    </a:ext>
                  </a:extLst>
                </a:gridCol>
                <a:gridCol w="794979">
                  <a:extLst>
                    <a:ext uri="{9D8B030D-6E8A-4147-A177-3AD203B41FA5}">
                      <a16:colId xmlns:a16="http://schemas.microsoft.com/office/drawing/2014/main" val="1319013637"/>
                    </a:ext>
                  </a:extLst>
                </a:gridCol>
                <a:gridCol w="1499525">
                  <a:extLst>
                    <a:ext uri="{9D8B030D-6E8A-4147-A177-3AD203B41FA5}">
                      <a16:colId xmlns:a16="http://schemas.microsoft.com/office/drawing/2014/main" val="1755025865"/>
                    </a:ext>
                  </a:extLst>
                </a:gridCol>
                <a:gridCol w="1417503">
                  <a:extLst>
                    <a:ext uri="{9D8B030D-6E8A-4147-A177-3AD203B41FA5}">
                      <a16:colId xmlns:a16="http://schemas.microsoft.com/office/drawing/2014/main" val="2370872735"/>
                    </a:ext>
                  </a:extLst>
                </a:gridCol>
                <a:gridCol w="719267">
                  <a:extLst>
                    <a:ext uri="{9D8B030D-6E8A-4147-A177-3AD203B41FA5}">
                      <a16:colId xmlns:a16="http://schemas.microsoft.com/office/drawing/2014/main" val="3912403911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2622435421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3612146288"/>
                    </a:ext>
                  </a:extLst>
                </a:gridCol>
              </a:tblGrid>
              <a:tr h="291822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Panel B: State-level Time-varying Covariates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30376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RPS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31163"/>
                  </a:ext>
                </a:extLst>
              </a:tr>
              <a:tr h="604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936637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Legislature 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DEM)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0.417 (0.493)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0.337 (0.473)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249599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Legislature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 (0.473)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0.451 (0.498)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239719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0.229 (0.42)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 (0.378)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72887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(GOP)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 (0.422)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 (0.472)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139575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party (DEM)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0.486 (0.495)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0.377 (0.48)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013980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Log(Gross State Product)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11.854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(1.139)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9.351 – 14.817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11.546 (0.923)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9.45 –13.737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059165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Gas Price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($ per 1000 ft3)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6.126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(3.017)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2.005 –32.39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5.433 (2.129)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0.479 –11.428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138476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Log(Population)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15.132 (1.036)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13.244 –17.491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14.931 (0.942)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13.025 –16.872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55531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Metering Program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 (0.48)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 (0.475)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581590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Energy Exported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0.089 (0.447)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-0.840 – 2.737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0.169 (0.576)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-0.636 – 2.607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91386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HDDs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5642.92 (2019.611)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10810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4317.859 (2757.045)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 – 11702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302648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CDDs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935.448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(896.818)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– 5213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1550.968 (963.582)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4156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89522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Trading Program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 (0.283)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0.064 (0.244)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87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78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Renewable Portfolio Standards (RPS)?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RPS is a </a:t>
            </a:r>
            <a:r>
              <a:rPr lang="en-US" b="1" dirty="0"/>
              <a:t>state-level</a:t>
            </a:r>
            <a:r>
              <a:rPr lang="en-US" dirty="0"/>
              <a:t> policy requiring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specific percentage of electricity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from renewable resources</a:t>
            </a:r>
          </a:p>
          <a:p>
            <a:pPr lvl="1"/>
            <a:r>
              <a:rPr lang="en-US" dirty="0"/>
              <a:t>36 states + DC have passed RPS policies as of 2021</a:t>
            </a:r>
          </a:p>
          <a:p>
            <a:r>
              <a:rPr lang="en-US" dirty="0"/>
              <a:t>RPS vs. Clean Energy Standard (CES)</a:t>
            </a:r>
          </a:p>
          <a:p>
            <a:pPr lvl="1"/>
            <a:r>
              <a:rPr lang="en-US" dirty="0"/>
              <a:t>“Clean Energy” can include nuclear which is non-renewable.</a:t>
            </a:r>
          </a:p>
          <a:p>
            <a:pPr lvl="1"/>
            <a:r>
              <a:rPr lang="en-US" b="1" dirty="0"/>
              <a:t>This study treats them as the same policy.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Policy goals of RPS: </a:t>
            </a:r>
          </a:p>
          <a:p>
            <a:pPr lvl="1"/>
            <a:r>
              <a:rPr lang="en-US" dirty="0"/>
              <a:t>Energy independence/diversification</a:t>
            </a:r>
          </a:p>
          <a:p>
            <a:pPr lvl="1"/>
            <a:r>
              <a:rPr lang="en-US" dirty="0"/>
              <a:t>Carbon mitigation</a:t>
            </a:r>
          </a:p>
          <a:p>
            <a:pPr lvl="1"/>
            <a:r>
              <a:rPr lang="en-US" dirty="0"/>
              <a:t>Non-GHG pollution is </a:t>
            </a:r>
            <a:r>
              <a:rPr lang="en-US" u="sng" dirty="0"/>
              <a:t>NOT</a:t>
            </a:r>
            <a:r>
              <a:rPr lang="en-US" dirty="0"/>
              <a:t> part of the legislative intent for most RPS</a:t>
            </a:r>
          </a:p>
        </p:txBody>
      </p:sp>
    </p:spTree>
    <p:extLst>
      <p:ext uri="{BB962C8B-B14F-4D97-AF65-F5344CB8AC3E}">
        <p14:creationId xmlns:p14="http://schemas.microsoft.com/office/powerpoint/2010/main" val="32090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13BB-727D-2F0E-A333-FDF604D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evidence on the impact of RPS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FF60-BB37-4627-9F34-82BC580F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Recent causal evidence suggests that RPS policy:</a:t>
            </a:r>
          </a:p>
          <a:p>
            <a:r>
              <a:rPr lang="en-US" dirty="0"/>
              <a:t>Increases retail electricity price by 2-11%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(Upton and Snyder 2015; Greenstone and Nath, 2021; Wolverton et al. 2023)</a:t>
            </a:r>
          </a:p>
          <a:p>
            <a:r>
              <a:rPr lang="en-US" dirty="0"/>
              <a:t>Decreases carbon emission by 10-25%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(Greenstone and Nath, 2021)</a:t>
            </a:r>
          </a:p>
          <a:p>
            <a:pPr lvl="1"/>
            <a:r>
              <a:rPr lang="en-US" dirty="0"/>
              <a:t>RPS is relatively cost-ineffective as a climate policy: $60-300 per ton of CO2 abatement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Small increases in renewable energy deployment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(Greenstone and Nath 2023; Fullerton and Ta 2022; Feldman and Levinson 2023; Deschenes et al. 2023)</a:t>
            </a:r>
          </a:p>
          <a:p>
            <a:r>
              <a:rPr lang="en-US" dirty="0"/>
              <a:t>Large reductions of in-state and out-of-state coal generation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(Hollingsworth and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Rudik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8162-57E9-5304-DF30-59C9A7E0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literature: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DD01-4E9C-09CC-4BCB-E21B3633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renewable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non-climate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benefits</a:t>
            </a:r>
          </a:p>
          <a:p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evidence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scarce,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sz="1800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(Johnson and </a:t>
            </a:r>
            <a:r>
              <a:rPr lang="en-US" sz="1800" kern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Novacheck</a:t>
            </a:r>
            <a:r>
              <a:rPr lang="en-US" sz="1800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2015; </a:t>
            </a:r>
            <a:r>
              <a:rPr lang="en-US" sz="1800" kern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Barbose</a:t>
            </a:r>
            <a:r>
              <a:rPr lang="en-US" sz="1800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 2016; Wiser et al. 2017</a:t>
            </a:r>
            <a:r>
              <a:rPr lang="en-US" altLang="zh-CN" sz="1800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mix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pollution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</a:p>
          <a:p>
            <a:pPr lvl="1"/>
            <a:r>
              <a:rPr lang="en-US" altLang="zh-CN" dirty="0"/>
              <a:t>Co-benefit</a:t>
            </a:r>
            <a:r>
              <a:rPr lang="zh-CN" altLang="en-US" dirty="0"/>
              <a:t> </a:t>
            </a:r>
            <a:r>
              <a:rPr lang="en-US" altLang="zh-CN" dirty="0"/>
              <a:t>~$1.5</a:t>
            </a:r>
            <a:r>
              <a:rPr lang="zh-CN" altLang="en-US" dirty="0"/>
              <a:t> </a:t>
            </a:r>
            <a:r>
              <a:rPr lang="en-US" altLang="zh-CN" dirty="0"/>
              <a:t>billion</a:t>
            </a:r>
            <a:r>
              <a:rPr lang="zh-CN" altLang="en-US" dirty="0"/>
              <a:t> </a:t>
            </a:r>
            <a:r>
              <a:rPr lang="en-US" altLang="zh-CN" dirty="0"/>
              <a:t>annually</a:t>
            </a:r>
          </a:p>
          <a:p>
            <a:r>
              <a:rPr lang="en-US" altLang="zh-CN" dirty="0"/>
              <a:t>Closest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evidence:</a:t>
            </a:r>
            <a:r>
              <a:rPr lang="zh-CN" altLang="en-US" dirty="0"/>
              <a:t> </a:t>
            </a:r>
            <a:r>
              <a:rPr lang="en-US" altLang="zh-CN" dirty="0"/>
              <a:t>Hollingsworth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Rudik</a:t>
            </a:r>
            <a:r>
              <a:rPr lang="zh-CN" altLang="en-US" dirty="0"/>
              <a:t> </a:t>
            </a:r>
            <a:r>
              <a:rPr lang="en-US" altLang="zh-CN" dirty="0"/>
              <a:t>(2019</a:t>
            </a:r>
            <a:r>
              <a:rPr lang="zh-CN" altLang="en-US" dirty="0"/>
              <a:t> </a:t>
            </a:r>
            <a:r>
              <a:rPr lang="en-US" altLang="zh-CN" dirty="0"/>
              <a:t>JAERE):</a:t>
            </a:r>
          </a:p>
          <a:p>
            <a:pPr lvl="1"/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REC</a:t>
            </a:r>
            <a:r>
              <a:rPr lang="zh-CN" altLang="en-US" dirty="0"/>
              <a:t> </a:t>
            </a:r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state/facility</a:t>
            </a:r>
            <a:r>
              <a:rPr lang="zh-CN" altLang="en-US" dirty="0"/>
              <a:t> </a:t>
            </a:r>
            <a:r>
              <a:rPr lang="en-US" altLang="zh-CN" dirty="0"/>
              <a:t>levels</a:t>
            </a:r>
          </a:p>
          <a:p>
            <a:pPr lvl="1"/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/>
              <a:t>pollution</a:t>
            </a:r>
            <a:r>
              <a:rPr lang="zh-CN" altLang="en-US" dirty="0"/>
              <a:t> </a:t>
            </a:r>
            <a:r>
              <a:rPr lang="en-US" altLang="zh-CN" dirty="0"/>
              <a:t>reduction,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monetize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Mueller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al.(2013)’s</a:t>
            </a:r>
            <a:r>
              <a:rPr lang="zh-CN" altLang="en-US" dirty="0"/>
              <a:t> </a:t>
            </a:r>
            <a:r>
              <a:rPr lang="en-US" altLang="zh-CN" dirty="0"/>
              <a:t>air</a:t>
            </a:r>
            <a:r>
              <a:rPr lang="zh-CN" altLang="en-US" dirty="0"/>
              <a:t> </a:t>
            </a:r>
            <a:r>
              <a:rPr lang="en-US" altLang="zh-CN" dirty="0"/>
              <a:t>pollution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Co-benefits from $100,000 to over $100 million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nominal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005E-648C-67E6-D674-A769EFEC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design matter: the role of policy stringency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8D3E-E0CA-0B3C-7B18-7669276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RPS laws can differ widely from each other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(Carley et al. 2012;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Fischlein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Smith 2013; Bernstein and Hoffmann 2018; Carley et al. 2018) </a:t>
            </a:r>
            <a:r>
              <a:rPr lang="en-US" dirty="0"/>
              <a:t>in a variety of ways:</a:t>
            </a:r>
          </a:p>
          <a:p>
            <a:pPr lvl="1"/>
            <a:r>
              <a:rPr lang="en-US" dirty="0"/>
              <a:t>Percentage requirement (nominal goal)</a:t>
            </a:r>
          </a:p>
          <a:p>
            <a:pPr lvl="1"/>
            <a:r>
              <a:rPr lang="en-US" dirty="0"/>
              <a:t>Design features: multipliers, exemptions, voluntary goals etc.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Limited evidence that systematically documents stringency and its impacts</a:t>
            </a:r>
          </a:p>
          <a:p>
            <a:pPr lvl="1"/>
            <a:r>
              <a:rPr lang="en-US" dirty="0"/>
              <a:t>Carley et al. (2018</a:t>
            </a:r>
            <a:r>
              <a:rPr lang="zh-CN" altLang="en-US" dirty="0"/>
              <a:t> </a:t>
            </a:r>
            <a:r>
              <a:rPr lang="en-US" altLang="zh-CN" dirty="0"/>
              <a:t>Nature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en-US" dirty="0"/>
              <a:t>): more stringent laws lead to higher renewable adoption with a mixed quantitative-qualitative scoring system</a:t>
            </a:r>
          </a:p>
          <a:p>
            <a:pPr lvl="1"/>
            <a:r>
              <a:rPr lang="en-US" dirty="0"/>
              <a:t>DSIRE database (NC State): a database on RPS stringency but does not enable structured comparisons of technology types</a:t>
            </a:r>
          </a:p>
          <a:p>
            <a:pPr lvl="1"/>
            <a:r>
              <a:rPr lang="en-US" altLang="zh-CN" dirty="0"/>
              <a:t>Hong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</a:t>
            </a:r>
            <a:r>
              <a:rPr lang="zh-CN" altLang="en-US" dirty="0"/>
              <a:t> </a:t>
            </a:r>
            <a:r>
              <a:rPr lang="en-US" altLang="zh-CN" dirty="0"/>
              <a:t>(2023</a:t>
            </a:r>
            <a:r>
              <a:rPr lang="zh-CN" altLang="en-US" dirty="0"/>
              <a:t> </a:t>
            </a:r>
            <a:r>
              <a:rPr lang="en-US" altLang="zh-CN" dirty="0"/>
              <a:t>NBER</a:t>
            </a:r>
            <a:r>
              <a:rPr lang="zh-CN" altLang="en-US" dirty="0"/>
              <a:t> </a:t>
            </a:r>
            <a:r>
              <a:rPr lang="en-US" altLang="zh-CN" dirty="0"/>
              <a:t>WP):</a:t>
            </a:r>
            <a:r>
              <a:rPr lang="zh-CN" altLang="en-US" dirty="0"/>
              <a:t> </a:t>
            </a:r>
            <a:r>
              <a:rPr lang="en-US" altLang="zh-CN" dirty="0"/>
              <a:t>Exempted</a:t>
            </a:r>
            <a:r>
              <a:rPr lang="zh-CN" altLang="en-US" dirty="0"/>
              <a:t> </a:t>
            </a:r>
            <a:r>
              <a:rPr lang="en-US" altLang="zh-CN" dirty="0"/>
              <a:t>municipal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facilities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constrained</a:t>
            </a:r>
            <a:r>
              <a:rPr lang="zh-CN" altLang="en-US" dirty="0"/>
              <a:t> </a:t>
            </a:r>
            <a:r>
              <a:rPr lang="en-US" altLang="zh-CN" dirty="0"/>
              <a:t>financially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commercial</a:t>
            </a:r>
            <a:r>
              <a:rPr lang="zh-CN" altLang="en-US" dirty="0"/>
              <a:t> </a:t>
            </a:r>
            <a:r>
              <a:rPr lang="en-US" altLang="zh-CN" dirty="0"/>
              <a:t>counterparts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2990-D54F-2CD0-8AC5-6A63665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study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812-809A-6FD6-BF9B-8382A97F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 a new, unified metric of RPS stringency</a:t>
            </a:r>
          </a:p>
          <a:p>
            <a:r>
              <a:rPr lang="en-US" dirty="0"/>
              <a:t>Provide causal estimates on the heterogenous environmental effects of RPS:</a:t>
            </a:r>
          </a:p>
          <a:p>
            <a:pPr lvl="1"/>
            <a:r>
              <a:rPr lang="en-US" dirty="0"/>
              <a:t>Pooled together, on average RPS mildly reduces SO</a:t>
            </a:r>
            <a:r>
              <a:rPr lang="en-US" baseline="-25000" dirty="0"/>
              <a:t>2</a:t>
            </a:r>
            <a:r>
              <a:rPr lang="en-US" dirty="0"/>
              <a:t> emission and has negative but insignificant effects on NOx emission or ambient air quality</a:t>
            </a:r>
          </a:p>
          <a:p>
            <a:pPr lvl="1"/>
            <a:r>
              <a:rPr lang="en-US" b="1" dirty="0"/>
              <a:t>The RPS effect differs widely by policy stringency: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States with “clean” RPS laws: Large reductions in SO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NO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emission, improvement in ambient air quality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States with “dirty” RPS laws: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Small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reduction in SO</a:t>
            </a:r>
            <a:r>
              <a:rPr lang="en-US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no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reduction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</a:t>
            </a:r>
            <a:r>
              <a:rPr lang="en-US" baseline="-250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emissions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no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ambient air quality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improvement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/>
              <a:t>Effects driven by differential shifts in generation sources</a:t>
            </a:r>
          </a:p>
          <a:p>
            <a:pPr lvl="1"/>
            <a:r>
              <a:rPr lang="en-US" dirty="0"/>
              <a:t>States with clean RPS laws transit away from coal faster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6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4514</Words>
  <Application>Microsoft Macintosh PowerPoint</Application>
  <PresentationFormat>Widescreen</PresentationFormat>
  <Paragraphs>1033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Office Theme</vt:lpstr>
      <vt:lpstr>Cleaner bills, cleaner air:  the environmental consequence of Renewable Portfolio Standards (RPS) policy design</vt:lpstr>
      <vt:lpstr>Motivation</vt:lpstr>
      <vt:lpstr>What is Renewable Portfolio Standards (RPS)?</vt:lpstr>
      <vt:lpstr>RPS policies: status quo (36 states + DC) </vt:lpstr>
      <vt:lpstr>What is Renewable Portfolio Standards (RPS)?</vt:lpstr>
      <vt:lpstr>Empirical evidence on the impact of RPS</vt:lpstr>
      <vt:lpstr>Less clear in the literature: environmental effects of RPS</vt:lpstr>
      <vt:lpstr>Policy design matter: the role of policy stringency</vt:lpstr>
      <vt:lpstr>What’s this study about?</vt:lpstr>
      <vt:lpstr>Contributions to Literature</vt:lpstr>
      <vt:lpstr>Staggered Treatment: RPS legislation years</vt:lpstr>
      <vt:lpstr>Documenting discrepancy in policy design</vt:lpstr>
      <vt:lpstr>“Excluded Sales” example: Arizona (2001)</vt:lpstr>
      <vt:lpstr>“Credit Multipliers” example: Virginia (2007) </vt:lpstr>
      <vt:lpstr>“Carbon Exemption” example: Colorado (2004) </vt:lpstr>
      <vt:lpstr>The RPS Statues Database</vt:lpstr>
      <vt:lpstr>AZ’s RPS laws</vt:lpstr>
      <vt:lpstr>Policy discrepancy led to “non-binding” commitment </vt:lpstr>
      <vt:lpstr>Empirical Strategy: Difference-in-Differences (DiD)</vt:lpstr>
      <vt:lpstr>Empirical Strategy: Event Study Specification</vt:lpstr>
      <vt:lpstr>PowerPoint Presentation</vt:lpstr>
      <vt:lpstr>PowerPoint Presentation</vt:lpstr>
      <vt:lpstr>PowerPoint Presentation</vt:lpstr>
      <vt:lpstr>Impact of Policy Stringency in RPS Policy Design</vt:lpstr>
      <vt:lpstr>Difference in the dynamic treatment effect due to existence of non-stringent policy design. </vt:lpstr>
      <vt:lpstr>Impact of RPS Discrepancy</vt:lpstr>
      <vt:lpstr>PowerPoint Presentation</vt:lpstr>
      <vt:lpstr>Headline Impact</vt:lpstr>
      <vt:lpstr>What is driving the observed divergence?</vt:lpstr>
      <vt:lpstr>Difference in the dynamic treatment effect due to existence of non-stringent policy design. </vt:lpstr>
      <vt:lpstr>PowerPoint Presentation</vt:lpstr>
      <vt:lpstr>Decomposing “policy design” effect through 4 types of discrepancies</vt:lpstr>
      <vt:lpstr>PowerPoint Presentation</vt:lpstr>
      <vt:lpstr>PowerPoint Presentation</vt:lpstr>
      <vt:lpstr>Monetizing environmental impacts of discrepancy</vt:lpstr>
      <vt:lpstr>Example</vt:lpstr>
      <vt:lpstr>PowerPoint Presentation</vt:lpstr>
      <vt:lpstr>National Estimate of Foregone Co-benefits</vt:lpstr>
      <vt:lpstr>PowerPoint Presentation</vt:lpstr>
      <vt:lpstr>Conclusions</vt:lpstr>
      <vt:lpstr>Supplementary Slides</vt:lpstr>
      <vt:lpstr>Difference-in-Differences to identify policy effect</vt:lpstr>
      <vt:lpstr>33 RPS states, years before and after policy treatment  range of τ for a balanced panel:  -7≤τ≤7</vt:lpstr>
      <vt:lpstr>PowerPoint Presentation</vt:lpstr>
      <vt:lpstr>PowerPoint Presentation</vt:lpstr>
    </vt:vector>
  </TitlesOfParts>
  <Company>Clarkson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Qingran Li - qli</dc:creator>
  <cp:lastModifiedBy>Ji James</cp:lastModifiedBy>
  <cp:revision>363</cp:revision>
  <dcterms:created xsi:type="dcterms:W3CDTF">2023-10-11T13:40:05Z</dcterms:created>
  <dcterms:modified xsi:type="dcterms:W3CDTF">2024-03-12T16:28:13Z</dcterms:modified>
</cp:coreProperties>
</file>