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06" r:id="rId3"/>
    <p:sldId id="260" r:id="rId4"/>
    <p:sldId id="289" r:id="rId5"/>
    <p:sldId id="285" r:id="rId6"/>
    <p:sldId id="304" r:id="rId7"/>
    <p:sldId id="286" r:id="rId8"/>
    <p:sldId id="287" r:id="rId9"/>
    <p:sldId id="258" r:id="rId10"/>
    <p:sldId id="259" r:id="rId11"/>
    <p:sldId id="262" r:id="rId12"/>
    <p:sldId id="264" r:id="rId13"/>
    <p:sldId id="265" r:id="rId14"/>
    <p:sldId id="298" r:id="rId15"/>
    <p:sldId id="308" r:id="rId16"/>
    <p:sldId id="266" r:id="rId17"/>
    <p:sldId id="268" r:id="rId18"/>
    <p:sldId id="279" r:id="rId19"/>
    <p:sldId id="271" r:id="rId20"/>
    <p:sldId id="295" r:id="rId21"/>
    <p:sldId id="292" r:id="rId22"/>
    <p:sldId id="309" r:id="rId23"/>
    <p:sldId id="310" r:id="rId24"/>
    <p:sldId id="311" r:id="rId25"/>
    <p:sldId id="297" r:id="rId26"/>
    <p:sldId id="307" r:id="rId27"/>
    <p:sldId id="283" r:id="rId28"/>
    <p:sldId id="273" r:id="rId29"/>
    <p:sldId id="288" r:id="rId30"/>
    <p:sldId id="274" r:id="rId31"/>
    <p:sldId id="290" r:id="rId32"/>
    <p:sldId id="276" r:id="rId33"/>
    <p:sldId id="277" r:id="rId34"/>
    <p:sldId id="270" r:id="rId35"/>
    <p:sldId id="291" r:id="rId36"/>
    <p:sldId id="267" r:id="rId37"/>
    <p:sldId id="300" r:id="rId38"/>
    <p:sldId id="280" r:id="rId39"/>
    <p:sldId id="296" r:id="rId40"/>
    <p:sldId id="27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FECBCF2-AF26-DD95-31CD-99DEC37C0607}" name="Ji, James Xinde" initials="XJ" userId="S::xji1@ufl.edu::8cae6cb8-d4cb-4c91-87c9-262930c0e9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00696-4E09-4872-95F4-92BCE60E1532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BE520-8A4E-4749-8A96-A0AB21C1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34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4338A02-E54D-4434-A4CB-49B5F593F89B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4BCB1B3-D932-41C9-94D1-3306C09E56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2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8A02-E54D-4434-A4CB-49B5F593F89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CB1B3-D932-41C9-94D1-3306C09E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1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8A02-E54D-4434-A4CB-49B5F593F89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CB1B3-D932-41C9-94D1-3306C09E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3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157"/>
          </a:xfrm>
        </p:spPr>
        <p:txBody>
          <a:bodyPr>
            <a:normAutofit/>
          </a:bodyPr>
          <a:lstStyle>
            <a:lvl1pPr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4144"/>
            <a:ext cx="10515600" cy="4872819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4338A02-E54D-4434-A4CB-49B5F593F89B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4BCB1B3-D932-41C9-94D1-3306C09E56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77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4338A02-E54D-4434-A4CB-49B5F593F89B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4BCB1B3-D932-41C9-94D1-3306C09E56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2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4338A02-E54D-4434-A4CB-49B5F593F89B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4BCB1B3-D932-41C9-94D1-3306C09E56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0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4338A02-E54D-4434-A4CB-49B5F593F89B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4BCB1B3-D932-41C9-94D1-3306C09E56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5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4338A02-E54D-4434-A4CB-49B5F593F89B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4BCB1B3-D932-41C9-94D1-3306C09E56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4338A02-E54D-4434-A4CB-49B5F593F89B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4BCB1B3-D932-41C9-94D1-3306C09E56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4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8A02-E54D-4434-A4CB-49B5F593F89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CB1B3-D932-41C9-94D1-3306C09E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0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8A02-E54D-4434-A4CB-49B5F593F89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CB1B3-D932-41C9-94D1-3306C09E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2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38A02-E54D-4434-A4CB-49B5F593F89B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CB1B3-D932-41C9-94D1-3306C09E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1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sl.org/energy/state-renewable-portfolio-standards-and-goal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9364" y="1122363"/>
            <a:ext cx="10253272" cy="20555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Cleaner bills, cleaner air: 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environmental consequence of Renewable Portfolio Standards (RPS) policy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6"/>
            <a:ext cx="9144000" cy="281601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Xinde James Ji</a:t>
            </a:r>
            <a:r>
              <a:rPr lang="en-US" dirty="0"/>
              <a:t>, University of Florida</a:t>
            </a:r>
          </a:p>
          <a:p>
            <a:r>
              <a:rPr lang="en-US" b="1" dirty="0"/>
              <a:t>Qingran Li</a:t>
            </a:r>
            <a:r>
              <a:rPr lang="en-US" dirty="0"/>
              <a:t>, Clarkson University </a:t>
            </a:r>
          </a:p>
          <a:p>
            <a:r>
              <a:rPr lang="en-US" b="1" dirty="0"/>
              <a:t>Filippo </a:t>
            </a:r>
            <a:r>
              <a:rPr lang="en-US" b="1" dirty="0" err="1"/>
              <a:t>Mavrothalassitis</a:t>
            </a:r>
            <a:r>
              <a:rPr lang="en-US" dirty="0"/>
              <a:t>, Yale University</a:t>
            </a:r>
          </a:p>
          <a:p>
            <a:r>
              <a:rPr lang="en-US" b="1" dirty="0"/>
              <a:t>Stephen Lee</a:t>
            </a:r>
            <a:r>
              <a:rPr lang="en-US" dirty="0"/>
              <a:t>, Massachusetts Institute of Technology</a:t>
            </a:r>
          </a:p>
          <a:p>
            <a:r>
              <a:rPr lang="en-US" b="1" dirty="0"/>
              <a:t>Max Luke</a:t>
            </a:r>
            <a:r>
              <a:rPr lang="en-US" dirty="0"/>
              <a:t>, the National Grid</a:t>
            </a:r>
          </a:p>
          <a:p>
            <a:endParaRPr lang="en-US" dirty="0"/>
          </a:p>
          <a:p>
            <a:r>
              <a:rPr lang="en-US" dirty="0"/>
              <a:t>SWEEEP @ </a:t>
            </a:r>
            <a:r>
              <a:rPr lang="en-US" dirty="0" err="1"/>
              <a:t>GaTech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49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Method: Documenting</a:t>
            </a:r>
            <a:r>
              <a:rPr lang="zh-CN" altLang="en-US" dirty="0"/>
              <a:t> </a:t>
            </a:r>
            <a:r>
              <a:rPr lang="en-US" altLang="zh-CN" dirty="0"/>
              <a:t>discrepancy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policy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Voluntary Goal: </a:t>
            </a:r>
            <a:r>
              <a:rPr lang="en-US" dirty="0"/>
              <a:t>States set a voluntary renewable/clean energy goal instead of a mandatory standard.</a:t>
            </a:r>
            <a:endParaRPr lang="en-US" b="1" dirty="0"/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Excluded Sales: </a:t>
            </a:r>
            <a:r>
              <a:rPr lang="en-US" dirty="0">
                <a:solidFill>
                  <a:sysClr val="windowText" lastClr="000000"/>
                </a:solidFill>
              </a:rPr>
              <a:t>RPS targets apply to only a subset of load serving entities (LSEs), and/or some obligated LSEs are allowed to </a:t>
            </a:r>
            <a:r>
              <a:rPr lang="en-US" dirty="0"/>
              <a:t>exclude a portion of their load from determination of their annual procurement obligations</a:t>
            </a:r>
            <a:r>
              <a:rPr lang="en-US" dirty="0">
                <a:solidFill>
                  <a:sysClr val="windowText" lastClr="000000"/>
                </a:solidFill>
              </a:rPr>
              <a:t>.  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Credit Multipliers: </a:t>
            </a:r>
            <a:r>
              <a:rPr lang="en-US" dirty="0">
                <a:solidFill>
                  <a:sysClr val="windowText" lastClr="000000"/>
                </a:solidFill>
              </a:rPr>
              <a:t>Many states allow the use of credit multipliers for certain types of resources and/or allow demand-side management resources to contribute to some portion of the RPS.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Carbon Exemption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dirty="0">
                <a:solidFill>
                  <a:sysClr val="windowText" lastClr="000000"/>
                </a:solidFill>
              </a:rPr>
              <a:t>States allow carbon-emitting technologies to be counted as “renewable” energy</a:t>
            </a:r>
          </a:p>
        </p:txBody>
      </p:sp>
    </p:spTree>
    <p:extLst>
      <p:ext uri="{BB962C8B-B14F-4D97-AF65-F5344CB8AC3E}">
        <p14:creationId xmlns:p14="http://schemas.microsoft.com/office/powerpoint/2010/main" val="3295718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“Excluded Sales” example: A</a:t>
            </a:r>
            <a:r>
              <a:rPr lang="en-US" altLang="zh-CN" dirty="0"/>
              <a:t>rizona</a:t>
            </a:r>
            <a:r>
              <a:rPr lang="en-US" dirty="0"/>
              <a:t> (2001)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972273"/>
            <a:ext cx="9640336" cy="567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66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“Credit Multipliers” example: V</a:t>
            </a:r>
            <a:r>
              <a:rPr lang="en-US" altLang="zh-CN" dirty="0"/>
              <a:t>irginia</a:t>
            </a:r>
            <a:r>
              <a:rPr lang="en-US" dirty="0"/>
              <a:t> (2007)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933" y="1408176"/>
            <a:ext cx="11181802" cy="34416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1188720"/>
            <a:ext cx="533400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63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“Carbon Exemption” example: C</a:t>
            </a:r>
            <a:r>
              <a:rPr lang="en-US" altLang="zh-CN" dirty="0"/>
              <a:t>olorado</a:t>
            </a:r>
            <a:r>
              <a:rPr lang="en-US" dirty="0"/>
              <a:t> (2004)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637" y="1955387"/>
            <a:ext cx="7143750" cy="2219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37" y="4487221"/>
            <a:ext cx="6715125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637" y="4240479"/>
            <a:ext cx="7019925" cy="180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637" y="5304853"/>
            <a:ext cx="7172325" cy="1114425"/>
          </a:xfrm>
          <a:prstGeom prst="rect">
            <a:avLst/>
          </a:prstGeom>
        </p:spPr>
      </p:pic>
      <p:cxnSp>
        <p:nvCxnSpPr>
          <p:cNvPr id="10" name="Straight Connector 9"/>
          <p:cNvCxnSpPr>
            <a:endCxn id="4" idx="3"/>
          </p:cNvCxnSpPr>
          <p:nvPr/>
        </p:nvCxnSpPr>
        <p:spPr>
          <a:xfrm>
            <a:off x="5623560" y="3065049"/>
            <a:ext cx="2425827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05637" y="3338513"/>
            <a:ext cx="6245257" cy="21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637" y="1449848"/>
            <a:ext cx="71342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40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E2F5-E0C3-FAAF-11B0-68592C5ED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Method: Creating the</a:t>
            </a:r>
            <a:r>
              <a:rPr lang="zh-CN" altLang="en-US" dirty="0"/>
              <a:t> </a:t>
            </a:r>
            <a:r>
              <a:rPr lang="en-US" altLang="zh-CN" dirty="0"/>
              <a:t>RPS</a:t>
            </a:r>
            <a:r>
              <a:rPr lang="zh-CN" altLang="en-US" dirty="0"/>
              <a:t> </a:t>
            </a:r>
            <a:r>
              <a:rPr lang="en-US" altLang="zh-CN" dirty="0"/>
              <a:t>Statues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1AA1B-520D-0A24-6BDC-85D745B99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collect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RPS</a:t>
            </a:r>
            <a:r>
              <a:rPr lang="zh-CN" altLang="en-US" dirty="0"/>
              <a:t> </a:t>
            </a:r>
            <a:r>
              <a:rPr lang="en-US" altLang="zh-CN" dirty="0"/>
              <a:t>laws</a:t>
            </a:r>
            <a:r>
              <a:rPr lang="zh-CN" altLang="en-US" dirty="0"/>
              <a:t> </a:t>
            </a:r>
            <a:r>
              <a:rPr lang="en-US" altLang="zh-CN" dirty="0"/>
              <a:t>passed</a:t>
            </a:r>
            <a:r>
              <a:rPr lang="zh-CN" altLang="en-US" dirty="0"/>
              <a:t> </a:t>
            </a:r>
            <a:r>
              <a:rPr lang="en-US" altLang="zh-CN" dirty="0"/>
              <a:t>until</a:t>
            </a:r>
            <a:r>
              <a:rPr lang="zh-CN" altLang="en-US" dirty="0"/>
              <a:t> </a:t>
            </a:r>
            <a:r>
              <a:rPr lang="en-US" altLang="zh-CN" dirty="0"/>
              <a:t>2018</a:t>
            </a:r>
          </a:p>
          <a:p>
            <a:r>
              <a:rPr lang="en-US" altLang="zh-CN" dirty="0"/>
              <a:t>Record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nominal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goal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year</a:t>
            </a:r>
          </a:p>
          <a:p>
            <a:r>
              <a:rPr lang="en-US" altLang="zh-CN" dirty="0"/>
              <a:t>Quantify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minimum</a:t>
            </a:r>
            <a:r>
              <a:rPr lang="zh-CN" altLang="en-US" dirty="0"/>
              <a:t> </a:t>
            </a:r>
            <a:r>
              <a:rPr lang="en-US" altLang="zh-CN" dirty="0"/>
              <a:t>amount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renewable</a:t>
            </a:r>
            <a:r>
              <a:rPr lang="zh-CN" altLang="en-US" dirty="0"/>
              <a:t> </a:t>
            </a:r>
            <a:r>
              <a:rPr lang="en-US" altLang="zh-CN" dirty="0"/>
              <a:t>energy</a:t>
            </a:r>
            <a:r>
              <a:rPr lang="zh-CN" altLang="en-US" dirty="0"/>
              <a:t> </a:t>
            </a:r>
            <a:r>
              <a:rPr lang="en-US" altLang="zh-CN" dirty="0"/>
              <a:t>needed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achieve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nominal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</a:p>
          <a:p>
            <a:pPr lvl="1"/>
            <a:r>
              <a:rPr lang="en-US" altLang="zh-CN" dirty="0"/>
              <a:t>Subtract</a:t>
            </a:r>
            <a:r>
              <a:rPr lang="zh-CN" altLang="en-US" dirty="0"/>
              <a:t> </a:t>
            </a:r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discrepancies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nominal</a:t>
            </a:r>
            <a:r>
              <a:rPr lang="zh-CN" altLang="en-US" dirty="0"/>
              <a:t> </a:t>
            </a:r>
            <a:r>
              <a:rPr lang="en-US" altLang="zh-CN" dirty="0"/>
              <a:t>goal</a:t>
            </a:r>
          </a:p>
          <a:p>
            <a:pPr lvl="1"/>
            <a:r>
              <a:rPr lang="en-US" altLang="zh-CN" dirty="0"/>
              <a:t>Resulting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binding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minimum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/>
              <a:t>metric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651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6F4B90-FD2B-4E94-A240-52E77131C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480" y="109727"/>
            <a:ext cx="6035040" cy="6638545"/>
          </a:xfrm>
        </p:spPr>
      </p:pic>
    </p:spTree>
    <p:extLst>
      <p:ext uri="{BB962C8B-B14F-4D97-AF65-F5344CB8AC3E}">
        <p14:creationId xmlns:p14="http://schemas.microsoft.com/office/powerpoint/2010/main" val="3335669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Strategy: Difference-in-Differences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16936"/>
                <a:ext cx="10515600" cy="3260027"/>
              </a:xfrm>
            </p:spPr>
            <p:txBody>
              <a:bodyPr>
                <a:normAutofit/>
              </a:bodyPr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an outcome of interest for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in year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:r>
                  <a:rPr lang="en-US" sz="2000" dirty="0"/>
                  <a:t>(e.g. emission, power generation)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𝑅𝑃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is the first RPS legislation year of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.</a:t>
                </a:r>
              </a:p>
              <a:p>
                <a:pPr lvl="1"/>
                <a:r>
                  <a:rPr lang="en-US" b="1" dirty="0"/>
                  <a:t>Fixed effects: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(state)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(year).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b="1" dirty="0"/>
                  <a:t>time-varying covariates</a:t>
                </a:r>
                <a:r>
                  <a:rPr lang="en-US" dirty="0"/>
                  <a:t>: state-level political indicators, gross state product per capita, natural gas price, population, share of exported energy, HDDs, CDDs, net metering programs, NOx trading programs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nonattainment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status</a:t>
                </a:r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16936"/>
                <a:ext cx="10515600" cy="3260027"/>
              </a:xfrm>
              <a:blipFill>
                <a:blip r:embed="rId2"/>
                <a:stretch>
                  <a:fillRect t="-2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46939" y="1416551"/>
                <a:ext cx="6820329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𝑅𝑃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939" y="1416551"/>
                <a:ext cx="6820329" cy="988540"/>
              </a:xfrm>
              <a:prstGeom prst="rect">
                <a:avLst/>
              </a:prstGeom>
              <a:blipFill>
                <a:blip r:embed="rId3"/>
                <a:stretch>
                  <a:fillRect l="-2974" t="-129114" b="-179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519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61970" y="6271567"/>
            <a:ext cx="8068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types of DD estimators are presented in the figure: (1) TWFE, two-way fixed effects estimated by OLS and (2) the robust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estimator proposed by Sun and Abraham (2021). </a:t>
            </a:r>
          </a:p>
        </p:txBody>
      </p:sp>
      <p:pic>
        <p:nvPicPr>
          <p:cNvPr id="2" name="Picture 1" descr="A close-up of graphs&#10;&#10;Description automatically generated">
            <a:extLst>
              <a:ext uri="{FF2B5EF4-FFF2-40B4-BE49-F238E27FC236}">
                <a16:creationId xmlns:a16="http://schemas.microsoft.com/office/drawing/2014/main" id="{AE11EB87-7631-1492-55E4-706A3D6B54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1" y="140851"/>
            <a:ext cx="10529455" cy="619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64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Policy Stringency in RPS Policy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6984" y="4494997"/>
            <a:ext cx="4846320" cy="963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Discrepancy is due to any of the 4 policy designs: (1) voluntary commitment, (2) excluded sales, (3) credit multiplier, (4) carbon exemption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87552" y="2498482"/>
                <a:ext cx="10177272" cy="8392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/>
                        <m:e>
                          <m:d>
                            <m:dPr>
                              <m:endChr m:val="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𝐷𝑖𝑠𝑐𝑟𝑒𝑝𝑎𝑛𝑐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b>
                              </m:s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)⋅1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𝑅𝑃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552" y="2498482"/>
                <a:ext cx="10177272" cy="8392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ine Callout 1 4"/>
          <p:cNvSpPr/>
          <p:nvPr/>
        </p:nvSpPr>
        <p:spPr>
          <a:xfrm>
            <a:off x="4144137" y="2689479"/>
            <a:ext cx="1625727" cy="428625"/>
          </a:xfrm>
          <a:prstGeom prst="borderCallout1">
            <a:avLst>
              <a:gd name="adj1" fmla="val 116528"/>
              <a:gd name="adj2" fmla="val 46376"/>
              <a:gd name="adj3" fmla="val 264233"/>
              <a:gd name="adj4" fmla="val 86385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86984" y="3678019"/>
                <a:ext cx="45537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Discrepancy = 1 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non-binding target was identified in the RPS law of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year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984" y="3678019"/>
                <a:ext cx="4553712" cy="646331"/>
              </a:xfrm>
              <a:prstGeom prst="rect">
                <a:avLst/>
              </a:prstGeom>
              <a:blipFill>
                <a:blip r:embed="rId3"/>
                <a:stretch>
                  <a:fillRect l="-1205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 flipV="1">
            <a:off x="3776472" y="2328315"/>
            <a:ext cx="292608" cy="36116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41064" y="1681984"/>
            <a:ext cx="4480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in the dynamic treatment effect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due to existence of non-stringent policy design. 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2916937" y="2328315"/>
            <a:ext cx="265175" cy="361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87552" y="1681984"/>
            <a:ext cx="2093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effect of stringent RPS policy</a:t>
            </a:r>
          </a:p>
        </p:txBody>
      </p:sp>
    </p:spTree>
    <p:extLst>
      <p:ext uri="{BB962C8B-B14F-4D97-AF65-F5344CB8AC3E}">
        <p14:creationId xmlns:p14="http://schemas.microsoft.com/office/powerpoint/2010/main" val="247986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5091" y="1491962"/>
            <a:ext cx="3454400" cy="7291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Difference in the dynamic treatment effect</a:t>
            </a:r>
            <a:r>
              <a:rPr lang="en-US" dirty="0"/>
              <a:t> due to existence of non-stringent policy design. </a:t>
            </a:r>
          </a:p>
        </p:txBody>
      </p:sp>
      <p:pic>
        <p:nvPicPr>
          <p:cNvPr id="3" name="Picture 2" descr="A group of graphs showing different types of numbers&#10;&#10;Description automatically generated with medium confidence">
            <a:extLst>
              <a:ext uri="{FF2B5EF4-FFF2-40B4-BE49-F238E27FC236}">
                <a16:creationId xmlns:a16="http://schemas.microsoft.com/office/drawing/2014/main" id="{ED6C475F-8DA5-0F0D-5829-6E0D480F11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3" y="0"/>
            <a:ext cx="7683259" cy="677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4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F724-8E5D-80FE-A71C-78FD87B8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2278A-B9BF-6A5C-A75F-27355D9F5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144"/>
            <a:ext cx="7391400" cy="48728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Climate change is one of the most important challenges facing our future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 has been lacking a federal overarching climate policy (e.g. carbon tax) and instead implements sector-wise policies</a:t>
            </a:r>
          </a:p>
          <a:p>
            <a:pPr lvl="1"/>
            <a:r>
              <a:rPr lang="en-US" dirty="0"/>
              <a:t>Transportation: CAFE standards, LCFS</a:t>
            </a:r>
          </a:p>
          <a:p>
            <a:pPr lvl="1"/>
            <a:r>
              <a:rPr lang="en-US" dirty="0"/>
              <a:t>Buildings: energy efficiency policies, e.g. building codes, appliance standards</a:t>
            </a:r>
          </a:p>
          <a:p>
            <a:pPr lvl="1"/>
            <a:r>
              <a:rPr lang="en-US" dirty="0"/>
              <a:t>Power: </a:t>
            </a:r>
            <a:r>
              <a:rPr lang="en-US" b="1" dirty="0"/>
              <a:t>Renewable Portfolio Standards (RPS)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power sector decarbonization is essential for low-carbon economy. </a:t>
            </a:r>
          </a:p>
          <a:p>
            <a:pPr lvl="1"/>
            <a:r>
              <a:rPr lang="en-US" dirty="0"/>
              <a:t>25% of GHG emissions in 2021 </a:t>
            </a:r>
            <a:r>
              <a:rPr lang="en-US" sz="1800" dirty="0"/>
              <a:t>(down from 32% in 2001)</a:t>
            </a:r>
          </a:p>
          <a:p>
            <a:pPr lvl="1"/>
            <a:r>
              <a:rPr lang="en-US" dirty="0"/>
              <a:t>Integrated with other sectors through electrifications (EVs, heating)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CC65D2-E0BA-5E95-CE64-636E3752C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326" y="1094281"/>
            <a:ext cx="3948919" cy="41228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502484F-04CE-D8E5-1547-EF87D3D3870B}"/>
              </a:ext>
            </a:extLst>
          </p:cNvPr>
          <p:cNvSpPr/>
          <p:nvPr/>
        </p:nvSpPr>
        <p:spPr>
          <a:xfrm>
            <a:off x="8366544" y="5301205"/>
            <a:ext cx="331231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Source: EPA (2021) https://www.epa.gov/ghgemissions/sources-greenhouse-gas-emissions</a:t>
            </a:r>
          </a:p>
        </p:txBody>
      </p:sp>
    </p:spTree>
    <p:extLst>
      <p:ext uri="{BB962C8B-B14F-4D97-AF65-F5344CB8AC3E}">
        <p14:creationId xmlns:p14="http://schemas.microsoft.com/office/powerpoint/2010/main" val="110778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EB1DFC8-B63C-6C21-DACA-3AB19681E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157"/>
          </a:xfrm>
        </p:spPr>
        <p:txBody>
          <a:bodyPr>
            <a:normAutofit/>
          </a:bodyPr>
          <a:lstStyle/>
          <a:p>
            <a:r>
              <a:rPr lang="en-US" dirty="0" err="1"/>
              <a:t>Pretrend</a:t>
            </a:r>
            <a:r>
              <a:rPr lang="en-US" dirty="0"/>
              <a:t> check: clean vs. discrepant RPS (Roth 2022)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1286D2-BF09-62D3-5AAF-70A697561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18" y="1094282"/>
            <a:ext cx="8918040" cy="544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34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A64DE8-208E-995E-AB77-ABC57108E69F}"/>
              </a:ext>
            </a:extLst>
          </p:cNvPr>
          <p:cNvSpPr/>
          <p:nvPr/>
        </p:nvSpPr>
        <p:spPr>
          <a:xfrm>
            <a:off x="515745" y="6233460"/>
            <a:ext cx="106497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ea typeface="DengXian" panose="02010600030101010101" pitchFamily="2" charset="-122"/>
              </a:rPr>
              <a:t>Standard errors are clustered at the state level. ***, **, * indicate statistical significance at 1%, 5% and 10%, respectively.</a:t>
            </a:r>
            <a:endParaRPr lang="en-US" sz="1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5E8433C-E43D-3C8C-CFCA-3B5DE74CF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293"/>
            <a:ext cx="10515600" cy="729157"/>
          </a:xfrm>
        </p:spPr>
        <p:txBody>
          <a:bodyPr>
            <a:normAutofit/>
          </a:bodyPr>
          <a:lstStyle/>
          <a:p>
            <a:r>
              <a:rPr lang="en-US" dirty="0"/>
              <a:t>Impact of RPS Discrepancy on emission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086FEE-DAB2-6FB9-9D67-3DC8E152D636}"/>
              </a:ext>
            </a:extLst>
          </p:cNvPr>
          <p:cNvSpPr txBox="1"/>
          <p:nvPr/>
        </p:nvSpPr>
        <p:spPr>
          <a:xfrm>
            <a:off x="8496292" y="1906438"/>
            <a:ext cx="3695708" cy="3416320"/>
          </a:xfrm>
          <a:prstGeom prst="rect">
            <a:avLst/>
          </a:prstGeom>
          <a:solidFill>
            <a:srgbClr val="DCDBEC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clean RPS laws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the medium run (5-9 years):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decreases by 16.9%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decreases by 57.6%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decreases by 33.7%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AQI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 decreases by 12.1%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dirty RPS laws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decreases by 12.5%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decreases by 25.1%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decreases by 0.1%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AQI90 decrease by 1.7%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65BC8B-A828-29B3-7903-F5B306646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45" y="884713"/>
            <a:ext cx="7980547" cy="534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3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AAEEA-8648-E12C-C72B-5937614D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Monetizing air quality co-benefits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DD703-1CD2-B33F-98DA-EEBEE4DB8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Medium-run</a:t>
            </a:r>
            <a:r>
              <a:rPr lang="zh-CN" altLang="en-US" dirty="0"/>
              <a:t> </a:t>
            </a:r>
            <a:r>
              <a:rPr lang="en-US" altLang="zh-CN" dirty="0"/>
              <a:t>estimate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foregone</a:t>
            </a:r>
            <a:r>
              <a:rPr lang="zh-CN" altLang="en-US" dirty="0"/>
              <a:t> </a:t>
            </a:r>
            <a:r>
              <a:rPr lang="en-US" altLang="zh-CN" dirty="0"/>
              <a:t>pollution</a:t>
            </a:r>
            <a:r>
              <a:rPr lang="zh-CN" altLang="en-US" dirty="0"/>
              <a:t> </a:t>
            </a:r>
            <a:r>
              <a:rPr lang="en-US" altLang="zh-CN" dirty="0"/>
              <a:t>reduction: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US" altLang="zh-CN" dirty="0"/>
              <a:t>43.4%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33.6%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en-US" altLang="zh-CN" baseline="-25000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emission</a:t>
            </a:r>
          </a:p>
          <a:p>
            <a:r>
              <a:rPr lang="en-US" altLang="zh-CN" dirty="0"/>
              <a:t>Need an integrated assessment model that handles (1) pollution transport; (2) population exposure</a:t>
            </a:r>
          </a:p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EPA’s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CO-Benefits Risk Assessment (COBRA) tool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Integrates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pollutant</a:t>
            </a:r>
            <a:r>
              <a:rPr lang="zh-CN" altLang="en-US" dirty="0"/>
              <a:t> </a:t>
            </a:r>
            <a:r>
              <a:rPr lang="en-US" altLang="zh-CN" dirty="0"/>
              <a:t>fate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monetized</a:t>
            </a:r>
            <a:r>
              <a:rPr lang="zh-CN" altLang="en-US" dirty="0"/>
              <a:t> </a:t>
            </a:r>
            <a:r>
              <a:rPr lang="en-US" altLang="zh-CN" dirty="0"/>
              <a:t>exposure</a:t>
            </a:r>
            <a:r>
              <a:rPr lang="zh-CN" altLang="en-US" dirty="0"/>
              <a:t> </a:t>
            </a:r>
            <a:r>
              <a:rPr lang="en-US" altLang="zh-CN" dirty="0"/>
              <a:t>estimates;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Allows</a:t>
            </a:r>
            <a:r>
              <a:rPr lang="zh-CN" altLang="en-US" dirty="0"/>
              <a:t> </a:t>
            </a:r>
            <a:r>
              <a:rPr lang="en-US" altLang="zh-CN" dirty="0"/>
              <a:t>counterfactual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state/sector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</a:p>
          <a:p>
            <a:pPr lvl="1"/>
            <a:r>
              <a:rPr lang="en-US" altLang="zh-CN" dirty="0"/>
              <a:t>Results driven by SO</a:t>
            </a:r>
            <a:r>
              <a:rPr lang="en-US" altLang="zh-CN" baseline="-25000" dirty="0"/>
              <a:t>2</a:t>
            </a:r>
            <a:r>
              <a:rPr lang="en-US" altLang="zh-CN" dirty="0"/>
              <a:t> (precursor for O</a:t>
            </a:r>
            <a:r>
              <a:rPr lang="en-US" altLang="zh-CN" baseline="-25000" dirty="0"/>
              <a:t>3</a:t>
            </a:r>
            <a:r>
              <a:rPr lang="en-US" altLang="zh-CN" dirty="0"/>
              <a:t>) and NO</a:t>
            </a:r>
            <a:r>
              <a:rPr lang="en-US" altLang="zh-CN" baseline="-25000" dirty="0"/>
              <a:t>x  </a:t>
            </a:r>
            <a:r>
              <a:rPr lang="en-US" altLang="zh-CN" dirty="0"/>
              <a:t>(precursor for PM</a:t>
            </a:r>
            <a:r>
              <a:rPr lang="en-US" altLang="zh-CN" baseline="-25000" dirty="0"/>
              <a:t>2.5 </a:t>
            </a:r>
            <a:r>
              <a:rPr lang="en-US" altLang="zh-CN" dirty="0"/>
              <a:t>and O</a:t>
            </a:r>
            <a:r>
              <a:rPr lang="en-US" altLang="zh-CN" baseline="-25000" dirty="0"/>
              <a:t>3</a:t>
            </a:r>
            <a:r>
              <a:rPr lang="en-US" altLang="zh-CN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501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6FAB-8411-5263-9B10-35BCF1C6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Monetized benefit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5482-1B87-1CB3-B37E-C920CDA17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</a:rPr>
              <a:t>Monetized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foregone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co-benefits due to discrepancy: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$12-22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billion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in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2016</a:t>
            </a:r>
          </a:p>
          <a:p>
            <a:pPr lvl="1"/>
            <a:r>
              <a:rPr lang="en-US" altLang="zh-CN" dirty="0"/>
              <a:t>Had the 22 discrepant states would have adopted clean RPS policy</a:t>
            </a:r>
          </a:p>
          <a:p>
            <a:pPr lvl="1"/>
            <a:r>
              <a:rPr lang="en-US" altLang="zh-CN" dirty="0"/>
              <a:t>Foregone benefits cluster around population centers in Northeast and Midwest</a:t>
            </a:r>
          </a:p>
          <a:p>
            <a:pPr lvl="1"/>
            <a:r>
              <a:rPr lang="en-US" altLang="zh-CN" dirty="0"/>
              <a:t>Large policy spillover: more than half of the foregone benefits come from out of state</a:t>
            </a:r>
          </a:p>
          <a:p>
            <a:r>
              <a:rPr lang="en-US" altLang="zh-CN" dirty="0"/>
              <a:t>Actual benefits from RPS: $17-34 billion</a:t>
            </a:r>
          </a:p>
          <a:p>
            <a:r>
              <a:rPr lang="en-US" altLang="zh-CN" dirty="0"/>
              <a:t>Some benchmark numbers: </a:t>
            </a:r>
          </a:p>
          <a:p>
            <a:pPr lvl="1"/>
            <a:r>
              <a:rPr lang="en-US" altLang="zh-CN" dirty="0"/>
              <a:t>Cost of compliance: $3-30 billion annually</a:t>
            </a:r>
          </a:p>
          <a:p>
            <a:pPr lvl="1"/>
            <a:r>
              <a:rPr lang="en-US" altLang="zh-CN" dirty="0"/>
              <a:t>Benefits from decarbonization: $33 billion using SSC=$185/ton CO</a:t>
            </a:r>
            <a:r>
              <a:rPr lang="en-US" altLang="zh-CN" baseline="-25000" dirty="0"/>
              <a:t>2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27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map of the united states&#10;&#10;Description automatically generated">
            <a:extLst>
              <a:ext uri="{FF2B5EF4-FFF2-40B4-BE49-F238E27FC236}">
                <a16:creationId xmlns:a16="http://schemas.microsoft.com/office/drawing/2014/main" id="{44DDAE08-74EF-CD71-7DE9-FA1411FB50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3" y="230910"/>
            <a:ext cx="12171218" cy="60856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9181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ECF8EF-D51C-B9AB-4B8B-A54FD9F9C656}"/>
              </a:ext>
            </a:extLst>
          </p:cNvPr>
          <p:cNvSpPr/>
          <p:nvPr/>
        </p:nvSpPr>
        <p:spPr>
          <a:xfrm>
            <a:off x="2193784" y="6113636"/>
            <a:ext cx="77052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ea typeface="DengXian" panose="02010600030101010101" pitchFamily="2" charset="-122"/>
              </a:rPr>
              <a:t>Standard errors are clustered at the state level. ***, **, * indicate statistical significance at 1%, 5% and 10%, respectively.</a:t>
            </a:r>
            <a:endParaRPr lang="en-US" sz="1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0D626F-C2EC-5CB5-8F70-869BD824B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287" y="102786"/>
            <a:ext cx="10515600" cy="729157"/>
          </a:xfrm>
        </p:spPr>
        <p:txBody>
          <a:bodyPr/>
          <a:lstStyle/>
          <a:p>
            <a:r>
              <a:rPr lang="en-US" dirty="0"/>
              <a:t>What is driving the observed divergence?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3EE632-BA7C-5E62-CA9F-2E290C4D5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253" y="831943"/>
            <a:ext cx="8077643" cy="586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RPS discrepancy due to “excluded sales” is most influential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3AE9CA-FACA-294D-77E3-ADC561EEB33E}"/>
              </a:ext>
            </a:extLst>
          </p:cNvPr>
          <p:cNvSpPr/>
          <p:nvPr/>
        </p:nvSpPr>
        <p:spPr>
          <a:xfrm>
            <a:off x="838200" y="4668729"/>
            <a:ext cx="8305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ea typeface="DengXian" panose="02010600030101010101" pitchFamily="2" charset="-122"/>
              </a:rPr>
              <a:t>Standard errors are clustered at the state level. ***, **, * indicate statistical significance at 1%, 5% and 10%, respectively.</a:t>
            </a:r>
            <a:endParaRPr lang="en-US" sz="1200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590038D-3065-FB8F-D79C-511330B22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81118"/>
            <a:ext cx="10515600" cy="36646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BB8260-B8A3-DF78-55D9-36CE035F2A42}"/>
              </a:ext>
            </a:extLst>
          </p:cNvPr>
          <p:cNvSpPr txBox="1"/>
          <p:nvPr/>
        </p:nvSpPr>
        <p:spPr>
          <a:xfrm>
            <a:off x="838199" y="5070144"/>
            <a:ext cx="105155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Excluded Sales: </a:t>
            </a:r>
            <a:r>
              <a:rPr lang="en-US" sz="1200" i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RPS targets apply to only a subset of load serving entities (LSEs), and/or some obligated LSEs are allowed to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exclude a portion of their load from determination of their annual procurement obligations</a:t>
            </a:r>
            <a:r>
              <a:rPr lang="en-US" sz="1200" i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Voluntary Goal: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 set a voluntary renewable/clean energy goal instead of a mandatory standard.</a:t>
            </a:r>
            <a:endParaRPr lang="en-US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Multipliers: </a:t>
            </a:r>
            <a:r>
              <a:rPr lang="en-US" sz="1200" i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states allow the use of credit multipliers for certain types of resources and/or allow demand-side management resources to contribute to some portion of the RPS.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Carbon Exemption</a:t>
            </a:r>
            <a:r>
              <a:rPr lang="en-US" sz="1200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i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 allow carbon-emitting technologies to be counted as “renewable” energy</a:t>
            </a:r>
          </a:p>
        </p:txBody>
      </p:sp>
    </p:spTree>
    <p:extLst>
      <p:ext uri="{BB962C8B-B14F-4D97-AF65-F5344CB8AC3E}">
        <p14:creationId xmlns:p14="http://schemas.microsoft.com/office/powerpoint/2010/main" val="1965637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Stringency of the law could substantially affect the RPS policy outcomes </a:t>
            </a:r>
            <a:r>
              <a:rPr lang="en-US" dirty="0">
                <a:sym typeface="Wingdings" panose="05000000000000000000" pitchFamily="2" charset="2"/>
              </a:rPr>
              <a:t> foregone co-benefits</a:t>
            </a:r>
            <a:r>
              <a:rPr lang="en-US" dirty="0"/>
              <a:t>. </a:t>
            </a:r>
          </a:p>
          <a:p>
            <a:r>
              <a:rPr lang="en-US" dirty="0"/>
              <a:t>Discrepancies in RPS laws in general undermine the intended RPS policy effects.</a:t>
            </a:r>
          </a:p>
          <a:p>
            <a:pPr lvl="1"/>
            <a:r>
              <a:rPr lang="en-US" dirty="0"/>
              <a:t>Less reduction in non-CO2 pollutants (SO2, NOx)</a:t>
            </a:r>
          </a:p>
          <a:p>
            <a:pPr lvl="1"/>
            <a:r>
              <a:rPr lang="en-US" dirty="0"/>
              <a:t>Less improvement in air quality</a:t>
            </a:r>
          </a:p>
          <a:p>
            <a:pPr lvl="1"/>
            <a:r>
              <a:rPr lang="en-US" dirty="0"/>
              <a:t>Smaller cuts in coal &amp; oil generation</a:t>
            </a:r>
          </a:p>
          <a:p>
            <a:pPr lvl="1"/>
            <a:r>
              <a:rPr lang="en-US" dirty="0"/>
              <a:t>Lower growth in natural gas</a:t>
            </a:r>
          </a:p>
          <a:p>
            <a:pPr lvl="1"/>
            <a:r>
              <a:rPr lang="en-US" dirty="0"/>
              <a:t>Less generation from hydro &amp; nuclear, but more generation from wind.</a:t>
            </a:r>
          </a:p>
          <a:p>
            <a:r>
              <a:rPr lang="en-US" dirty="0"/>
              <a:t>The discrepancy policy design in “excluded sales” is most influential in altering the RPS effects.  </a:t>
            </a:r>
          </a:p>
        </p:txBody>
      </p:sp>
    </p:spTree>
    <p:extLst>
      <p:ext uri="{BB962C8B-B14F-4D97-AF65-F5344CB8AC3E}">
        <p14:creationId xmlns:p14="http://schemas.microsoft.com/office/powerpoint/2010/main" val="2149516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Slides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08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9F457-B83D-F9B4-5936-E820DF967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 to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E9D68-7FA7-92B8-87CC-1D8B88BBC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789" y="1094282"/>
            <a:ext cx="11146421" cy="5717894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On causal identification of the heterogenous impacts of RPS</a:t>
            </a:r>
          </a:p>
          <a:p>
            <a:pPr lvl="1"/>
            <a:r>
              <a:rPr lang="en-US" dirty="0"/>
              <a:t>Previous studies mostly focused on impacts of renewable adoption, GHG emission, and price effects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(Upton and Snyder 2015; Carley et al. 2018; Greenstone and Nath, 2021, etc.)</a:t>
            </a:r>
          </a:p>
          <a:p>
            <a:pPr lvl="1"/>
            <a:r>
              <a:rPr lang="en-US" dirty="0"/>
              <a:t>We document the heterogenous environmental impact of RPS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(Hollingsworth and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Rudik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, 2019)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Environmental federalism and policy stringency</a:t>
            </a:r>
          </a:p>
          <a:p>
            <a:pPr lvl="1"/>
            <a:r>
              <a:rPr lang="en-US" dirty="0"/>
              <a:t>We document the performance gap in policy design heterogeneity in RPS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(Lyon and Yin 2010; Carley et al. 2012, 2018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</a:rPr>
              <a:t>;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</a:rPr>
              <a:t>Hong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</a:rPr>
              <a:t>et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</a:rPr>
              <a:t>al.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dirty="0"/>
              <a:t>Compliment studies on hazardous wastes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Soberg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and Xu 2018; Blundell et al. 2021); </a:t>
            </a:r>
            <a:r>
              <a:rPr lang="en-US" sz="2200" dirty="0"/>
              <a:t>wetlands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(Keiser et al. 2022;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Aronoff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Rafey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2023); </a:t>
            </a:r>
            <a:r>
              <a:rPr lang="en-US" dirty="0"/>
              <a:t>pollution monitoring and enforcement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(Zhang 2018)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Co-benefits and unintended consequences of environmental policy</a:t>
            </a:r>
          </a:p>
          <a:p>
            <a:pPr lvl="1"/>
            <a:r>
              <a:rPr lang="en-US" dirty="0"/>
              <a:t>We document large non-carbon co-benefits generated from a renewable energy policy</a:t>
            </a:r>
          </a:p>
          <a:p>
            <a:pPr lvl="1"/>
            <a:r>
              <a:rPr lang="en-US" dirty="0"/>
              <a:t>Literature on co-benefits of sulfur cap-and-trade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Stavin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Schmalensee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2013)</a:t>
            </a:r>
            <a:r>
              <a:rPr lang="en-US" dirty="0"/>
              <a:t>; non-point-source water pollution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(Keiser et al. 2019; Weng et al. 2023);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28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Renewable Portfolio Standards (RPS)?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RPS is a </a:t>
            </a:r>
            <a:r>
              <a:rPr lang="en-US" b="1" dirty="0"/>
              <a:t>state-level</a:t>
            </a:r>
            <a:r>
              <a:rPr lang="en-US" dirty="0"/>
              <a:t> policy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dirty="0"/>
              <a:t>requir</a:t>
            </a:r>
            <a:r>
              <a:rPr lang="en-US" altLang="zh-CN" dirty="0"/>
              <a:t>es</a:t>
            </a:r>
            <a:r>
              <a:rPr lang="en-US" dirty="0"/>
              <a:t>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specific percentage of electricity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sales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from renewable resources</a:t>
            </a:r>
          </a:p>
          <a:p>
            <a:pPr lvl="1"/>
            <a:r>
              <a:rPr lang="en-US" dirty="0"/>
              <a:t>36 states + DC have passed RPS policies as of 2021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3AC52D-6E3E-026E-11F1-D8F2CF7953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63" b="13133"/>
          <a:stretch/>
        </p:blipFill>
        <p:spPr>
          <a:xfrm>
            <a:off x="1291902" y="2698451"/>
            <a:ext cx="6858000" cy="32157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5B8793-43A4-3468-8022-4C8C55B5FAD3}"/>
              </a:ext>
            </a:extLst>
          </p:cNvPr>
          <p:cNvSpPr txBox="1"/>
          <p:nvPr/>
        </p:nvSpPr>
        <p:spPr>
          <a:xfrm>
            <a:off x="6375799" y="4682610"/>
            <a:ext cx="43248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National Conference of State Legislatures (2021). </a:t>
            </a:r>
            <a:r>
              <a:rPr lang="en-US" sz="1400" dirty="0">
                <a:hlinkClick r:id="rId3"/>
              </a:rPr>
              <a:t>https://www.ncsl.org/energy/state-renewable-portfolio-standards-and-goals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(WV repealed RPS in 2015, MT in 2021)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90021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477474" y="709073"/>
                <a:ext cx="4355592" cy="3639947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2400" dirty="0"/>
                  <a:t>Data sample years 1990-2018</a:t>
                </a:r>
                <a:br>
                  <a:rPr lang="en-US" sz="2400" dirty="0"/>
                </a:br>
                <a:br>
                  <a:rPr lang="en-US" sz="2400" dirty="0"/>
                </a:br>
                <a:r>
                  <a:rPr lang="en-US" sz="2400" dirty="0"/>
                  <a:t>36 RPS states</a:t>
                </a:r>
                <a:br>
                  <a:rPr lang="en-US" sz="2400" dirty="0"/>
                </a:br>
                <a:br>
                  <a:rPr lang="en-US" sz="2400" dirty="0"/>
                </a:br>
                <a:r>
                  <a:rPr lang="en-US" sz="2400" dirty="0"/>
                  <a:t>years before and after policy treatment from 1997 to 2014</a:t>
                </a:r>
                <a:br>
                  <a:rPr lang="en-US" sz="2400" dirty="0"/>
                </a:br>
                <a:br>
                  <a:rPr lang="en-US" sz="2400" dirty="0"/>
                </a:br>
                <a:r>
                  <a:rPr lang="en-US" sz="2400" b="1" dirty="0"/>
                  <a:t>range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for a balanced panel: 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−7≤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7474" y="709073"/>
                <a:ext cx="4355592" cy="3639947"/>
              </a:xfrm>
              <a:blipFill>
                <a:blip r:embed="rId2"/>
                <a:stretch>
                  <a:fillRect l="-2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2614D7-550C-2E3E-D324-478042FAC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25646" y="466163"/>
            <a:ext cx="6766560" cy="5925673"/>
          </a:xfrm>
        </p:spPr>
      </p:pic>
    </p:spTree>
    <p:extLst>
      <p:ext uri="{BB962C8B-B14F-4D97-AF65-F5344CB8AC3E}">
        <p14:creationId xmlns:p14="http://schemas.microsoft.com/office/powerpoint/2010/main" val="1365977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ontent Placeholder 1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423" y="1274949"/>
            <a:ext cx="7496908" cy="47958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Difference-in-Differences to identify policy effect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6256801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Source: https://www.aptech.com/blog/introduction-to-difference-in-differences-estimation/</a:t>
            </a:r>
          </a:p>
        </p:txBody>
      </p:sp>
    </p:spTree>
    <p:extLst>
      <p:ext uri="{BB962C8B-B14F-4D97-AF65-F5344CB8AC3E}">
        <p14:creationId xmlns:p14="http://schemas.microsoft.com/office/powerpoint/2010/main" val="2989556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0017537"/>
              </p:ext>
            </p:extLst>
          </p:nvPr>
        </p:nvGraphicFramePr>
        <p:xfrm>
          <a:off x="783336" y="571024"/>
          <a:ext cx="10515601" cy="54035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14721">
                  <a:extLst>
                    <a:ext uri="{9D8B030D-6E8A-4147-A177-3AD203B41FA5}">
                      <a16:colId xmlns:a16="http://schemas.microsoft.com/office/drawing/2014/main" val="4099599238"/>
                    </a:ext>
                  </a:extLst>
                </a:gridCol>
                <a:gridCol w="794979">
                  <a:extLst>
                    <a:ext uri="{9D8B030D-6E8A-4147-A177-3AD203B41FA5}">
                      <a16:colId xmlns:a16="http://schemas.microsoft.com/office/drawing/2014/main" val="4202432108"/>
                    </a:ext>
                  </a:extLst>
                </a:gridCol>
                <a:gridCol w="1499525">
                  <a:extLst>
                    <a:ext uri="{9D8B030D-6E8A-4147-A177-3AD203B41FA5}">
                      <a16:colId xmlns:a16="http://schemas.microsoft.com/office/drawing/2014/main" val="3493390761"/>
                    </a:ext>
                  </a:extLst>
                </a:gridCol>
                <a:gridCol w="1417503">
                  <a:extLst>
                    <a:ext uri="{9D8B030D-6E8A-4147-A177-3AD203B41FA5}">
                      <a16:colId xmlns:a16="http://schemas.microsoft.com/office/drawing/2014/main" val="1775071294"/>
                    </a:ext>
                  </a:extLst>
                </a:gridCol>
                <a:gridCol w="719267">
                  <a:extLst>
                    <a:ext uri="{9D8B030D-6E8A-4147-A177-3AD203B41FA5}">
                      <a16:colId xmlns:a16="http://schemas.microsoft.com/office/drawing/2014/main" val="1272955173"/>
                    </a:ext>
                  </a:extLst>
                </a:gridCol>
                <a:gridCol w="1484803">
                  <a:extLst>
                    <a:ext uri="{9D8B030D-6E8A-4147-A177-3AD203B41FA5}">
                      <a16:colId xmlns:a16="http://schemas.microsoft.com/office/drawing/2014/main" val="1169369953"/>
                    </a:ext>
                  </a:extLst>
                </a:gridCol>
                <a:gridCol w="1484803">
                  <a:extLst>
                    <a:ext uri="{9D8B030D-6E8A-4147-A177-3AD203B41FA5}">
                      <a16:colId xmlns:a16="http://schemas.microsoft.com/office/drawing/2014/main" val="2042117753"/>
                    </a:ext>
                  </a:extLst>
                </a:gridCol>
              </a:tblGrid>
              <a:tr h="163068">
                <a:tc gridSpan="7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Panel A: Outcome Variables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159748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RPS states</a:t>
                      </a:r>
                      <a:endParaRPr lang="en-US" sz="1600" u="sng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 states</a:t>
                      </a:r>
                      <a:endParaRPr lang="en-US" sz="1600" u="sng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119118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dev)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Min-Max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dev)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Min-Max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11100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(1000 metric tons)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37463.239 (32870.971)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6.583 – 133416.545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46490.424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(32388.933)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438.133 – 131543.37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191348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(1000 metric tons)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164.228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(283.856)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0.009 – 2045.983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201.061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(224.377)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2.559 – 892.347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123833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NOx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(1000 metric tons)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78.616 (92.709)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0.148 – 535.619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95.194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(87.313)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1.931 – 353.547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579530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 of Polluted Days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(0.056)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 – 0.369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348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0.033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(0.037)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 – 0.194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620517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of Generation: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Coal and Oil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46.141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(30.604)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0.033 – 96.964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47.48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(27.229)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0.112 – 97.564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565411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of Generation: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Natural Gas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18.866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(22.573)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 – 98.944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19.664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(21.824)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0.028 – 79.666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216634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of Generation: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1.910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(4.551)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 – 32.230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0.815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(2.803)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 – 18.478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99909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of Generation: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Solar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0.239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(1.105)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 – 13.806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0.039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(0.248)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 – 3.059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331264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of Generation: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Renewables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14.663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(20.977)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 – 91.360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13.004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(21.678)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1.258 – 98.284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26511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Electricity Price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(cents per kWh, 2015 USD)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10.510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(3.563)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5.098 – 34.040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8.442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(2.291)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5.099 – 17.726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470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628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20158"/>
              </p:ext>
            </p:extLst>
          </p:nvPr>
        </p:nvGraphicFramePr>
        <p:xfrm>
          <a:off x="637032" y="668306"/>
          <a:ext cx="10515601" cy="55160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14721">
                  <a:extLst>
                    <a:ext uri="{9D8B030D-6E8A-4147-A177-3AD203B41FA5}">
                      <a16:colId xmlns:a16="http://schemas.microsoft.com/office/drawing/2014/main" val="1838933130"/>
                    </a:ext>
                  </a:extLst>
                </a:gridCol>
                <a:gridCol w="794979">
                  <a:extLst>
                    <a:ext uri="{9D8B030D-6E8A-4147-A177-3AD203B41FA5}">
                      <a16:colId xmlns:a16="http://schemas.microsoft.com/office/drawing/2014/main" val="1319013637"/>
                    </a:ext>
                  </a:extLst>
                </a:gridCol>
                <a:gridCol w="1499525">
                  <a:extLst>
                    <a:ext uri="{9D8B030D-6E8A-4147-A177-3AD203B41FA5}">
                      <a16:colId xmlns:a16="http://schemas.microsoft.com/office/drawing/2014/main" val="1755025865"/>
                    </a:ext>
                  </a:extLst>
                </a:gridCol>
                <a:gridCol w="1417503">
                  <a:extLst>
                    <a:ext uri="{9D8B030D-6E8A-4147-A177-3AD203B41FA5}">
                      <a16:colId xmlns:a16="http://schemas.microsoft.com/office/drawing/2014/main" val="2370872735"/>
                    </a:ext>
                  </a:extLst>
                </a:gridCol>
                <a:gridCol w="719267">
                  <a:extLst>
                    <a:ext uri="{9D8B030D-6E8A-4147-A177-3AD203B41FA5}">
                      <a16:colId xmlns:a16="http://schemas.microsoft.com/office/drawing/2014/main" val="3912403911"/>
                    </a:ext>
                  </a:extLst>
                </a:gridCol>
                <a:gridCol w="1484803">
                  <a:extLst>
                    <a:ext uri="{9D8B030D-6E8A-4147-A177-3AD203B41FA5}">
                      <a16:colId xmlns:a16="http://schemas.microsoft.com/office/drawing/2014/main" val="2622435421"/>
                    </a:ext>
                  </a:extLst>
                </a:gridCol>
                <a:gridCol w="1484803">
                  <a:extLst>
                    <a:ext uri="{9D8B030D-6E8A-4147-A177-3AD203B41FA5}">
                      <a16:colId xmlns:a16="http://schemas.microsoft.com/office/drawing/2014/main" val="3612146288"/>
                    </a:ext>
                  </a:extLst>
                </a:gridCol>
              </a:tblGrid>
              <a:tr h="291822">
                <a:tc gridSpan="7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Panel B: State-level Time-varying Covariates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430376"/>
                  </a:ext>
                </a:extLst>
              </a:tr>
              <a:tr h="291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RPS states</a:t>
                      </a:r>
                      <a:endParaRPr lang="en-US" sz="1600" u="sng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 states</a:t>
                      </a:r>
                      <a:endParaRPr lang="en-US" sz="1600" u="sng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831163"/>
                  </a:ext>
                </a:extLst>
              </a:tr>
              <a:tr h="6047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dev)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Min-Max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dev)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Min-Max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936637"/>
                  </a:ext>
                </a:extLst>
              </a:tr>
              <a:tr h="255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Legislature control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DEM)</a:t>
                      </a: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0.417 (0.493)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– 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0.337 (0.473)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– 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4249599"/>
                  </a:ext>
                </a:extLst>
              </a:tr>
              <a:tr h="255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Legislature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GOP)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0.336 (0.473)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– 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0.451 (0.498)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– 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239719"/>
                  </a:ext>
                </a:extLst>
              </a:tr>
              <a:tr h="255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DEM)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0.229 (0.42)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– 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0.172 (0.378)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– 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772887"/>
                  </a:ext>
                </a:extLst>
              </a:tr>
              <a:tr h="255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(GOP)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0.231 (0.422)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– 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0.334 (0.472)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– 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139575"/>
                  </a:ext>
                </a:extLst>
              </a:tr>
              <a:tr h="255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Governing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party (DEM)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0.486 (0.495)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– 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0.377 (0.48)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– 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013980"/>
                  </a:ext>
                </a:extLst>
              </a:tr>
              <a:tr h="255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Log(Gross State Product)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11.854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(1.139)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9.351 – 14.817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11.546 (0.923)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9.45 –13.737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059165"/>
                  </a:ext>
                </a:extLst>
              </a:tr>
              <a:tr h="529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Natural Gas Price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($ per 1000 ft3)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6.126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(3.017)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2.005 –32.39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5.433 (2.129)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0.479 –11.428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1138476"/>
                  </a:ext>
                </a:extLst>
              </a:tr>
              <a:tr h="255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Log(Population)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15.132 (1.036)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13.244 –17.491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14.931 (0.942)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13.025 –16.872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255531"/>
                  </a:ext>
                </a:extLst>
              </a:tr>
              <a:tr h="255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 Metering Program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0.639 (0.48)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– 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0.342 (0.475)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– 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581590"/>
                  </a:ext>
                </a:extLst>
              </a:tr>
              <a:tr h="255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of Energy Exported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0.089 (0.447)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-0.840 – 2.737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0.169 (0.576)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-0.636 – 2.607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191386"/>
                  </a:ext>
                </a:extLst>
              </a:tr>
              <a:tr h="529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HDDs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5642.92 (2019.611)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– 10810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4317.859 (2757.045)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430 – 11702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302648"/>
                  </a:ext>
                </a:extLst>
              </a:tr>
              <a:tr h="529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CDDs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935.448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(896.818)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 – 5213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1550.968 (963.582)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– 4156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789522"/>
                  </a:ext>
                </a:extLst>
              </a:tr>
              <a:tr h="255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NOx Trading Program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0.088 (0.283)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– 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0.064 (0.244)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– 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875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784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417CA9-0451-A2EC-6C7C-F4BB7C0BF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" y="297257"/>
            <a:ext cx="10241280" cy="6400800"/>
          </a:xfrm>
        </p:spPr>
      </p:pic>
    </p:spTree>
    <p:extLst>
      <p:ext uri="{BB962C8B-B14F-4D97-AF65-F5344CB8AC3E}">
        <p14:creationId xmlns:p14="http://schemas.microsoft.com/office/powerpoint/2010/main" val="721075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 of RPS Discrepancy: 5-year average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Following Greenstone and Nath (2022), we estimate the dynamic treatment effects summarized into 5-year periods: </a:t>
            </a:r>
            <a:br>
              <a:rPr lang="en-US" sz="2400" dirty="0"/>
            </a:br>
            <a:r>
              <a:rPr lang="en-US" sz="2400" dirty="0"/>
              <a:t>short-run (0-4 years), medium-run (5-9 years), long-run (&gt;10 years).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en-US" sz="2000" dirty="0"/>
              <a:t>Partially guided by the event study graph</a:t>
            </a:r>
          </a:p>
          <a:p>
            <a:pPr lvl="1"/>
            <a:r>
              <a:rPr lang="en-US" sz="2000" dirty="0"/>
              <a:t>RPS targets usually become tighter over time, some with built-in soft checks (Deschenes et al. 2023)</a:t>
            </a:r>
          </a:p>
          <a:p>
            <a:pPr lvl="2"/>
            <a:r>
              <a:rPr lang="en-US" sz="2000" dirty="0"/>
              <a:t>30% renewable by 2030. Interim goal of 15% by 2015, 18% by 2018, etc.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760506" y="2407241"/>
                <a:ext cx="6096000" cy="12964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≤4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≤9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≥10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≤4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𝐷𝑖𝑠𝑐𝑟𝑒𝑝𝑎𝑛𝑐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≤9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𝐷𝑖𝑠𝑐𝑟𝑒𝑝𝑎𝑛𝑐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≥10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𝐷𝑖𝑠𝑐𝑟𝑒𝑝𝑎𝑛𝑐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506" y="2407241"/>
                <a:ext cx="6096000" cy="1296445"/>
              </a:xfrm>
              <a:prstGeom prst="rect">
                <a:avLst/>
              </a:prstGeom>
              <a:blipFill>
                <a:blip r:embed="rId2"/>
                <a:stretch>
                  <a:fillRect b="-1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8196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4A428FE-773C-5A65-2DF4-0795E1788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" y="298773"/>
            <a:ext cx="10332720" cy="6260454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0C6771-136F-6D6C-2687-A6FA0372D4FC}"/>
              </a:ext>
            </a:extLst>
          </p:cNvPr>
          <p:cNvSpPr txBox="1"/>
          <p:nvPr/>
        </p:nvSpPr>
        <p:spPr>
          <a:xfrm>
            <a:off x="8221211" y="5599462"/>
            <a:ext cx="344577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Binary “</a:t>
            </a:r>
            <a:r>
              <a:rPr lang="en-US" b="1" dirty="0">
                <a:solidFill>
                  <a:srgbClr val="C00000"/>
                </a:solidFill>
              </a:rPr>
              <a:t>discrepancy</a:t>
            </a:r>
            <a:r>
              <a:rPr lang="en-US" dirty="0"/>
              <a:t>” variable: </a:t>
            </a:r>
            <a:r>
              <a:rPr lang="en-US" dirty="0">
                <a:solidFill>
                  <a:srgbClr val="C00000"/>
                </a:solidFill>
              </a:rPr>
              <a:t>binding minimum &lt; nominal goal</a:t>
            </a:r>
          </a:p>
        </p:txBody>
      </p:sp>
    </p:spTree>
    <p:extLst>
      <p:ext uri="{BB962C8B-B14F-4D97-AF65-F5344CB8AC3E}">
        <p14:creationId xmlns:p14="http://schemas.microsoft.com/office/powerpoint/2010/main" val="2091867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988FA-E62D-710F-D9A0-9A7E1744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42C8-7B27-3BDD-589E-BD69AC5F1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Arizona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discrepant</a:t>
            </a:r>
            <a:r>
              <a:rPr lang="zh-CN" altLang="en-US" dirty="0"/>
              <a:t> </a:t>
            </a:r>
            <a:r>
              <a:rPr lang="en-US" altLang="zh-CN" dirty="0"/>
              <a:t>RPS</a:t>
            </a:r>
            <a:r>
              <a:rPr lang="zh-CN" altLang="en-US" dirty="0"/>
              <a:t> </a:t>
            </a:r>
            <a:r>
              <a:rPr lang="en-US" altLang="zh-CN" dirty="0"/>
              <a:t>laws</a:t>
            </a:r>
            <a:r>
              <a:rPr lang="zh-CN" altLang="en-US" dirty="0"/>
              <a:t> </a:t>
            </a:r>
            <a:r>
              <a:rPr lang="en-US" altLang="zh-CN" dirty="0"/>
              <a:t>passed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2001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2006</a:t>
            </a:r>
          </a:p>
          <a:p>
            <a:r>
              <a:rPr lang="en-US" altLang="zh-CN" dirty="0"/>
              <a:t>Counterfactual</a:t>
            </a:r>
            <a:r>
              <a:rPr lang="zh-CN" altLang="en-US" dirty="0"/>
              <a:t> </a:t>
            </a:r>
            <a:r>
              <a:rPr lang="en-US" altLang="zh-CN" dirty="0"/>
              <a:t>prediction:</a:t>
            </a:r>
            <a:r>
              <a:rPr lang="zh-CN" altLang="en-US" dirty="0"/>
              <a:t> </a:t>
            </a:r>
            <a:r>
              <a:rPr lang="en-US" altLang="zh-CN" dirty="0"/>
              <a:t>Clean</a:t>
            </a:r>
            <a:r>
              <a:rPr lang="zh-CN" altLang="en-US" dirty="0"/>
              <a:t> </a:t>
            </a:r>
            <a:r>
              <a:rPr lang="en-US" altLang="zh-CN" dirty="0"/>
              <a:t>RPS</a:t>
            </a:r>
            <a:r>
              <a:rPr lang="zh-CN" altLang="en-US" dirty="0"/>
              <a:t> </a:t>
            </a:r>
            <a:r>
              <a:rPr lang="en-US" altLang="zh-CN" dirty="0"/>
              <a:t>laws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led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44.6%</a:t>
            </a:r>
            <a:r>
              <a:rPr lang="zh-CN" altLang="en-US" dirty="0"/>
              <a:t> </a:t>
            </a:r>
            <a:r>
              <a:rPr lang="en-US" altLang="zh-CN" dirty="0"/>
              <a:t>lower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en-US" altLang="zh-CN" baseline="-25000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emission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electricity</a:t>
            </a:r>
            <a:r>
              <a:rPr lang="zh-CN" altLang="en-US" dirty="0"/>
              <a:t> </a:t>
            </a:r>
            <a:r>
              <a:rPr lang="en-US" altLang="zh-CN" dirty="0"/>
              <a:t>generation</a:t>
            </a:r>
          </a:p>
          <a:p>
            <a:pPr lvl="1"/>
            <a:r>
              <a:rPr lang="en-US" altLang="zh-CN" dirty="0"/>
              <a:t>33.1%</a:t>
            </a:r>
            <a:r>
              <a:rPr lang="zh-CN" altLang="en-US" dirty="0"/>
              <a:t> </a:t>
            </a:r>
            <a:r>
              <a:rPr lang="en-US" altLang="zh-CN" dirty="0"/>
              <a:t>lower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en-US" altLang="zh-CN" baseline="-25000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emission</a:t>
            </a:r>
          </a:p>
          <a:p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3%</a:t>
            </a:r>
            <a:r>
              <a:rPr lang="zh-CN" altLang="en-US" dirty="0"/>
              <a:t> </a:t>
            </a:r>
            <a:r>
              <a:rPr lang="en-US" altLang="zh-CN" dirty="0"/>
              <a:t>discount</a:t>
            </a:r>
            <a:r>
              <a:rPr lang="zh-CN" altLang="en-US" dirty="0"/>
              <a:t> </a:t>
            </a:r>
            <a:r>
              <a:rPr lang="en-US" altLang="zh-CN" dirty="0"/>
              <a:t>rate,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lead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$171-385</a:t>
            </a:r>
            <a:r>
              <a:rPr lang="zh-CN" altLang="en-US" dirty="0"/>
              <a:t> </a:t>
            </a:r>
            <a:r>
              <a:rPr lang="en-US" altLang="zh-CN" dirty="0"/>
              <a:t>million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foregone</a:t>
            </a:r>
            <a:r>
              <a:rPr lang="zh-CN" altLang="en-US" dirty="0"/>
              <a:t> </a:t>
            </a:r>
            <a:r>
              <a:rPr lang="en-US" altLang="zh-CN" dirty="0"/>
              <a:t>environmental</a:t>
            </a:r>
            <a:r>
              <a:rPr lang="zh-CN" altLang="en-US" dirty="0"/>
              <a:t> </a:t>
            </a:r>
            <a:r>
              <a:rPr lang="en-US" altLang="zh-CN" dirty="0"/>
              <a:t>co-benefit</a:t>
            </a:r>
          </a:p>
          <a:p>
            <a:pPr lvl="1"/>
            <a:r>
              <a:rPr lang="en-US" altLang="zh-CN" dirty="0"/>
              <a:t>Mostly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mortality:</a:t>
            </a:r>
            <a:r>
              <a:rPr lang="zh-CN" altLang="en-US" dirty="0"/>
              <a:t> </a:t>
            </a:r>
            <a:r>
              <a:rPr lang="en-US" altLang="zh-CN" dirty="0"/>
              <a:t>$167-380</a:t>
            </a:r>
            <a:r>
              <a:rPr lang="zh-CN" altLang="en-US" dirty="0"/>
              <a:t> </a:t>
            </a:r>
            <a:r>
              <a:rPr lang="en-US" altLang="zh-CN" dirty="0"/>
              <a:t>million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500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Difference in the dynamic treatment effect</a:t>
            </a:r>
            <a:r>
              <a:rPr lang="en-US" dirty="0"/>
              <a:t> due to existence of non-stringent policy design.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57" y="1402221"/>
            <a:ext cx="11798086" cy="495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452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C995D-ED8A-F7DD-A0F3-83FE370D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driving the observed divergence?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C80CA-034E-7A78-FC29-DEFFABC07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Clean RPS laws lead to:</a:t>
            </a:r>
          </a:p>
          <a:p>
            <a:r>
              <a:rPr lang="en-US" altLang="zh-CN" dirty="0"/>
              <a:t>Quick</a:t>
            </a:r>
            <a:r>
              <a:rPr lang="zh-CN" altLang="en-US" dirty="0"/>
              <a:t> </a:t>
            </a:r>
            <a:r>
              <a:rPr lang="en-US" altLang="zh-CN" dirty="0"/>
              <a:t>transition</a:t>
            </a:r>
            <a:r>
              <a:rPr lang="zh-CN" altLang="en-US" dirty="0"/>
              <a:t> </a:t>
            </a:r>
            <a:r>
              <a:rPr lang="en-US" altLang="zh-CN" dirty="0"/>
              <a:t>away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en-US" dirty="0"/>
              <a:t> </a:t>
            </a:r>
            <a:r>
              <a:rPr lang="en-US" altLang="zh-CN" dirty="0"/>
              <a:t>c</a:t>
            </a:r>
            <a:r>
              <a:rPr lang="en-US" dirty="0"/>
              <a:t>oal and oil</a:t>
            </a:r>
            <a:r>
              <a:rPr lang="zh-CN" altLang="en-US" dirty="0"/>
              <a:t> </a:t>
            </a:r>
            <a:r>
              <a:rPr lang="en-US" altLang="zh-CN" dirty="0"/>
              <a:t>generation</a:t>
            </a:r>
          </a:p>
          <a:p>
            <a:pPr lvl="1"/>
            <a:r>
              <a:rPr lang="en-US" altLang="zh-CN" dirty="0"/>
              <a:t>Driving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environmental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clean</a:t>
            </a:r>
            <a:r>
              <a:rPr lang="zh-CN" altLang="en-US" dirty="0"/>
              <a:t> </a:t>
            </a:r>
            <a:r>
              <a:rPr lang="en-US" altLang="zh-CN" dirty="0"/>
              <a:t>RPS</a:t>
            </a:r>
            <a:r>
              <a:rPr lang="zh-CN" altLang="en-US" dirty="0"/>
              <a:t> </a:t>
            </a:r>
            <a:r>
              <a:rPr lang="en-US" altLang="zh-CN" dirty="0"/>
              <a:t>laws</a:t>
            </a:r>
            <a:endParaRPr lang="en-US" dirty="0"/>
          </a:p>
          <a:p>
            <a:r>
              <a:rPr lang="en-US" altLang="zh-CN" dirty="0"/>
              <a:t>Partially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r>
              <a:rPr lang="en-US" dirty="0"/>
              <a:t>ompensated by faster growth in natural gas generation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Dirty RPS laws:</a:t>
            </a:r>
          </a:p>
          <a:p>
            <a:r>
              <a:rPr lang="en-US" altLang="zh-CN" dirty="0"/>
              <a:t>Slower</a:t>
            </a:r>
            <a:r>
              <a:rPr lang="zh-CN" altLang="en-US" dirty="0"/>
              <a:t> </a:t>
            </a:r>
            <a:r>
              <a:rPr lang="en-US" altLang="zh-CN" dirty="0"/>
              <a:t>transition</a:t>
            </a:r>
            <a:r>
              <a:rPr lang="zh-CN" altLang="en-US" dirty="0"/>
              <a:t> </a:t>
            </a:r>
            <a:r>
              <a:rPr lang="en-US" altLang="zh-CN" dirty="0"/>
              <a:t>away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coal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oil</a:t>
            </a:r>
            <a:r>
              <a:rPr lang="zh-CN" altLang="en-US" dirty="0"/>
              <a:t> </a:t>
            </a:r>
            <a:r>
              <a:rPr lang="en-US" altLang="zh-CN" dirty="0"/>
              <a:t>generation</a:t>
            </a:r>
            <a:r>
              <a:rPr lang="zh-CN" altLang="en-US" dirty="0"/>
              <a:t> </a:t>
            </a:r>
            <a:r>
              <a:rPr lang="en-US" altLang="zh-CN" dirty="0"/>
              <a:t>(but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faster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non-RPS</a:t>
            </a:r>
            <a:r>
              <a:rPr lang="zh-CN" altLang="en-US" dirty="0"/>
              <a:t> </a:t>
            </a:r>
            <a:r>
              <a:rPr lang="en-US" altLang="zh-CN" dirty="0"/>
              <a:t>states)</a:t>
            </a:r>
          </a:p>
          <a:p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increase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wind</a:t>
            </a:r>
            <a:r>
              <a:rPr lang="zh-CN" altLang="en-US" dirty="0"/>
              <a:t> </a:t>
            </a:r>
            <a:r>
              <a:rPr lang="en-US" altLang="zh-CN" dirty="0"/>
              <a:t>generation</a:t>
            </a:r>
          </a:p>
          <a:p>
            <a:endParaRPr lang="en-US" altLang="zh-CN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8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Renewable Portfolio Standards (RPS)?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RPS is a </a:t>
            </a:r>
            <a:r>
              <a:rPr lang="en-US" b="1" dirty="0"/>
              <a:t>state-level</a:t>
            </a:r>
            <a:r>
              <a:rPr lang="en-US" dirty="0"/>
              <a:t> policy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dirty="0"/>
              <a:t>requir</a:t>
            </a:r>
            <a:r>
              <a:rPr lang="en-US" altLang="zh-CN" dirty="0"/>
              <a:t>es</a:t>
            </a:r>
            <a:r>
              <a:rPr lang="en-US" dirty="0"/>
              <a:t>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specific percentage of electricity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sales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from renewable resources</a:t>
            </a:r>
          </a:p>
          <a:p>
            <a:pPr lvl="1"/>
            <a:r>
              <a:rPr lang="en-US" dirty="0"/>
              <a:t>36 states + DC have passed RPS policies as of 2021</a:t>
            </a:r>
          </a:p>
          <a:p>
            <a:r>
              <a:rPr lang="en-US" dirty="0"/>
              <a:t>RPS vs. Clean Energy Standard (CES)</a:t>
            </a:r>
          </a:p>
          <a:p>
            <a:pPr lvl="1"/>
            <a:r>
              <a:rPr lang="en-US" dirty="0"/>
              <a:t>“Clean Energy” can include nuclear which is non-renewable.</a:t>
            </a:r>
          </a:p>
          <a:p>
            <a:pPr lvl="1"/>
            <a:r>
              <a:rPr lang="en-US" b="1" dirty="0"/>
              <a:t>This study treats them as the same policy.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Policy goals of RPS: </a:t>
            </a:r>
          </a:p>
          <a:p>
            <a:pPr lvl="1"/>
            <a:r>
              <a:rPr lang="en-US" dirty="0"/>
              <a:t>Energy independence/diversification</a:t>
            </a:r>
          </a:p>
          <a:p>
            <a:pPr lvl="1"/>
            <a:r>
              <a:rPr lang="en-US" dirty="0"/>
              <a:t>Decarbonization</a:t>
            </a:r>
          </a:p>
          <a:p>
            <a:pPr lvl="1"/>
            <a:r>
              <a:rPr lang="en-US" dirty="0"/>
              <a:t>Non-GHG pollution is generally </a:t>
            </a:r>
            <a:r>
              <a:rPr lang="en-US" u="sng" dirty="0"/>
              <a:t>NOT</a:t>
            </a:r>
            <a:r>
              <a:rPr lang="en-US" dirty="0"/>
              <a:t> part of the legislative intent for most RPS</a:t>
            </a:r>
          </a:p>
        </p:txBody>
      </p:sp>
    </p:spTree>
    <p:extLst>
      <p:ext uri="{BB962C8B-B14F-4D97-AF65-F5344CB8AC3E}">
        <p14:creationId xmlns:p14="http://schemas.microsoft.com/office/powerpoint/2010/main" val="320908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Decomposing</a:t>
            </a:r>
            <a:r>
              <a:rPr lang="en-US" dirty="0"/>
              <a:t> “policy design” effect through 4 types of discrepancies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The dynamic treatment effects are summarized into 5-year periods: short-run (0-4 years), medium-run (5-9 years), long-run (&gt;10 years).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b="1" dirty="0"/>
                  <a:t>Design-specific effects </a:t>
                </a:r>
                <a:r>
                  <a:rPr lang="en-US" sz="2400" dirty="0"/>
                  <a:t>estimated by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sz="2400" b="1" dirty="0"/>
                  <a:t> coefficients </a:t>
                </a:r>
                <a:r>
                  <a:rPr lang="en-US" sz="2400" dirty="0"/>
                  <a:t>of the discrepancy indicators</a:t>
                </a:r>
              </a:p>
              <a:p>
                <a:pPr lvl="1"/>
                <a:r>
                  <a:rPr lang="en-US" sz="2000" b="0" dirty="0"/>
                  <a:t>Excluded sales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lvl="1"/>
                <a:r>
                  <a:rPr lang="en-US" sz="2000" dirty="0"/>
                  <a:t>Voluntary target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lvl="1"/>
                <a:r>
                  <a:rPr lang="en-US" sz="2000" dirty="0"/>
                  <a:t>Credit multiplier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lvl="1"/>
                <a:r>
                  <a:rPr lang="en-US" sz="2000" dirty="0"/>
                  <a:t>Carbon exemption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558" r="-121" b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913929" y="2229271"/>
                <a:ext cx="6096000" cy="20022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𝟏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≤4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𝟏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5≤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≤9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𝟏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≥10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</m:oMath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𝟏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≤4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𝟏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5≤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≤9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𝟏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≥10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𝑠𝑡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929" y="2229271"/>
                <a:ext cx="6096000" cy="20022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86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13BB-727D-2F0E-A333-FDF604D2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evidence on the impact of RPS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9FF60-BB37-4627-9F34-82BC580F8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Recent causal evidence suggests that RPS policy:</a:t>
            </a:r>
          </a:p>
          <a:p>
            <a:r>
              <a:rPr lang="en-US" dirty="0"/>
              <a:t>Increases retail electricity price by 2-11%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(Upton and Snyder 2015; Greenstone and Nath, 2021; Wolverton et al. 2023)</a:t>
            </a:r>
          </a:p>
          <a:p>
            <a:r>
              <a:rPr lang="en-US" dirty="0"/>
              <a:t>Decreases carbon emission by 10-25%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(Greenstone and Nath, 2021)</a:t>
            </a:r>
          </a:p>
          <a:p>
            <a:pPr lvl="1"/>
            <a:r>
              <a:rPr lang="en-US" dirty="0"/>
              <a:t>RPS is relatively cost-ineffective as a climate policy: $60-300 per ton of CO2 abatement</a:t>
            </a:r>
          </a:p>
          <a:p>
            <a:pPr>
              <a:lnSpc>
                <a:spcPct val="100000"/>
              </a:lnSpc>
            </a:pPr>
            <a:r>
              <a:rPr lang="en-US" dirty="0"/>
              <a:t>Small increases in renewable energy deployment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(Greenstone and Nath 2023; Fullerton and Ta 2022; Feldman and Levinson 2023; Deschenes et al. 2023)</a:t>
            </a:r>
          </a:p>
          <a:p>
            <a:r>
              <a:rPr lang="en-US" dirty="0"/>
              <a:t>Large reductions of in-state and out-of-state coal generation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(Hollingsworth and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Rudik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C8162-57E9-5304-DF30-59C9A7E0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Less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clear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in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literature: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/>
              <a:t>environmental</a:t>
            </a:r>
            <a:r>
              <a:rPr lang="zh-CN" altLang="en-US" dirty="0"/>
              <a:t> </a:t>
            </a:r>
            <a:r>
              <a:rPr lang="en-US" altLang="zh-CN" dirty="0"/>
              <a:t>effects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4DD01-4E9C-09CC-4BCB-E21B36339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theory</a:t>
            </a:r>
            <a:r>
              <a:rPr lang="zh-CN" altLang="en-US" dirty="0"/>
              <a:t> </a:t>
            </a:r>
            <a:r>
              <a:rPr lang="en-US" altLang="zh-CN" dirty="0"/>
              <a:t>renewable</a:t>
            </a:r>
            <a:r>
              <a:rPr lang="zh-CN" altLang="en-US" dirty="0"/>
              <a:t> </a:t>
            </a:r>
            <a:r>
              <a:rPr lang="en-US" altLang="zh-CN" dirty="0"/>
              <a:t>energy</a:t>
            </a:r>
            <a:r>
              <a:rPr lang="zh-CN" altLang="en-US" dirty="0"/>
              <a:t> </a:t>
            </a:r>
            <a:r>
              <a:rPr lang="en-US" altLang="zh-CN" dirty="0"/>
              <a:t>provides</a:t>
            </a:r>
            <a:r>
              <a:rPr lang="zh-CN" altLang="en-US" dirty="0"/>
              <a:t> </a:t>
            </a:r>
            <a:r>
              <a:rPr lang="en-US" altLang="zh-CN" dirty="0"/>
              <a:t>non-climate</a:t>
            </a:r>
            <a:r>
              <a:rPr lang="zh-CN" altLang="en-US" dirty="0"/>
              <a:t> </a:t>
            </a:r>
            <a:r>
              <a:rPr lang="en-US" altLang="zh-CN" dirty="0"/>
              <a:t>environmental</a:t>
            </a:r>
            <a:r>
              <a:rPr lang="zh-CN" altLang="en-US" dirty="0"/>
              <a:t> </a:t>
            </a:r>
            <a:r>
              <a:rPr lang="en-US" altLang="zh-CN" dirty="0"/>
              <a:t>benefits</a:t>
            </a:r>
          </a:p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Empirical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evidence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is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scarce,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many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based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on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simulation</a:t>
            </a:r>
            <a:r>
              <a:rPr lang="zh-CN" altLang="en-US" dirty="0"/>
              <a:t> </a:t>
            </a:r>
            <a:r>
              <a:rPr lang="en-US" sz="1800" kern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(Johnson and </a:t>
            </a:r>
            <a:r>
              <a:rPr lang="en-US" sz="1800" kern="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Novacheck</a:t>
            </a:r>
            <a:r>
              <a:rPr lang="en-US" sz="1800" kern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2015; </a:t>
            </a:r>
            <a:r>
              <a:rPr lang="en-US" sz="1800" kern="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Barbose</a:t>
            </a:r>
            <a:r>
              <a:rPr lang="en-US" sz="1800" kern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et al. 2016; Wiser et al. 2017</a:t>
            </a:r>
            <a:r>
              <a:rPr lang="en-US" altLang="zh-CN" sz="1800" kern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dirty="0">
                <a:effectLst/>
              </a:rPr>
              <a:t> </a:t>
            </a:r>
          </a:p>
          <a:p>
            <a:pPr lvl="1"/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energy</a:t>
            </a:r>
            <a:r>
              <a:rPr lang="zh-CN" altLang="en-US" dirty="0"/>
              <a:t> </a:t>
            </a:r>
            <a:r>
              <a:rPr lang="en-US" altLang="zh-CN" dirty="0"/>
              <a:t>mix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corresponding</a:t>
            </a:r>
            <a:r>
              <a:rPr lang="zh-CN" altLang="en-US" dirty="0"/>
              <a:t> </a:t>
            </a:r>
            <a:r>
              <a:rPr lang="en-US" altLang="zh-CN" dirty="0"/>
              <a:t>change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r>
              <a:rPr lang="zh-CN" altLang="en-US" dirty="0"/>
              <a:t> </a:t>
            </a:r>
            <a:r>
              <a:rPr lang="en-US" altLang="zh-CN" dirty="0"/>
              <a:t>pollution</a:t>
            </a:r>
            <a:r>
              <a:rPr lang="zh-CN" altLang="en-US" dirty="0"/>
              <a:t> </a:t>
            </a:r>
            <a:r>
              <a:rPr lang="en-US" altLang="zh-CN" dirty="0"/>
              <a:t>emission</a:t>
            </a:r>
          </a:p>
          <a:p>
            <a:pPr lvl="1"/>
            <a:r>
              <a:rPr lang="en-US" altLang="zh-CN" dirty="0"/>
              <a:t>Co-benefit</a:t>
            </a:r>
            <a:r>
              <a:rPr lang="zh-CN" altLang="en-US" dirty="0"/>
              <a:t> </a:t>
            </a:r>
            <a:r>
              <a:rPr lang="en-US" altLang="zh-CN" dirty="0"/>
              <a:t>~$1.5</a:t>
            </a:r>
            <a:r>
              <a:rPr lang="zh-CN" altLang="en-US" dirty="0"/>
              <a:t> </a:t>
            </a:r>
            <a:r>
              <a:rPr lang="en-US" altLang="zh-CN" dirty="0"/>
              <a:t>billion</a:t>
            </a:r>
            <a:r>
              <a:rPr lang="zh-CN" altLang="en-US" dirty="0"/>
              <a:t> </a:t>
            </a:r>
            <a:r>
              <a:rPr lang="en-US" altLang="zh-CN" dirty="0"/>
              <a:t>annually</a:t>
            </a:r>
          </a:p>
          <a:p>
            <a:r>
              <a:rPr lang="en-US" altLang="zh-CN" dirty="0"/>
              <a:t>Closest</a:t>
            </a:r>
            <a:r>
              <a:rPr lang="zh-CN" altLang="en-US" dirty="0"/>
              <a:t> </a:t>
            </a:r>
            <a:r>
              <a:rPr lang="en-US" altLang="zh-CN" dirty="0"/>
              <a:t>empirical</a:t>
            </a:r>
            <a:r>
              <a:rPr lang="zh-CN" altLang="en-US" dirty="0"/>
              <a:t> </a:t>
            </a:r>
            <a:r>
              <a:rPr lang="en-US" altLang="zh-CN" dirty="0"/>
              <a:t>evidence:</a:t>
            </a:r>
            <a:r>
              <a:rPr lang="zh-CN" altLang="en-US" dirty="0"/>
              <a:t> </a:t>
            </a:r>
            <a:r>
              <a:rPr lang="en-US" altLang="zh-CN" dirty="0"/>
              <a:t>Hollingsworth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Rudik</a:t>
            </a:r>
            <a:r>
              <a:rPr lang="zh-CN" altLang="en-US" dirty="0"/>
              <a:t> </a:t>
            </a:r>
            <a:r>
              <a:rPr lang="en-US" altLang="zh-CN" dirty="0"/>
              <a:t>(2019</a:t>
            </a:r>
            <a:r>
              <a:rPr lang="zh-CN" altLang="en-US" dirty="0"/>
              <a:t> </a:t>
            </a:r>
            <a:r>
              <a:rPr lang="en-US" altLang="zh-CN" dirty="0"/>
              <a:t>JAERE):</a:t>
            </a:r>
          </a:p>
          <a:p>
            <a:pPr lvl="1"/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REC</a:t>
            </a:r>
            <a:r>
              <a:rPr lang="zh-CN" altLang="en-US" dirty="0"/>
              <a:t> </a:t>
            </a:r>
            <a:r>
              <a:rPr lang="en-US" altLang="zh-CN" dirty="0"/>
              <a:t>demand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state/facility</a:t>
            </a:r>
            <a:r>
              <a:rPr lang="zh-CN" altLang="en-US" dirty="0"/>
              <a:t> </a:t>
            </a:r>
            <a:r>
              <a:rPr lang="en-US" altLang="zh-CN" dirty="0"/>
              <a:t>levels</a:t>
            </a:r>
          </a:p>
          <a:p>
            <a:pPr lvl="1"/>
            <a:r>
              <a:rPr lang="en-US" altLang="zh-CN" dirty="0"/>
              <a:t>Simulate</a:t>
            </a:r>
            <a:r>
              <a:rPr lang="zh-CN" altLang="en-US" dirty="0"/>
              <a:t> </a:t>
            </a:r>
            <a:r>
              <a:rPr lang="en-US" altLang="zh-CN" dirty="0"/>
              <a:t>pollution</a:t>
            </a:r>
            <a:r>
              <a:rPr lang="zh-CN" altLang="en-US" dirty="0"/>
              <a:t> </a:t>
            </a:r>
            <a:r>
              <a:rPr lang="en-US" altLang="zh-CN" dirty="0"/>
              <a:t>reduction,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monetize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Mueller</a:t>
            </a:r>
            <a:r>
              <a:rPr lang="zh-CN" altLang="en-US" dirty="0"/>
              <a:t> </a:t>
            </a:r>
            <a:r>
              <a:rPr lang="en-US" altLang="zh-CN" dirty="0"/>
              <a:t>et</a:t>
            </a:r>
            <a:r>
              <a:rPr lang="zh-CN" altLang="en-US" dirty="0"/>
              <a:t> </a:t>
            </a:r>
            <a:r>
              <a:rPr lang="en-US" altLang="zh-CN" dirty="0"/>
              <a:t>al. (2013)’s</a:t>
            </a:r>
            <a:r>
              <a:rPr lang="zh-CN" altLang="en-US" dirty="0"/>
              <a:t> </a:t>
            </a:r>
            <a:r>
              <a:rPr lang="en-US" altLang="zh-CN" dirty="0"/>
              <a:t>air</a:t>
            </a:r>
            <a:r>
              <a:rPr lang="zh-CN" altLang="en-US" dirty="0"/>
              <a:t> </a:t>
            </a:r>
            <a:r>
              <a:rPr lang="en-US" altLang="zh-CN" dirty="0"/>
              <a:t>pollution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pPr lvl="1"/>
            <a:r>
              <a:rPr lang="en-US" altLang="zh-CN" dirty="0"/>
              <a:t>Co-benefits from $100,000 to over $100 million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1%</a:t>
            </a:r>
            <a:r>
              <a:rPr lang="zh-CN" altLang="en-US" dirty="0"/>
              <a:t> </a:t>
            </a:r>
            <a:r>
              <a:rPr lang="en-US" altLang="zh-CN" dirty="0"/>
              <a:t>increase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nominal</a:t>
            </a:r>
            <a:r>
              <a:rPr lang="zh-CN" altLang="en-US" dirty="0"/>
              <a:t> </a:t>
            </a:r>
            <a:r>
              <a:rPr lang="en-US" altLang="zh-CN" dirty="0"/>
              <a:t>RPS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59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005E-648C-67E6-D674-A769EFEC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Policy design matter: </a:t>
            </a:r>
            <a:r>
              <a:rPr lang="en-US" dirty="0"/>
              <a:t>the role of policy stringency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E8D3E-E0CA-0B3C-7B18-766927693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RPS laws can differ widely from each other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(Carley et al. 2012;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Fischlein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and Smith 2013; Bernstein and Hoffmann 2018; Carley et al. 2018) </a:t>
            </a:r>
            <a:r>
              <a:rPr lang="en-US" dirty="0"/>
              <a:t>in a variety of ways:</a:t>
            </a:r>
          </a:p>
          <a:p>
            <a:pPr lvl="1"/>
            <a:r>
              <a:rPr lang="en-US" dirty="0"/>
              <a:t>Percentage requirement (nominal goal)</a:t>
            </a:r>
          </a:p>
          <a:p>
            <a:pPr lvl="1"/>
            <a:r>
              <a:rPr lang="en-US" dirty="0"/>
              <a:t>Design features: multipliers, exemptions, voluntary goals etc.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Limited evidence that systematically documents stringency and its impacts</a:t>
            </a:r>
          </a:p>
          <a:p>
            <a:pPr lvl="1"/>
            <a:r>
              <a:rPr lang="en-US" dirty="0"/>
              <a:t>Carley et al. (2018</a:t>
            </a:r>
            <a:r>
              <a:rPr lang="zh-CN" altLang="en-US" dirty="0"/>
              <a:t> </a:t>
            </a:r>
            <a:r>
              <a:rPr lang="en-US" altLang="zh-CN" dirty="0"/>
              <a:t>Nature</a:t>
            </a:r>
            <a:r>
              <a:rPr lang="zh-CN" altLang="en-US" dirty="0"/>
              <a:t> </a:t>
            </a:r>
            <a:r>
              <a:rPr lang="en-US" altLang="zh-CN" dirty="0"/>
              <a:t>Energy</a:t>
            </a:r>
            <a:r>
              <a:rPr lang="en-US" dirty="0"/>
              <a:t>): more stringent laws lead to higher renewable adoption with a mixed quantitative-qualitative scoring system</a:t>
            </a:r>
          </a:p>
          <a:p>
            <a:pPr lvl="1"/>
            <a:r>
              <a:rPr lang="en-US" dirty="0"/>
              <a:t>DSIRE database (NC State): a database on RPS stringency but does not enable structured comparisons of technology types</a:t>
            </a:r>
          </a:p>
          <a:p>
            <a:pPr lvl="1"/>
            <a:r>
              <a:rPr lang="en-US" altLang="zh-CN" dirty="0"/>
              <a:t>Hong</a:t>
            </a:r>
            <a:r>
              <a:rPr lang="zh-CN" altLang="en-US" dirty="0"/>
              <a:t> </a:t>
            </a:r>
            <a:r>
              <a:rPr lang="en-US" altLang="zh-CN" dirty="0"/>
              <a:t>et</a:t>
            </a:r>
            <a:r>
              <a:rPr lang="zh-CN" altLang="en-US" dirty="0"/>
              <a:t> </a:t>
            </a:r>
            <a:r>
              <a:rPr lang="en-US" altLang="zh-CN" dirty="0"/>
              <a:t>al.</a:t>
            </a:r>
            <a:r>
              <a:rPr lang="zh-CN" altLang="en-US" dirty="0"/>
              <a:t> </a:t>
            </a:r>
            <a:r>
              <a:rPr lang="en-US" altLang="zh-CN" dirty="0"/>
              <a:t>(2023</a:t>
            </a:r>
            <a:r>
              <a:rPr lang="zh-CN" altLang="en-US" dirty="0"/>
              <a:t> </a:t>
            </a:r>
            <a:r>
              <a:rPr lang="en-US" altLang="zh-CN" dirty="0"/>
              <a:t>NBER</a:t>
            </a:r>
            <a:r>
              <a:rPr lang="zh-CN" altLang="en-US" dirty="0"/>
              <a:t> </a:t>
            </a:r>
            <a:r>
              <a:rPr lang="en-US" altLang="zh-CN" dirty="0"/>
              <a:t>WP):</a:t>
            </a:r>
            <a:r>
              <a:rPr lang="zh-CN" altLang="en-US" dirty="0"/>
              <a:t> </a:t>
            </a:r>
            <a:r>
              <a:rPr lang="en-US" altLang="zh-CN" dirty="0"/>
              <a:t>Exempted</a:t>
            </a:r>
            <a:r>
              <a:rPr lang="zh-CN" altLang="en-US" dirty="0"/>
              <a:t> </a:t>
            </a:r>
            <a:r>
              <a:rPr lang="en-US" altLang="zh-CN" dirty="0"/>
              <a:t>municipal</a:t>
            </a:r>
            <a:r>
              <a:rPr lang="zh-CN" altLang="en-US" dirty="0"/>
              <a:t> </a:t>
            </a:r>
            <a:r>
              <a:rPr lang="en-US" altLang="zh-CN" dirty="0"/>
              <a:t>generation</a:t>
            </a:r>
            <a:r>
              <a:rPr lang="zh-CN" altLang="en-US" dirty="0"/>
              <a:t> </a:t>
            </a:r>
            <a:r>
              <a:rPr lang="en-US" altLang="zh-CN" dirty="0"/>
              <a:t>facilities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less</a:t>
            </a:r>
            <a:r>
              <a:rPr lang="zh-CN" altLang="en-US" dirty="0"/>
              <a:t> </a:t>
            </a:r>
            <a:r>
              <a:rPr lang="en-US" altLang="zh-CN" dirty="0"/>
              <a:t>constrained</a:t>
            </a:r>
            <a:r>
              <a:rPr lang="zh-CN" altLang="en-US" dirty="0"/>
              <a:t> </a:t>
            </a:r>
            <a:r>
              <a:rPr lang="en-US" altLang="zh-CN" dirty="0"/>
              <a:t>financially</a:t>
            </a:r>
            <a:r>
              <a:rPr lang="zh-CN" altLang="en-US" dirty="0"/>
              <a:t> </a:t>
            </a:r>
            <a:r>
              <a:rPr lang="en-US" altLang="zh-CN" dirty="0"/>
              <a:t>compared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commercial</a:t>
            </a:r>
            <a:r>
              <a:rPr lang="zh-CN" altLang="en-US" dirty="0"/>
              <a:t> </a:t>
            </a:r>
            <a:r>
              <a:rPr lang="en-US" altLang="zh-CN" dirty="0"/>
              <a:t>counterparts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62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12990-D54F-2CD0-8AC5-6A636655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study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13812-809A-6FD6-BF9B-8382A97FE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144"/>
            <a:ext cx="10515600" cy="48449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Construct a new, unified metric of RPS stringency</a:t>
            </a:r>
          </a:p>
          <a:p>
            <a:r>
              <a:rPr lang="en-US" dirty="0"/>
              <a:t>Provide causal estimates on the heterogenous environmental effects of RPS associated with policy design:</a:t>
            </a:r>
          </a:p>
          <a:p>
            <a:pPr lvl="1"/>
            <a:r>
              <a:rPr lang="en-US" dirty="0"/>
              <a:t>Pooled together, on average RPS mildly reduces SO</a:t>
            </a:r>
            <a:r>
              <a:rPr lang="en-US" baseline="-25000" dirty="0"/>
              <a:t>2</a:t>
            </a:r>
            <a:r>
              <a:rPr lang="en-US" dirty="0"/>
              <a:t> emission and has negative but insignificant effects on NOx emission or ambient air quality</a:t>
            </a:r>
          </a:p>
          <a:p>
            <a:pPr lvl="1"/>
            <a:r>
              <a:rPr lang="en-US" b="1" dirty="0"/>
              <a:t>The RPS effect differs widely by policy stringency:</a:t>
            </a:r>
          </a:p>
          <a:p>
            <a:pPr lvl="2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States with “clean” RPS laws: Large reductions in SO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and NO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emission, improvement in ambient air quality</a:t>
            </a:r>
          </a:p>
          <a:p>
            <a:pPr lvl="2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States with “discrepant” RPS laws: 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Small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reduction in SO</a:t>
            </a:r>
            <a:r>
              <a:rPr lang="en-US" baseline="-25000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no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reduction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in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NO</a:t>
            </a:r>
            <a:r>
              <a:rPr lang="en-US" baseline="-25000" dirty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emissions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no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ambient air quality</a:t>
            </a:r>
            <a:r>
              <a:rPr lang="zh-CN" alt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4">
                    <a:lumMod val="50000"/>
                  </a:schemeClr>
                </a:solidFill>
              </a:rPr>
              <a:t>improvement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/>
              <a:t>Effects driven by differential shifts in generation sources</a:t>
            </a:r>
          </a:p>
          <a:p>
            <a:pPr lvl="1"/>
            <a:r>
              <a:rPr lang="en-US" dirty="0"/>
              <a:t>States with clean RPS laws transit away from coal faster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Forgone co-benefits </a:t>
            </a:r>
            <a:r>
              <a:rPr lang="en-US" dirty="0"/>
              <a:t>are estimated to be </a:t>
            </a:r>
            <a:r>
              <a:rPr lang="en-US" altLang="zh-CN" b="1" dirty="0"/>
              <a:t>$12-22</a:t>
            </a:r>
            <a:r>
              <a:rPr lang="zh-CN" altLang="en-US" b="1" dirty="0"/>
              <a:t> </a:t>
            </a:r>
            <a:r>
              <a:rPr lang="en-US" altLang="zh-CN" b="1" dirty="0"/>
              <a:t>billion</a:t>
            </a:r>
            <a:r>
              <a:rPr lang="zh-CN" altLang="en-US" b="1" dirty="0"/>
              <a:t> </a:t>
            </a:r>
            <a:r>
              <a:rPr lang="en-US" altLang="zh-CN" b="1" dirty="0"/>
              <a:t>in</a:t>
            </a:r>
            <a:r>
              <a:rPr lang="zh-CN" altLang="en-US" b="1" dirty="0"/>
              <a:t> </a:t>
            </a:r>
            <a:r>
              <a:rPr lang="en-US" altLang="zh-CN" b="1" dirty="0"/>
              <a:t>year 2016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6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Method: </a:t>
            </a:r>
            <a:r>
              <a:rPr lang="en-US" dirty="0" err="1"/>
              <a:t>DiD</a:t>
            </a:r>
            <a:r>
              <a:rPr lang="en-US" dirty="0"/>
              <a:t> with Staggered Treatment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720" y="1377737"/>
            <a:ext cx="7984214" cy="48720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85632" y="1371600"/>
            <a:ext cx="310896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RPS states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defined as states that have passed RPS policies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1990-2018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analyses exclude 4 states that had RPS between 1990-2012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West Virginia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repealed its RPS in 2015.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Iowa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RPS targets in terms of renewable </a:t>
            </a: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levels rather than % of retail electricity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Kansas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requires a percentage of </a:t>
            </a: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electricity demand.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614D86-B427-3C58-B2F8-BB5FCE5D4D80}"/>
              </a:ext>
            </a:extLst>
          </p:cNvPr>
          <p:cNvSpPr txBox="1"/>
          <p:nvPr/>
        </p:nvSpPr>
        <p:spPr>
          <a:xfrm>
            <a:off x="1098958" y="1644242"/>
            <a:ext cx="4874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Treatment occurred in the RPS legislation year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34 RPS states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12 Control states</a:t>
            </a:r>
          </a:p>
        </p:txBody>
      </p:sp>
    </p:spTree>
    <p:extLst>
      <p:ext uri="{BB962C8B-B14F-4D97-AF65-F5344CB8AC3E}">
        <p14:creationId xmlns:p14="http://schemas.microsoft.com/office/powerpoint/2010/main" val="3694596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2740</TotalTime>
  <Words>3051</Words>
  <Application>Microsoft Office PowerPoint</Application>
  <PresentationFormat>Widescreen</PresentationFormat>
  <Paragraphs>433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Cleaner bills, cleaner air:  the environmental consequence of Renewable Portfolio Standards (RPS) policy design</vt:lpstr>
      <vt:lpstr>Motivation</vt:lpstr>
      <vt:lpstr>What is Renewable Portfolio Standards (RPS)?</vt:lpstr>
      <vt:lpstr>What is Renewable Portfolio Standards (RPS)?</vt:lpstr>
      <vt:lpstr>Empirical evidence on the impact of RPS</vt:lpstr>
      <vt:lpstr>Less clear in the literature: environmental effects of RPS</vt:lpstr>
      <vt:lpstr>Policy design matter: the role of policy stringency</vt:lpstr>
      <vt:lpstr>What’s this study about?</vt:lpstr>
      <vt:lpstr>Method: DiD with Staggered Treatment</vt:lpstr>
      <vt:lpstr>Method: Documenting discrepancy in policy design</vt:lpstr>
      <vt:lpstr>“Excluded Sales” example: Arizona (2001)</vt:lpstr>
      <vt:lpstr>“Credit Multipliers” example: Virginia (2007) </vt:lpstr>
      <vt:lpstr>“Carbon Exemption” example: Colorado (2004) </vt:lpstr>
      <vt:lpstr>Method: Creating the RPS Statues Database</vt:lpstr>
      <vt:lpstr>PowerPoint Presentation</vt:lpstr>
      <vt:lpstr>Empirical Strategy: Difference-in-Differences</vt:lpstr>
      <vt:lpstr>PowerPoint Presentation</vt:lpstr>
      <vt:lpstr>Impact of Policy Stringency in RPS Policy Design</vt:lpstr>
      <vt:lpstr>Difference in the dynamic treatment effect due to existence of non-stringent policy design. </vt:lpstr>
      <vt:lpstr>Pretrend check: clean vs. discrepant RPS (Roth 2022)</vt:lpstr>
      <vt:lpstr>Impact of RPS Discrepancy on emission</vt:lpstr>
      <vt:lpstr>Monetizing air quality co-benefits</vt:lpstr>
      <vt:lpstr>Monetized benefit</vt:lpstr>
      <vt:lpstr>PowerPoint Presentation</vt:lpstr>
      <vt:lpstr>What is driving the observed divergence?</vt:lpstr>
      <vt:lpstr>RPS discrepancy due to “excluded sales” is most influential</vt:lpstr>
      <vt:lpstr>Conclusions</vt:lpstr>
      <vt:lpstr>Supplementary Slides</vt:lpstr>
      <vt:lpstr>Contributions to Literature</vt:lpstr>
      <vt:lpstr>Data sample years 1990-2018  36 RPS states  years before and after policy treatment from 1997 to 2014  range of τ for a balanced panel:  -7≤τ≤4</vt:lpstr>
      <vt:lpstr>Difference-in-Differences to identify policy effect</vt:lpstr>
      <vt:lpstr>PowerPoint Presentation</vt:lpstr>
      <vt:lpstr>PowerPoint Presentation</vt:lpstr>
      <vt:lpstr>PowerPoint Presentation</vt:lpstr>
      <vt:lpstr>Impact of RPS Discrepancy: 5-year average</vt:lpstr>
      <vt:lpstr>PowerPoint Presentation</vt:lpstr>
      <vt:lpstr>Example</vt:lpstr>
      <vt:lpstr>Difference in the dynamic treatment effect due to existence of non-stringent policy design. </vt:lpstr>
      <vt:lpstr>What is driving the observed divergence?</vt:lpstr>
      <vt:lpstr>Decomposing “policy design” effect through 4 types of discrepancies</vt:lpstr>
    </vt:vector>
  </TitlesOfParts>
  <Company>Clarkson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Qingran Li - qli</dc:creator>
  <cp:lastModifiedBy>Ji, James Xinde</cp:lastModifiedBy>
  <cp:revision>423</cp:revision>
  <dcterms:created xsi:type="dcterms:W3CDTF">2023-10-11T13:40:05Z</dcterms:created>
  <dcterms:modified xsi:type="dcterms:W3CDTF">2024-11-01T03:12:32Z</dcterms:modified>
</cp:coreProperties>
</file>