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modernComment_104_946AB5A9.xml" ContentType="application/vnd.ms-powerpoint.comments+xml"/>
  <Override PartName="/ppt/notesSlides/notesSlide1.xml" ContentType="application/vnd.openxmlformats-officedocument.presentationml.notesSlide+xml"/>
  <Override PartName="/ppt/comments/modernComment_121_BF46C3FA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84" r:id="rId3"/>
    <p:sldId id="260" r:id="rId4"/>
    <p:sldId id="263" r:id="rId5"/>
    <p:sldId id="289" r:id="rId6"/>
    <p:sldId id="285" r:id="rId7"/>
    <p:sldId id="286" r:id="rId8"/>
    <p:sldId id="287" r:id="rId9"/>
    <p:sldId id="288" r:id="rId10"/>
    <p:sldId id="290" r:id="rId11"/>
    <p:sldId id="258" r:id="rId12"/>
    <p:sldId id="259" r:id="rId13"/>
    <p:sldId id="262" r:id="rId14"/>
    <p:sldId id="264" r:id="rId15"/>
    <p:sldId id="265" r:id="rId16"/>
    <p:sldId id="267" r:id="rId17"/>
    <p:sldId id="266" r:id="rId18"/>
    <p:sldId id="269" r:id="rId19"/>
    <p:sldId id="268" r:id="rId20"/>
    <p:sldId id="275" r:id="rId21"/>
    <p:sldId id="270" r:id="rId22"/>
    <p:sldId id="279" r:id="rId23"/>
    <p:sldId id="271" r:id="rId24"/>
    <p:sldId id="280" r:id="rId25"/>
    <p:sldId id="291" r:id="rId26"/>
    <p:sldId id="292" r:id="rId27"/>
    <p:sldId id="293" r:id="rId28"/>
    <p:sldId id="272" r:id="rId29"/>
    <p:sldId id="281" r:id="rId30"/>
    <p:sldId id="282" r:id="rId31"/>
    <p:sldId id="294" r:id="rId32"/>
    <p:sldId id="283" r:id="rId33"/>
    <p:sldId id="273" r:id="rId34"/>
    <p:sldId id="274" r:id="rId35"/>
    <p:sldId id="276" r:id="rId36"/>
    <p:sldId id="277" r:id="rId37"/>
    <p:sldId id="278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FECBCF2-AF26-DD95-31CD-99DEC37C0607}" name="Ji, James Xinde" initials="XJ" userId="S::xji1@ufl.edu::8cae6cb8-d4cb-4c91-87c9-262930c0e9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B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321" autoAdjust="0"/>
    <p:restoredTop sz="94660"/>
  </p:normalViewPr>
  <p:slideViewPr>
    <p:cSldViewPr snapToGrid="0">
      <p:cViewPr varScale="1">
        <p:scale>
          <a:sx n="208" d="100"/>
          <a:sy n="208" d="100"/>
        </p:scale>
        <p:origin x="19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comments/modernComment_104_946AB5A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7C6B70-E12B-4CCA-AA97-ED46DA47B531}" authorId="{DFECBCF2-AF26-DD95-31CD-99DEC37C0607}" created="2023-10-17T03:38:39.8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90021289" sldId="260"/>
      <ac:spMk id="3" creationId="{00000000-0000-0000-0000-000000000000}"/>
      <ac:txMk cp="143" len="18">
        <ac:context len="296" hash="913075610"/>
      </ac:txMk>
    </ac:txMkLst>
    <p188:pos x="3067050" y="1429531"/>
    <p188:txBody>
      <a:bodyPr/>
      <a:lstStyle/>
      <a:p>
        <a:r>
          <a:rPr lang="en-US"/>
          <a:t>I asked my undergrad RA to do a content analysis on the legislative intent. Will add it in once I hear back from them.</a:t>
        </a:r>
      </a:p>
    </p188:txBody>
  </p188:cm>
</p188:cmLst>
</file>

<file path=ppt/comments/modernComment_121_BF46C3FA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917C6B70-E12B-4CCA-AA97-ED46DA47B531}" authorId="{DFECBCF2-AF26-DD95-31CD-99DEC37C0607}" created="2023-10-17T03:38:39.838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2490021289" sldId="260"/>
      <ac:spMk id="3" creationId="{00000000-0000-0000-0000-000000000000}"/>
      <ac:txMk cp="143" len="18">
        <ac:context len="296" hash="913075610"/>
      </ac:txMk>
    </ac:txMkLst>
    <p188:pos x="3067050" y="1429531"/>
    <p188:txBody>
      <a:bodyPr/>
      <a:lstStyle/>
      <a:p>
        <a:r>
          <a:rPr lang="en-US"/>
          <a:t>I asked my undergrad RA to do a content analysis on the legislative intent. Will add it in once I hear back from them.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00696-4E09-4872-95F4-92BCE60E1532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4BE520-8A4E-4749-8A96-A0AB21C18E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23440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4BE520-8A4E-4749-8A96-A0AB21C18E5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443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8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27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51128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137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29157"/>
          </a:xfrm>
        </p:spPr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4144"/>
            <a:ext cx="10515600" cy="4872819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97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522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1802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6541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93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F4338A02-E54D-4434-A4CB-49B5F593F89B}" type="datetimeFigureOut">
              <a:rPr lang="en-US" smtClean="0"/>
              <a:pPr/>
              <a:t>11/15/23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A4BCB1B3-D932-41C9-94D1-3306C09E56E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416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2094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338A02-E54D-4434-A4CB-49B5F593F89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221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338A02-E54D-4434-A4CB-49B5F593F89B}" type="datetimeFigureOut">
              <a:rPr lang="en-US" smtClean="0"/>
              <a:t>11/15/23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BCB1B3-D932-41C9-94D1-3306C09E56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7128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0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4_946AB5A9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ncsl.org/energy/state-renewable-portfolio-standards-and-goal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21_BF46C3FA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69364" y="1122363"/>
            <a:ext cx="10253272" cy="2055552"/>
          </a:xfrm>
        </p:spPr>
        <p:txBody>
          <a:bodyPr>
            <a:normAutofit fontScale="90000"/>
          </a:bodyPr>
          <a:lstStyle/>
          <a:p>
            <a:r>
              <a:rPr lang="en-US" dirty="0"/>
              <a:t>Cleaner bills, cleaner air: </a:t>
            </a:r>
            <a:br>
              <a:rPr lang="en-US" dirty="0"/>
            </a:br>
            <a:r>
              <a:rPr lang="en-US" dirty="0"/>
              <a:t>the environmental consequence of Renewable Portfolio Standards (RPS) policy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6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Xinde James Ji</a:t>
            </a:r>
            <a:r>
              <a:rPr lang="en-US" dirty="0"/>
              <a:t>, University of Florida</a:t>
            </a:r>
          </a:p>
          <a:p>
            <a:r>
              <a:rPr lang="en-US" b="1" dirty="0"/>
              <a:t>Qingran Li</a:t>
            </a:r>
            <a:r>
              <a:rPr lang="en-US" dirty="0"/>
              <a:t>, Clarkson University </a:t>
            </a:r>
          </a:p>
          <a:p>
            <a:r>
              <a:rPr lang="en-US" b="1" dirty="0"/>
              <a:t>Filippo </a:t>
            </a:r>
            <a:r>
              <a:rPr lang="en-US" b="1" dirty="0" err="1"/>
              <a:t>Mavrothalassitis</a:t>
            </a:r>
            <a:r>
              <a:rPr lang="en-US" dirty="0"/>
              <a:t>, Yale University</a:t>
            </a:r>
          </a:p>
          <a:p>
            <a:r>
              <a:rPr lang="en-US" b="1" dirty="0"/>
              <a:t>Max Luke</a:t>
            </a:r>
            <a:r>
              <a:rPr lang="en-US" dirty="0"/>
              <a:t>, National Economic Research Associates</a:t>
            </a:r>
          </a:p>
        </p:txBody>
      </p:sp>
    </p:spTree>
    <p:extLst>
      <p:ext uri="{BB962C8B-B14F-4D97-AF65-F5344CB8AC3E}">
        <p14:creationId xmlns:p14="http://schemas.microsoft.com/office/powerpoint/2010/main" val="13850493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Content Placeholder 19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3423" y="1274949"/>
            <a:ext cx="7496908" cy="47958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Difference-in-Differences to identify policy effect</a:t>
            </a:r>
          </a:p>
        </p:txBody>
      </p:sp>
      <p:sp>
        <p:nvSpPr>
          <p:cNvPr id="6" name="Rectangle 5"/>
          <p:cNvSpPr/>
          <p:nvPr/>
        </p:nvSpPr>
        <p:spPr>
          <a:xfrm>
            <a:off x="304800" y="6256801"/>
            <a:ext cx="6096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/>
              <a:t>Source: https://www.aptech.com/blog/introduction-to-difference-in-differences-estimation/</a:t>
            </a:r>
          </a:p>
        </p:txBody>
      </p:sp>
    </p:spTree>
    <p:extLst>
      <p:ext uri="{BB962C8B-B14F-4D97-AF65-F5344CB8AC3E}">
        <p14:creationId xmlns:p14="http://schemas.microsoft.com/office/powerpoint/2010/main" val="4231836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Staggered Treatment</a:t>
            </a:r>
            <a:r>
              <a:rPr lang="en-US" dirty="0"/>
              <a:t>: RPS legislation years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720" y="1371600"/>
            <a:ext cx="7984214" cy="487203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485632" y="1371600"/>
            <a:ext cx="3108960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RPS states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defined as states passed RPS policies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before year 2012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Our analyses exclude 4 states that had RPS between 1990-2012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West Virginia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repealed its RPS in 2015.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Iowa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Texas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set RPS targets in terms of renewable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capacity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levels rather than % of retail electricity sales.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5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Kansas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requires a percentage of </a:t>
            </a:r>
            <a:r>
              <a:rPr lang="en-US" sz="1600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electricity demand.</a:t>
            </a:r>
          </a:p>
        </p:txBody>
      </p:sp>
    </p:spTree>
    <p:extLst>
      <p:ext uri="{BB962C8B-B14F-4D97-AF65-F5344CB8AC3E}">
        <p14:creationId xmlns:p14="http://schemas.microsoft.com/office/powerpoint/2010/main" val="36945968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designs affecting stringency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Voluntary Goal: </a:t>
            </a:r>
            <a:r>
              <a:rPr lang="en-US" dirty="0"/>
              <a:t>States set a voluntary renewable/clean energy goal instead of a mandatory standard.</a:t>
            </a:r>
            <a:endParaRPr lang="en-US" b="1" dirty="0"/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Excluded Sales: </a:t>
            </a:r>
            <a:r>
              <a:rPr lang="en-US" dirty="0">
                <a:solidFill>
                  <a:sysClr val="windowText" lastClr="000000"/>
                </a:solidFill>
              </a:rPr>
              <a:t>RPS targets apply to only a subset of load serving entities (LSEs), and/or some obligated LSEs are allowed to </a:t>
            </a:r>
            <a:r>
              <a:rPr lang="en-US" dirty="0"/>
              <a:t>exclude a portion of their load from determination of their annual procurement obligations</a:t>
            </a:r>
            <a:r>
              <a:rPr lang="en-US" dirty="0">
                <a:solidFill>
                  <a:sysClr val="windowText" lastClr="000000"/>
                </a:solidFill>
              </a:rPr>
              <a:t>.  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Credit Multipliers: </a:t>
            </a:r>
            <a:r>
              <a:rPr lang="en-US" dirty="0">
                <a:solidFill>
                  <a:sysClr val="windowText" lastClr="000000"/>
                </a:solidFill>
              </a:rPr>
              <a:t>Many states allow the use of credit multipliers for certain types of resources and/or allow demand-side management resources to contribute to some portion of the RPS.</a:t>
            </a:r>
          </a:p>
          <a:p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Carbon Exemption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: </a:t>
            </a:r>
            <a:r>
              <a:rPr lang="en-US" dirty="0">
                <a:solidFill>
                  <a:sysClr val="windowText" lastClr="000000"/>
                </a:solidFill>
              </a:rPr>
              <a:t>States allow carbon-emitting technologies to be counted as “renewable” energy. </a:t>
            </a:r>
          </a:p>
        </p:txBody>
      </p:sp>
    </p:spTree>
    <p:extLst>
      <p:ext uri="{BB962C8B-B14F-4D97-AF65-F5344CB8AC3E}">
        <p14:creationId xmlns:p14="http://schemas.microsoft.com/office/powerpoint/2010/main" val="3295718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“Excluded Sales” example: AZ (2001)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7414"/>
            <a:ext cx="7863840" cy="4626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602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“Credit Multipliers” example: VA (2007)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53832" y="1393793"/>
            <a:ext cx="9875520" cy="3039559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8200" y="1188720"/>
            <a:ext cx="533400" cy="43891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949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“Carbon Exemption” example: CO (2004)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05637" y="1955387"/>
            <a:ext cx="7143750" cy="22193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637" y="4487221"/>
            <a:ext cx="6715125" cy="50482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5637" y="4240479"/>
            <a:ext cx="7019925" cy="180975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637" y="5304853"/>
            <a:ext cx="7172325" cy="1114425"/>
          </a:xfrm>
          <a:prstGeom prst="rect">
            <a:avLst/>
          </a:prstGeom>
        </p:spPr>
      </p:pic>
      <p:cxnSp>
        <p:nvCxnSpPr>
          <p:cNvPr id="10" name="Straight Connector 9"/>
          <p:cNvCxnSpPr>
            <a:endCxn id="4" idx="3"/>
          </p:cNvCxnSpPr>
          <p:nvPr/>
        </p:nvCxnSpPr>
        <p:spPr>
          <a:xfrm>
            <a:off x="5623560" y="3065049"/>
            <a:ext cx="2425827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 flipV="1">
            <a:off x="905637" y="3338513"/>
            <a:ext cx="6245257" cy="213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17" name="Picture 1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5637" y="1449848"/>
            <a:ext cx="7134225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0215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discrepancy led to “non-binding” commitment </a:t>
            </a: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9732" y="1304925"/>
            <a:ext cx="10292536" cy="4872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06857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Difference-in-Differences (DD)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</p:spPr>
            <p:txBody>
              <a:bodyPr/>
              <a:lstStyle/>
              <a:p>
                <a:pPr lvl="1"/>
                <a:r>
                  <a:rPr lang="en-US" dirty="0"/>
                  <a:t>Values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</m:oMath>
                </a14:m>
                <a:r>
                  <a:rPr lang="en-US" dirty="0"/>
                  <a:t>-21, -20, …., -2, (-1), 0, 1, …, 21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is an outcome of interest for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 (e.g. pollution, renewable generation)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𝑅𝑃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 is the first RPS legislation year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.</a:t>
                </a:r>
              </a:p>
              <a:p>
                <a:pPr lvl="1"/>
                <a:r>
                  <a:rPr lang="en-US" b="1" dirty="0"/>
                  <a:t>Fixed effects: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(state)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(year).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:r>
                  <a:rPr lang="en-US" b="1" dirty="0"/>
                  <a:t>time-varying covariates</a:t>
                </a:r>
                <a:r>
                  <a:rPr lang="en-US" dirty="0"/>
                  <a:t>: state-level political indicators, gross state product per capita, natural gas price, population, share of exported energy, HDDs, CDDs, net metering programs, NOx trading programs.</a:t>
                </a:r>
              </a:p>
              <a:p>
                <a:pPr lvl="1"/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916936"/>
                <a:ext cx="10515600" cy="3260027"/>
              </a:xfrm>
              <a:blipFill>
                <a:blip r:embed="rId2"/>
                <a:stretch>
                  <a:fillRect t="-27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685835" y="1682768"/>
                <a:ext cx="68203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solidFill>
                                        <a:schemeClr val="accent6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5" y="1682768"/>
                <a:ext cx="6820329" cy="98854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95190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Strategy: Difference-in-Differences (DD)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This </a:t>
            </a:r>
            <a:r>
              <a:rPr lang="en-US" b="1" dirty="0"/>
              <a:t>event-study</a:t>
            </a:r>
            <a:r>
              <a:rPr lang="en-US" dirty="0"/>
              <a:t> specification can 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estimate the longer-term patterns of policy treatment effect;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validate the </a:t>
            </a:r>
            <a:r>
              <a:rPr lang="en-US" u="sng" dirty="0"/>
              <a:t>parallel trend assumption</a:t>
            </a:r>
            <a:r>
              <a:rPr lang="en-US" dirty="0"/>
              <a:t> for unbiased DD estimators.</a:t>
            </a:r>
          </a:p>
        </p:txBody>
      </p:sp>
      <p:sp>
        <p:nvSpPr>
          <p:cNvPr id="6" name="Line Callout 1 5"/>
          <p:cNvSpPr/>
          <p:nvPr/>
        </p:nvSpPr>
        <p:spPr>
          <a:xfrm>
            <a:off x="4391025" y="1930527"/>
            <a:ext cx="2124075" cy="428625"/>
          </a:xfrm>
          <a:prstGeom prst="borderCallout1">
            <a:avLst>
              <a:gd name="adj1" fmla="val 116528"/>
              <a:gd name="adj2" fmla="val 46376"/>
              <a:gd name="adj3" fmla="val 264233"/>
              <a:gd name="adj4" fmla="val 863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6181725" y="2919067"/>
                <a:ext cx="2266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This term = 1 for RPS states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’s year after RPS legislation. </a:t>
                </a: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1725" y="2919067"/>
                <a:ext cx="2266950" cy="923330"/>
              </a:xfrm>
              <a:prstGeom prst="rect">
                <a:avLst/>
              </a:prstGeom>
              <a:blipFill>
                <a:blip r:embed="rId2"/>
                <a:stretch>
                  <a:fillRect l="-2151" t="-3974" b="-99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Connector 8"/>
          <p:cNvCxnSpPr/>
          <p:nvPr/>
        </p:nvCxnSpPr>
        <p:spPr>
          <a:xfrm flipH="1">
            <a:off x="3914775" y="2359152"/>
            <a:ext cx="266700" cy="838200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2533650" y="3195268"/>
                <a:ext cx="226695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rgbClr val="7030A0"/>
                    </a:solidFill>
                  </a:rPr>
                  <a:t>dynamic treatment effect 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’s year after RPS legislation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3650" y="3195268"/>
                <a:ext cx="2266950" cy="923330"/>
              </a:xfrm>
              <a:prstGeom prst="rect">
                <a:avLst/>
              </a:prstGeom>
              <a:blipFill>
                <a:blip r:embed="rId3"/>
                <a:stretch>
                  <a:fillRect l="-2419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2685835" y="1682768"/>
                <a:ext cx="6820329" cy="98854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240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sz="24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1</m:t>
                          </m:r>
                          <m:d>
                            <m:dPr>
                              <m:begChr m:val="{"/>
                              <m:endChr m:val="}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𝑅𝑃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sub>
                              </m:sSub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</m:d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  <m:r>
                                <a:rPr lang="en-US" sz="2400" i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2400" i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𝜀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5835" y="1682768"/>
                <a:ext cx="6820329" cy="98854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579135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No significant differences in pre-trends </a:t>
            </a:r>
            <a:r>
              <a:rPr lang="en-US" dirty="0"/>
              <a:t>between RPS and control states in the pollution outcomes.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7497"/>
            <a:ext cx="95345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49862"/>
            <a:ext cx="806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DD estimators are presented in the figure: (1) TWFE, two-way fixed effects estimated by OLS and (2) the robust DD estimator proposed by Sun and Abraham (2021). </a:t>
            </a:r>
          </a:p>
        </p:txBody>
      </p:sp>
    </p:spTree>
    <p:extLst>
      <p:ext uri="{BB962C8B-B14F-4D97-AF65-F5344CB8AC3E}">
        <p14:creationId xmlns:p14="http://schemas.microsoft.com/office/powerpoint/2010/main" val="28238645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2AF724-8E5D-80FE-A71C-78FD87B88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to study RPS policies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2278A-B9BF-6A5C-A75F-27355D9F5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4144"/>
            <a:ext cx="7391400" cy="487281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Climate change is one of the most important challenges facing our future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US lacks a federal overarching climate policy (e.g. carbon tax) and instead implements sector-wise policies</a:t>
            </a:r>
          </a:p>
          <a:p>
            <a:pPr lvl="1"/>
            <a:r>
              <a:rPr lang="en-US" dirty="0"/>
              <a:t>Transportation: CAFE standards, LCFS</a:t>
            </a:r>
          </a:p>
          <a:p>
            <a:pPr lvl="1"/>
            <a:r>
              <a:rPr lang="en-US" dirty="0"/>
              <a:t>Buildings: energy efficiency policies, e.g. building codes, appliance standards</a:t>
            </a:r>
          </a:p>
          <a:p>
            <a:pPr lvl="1"/>
            <a:r>
              <a:rPr lang="en-US" dirty="0"/>
              <a:t>Power: </a:t>
            </a:r>
            <a:r>
              <a:rPr lang="en-US" b="1" dirty="0"/>
              <a:t>Renewable Portfolio Standards (RPS)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The power sector </a:t>
            </a:r>
            <a:r>
              <a:rPr lang="en-US" dirty="0" err="1">
                <a:solidFill>
                  <a:schemeClr val="accent6">
                    <a:lumMod val="75000"/>
                  </a:schemeClr>
                </a:solidFill>
              </a:rPr>
              <a:t>decarbonization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is essential for low-carbon economy. </a:t>
            </a:r>
          </a:p>
          <a:p>
            <a:pPr lvl="1"/>
            <a:r>
              <a:rPr lang="en-US" dirty="0"/>
              <a:t>25% of GHG emissions in 2021 </a:t>
            </a:r>
            <a:r>
              <a:rPr lang="en-US" sz="1800" dirty="0"/>
              <a:t>(down from 32% in 2001)</a:t>
            </a:r>
          </a:p>
          <a:p>
            <a:pPr lvl="1"/>
            <a:r>
              <a:rPr lang="en-US" dirty="0"/>
              <a:t>Integrated with other sectors through electrifications (EVs, heating)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6545" y="2361702"/>
            <a:ext cx="3108960" cy="3245921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8366545" y="5607623"/>
            <a:ext cx="3108960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100" dirty="0"/>
              <a:t>Source: EPA (2021) https://www.epa.gov/ghgemissions/sources-greenhouse-gas-emissions</a:t>
            </a:r>
          </a:p>
        </p:txBody>
      </p:sp>
    </p:spTree>
    <p:extLst>
      <p:ext uri="{BB962C8B-B14F-4D97-AF65-F5344CB8AC3E}">
        <p14:creationId xmlns:p14="http://schemas.microsoft.com/office/powerpoint/2010/main" val="201436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2800" dirty="0"/>
              <a:t>RPS policies lead to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significant drop (&gt; 10%) in CO2 emission</a:t>
            </a:r>
            <a:r>
              <a:rPr lang="en-US" sz="2800" dirty="0"/>
              <a:t> starting ~3 years after legislation.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07497"/>
            <a:ext cx="9534525" cy="46291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838200" y="6149862"/>
            <a:ext cx="8068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types of DD estimators are presented in the figure: (1) TWFE, two-way fixed effects estimated by OLS and (2) the robust DD estimator proposed by Sun and Abraham (2021). </a:t>
            </a:r>
          </a:p>
        </p:txBody>
      </p:sp>
    </p:spTree>
    <p:extLst>
      <p:ext uri="{BB962C8B-B14F-4D97-AF65-F5344CB8AC3E}">
        <p14:creationId xmlns:p14="http://schemas.microsoft.com/office/powerpoint/2010/main" val="41332400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Dynamic effects in the power sector variables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199" y="1229392"/>
            <a:ext cx="10515600" cy="4983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22824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Impact of Policy Stringency in RPS Policy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6984" y="4494997"/>
            <a:ext cx="4846320" cy="9639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800" dirty="0"/>
              <a:t>Discrepancy is due to any of the 4 policy designs: (1) voluntary commitment, (2) excluded sales, (3) credit multiplier, (4) carbon exemption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undOvr"/>
                          <m:supHide m:val="on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𝜏</m:t>
                          </m:r>
                        </m:sub>
                        <m:sup/>
                        <m:e>
                          <m:d>
                            <m:dPr>
                              <m:endChr m:val=""/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𝛽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sz="2000" i="1" smtClean="0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solidFill>
                                        <a:schemeClr val="accent2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𝐷𝑖𝑠𝑐𝑟𝑒𝑝𝑎𝑛𝑐</m:t>
                              </m:r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𝑠𝑡</m:t>
                                  </m:r>
                                </m:sub>
                              </m:sSub>
                              <m:r>
                                <a:rPr lang="en-US" sz="2000" i="0">
                                  <a:latin typeface="Cambria Math" panose="02040503050406030204" pitchFamily="18" charset="0"/>
                                </a:rPr>
                                <m:t>)⋅1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𝑅𝑃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𝑆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  <m:r>
                                    <a:rPr lang="en-US" sz="2000" i="0">
                                      <a:latin typeface="Cambria Math" panose="02040503050406030204" pitchFamily="18" charset="0"/>
                                    </a:rPr>
                                    <m:t>=</m:t>
                                  </m:r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sz="2000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000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552" y="2498482"/>
                <a:ext cx="10177272" cy="83920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Line Callout 1 4"/>
          <p:cNvSpPr/>
          <p:nvPr/>
        </p:nvSpPr>
        <p:spPr>
          <a:xfrm>
            <a:off x="4144137" y="2689479"/>
            <a:ext cx="1625727" cy="428625"/>
          </a:xfrm>
          <a:prstGeom prst="borderCallout1">
            <a:avLst>
              <a:gd name="adj1" fmla="val 116528"/>
              <a:gd name="adj2" fmla="val 46376"/>
              <a:gd name="adj3" fmla="val 264233"/>
              <a:gd name="adj4" fmla="val 86385"/>
            </a:avLst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/>
              <p:cNvSpPr txBox="1"/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1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Discrepancy = 1 </a:t>
                </a:r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non-binding target was identified in the RPS law of state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in year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C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6984" y="3678019"/>
                <a:ext cx="4553712" cy="646331"/>
              </a:xfrm>
              <a:prstGeom prst="rect">
                <a:avLst/>
              </a:prstGeom>
              <a:blipFill>
                <a:blip r:embed="rId3"/>
                <a:stretch>
                  <a:fillRect l="-1205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Connector 7"/>
          <p:cNvCxnSpPr/>
          <p:nvPr/>
        </p:nvCxnSpPr>
        <p:spPr>
          <a:xfrm flipV="1">
            <a:off x="3776472" y="2328315"/>
            <a:ext cx="292608" cy="361164"/>
          </a:xfrm>
          <a:prstGeom prst="line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941064" y="1681984"/>
            <a:ext cx="448056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Difference in the dynamic treatment effect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due to existence of non-stringent policy design. 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 flipV="1">
            <a:off x="2916937" y="2328315"/>
            <a:ext cx="265175" cy="36116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987552" y="1681984"/>
            <a:ext cx="209397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Treatment effect of stringent RPS policy</a:t>
            </a:r>
          </a:p>
        </p:txBody>
      </p:sp>
    </p:spTree>
    <p:extLst>
      <p:ext uri="{BB962C8B-B14F-4D97-AF65-F5344CB8AC3E}">
        <p14:creationId xmlns:p14="http://schemas.microsoft.com/office/powerpoint/2010/main" val="24798678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/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6551"/>
            <a:ext cx="9650536" cy="425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56465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Difference in the dynamic treatment effect</a:t>
            </a:r>
            <a:r>
              <a:rPr lang="en-US" dirty="0"/>
              <a:t> due to existence of non-stringent policy design. </a:t>
            </a: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13796"/>
            <a:ext cx="10607040" cy="4452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55894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Impact of RPS Discrepancy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Following Greenstone and Nath (2022), we estimate the dynamic treatment effects summarized into 5-year periods: short-run (0-4 years), medium-run (5-9 years), long-run (&gt;10 years). </a:t>
            </a:r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pPr lvl="1"/>
            <a:r>
              <a:rPr lang="en-US" sz="2000" dirty="0"/>
              <a:t>Partially guided by the event study graph</a:t>
            </a:r>
          </a:p>
          <a:p>
            <a:pPr lvl="1"/>
            <a:r>
              <a:rPr lang="en-US" sz="2000" dirty="0"/>
              <a:t>RPS targets usually become tighter over time, some with built-in soft checks (Deschenes et al. 2023)</a:t>
            </a:r>
          </a:p>
          <a:p>
            <a:pPr lvl="2"/>
            <a:r>
              <a:rPr lang="en-US" sz="2000" dirty="0"/>
              <a:t>30% renewable by 2030. Interim goal of 15% by 2015, 18% by 2018, etc.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𝐷𝑖𝑠𝑐𝑟𝑒𝑝𝑎𝑛𝑐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br>
                  <a:rPr lang="en-US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  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𝜏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≥10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𝐷𝑖𝑠𝑐𝑟𝑒𝑝𝑎𝑛𝑐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𝑠𝑡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>
                    <a:effectLst/>
                  </a:rPr>
                  <a:t> </a:t>
                </a:r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0506" y="2407241"/>
                <a:ext cx="6096000" cy="1296445"/>
              </a:xfrm>
              <a:prstGeom prst="rect">
                <a:avLst/>
              </a:prstGeom>
              <a:blipFill>
                <a:blip r:embed="rId2"/>
                <a:stretch>
                  <a:fillRect l="-416" b="-2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26148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4532EFC-6FB4-EFD4-4018-BDE3CA864E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203051"/>
                  </p:ext>
                </p:extLst>
              </p:nvPr>
            </p:nvGraphicFramePr>
            <p:xfrm>
              <a:off x="477400" y="276161"/>
              <a:ext cx="11237199" cy="639336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12770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072029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418135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301268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245081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  <a:gridCol w="1418135">
                      <a:extLst>
                        <a:ext uri="{9D8B030D-6E8A-4147-A177-3AD203B41FA5}">
                          <a16:colId xmlns:a16="http://schemas.microsoft.com/office/drawing/2014/main" val="2996314100"/>
                        </a:ext>
                      </a:extLst>
                    </a:gridCol>
                    <a:gridCol w="1069781">
                      <a:extLst>
                        <a:ext uri="{9D8B030D-6E8A-4147-A177-3AD203B41FA5}">
                          <a16:colId xmlns:a16="http://schemas.microsoft.com/office/drawing/2014/main" val="4186012204"/>
                        </a:ext>
                      </a:extLst>
                    </a:gridCol>
                  </a:tblGrid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log(CO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log(SO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log(NO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log(AQI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90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log(AQI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50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% polluted days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1560">
                    <a:tc gridSpan="7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ATT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-0.051**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-0.055**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-0.012**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(0.083)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-0.181**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-0.836***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-0.403***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-0.096***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(0.256)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 post RPS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-0.257**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-1.164***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-0.619***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-0.171***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-0.130***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-0.026**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1560">
                    <a:tc gridSpan="7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ATT Differences due to RPS Law Discrepancy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0.073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-0.002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(0.101)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0.590**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0.113**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0.018*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(0.078)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lang="en-US" sz="1800" i="1">
                                  <a:solidFill>
                                    <a:srgbClr val="00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≥10</m:t>
                              </m:r>
                            </m:oMath>
                          </a14:m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0.590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0.172***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0.057*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(0.376)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(0.058)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(0.030)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0.987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0.839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0.864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0.829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D4532EFC-6FB4-EFD4-4018-BDE3CA864E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8203051"/>
                  </p:ext>
                </p:extLst>
              </p:nvPr>
            </p:nvGraphicFramePr>
            <p:xfrm>
              <a:off x="477400" y="276161"/>
              <a:ext cx="11237199" cy="6393367"/>
            </p:xfrm>
            <a:graphic>
              <a:graphicData uri="http://schemas.openxmlformats.org/drawingml/2006/table">
                <a:tbl>
                  <a:tblPr firstRow="1" bandRow="1"/>
                  <a:tblGrid>
                    <a:gridCol w="3712770">
                      <a:extLst>
                        <a:ext uri="{9D8B030D-6E8A-4147-A177-3AD203B41FA5}">
                          <a16:colId xmlns:a16="http://schemas.microsoft.com/office/drawing/2014/main" val="2574140230"/>
                        </a:ext>
                      </a:extLst>
                    </a:gridCol>
                    <a:gridCol w="1072029">
                      <a:extLst>
                        <a:ext uri="{9D8B030D-6E8A-4147-A177-3AD203B41FA5}">
                          <a16:colId xmlns:a16="http://schemas.microsoft.com/office/drawing/2014/main" val="3018908631"/>
                        </a:ext>
                      </a:extLst>
                    </a:gridCol>
                    <a:gridCol w="1418135">
                      <a:extLst>
                        <a:ext uri="{9D8B030D-6E8A-4147-A177-3AD203B41FA5}">
                          <a16:colId xmlns:a16="http://schemas.microsoft.com/office/drawing/2014/main" val="1868218990"/>
                        </a:ext>
                      </a:extLst>
                    </a:gridCol>
                    <a:gridCol w="1301268">
                      <a:extLst>
                        <a:ext uri="{9D8B030D-6E8A-4147-A177-3AD203B41FA5}">
                          <a16:colId xmlns:a16="http://schemas.microsoft.com/office/drawing/2014/main" val="1697788711"/>
                        </a:ext>
                      </a:extLst>
                    </a:gridCol>
                    <a:gridCol w="1245081">
                      <a:extLst>
                        <a:ext uri="{9D8B030D-6E8A-4147-A177-3AD203B41FA5}">
                          <a16:colId xmlns:a16="http://schemas.microsoft.com/office/drawing/2014/main" val="453193461"/>
                        </a:ext>
                      </a:extLst>
                    </a:gridCol>
                    <a:gridCol w="1418135">
                      <a:extLst>
                        <a:ext uri="{9D8B030D-6E8A-4147-A177-3AD203B41FA5}">
                          <a16:colId xmlns:a16="http://schemas.microsoft.com/office/drawing/2014/main" val="2996314100"/>
                        </a:ext>
                      </a:extLst>
                    </a:gridCol>
                    <a:gridCol w="1069781">
                      <a:extLst>
                        <a:ext uri="{9D8B030D-6E8A-4147-A177-3AD203B41FA5}">
                          <a16:colId xmlns:a16="http://schemas.microsoft.com/office/drawing/2014/main" val="4186012204"/>
                        </a:ext>
                      </a:extLst>
                    </a:gridCol>
                  </a:tblGrid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636881"/>
                      </a:ext>
                    </a:extLst>
                  </a:tr>
                  <a:tr h="567182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log(CO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log(SO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log(NO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x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log(AQI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90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log(AQI</a:t>
                          </a:r>
                          <a:r>
                            <a:rPr lang="en-US" sz="1800" baseline="-250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50</a:t>
                          </a: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% polluted days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280340748"/>
                      </a:ext>
                    </a:extLst>
                  </a:tr>
                  <a:tr h="341560">
                    <a:tc gridSpan="7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Baseline ATT of Non-discrepant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5041387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0-4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-0.071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-0.051**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-0.055**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-0.012**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149819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(0.121)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(0.083)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5046967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5-9 years post RPS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-0.181**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-0.836***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-0.403***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-0.096***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90972156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(0.256)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(0.142)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2028386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777778" r="-202730" b="-10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-0.257**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-1.164***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-0.619***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-0.171***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-0.130***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-0.026**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7916650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(0.308)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(0.057)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(0.035)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008663"/>
                      </a:ext>
                    </a:extLst>
                  </a:tr>
                  <a:tr h="341560">
                    <a:tc gridSpan="7"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b="1" i="1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 ATT Differences due to RPS Law Discrepancy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0430097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(0-4 years) × discrepancy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0.073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-0.002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0.010**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52667124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(0.065)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(0.147)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(0.101)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332624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(5-9 years) × discrepancy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0.590**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0.403***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0.113**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0.018*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077975922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(0.078)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(0.269)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(0.045)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(0.026)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(0.009)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810954"/>
                      </a:ext>
                    </a:extLst>
                  </a:tr>
                  <a:tr h="348691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blipFill>
                          <a:blip r:embed="rId2"/>
                          <a:stretch>
                            <a:fillRect t="-1481481" r="-202730" b="-32963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0.031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0.590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0.625***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0.172***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0.057*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0.017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45335579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 </a:t>
                          </a: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(0.094)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(0.376)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(0.155)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(0.058)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(0.030)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80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(0.013)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89443998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Obs.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1334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1305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 w="12700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59107985"/>
                      </a:ext>
                    </a:extLst>
                  </a:tr>
                  <a:tr h="341416">
                    <a:tc>
                      <a:txBody>
                        <a:bodyPr/>
                        <a:lstStyle/>
                        <a:p>
                          <a:pPr marL="0" marR="0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R</a:t>
                          </a:r>
                          <a:r>
                            <a:rPr lang="en-US" sz="1800" baseline="300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2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0.987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0.947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0.949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0.839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0.864</a:t>
                          </a:r>
                          <a:endParaRPr lang="en-US" sz="180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algn="ctr">
                            <a:lnSpc>
                              <a:spcPct val="107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</a:pPr>
                          <a:r>
                            <a:rPr lang="en-US" sz="1800" dirty="0">
                              <a:solidFill>
                                <a:srgbClr val="000000"/>
                              </a:solidFill>
                              <a:effectLst/>
                              <a:latin typeface="Times New Roman" panose="020206030504050203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a:t>0.829</a:t>
                          </a:r>
                          <a:endParaRPr lang="en-US" sz="1800" dirty="0">
                            <a:effectLst/>
                            <a:latin typeface="Times New Roman" panose="02020603050405020304" pitchFamily="18" charset="0"/>
                            <a:ea typeface="DengXian" panose="02010600030101010101" pitchFamily="2" charset="-122"/>
                            <a:cs typeface="Times New Roman" panose="02020603050405020304" pitchFamily="18" charset="0"/>
                          </a:endParaRPr>
                        </a:p>
                      </a:txBody>
                      <a:tcPr marL="0" marR="0" marT="0" marB="0" anchor="ctr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19050" cap="flat" cmpd="sng" algn="ctr">
                          <a:solidFill>
                            <a:srgbClr val="666666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FFFF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6261107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829136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4E9EE-C2B5-EA38-E94D-CA799A22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Headline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940005-C77E-8481-7946-9F41B44744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</a:t>
            </a:r>
            <a:r>
              <a:rPr lang="en-US" dirty="0">
                <a:solidFill>
                  <a:srgbClr val="00B050"/>
                </a:solidFill>
              </a:rPr>
              <a:t>clean RPS laws</a:t>
            </a:r>
            <a:r>
              <a:rPr lang="en-US" dirty="0"/>
              <a:t>, in the medium run (5-9 years):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CO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decreases by 16.6%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SO</a:t>
            </a:r>
            <a:r>
              <a:rPr lang="en-US" baseline="-25000" dirty="0">
                <a:solidFill>
                  <a:srgbClr val="00B050"/>
                </a:solidFill>
              </a:rPr>
              <a:t>2</a:t>
            </a:r>
            <a:r>
              <a:rPr lang="en-US" dirty="0">
                <a:solidFill>
                  <a:srgbClr val="00B050"/>
                </a:solidFill>
              </a:rPr>
              <a:t> decreases by 56.7%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NO</a:t>
            </a:r>
            <a:r>
              <a:rPr lang="en-US" baseline="-25000" dirty="0">
                <a:solidFill>
                  <a:srgbClr val="00B050"/>
                </a:solidFill>
              </a:rPr>
              <a:t>x</a:t>
            </a:r>
            <a:r>
              <a:rPr lang="en-US" dirty="0">
                <a:solidFill>
                  <a:srgbClr val="00B050"/>
                </a:solidFill>
              </a:rPr>
              <a:t> decreases by 33.2%</a:t>
            </a:r>
          </a:p>
          <a:p>
            <a:pPr lvl="1"/>
            <a:r>
              <a:rPr lang="en-US" dirty="0">
                <a:solidFill>
                  <a:srgbClr val="00B050"/>
                </a:solidFill>
              </a:rPr>
              <a:t>% Polluted days decrease by 2.0 pp</a:t>
            </a:r>
          </a:p>
          <a:p>
            <a:r>
              <a:rPr lang="en-US" dirty="0"/>
              <a:t>For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dirty RPS laws: 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CO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12.5%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SO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21.8%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NO</a:t>
            </a:r>
            <a:r>
              <a:rPr lang="en-US" baseline="-25000" dirty="0">
                <a:solidFill>
                  <a:schemeClr val="accent2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 decreases by 0%</a:t>
            </a:r>
          </a:p>
          <a:p>
            <a:pPr lvl="1"/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% Polluted days decrease by 0.2 pp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8479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We decomposed the “policy design” effect through 4 types of discrepancies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/>
                  <a:t>The dynamic treatment effects are summarized into 5-year periods: short-run (0-4 years), medium-run (5-9 years), long-run (&gt;10 years). </a:t>
                </a:r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endParaRPr lang="en-US" sz="2400" dirty="0"/>
              </a:p>
              <a:p>
                <a:r>
                  <a:rPr lang="en-US" sz="2400" b="1" dirty="0"/>
                  <a:t>Design-specific effects </a:t>
                </a:r>
                <a:r>
                  <a:rPr lang="en-US" sz="2400" dirty="0"/>
                  <a:t>estimated by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𝜸</m:t>
                    </m:r>
                  </m:oMath>
                </a14:m>
                <a:r>
                  <a:rPr lang="en-US" sz="2400" b="1" dirty="0"/>
                  <a:t> coefficients </a:t>
                </a:r>
                <a:r>
                  <a:rPr lang="en-US" sz="2400" dirty="0"/>
                  <a:t>of the discrepancy indicators</a:t>
                </a:r>
              </a:p>
              <a:p>
                <a:pPr lvl="1"/>
                <a:r>
                  <a:rPr lang="en-US" sz="2000" b="0" dirty="0"/>
                  <a:t>Excluded sales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Voluntary target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Credit multiplier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r>
                  <a:rPr lang="en-US" sz="2000" dirty="0"/>
                  <a:t>Carbon exemption (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000" dirty="0"/>
                  <a:t> 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2000" dirty="0"/>
                  <a:t>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4" t="-1558" r="-121" b="-1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>
                <a:sp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0≤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≤4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5≤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≤9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,2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𝟏</m:t>
                      </m:r>
                      <m:d>
                        <m:dPr>
                          <m:begChr m:val="{"/>
                          <m:endChr m:val="}"/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≥10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×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𝑚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,3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  <a:ea typeface="DengXian" panose="02010600030101010101" pitchFamily="2" charset="-122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b>
                          </m:sSub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</m:oMath>
                  </m:oMathPara>
                </a14:m>
                <a:endParaRPr lang="en-US" dirty="0">
                  <a:latin typeface="Calibri" panose="020F0502020204030204" pitchFamily="34" charset="0"/>
                  <a:ea typeface="DengXian" panose="02010600030101010101" pitchFamily="2" charset="-122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  <a:ea typeface="DengXian" panose="02010600030101010101" pitchFamily="2" charset="-122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effectLst/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𝜀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  <a:ea typeface="DengXian" panose="02010600030101010101" pitchFamily="2" charset="-122"/>
                              <a:cs typeface="Times New Roman" panose="02020603050405020304" pitchFamily="18" charset="0"/>
                            </a:rPr>
                            <m:t>𝑠𝑡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3929" y="2229271"/>
                <a:ext cx="6096000" cy="200227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037638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137246"/>
              </p:ext>
            </p:extLst>
          </p:nvPr>
        </p:nvGraphicFramePr>
        <p:xfrm>
          <a:off x="678180" y="359764"/>
          <a:ext cx="10762488" cy="5397407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4124651">
                  <a:extLst>
                    <a:ext uri="{9D8B030D-6E8A-4147-A177-3AD203B41FA5}">
                      <a16:colId xmlns:a16="http://schemas.microsoft.com/office/drawing/2014/main" val="2032577188"/>
                    </a:ext>
                  </a:extLst>
                </a:gridCol>
                <a:gridCol w="1866016">
                  <a:extLst>
                    <a:ext uri="{9D8B030D-6E8A-4147-A177-3AD203B41FA5}">
                      <a16:colId xmlns:a16="http://schemas.microsoft.com/office/drawing/2014/main" val="3036666954"/>
                    </a:ext>
                  </a:extLst>
                </a:gridCol>
                <a:gridCol w="1598516">
                  <a:extLst>
                    <a:ext uri="{9D8B030D-6E8A-4147-A177-3AD203B41FA5}">
                      <a16:colId xmlns:a16="http://schemas.microsoft.com/office/drawing/2014/main" val="1027267086"/>
                    </a:ext>
                  </a:extLst>
                </a:gridCol>
                <a:gridCol w="1598516">
                  <a:extLst>
                    <a:ext uri="{9D8B030D-6E8A-4147-A177-3AD203B41FA5}">
                      <a16:colId xmlns:a16="http://schemas.microsoft.com/office/drawing/2014/main" val="1820980238"/>
                    </a:ext>
                  </a:extLst>
                </a:gridCol>
                <a:gridCol w="1466927">
                  <a:extLst>
                    <a:ext uri="{9D8B030D-6E8A-4147-A177-3AD203B41FA5}">
                      <a16:colId xmlns:a16="http://schemas.microsoft.com/office/drawing/2014/main" val="2922475829"/>
                    </a:ext>
                  </a:extLst>
                </a:gridCol>
                <a:gridCol w="107862">
                  <a:extLst>
                    <a:ext uri="{9D8B030D-6E8A-4147-A177-3AD203B41FA5}">
                      <a16:colId xmlns:a16="http://schemas.microsoft.com/office/drawing/2014/main" val="430763445"/>
                    </a:ext>
                  </a:extLst>
                </a:gridCol>
              </a:tblGrid>
              <a:tr h="286793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log(CO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log(SO</a:t>
                      </a:r>
                      <a:r>
                        <a:rPr lang="en-US" sz="1400" b="1" baseline="-25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log(NO</a:t>
                      </a:r>
                      <a:r>
                        <a:rPr lang="en-US" sz="1400" b="1" baseline="-25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polluted days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5837942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 years post RPS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-0.099*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-0.123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-0.011**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32611011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(0.097)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(0.005)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64936585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-0.229***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-0.819***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-0.347***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-0.021**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876738378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(0.063)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571508054"/>
                  </a:ext>
                </a:extLst>
              </a:tr>
              <a:tr h="107699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0-4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857654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exclude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0.196*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141888565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562708182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voluntary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-0.224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-0.255*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-0.008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53255988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703559141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multiplier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-0.017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-0.087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-0.005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009327991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(0.050)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(0.186)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(0.008)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49546322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carbon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-0.026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62828865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(0.109)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(0.009)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049529150"/>
                  </a:ext>
                </a:extLst>
              </a:tr>
              <a:tr h="107699">
                <a:tc gridSpan="6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5-9 years post RPS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0285558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exclude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0.174**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0.538*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0.382**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636175751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(0.074)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(0.156)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221877488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voluntary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-0.194*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0.022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0.002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48587043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(0.103)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(0.358)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(0.307)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877892026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multiplier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-0.006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0.310</a:t>
                      </a:r>
                      <a:endParaRPr lang="en-US" sz="1400" b="1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-0.053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-0.003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363287502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(0.074)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(0.142)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96211594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carbon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0.107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0.164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0.180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0.011</a:t>
                      </a:r>
                      <a:endParaRPr lang="en-US" sz="1400" b="1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57319998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(0.089)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(0.220)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(0.136)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(0.011)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425515634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1305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662664799"/>
                  </a:ext>
                </a:extLst>
              </a:tr>
              <a:tr h="118478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0.988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0.948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0.831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308771076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560832" y="6364438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169461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requiring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</p:txBody>
      </p:sp>
    </p:spTree>
    <p:extLst>
      <p:ext uri="{BB962C8B-B14F-4D97-AF65-F5344CB8AC3E}">
        <p14:creationId xmlns:p14="http://schemas.microsoft.com/office/powerpoint/2010/main" val="249002128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60832" y="6364438"/>
            <a:ext cx="10649712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latin typeface="Times New Roman" panose="02020603050405020304" pitchFamily="18" charset="0"/>
                <a:ea typeface="DengXian" panose="02010600030101010101" pitchFamily="2" charset="-122"/>
              </a:rPr>
              <a:t>Standard errors are clustered at the state level. ***, **, * indicate statistical significance at 1%, 5% and 10%, respectively.</a:t>
            </a:r>
            <a:endParaRPr lang="en-US" sz="12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882989"/>
              </p:ext>
            </p:extLst>
          </p:nvPr>
        </p:nvGraphicFramePr>
        <p:xfrm>
          <a:off x="783336" y="335312"/>
          <a:ext cx="10515600" cy="555168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133649">
                  <a:extLst>
                    <a:ext uri="{9D8B030D-6E8A-4147-A177-3AD203B41FA5}">
                      <a16:colId xmlns:a16="http://schemas.microsoft.com/office/drawing/2014/main" val="1767495496"/>
                    </a:ext>
                  </a:extLst>
                </a:gridCol>
                <a:gridCol w="1533174">
                  <a:extLst>
                    <a:ext uri="{9D8B030D-6E8A-4147-A177-3AD203B41FA5}">
                      <a16:colId xmlns:a16="http://schemas.microsoft.com/office/drawing/2014/main" val="793379799"/>
                    </a:ext>
                  </a:extLst>
                </a:gridCol>
                <a:gridCol w="1297625">
                  <a:extLst>
                    <a:ext uri="{9D8B030D-6E8A-4147-A177-3AD203B41FA5}">
                      <a16:colId xmlns:a16="http://schemas.microsoft.com/office/drawing/2014/main" val="2830610162"/>
                    </a:ext>
                  </a:extLst>
                </a:gridCol>
                <a:gridCol w="1137788">
                  <a:extLst>
                    <a:ext uri="{9D8B030D-6E8A-4147-A177-3AD203B41FA5}">
                      <a16:colId xmlns:a16="http://schemas.microsoft.com/office/drawing/2014/main" val="3311071044"/>
                    </a:ext>
                  </a:extLst>
                </a:gridCol>
                <a:gridCol w="1137788">
                  <a:extLst>
                    <a:ext uri="{9D8B030D-6E8A-4147-A177-3AD203B41FA5}">
                      <a16:colId xmlns:a16="http://schemas.microsoft.com/office/drawing/2014/main" val="2942753904"/>
                    </a:ext>
                  </a:extLst>
                </a:gridCol>
                <a:gridCol w="1297625">
                  <a:extLst>
                    <a:ext uri="{9D8B030D-6E8A-4147-A177-3AD203B41FA5}">
                      <a16:colId xmlns:a16="http://schemas.microsoft.com/office/drawing/2014/main" val="660575827"/>
                    </a:ext>
                  </a:extLst>
                </a:gridCol>
                <a:gridCol w="977951">
                  <a:extLst>
                    <a:ext uri="{9D8B030D-6E8A-4147-A177-3AD203B41FA5}">
                      <a16:colId xmlns:a16="http://schemas.microsoft.com/office/drawing/2014/main" val="404437930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 &amp; Oil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Hydro &amp; Nuclear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559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0-4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-3.111**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1.858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0.3210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-0.038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4218756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(1.408)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(2.555)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(1.882)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(0.652)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(0.068)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(0.400)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622555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5-9 years post RPS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-11.624***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8.026*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4.695** 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-1.173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40067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(3.480)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(4.005)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(2.246)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(0.979)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(0.399)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50010115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0-4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875199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exclude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2.097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-3.574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-1.301 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2.931***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-0.162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0.214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49460664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(1.789)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(2.569)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(2.240)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(0.909)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638843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voluntary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-0.945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-0.442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2.349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-0.632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0.096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219120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(1.913)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(2.760)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(1.949)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(1.273)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444333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multiplier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-0.570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0.2979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-1.664**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-0.627*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976564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(1.677)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(2.184)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(1.494)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(0.739)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(0.167)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(0.357)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8742212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(0-4 years) × carbon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-3.081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0.644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1.746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1.207*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52361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(2.831)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(2.934)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(1.352)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(0.640)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(0.108)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(0.574)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28457367"/>
                  </a:ext>
                </a:extLst>
              </a:tr>
              <a:tr h="0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ATT Differences due to RPS Law Discrepancy: 5-9 years post RPS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281699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exclude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7.728**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-8.774**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-5.976**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7.058***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-0.218</a:t>
                      </a:r>
                      <a:endParaRPr lang="en-US" sz="1400" b="1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208290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(3.817)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(3.678)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(2.600)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(1.889)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(0.227)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(0.541)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907837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voluntary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-1.915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0.0241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1.644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-0.260**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0.052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3387730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(4.645)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(5.150)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(2.484)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(3.455)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(0.112)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(0.285)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5754498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multiplier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2.198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1.141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-4.910**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-0.831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9789817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(3.605)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(3.558)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(2.453)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(1.971)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(0.272)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(0.495)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7799810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(5-9 years) × carbon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-2.130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-0.358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-1.238 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3.933**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0.633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245746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(3.742)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(3.996)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(1.682)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(1.760)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(0.126)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(0.635)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05135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Obs.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1334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587265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en-US" sz="1400" baseline="30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0.949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0.965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0.698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0.930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6868082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6825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8EBA-094F-AEFC-91A9-29C94285B4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09D29-F138-20FF-7365-28549EC4B7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Quantify a dollar value for the environmental co-benefits</a:t>
            </a:r>
          </a:p>
          <a:p>
            <a:pPr lvl="1"/>
            <a:r>
              <a:rPr lang="en-US" dirty="0"/>
              <a:t>EPA’s COBRA tool</a:t>
            </a:r>
          </a:p>
          <a:p>
            <a:r>
              <a:rPr lang="en-US" dirty="0"/>
              <a:t>More robustness checks</a:t>
            </a:r>
          </a:p>
          <a:p>
            <a:pPr lvl="1"/>
            <a:r>
              <a:rPr lang="en-US" dirty="0"/>
              <a:t>Suggestions are welcome!</a:t>
            </a:r>
          </a:p>
        </p:txBody>
      </p:sp>
    </p:spTree>
    <p:extLst>
      <p:ext uri="{BB962C8B-B14F-4D97-AF65-F5344CB8AC3E}">
        <p14:creationId xmlns:p14="http://schemas.microsoft.com/office/powerpoint/2010/main" val="291970540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Stringency of the law could substantially affect the RPS policy outcomes. </a:t>
            </a:r>
          </a:p>
          <a:p>
            <a:r>
              <a:rPr lang="en-US" dirty="0"/>
              <a:t>Discrepancies in RPS laws in general undermine the intended RPS policy effects.</a:t>
            </a:r>
          </a:p>
          <a:p>
            <a:pPr lvl="1"/>
            <a:r>
              <a:rPr lang="en-US" dirty="0"/>
              <a:t>Less reduction in non-CO2 pollutants (SO2, NOx)</a:t>
            </a:r>
          </a:p>
          <a:p>
            <a:pPr lvl="1"/>
            <a:r>
              <a:rPr lang="en-US" dirty="0"/>
              <a:t>Less improvement in air quality</a:t>
            </a:r>
          </a:p>
          <a:p>
            <a:pPr lvl="1"/>
            <a:r>
              <a:rPr lang="en-US" dirty="0"/>
              <a:t>Smaller cuts in coal &amp; oil generation</a:t>
            </a:r>
          </a:p>
          <a:p>
            <a:pPr lvl="1"/>
            <a:r>
              <a:rPr lang="en-US" dirty="0"/>
              <a:t>Lower growth in natural gas</a:t>
            </a:r>
          </a:p>
          <a:p>
            <a:pPr lvl="1"/>
            <a:r>
              <a:rPr lang="en-US" dirty="0"/>
              <a:t>Less generation from solar, but more generation from wind.</a:t>
            </a:r>
          </a:p>
          <a:p>
            <a:r>
              <a:rPr lang="en-US" dirty="0"/>
              <a:t>The discrepancy policy design in “excluded sales” is most influential in altering the RPS effects.  </a:t>
            </a:r>
          </a:p>
        </p:txBody>
      </p:sp>
    </p:spTree>
    <p:extLst>
      <p:ext uri="{BB962C8B-B14F-4D97-AF65-F5344CB8AC3E}">
        <p14:creationId xmlns:p14="http://schemas.microsoft.com/office/powerpoint/2010/main" val="214951617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Supplementary Slides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4080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tle 3"/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65125"/>
                <a:ext cx="4355592" cy="3639947"/>
              </a:xfrm>
            </p:spPr>
            <p:txBody>
              <a:bodyPr>
                <a:normAutofit/>
              </a:bodyPr>
              <a:lstStyle/>
              <a:p>
                <a:pPr/>
                <a:r>
                  <a:rPr lang="en-US" sz="2400" dirty="0"/>
                  <a:t>33 RPS states, years before and after policy treatment</a:t>
                </a:r>
                <a:br>
                  <a:rPr lang="en-US" sz="2400" dirty="0"/>
                </a:br>
                <a:br>
                  <a:rPr lang="en-US" sz="2400" dirty="0"/>
                </a:br>
                <a:r>
                  <a:rPr lang="en-US" sz="2400" dirty="0"/>
                  <a:t>range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sz="2400" dirty="0"/>
                  <a:t> for a balanced panel: </a:t>
                </a:r>
                <a:br>
                  <a:rPr lang="en-US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−7≤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≤7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it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65125"/>
                <a:ext cx="4355592" cy="3639947"/>
              </a:xfrm>
              <a:blipFill>
                <a:blip r:embed="rId2"/>
                <a:stretch>
                  <a:fillRect l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501640" y="365125"/>
            <a:ext cx="5852160" cy="6413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97730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40017537"/>
              </p:ext>
            </p:extLst>
          </p:nvPr>
        </p:nvGraphicFramePr>
        <p:xfrm>
          <a:off x="783336" y="571024"/>
          <a:ext cx="10515601" cy="540347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4099599238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4202432108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3493390761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1775071294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127295517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1169369953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042117753"/>
                    </a:ext>
                  </a:extLst>
                </a:gridCol>
              </a:tblGrid>
              <a:tr h="163068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A: Outcome Variables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7159748"/>
                  </a:ext>
                </a:extLst>
              </a:tr>
              <a:tr h="16306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11911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01110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37463.239 (32870.971)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6.583 – 133416.545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46490.424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(32388.933)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438.133 – 131543.37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6191348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164.228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(283.856)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0.009 – 2045.983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201.061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(224.377)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2.559 – 892.347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9123833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(1000 metric tons)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78.616 (92.709)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0.148 – 535.619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95.194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(87.313)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1.931 – 353.547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45579530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Share of Polluted Days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0.051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(0.056)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0.369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348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(0.037)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0.194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20620517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Coal and Oil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46.141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(30.604)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0.033 – 96.964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47.48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(27.229)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0.112 – 97.564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225654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18.866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(22.573)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98.944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19.664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(21.824)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0.028 – 79.666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8221663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Wind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1.910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(4.551)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32.230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0.815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(2.803)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18.478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7499909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Solar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(1.105)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13.806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0.039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(0.248)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3.059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34331264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Generation: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Other Renewables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14.663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(20.977)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0.000 – 91.360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13.004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(21.678)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1.258 – 98.284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75826511"/>
                  </a:ext>
                </a:extLst>
              </a:tr>
              <a:tr h="326136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Electricity Price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(cents per kWh, 2015 USD)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10.510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(3.563)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5.098 – 34.040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8.442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(2.291)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5.099 – 17.726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94706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96282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20158"/>
              </p:ext>
            </p:extLst>
          </p:nvPr>
        </p:nvGraphicFramePr>
        <p:xfrm>
          <a:off x="637032" y="668306"/>
          <a:ext cx="10515601" cy="5515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14721">
                  <a:extLst>
                    <a:ext uri="{9D8B030D-6E8A-4147-A177-3AD203B41FA5}">
                      <a16:colId xmlns:a16="http://schemas.microsoft.com/office/drawing/2014/main" val="1838933130"/>
                    </a:ext>
                  </a:extLst>
                </a:gridCol>
                <a:gridCol w="794979">
                  <a:extLst>
                    <a:ext uri="{9D8B030D-6E8A-4147-A177-3AD203B41FA5}">
                      <a16:colId xmlns:a16="http://schemas.microsoft.com/office/drawing/2014/main" val="1319013637"/>
                    </a:ext>
                  </a:extLst>
                </a:gridCol>
                <a:gridCol w="1499525">
                  <a:extLst>
                    <a:ext uri="{9D8B030D-6E8A-4147-A177-3AD203B41FA5}">
                      <a16:colId xmlns:a16="http://schemas.microsoft.com/office/drawing/2014/main" val="1755025865"/>
                    </a:ext>
                  </a:extLst>
                </a:gridCol>
                <a:gridCol w="1417503">
                  <a:extLst>
                    <a:ext uri="{9D8B030D-6E8A-4147-A177-3AD203B41FA5}">
                      <a16:colId xmlns:a16="http://schemas.microsoft.com/office/drawing/2014/main" val="2370872735"/>
                    </a:ext>
                  </a:extLst>
                </a:gridCol>
                <a:gridCol w="719267">
                  <a:extLst>
                    <a:ext uri="{9D8B030D-6E8A-4147-A177-3AD203B41FA5}">
                      <a16:colId xmlns:a16="http://schemas.microsoft.com/office/drawing/2014/main" val="391240391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2622435421"/>
                    </a:ext>
                  </a:extLst>
                </a:gridCol>
                <a:gridCol w="1484803">
                  <a:extLst>
                    <a:ext uri="{9D8B030D-6E8A-4147-A177-3AD203B41FA5}">
                      <a16:colId xmlns:a16="http://schemas.microsoft.com/office/drawing/2014/main" val="3612146288"/>
                    </a:ext>
                  </a:extLst>
                </a:gridCol>
              </a:tblGrid>
              <a:tr h="291822">
                <a:tc gridSpan="7">
                  <a:txBody>
                    <a:bodyPr/>
                    <a:lstStyle/>
                    <a:p>
                      <a:pPr marL="0" marR="0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Panel B: State-level Time-varying Covariates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2430376"/>
                  </a:ext>
                </a:extLst>
              </a:tr>
              <a:tr h="291822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RPS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u="sng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 states</a:t>
                      </a:r>
                      <a:endParaRPr lang="en-US" sz="1600" u="sng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6831163"/>
                  </a:ext>
                </a:extLst>
              </a:tr>
              <a:tr h="60473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Mean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std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dev)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Min-Max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4893663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 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0.417 (0.493)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0.337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424959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Legislature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0.336 (0.473)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0.451 (0.498)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9239719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0.229 (0.42)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0.172 (0.378)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4772887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State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control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(GOP)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0.231 (0.422)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0.334 (0.472)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7139575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Governing</a:t>
                      </a:r>
                      <a:r>
                        <a:rPr lang="en-US" sz="1400" baseline="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party (DEM)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0.486 (0.495)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0.377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501398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Log(Gross State Product)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11.854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(1.139)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9.351 – 14.817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11.546 (0.923)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9.45 –13.737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41059165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Natural Gas Price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($ per 1000 ft3)</a:t>
                      </a: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6.126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(3.017)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2.005 –32.39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5.433 (2.129)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0.479 –11.428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81138476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Log(Population)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15.132 (1.036)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13.244 –17.491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14.931 (0.942)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13.025 –16.872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0255531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Net Metering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0.639 (0.48)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0.342 (0.475)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68581590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% of Energy Exported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0.089 (0.447)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-0.840 – 2.737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0.169 (0.576)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-0.636 – 2.607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191386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5642.92 (2019.611)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10810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4317.859 (2757.045)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430 – 11702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6302648"/>
                  </a:ext>
                </a:extLst>
              </a:tr>
              <a:tr h="5291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CDDs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935.448 </a:t>
                      </a:r>
                    </a:p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(896.818)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42 – 5213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1550.968 (963.582)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4156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71789522"/>
                  </a:ext>
                </a:extLst>
              </a:tr>
              <a:tr h="25542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NOx Trading Program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957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0.088 (0.283)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377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0.064 (0.244)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– 1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DengXian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418757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367846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763899"/>
            <a:ext cx="10515600" cy="4822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1783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RPS policies: status quo (36 states + DC)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9063"/>
          <a:stretch/>
        </p:blipFill>
        <p:spPr>
          <a:xfrm>
            <a:off x="838199" y="1413564"/>
            <a:ext cx="8961120" cy="491125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7416034" y="3298426"/>
            <a:ext cx="43248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Source: National Conference of State Legislatures (2021). </a:t>
            </a:r>
            <a:r>
              <a:rPr lang="en-US" sz="1400" dirty="0">
                <a:hlinkClick r:id="rId4"/>
              </a:rPr>
              <a:t>https://www.ncsl.org/energy/state-renewable-portfolio-standards-and-goals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604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Renewable Portfolio Standards (RPS)?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RPS is a </a:t>
            </a:r>
            <a:r>
              <a:rPr lang="en-US" b="1" dirty="0"/>
              <a:t>state-level</a:t>
            </a:r>
            <a:r>
              <a:rPr lang="en-US" dirty="0"/>
              <a:t> policy requiring a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specific percentage of electricity </a:t>
            </a:r>
            <a:r>
              <a:rPr lang="en-US" b="1" dirty="0">
                <a:solidFill>
                  <a:schemeClr val="accent6">
                    <a:lumMod val="75000"/>
                  </a:schemeClr>
                </a:solidFill>
              </a:rPr>
              <a:t>sales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from renewable resources</a:t>
            </a:r>
          </a:p>
          <a:p>
            <a:pPr lvl="1"/>
            <a:r>
              <a:rPr lang="en-US" dirty="0"/>
              <a:t>36 states + DC have passed RPS policies as of 2021</a:t>
            </a:r>
          </a:p>
          <a:p>
            <a:r>
              <a:rPr lang="en-US" dirty="0"/>
              <a:t>RPS vs. Clean Energy Standard (CES)</a:t>
            </a:r>
          </a:p>
          <a:p>
            <a:pPr lvl="1"/>
            <a:r>
              <a:rPr lang="en-US" dirty="0"/>
              <a:t>“Clean Energy” can include nuclear which is non-renewable.</a:t>
            </a:r>
          </a:p>
          <a:p>
            <a:pPr lvl="1"/>
            <a:r>
              <a:rPr lang="en-US" b="1" dirty="0"/>
              <a:t>This study treats them as the same policy.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Policy goals of RPS: </a:t>
            </a:r>
          </a:p>
          <a:p>
            <a:pPr lvl="1"/>
            <a:r>
              <a:rPr lang="en-US" dirty="0"/>
              <a:t>Energy independence/diversification</a:t>
            </a:r>
          </a:p>
          <a:p>
            <a:pPr lvl="1"/>
            <a:r>
              <a:rPr lang="en-US" dirty="0"/>
              <a:t>Carbon mitigation</a:t>
            </a:r>
          </a:p>
          <a:p>
            <a:pPr lvl="1"/>
            <a:r>
              <a:rPr lang="en-US" dirty="0"/>
              <a:t>Non-GHG pollution is </a:t>
            </a:r>
            <a:r>
              <a:rPr lang="en-US" u="sng" dirty="0"/>
              <a:t>NOT</a:t>
            </a:r>
            <a:r>
              <a:rPr lang="en-US" dirty="0"/>
              <a:t> part of the legislative intent for most RPS</a:t>
            </a:r>
          </a:p>
        </p:txBody>
      </p:sp>
    </p:spTree>
    <p:extLst>
      <p:ext uri="{BB962C8B-B14F-4D97-AF65-F5344CB8AC3E}">
        <p14:creationId xmlns:p14="http://schemas.microsoft.com/office/powerpoint/2010/main" val="3209085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213BB-727D-2F0E-A333-FDF604D29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Empirical evidence on the impact of RPS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9FF60-BB37-4627-9F34-82BC580F8A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Recent causal evidence suggests that RPS policy:</a:t>
            </a:r>
          </a:p>
          <a:p>
            <a:r>
              <a:rPr lang="en-US" dirty="0"/>
              <a:t>Increases retail electricity price by 2-11%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(Upton and Snyder 2015; Greenstone and Nath, 2021; Wolverton et al. 2023)</a:t>
            </a:r>
          </a:p>
          <a:p>
            <a:r>
              <a:rPr lang="en-US" dirty="0"/>
              <a:t>Decreases carbon emission by 10-25%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Nath, 2021)</a:t>
            </a:r>
          </a:p>
          <a:p>
            <a:pPr lvl="1"/>
            <a:r>
              <a:rPr lang="en-US" dirty="0"/>
              <a:t>RPS is relatively cost-ineffective as a climate policy: $60-300 per ton of CO2 abatement</a:t>
            </a:r>
          </a:p>
          <a:p>
            <a:pPr>
              <a:lnSpc>
                <a:spcPct val="100000"/>
              </a:lnSpc>
            </a:pPr>
            <a:r>
              <a:rPr lang="en-US" dirty="0"/>
              <a:t>Small increases in renewable energy deployment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(Greenstone and Nath 2023; Fullerton and Ta 2022; Feldman and Levinson 2023; Deschenes et al. 2023)</a:t>
            </a:r>
          </a:p>
          <a:p>
            <a:r>
              <a:rPr lang="en-US" dirty="0"/>
              <a:t>Large reductions of in-state and out-of-state coal generation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2019)</a:t>
            </a:r>
            <a:r>
              <a:rPr lang="en-US" dirty="0"/>
              <a:t>, with potential pollution-abatement benefits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31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49005E-648C-67E6-D674-A769EFEC1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design matter: the role of policy stringency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E8D3E-E0CA-0B3C-7B18-766927693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RPS laws can differ widely from each other 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(Carley et al. 2012; </a:t>
            </a:r>
            <a:r>
              <a:rPr lang="en-US" sz="2000" dirty="0" err="1">
                <a:solidFill>
                  <a:schemeClr val="bg1">
                    <a:lumMod val="50000"/>
                  </a:schemeClr>
                </a:solidFill>
              </a:rPr>
              <a:t>Fischlein</a:t>
            </a:r>
            <a:r>
              <a:rPr lang="en-US" sz="2000" dirty="0">
                <a:solidFill>
                  <a:schemeClr val="bg1">
                    <a:lumMod val="50000"/>
                  </a:schemeClr>
                </a:solidFill>
              </a:rPr>
              <a:t> and Smith 2013; Bernstein and Hoffmann 2018; Carley et al. 2018) </a:t>
            </a:r>
            <a:r>
              <a:rPr lang="en-US" dirty="0"/>
              <a:t>in a variety of ways:</a:t>
            </a:r>
          </a:p>
          <a:p>
            <a:pPr lvl="1"/>
            <a:r>
              <a:rPr lang="en-US" dirty="0"/>
              <a:t>Percentage requirement (nominal goal)</a:t>
            </a:r>
          </a:p>
          <a:p>
            <a:pPr lvl="1"/>
            <a:r>
              <a:rPr lang="en-US" dirty="0"/>
              <a:t>Design features: multipliers, exemptions, voluntary goals etc.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Limited evidence that systematically documents stringency and its impacts</a:t>
            </a:r>
          </a:p>
          <a:p>
            <a:pPr lvl="1"/>
            <a:r>
              <a:rPr lang="en-US" dirty="0"/>
              <a:t>Carley et al. (2018): more stringent laws lead to higher renewable adoption with a mixed quantitative-qualitative scoring system</a:t>
            </a:r>
          </a:p>
          <a:p>
            <a:pPr lvl="1"/>
            <a:r>
              <a:rPr lang="en-US" dirty="0"/>
              <a:t>DSIRE database (NC State): a database on RPS stringency but does not enable structured comparisons of technology types</a:t>
            </a:r>
          </a:p>
        </p:txBody>
      </p:sp>
    </p:spTree>
    <p:extLst>
      <p:ext uri="{BB962C8B-B14F-4D97-AF65-F5344CB8AC3E}">
        <p14:creationId xmlns:p14="http://schemas.microsoft.com/office/powerpoint/2010/main" val="34646274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12990-D54F-2CD0-8AC5-6A636655F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this study about?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A13812-809A-6FD6-BF9B-8382A97FE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Construct a new, unified metric of RPS stringency</a:t>
            </a:r>
          </a:p>
          <a:p>
            <a:r>
              <a:rPr lang="en-US" dirty="0"/>
              <a:t>Provide causal estimates on the heterogenous environmental effects of RPS:</a:t>
            </a:r>
          </a:p>
          <a:p>
            <a:pPr lvl="1"/>
            <a:r>
              <a:rPr lang="en-US" dirty="0"/>
              <a:t>Pooled together, on average RPS mildly reduces SO</a:t>
            </a:r>
            <a:r>
              <a:rPr lang="en-US" baseline="-25000" dirty="0"/>
              <a:t>2</a:t>
            </a:r>
            <a:r>
              <a:rPr lang="en-US" dirty="0"/>
              <a:t> emission and has negative but insignificant effects on NOx emission or ambient air quality</a:t>
            </a:r>
          </a:p>
          <a:p>
            <a:pPr lvl="1"/>
            <a:r>
              <a:rPr lang="en-US" b="1" dirty="0"/>
              <a:t>The RPS effect differs widely by policy stringency:</a:t>
            </a:r>
          </a:p>
          <a:p>
            <a:pPr lvl="2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States with “clean” RPS laws: Large reductions in 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and NO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x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emission, improvement in ambient air quality</a:t>
            </a:r>
          </a:p>
          <a:p>
            <a:pPr lvl="2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States with “dirty” RPS laws: No reduction in SO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2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and NO</a:t>
            </a:r>
            <a:r>
              <a:rPr lang="en-US" baseline="-25000" dirty="0">
                <a:solidFill>
                  <a:schemeClr val="accent4">
                    <a:lumMod val="50000"/>
                  </a:schemeClr>
                </a:solidFill>
              </a:rPr>
              <a:t>x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emissions or ambient air quality</a:t>
            </a:r>
          </a:p>
          <a:p>
            <a:r>
              <a:rPr lang="en-US" dirty="0"/>
              <a:t>Effects driven by differential shifts in generation sources</a:t>
            </a:r>
          </a:p>
          <a:p>
            <a:pPr lvl="1"/>
            <a:r>
              <a:rPr lang="en-US" dirty="0"/>
              <a:t>States with clean RPS laws transit away from coal faster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586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9F457-B83D-F9B4-5936-E820DF967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 to Literature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FE9D68-7FA7-92B8-87CC-1D8B88BBC8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On causal identification of the heterogenous impacts of RPS</a:t>
            </a:r>
          </a:p>
          <a:p>
            <a:pPr lvl="1"/>
            <a:r>
              <a:rPr lang="en-US" dirty="0"/>
              <a:t>Previous studies mostly focused on impacts of renewable adoption, GHG emission, and price effects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(Upton and Snyder 2015; Carley et al. 2018; Greenstone and Nath, 2021, etc.)</a:t>
            </a:r>
          </a:p>
          <a:p>
            <a:pPr lvl="1"/>
            <a:r>
              <a:rPr lang="en-US" dirty="0"/>
              <a:t>We document the heterogenous environmental impact of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(Hollingsworth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Rudik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, 2019)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Environmental federalism and policy stringency</a:t>
            </a:r>
          </a:p>
          <a:p>
            <a:pPr lvl="1"/>
            <a:r>
              <a:rPr lang="en-US" dirty="0"/>
              <a:t>We document the performance gap in policy design heterogeneity in RPS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(Lyon and Yin 2010; Carley et al. 2012, 2018)</a:t>
            </a:r>
          </a:p>
          <a:p>
            <a:pPr lvl="1"/>
            <a:r>
              <a:rPr lang="en-US" dirty="0"/>
              <a:t>Compliment studies on hazardous wastes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Soberg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Xu 2018; Blundell et al. 2021); </a:t>
            </a:r>
            <a:r>
              <a:rPr lang="en-US" sz="2200" dirty="0"/>
              <a:t>wetlands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(Keiser et al. 2022;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Aronoff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Rafey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2023); </a:t>
            </a:r>
            <a:r>
              <a:rPr lang="en-US" dirty="0"/>
              <a:t>pollution monitoring and enforcement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(Zhang 2018)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Co-benefits and unintended consequences of environmental policy</a:t>
            </a:r>
          </a:p>
          <a:p>
            <a:pPr lvl="1"/>
            <a:r>
              <a:rPr lang="en-US" dirty="0"/>
              <a:t>We document large non-carbon co-benefits generated from a renewable energy policy</a:t>
            </a:r>
          </a:p>
          <a:p>
            <a:pPr lvl="1"/>
            <a:r>
              <a:rPr lang="en-US" dirty="0"/>
              <a:t>Literature on co-benefits of sulfur cap-and-trade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Stavin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and </a:t>
            </a:r>
            <a:r>
              <a:rPr lang="en-US" sz="2200" dirty="0" err="1">
                <a:solidFill>
                  <a:schemeClr val="bg1">
                    <a:lumMod val="50000"/>
                  </a:schemeClr>
                </a:solidFill>
              </a:rPr>
              <a:t>Schmalensee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 2013)</a:t>
            </a:r>
            <a:r>
              <a:rPr lang="en-US" dirty="0"/>
              <a:t>; non-point-source water pollution </a:t>
            </a:r>
            <a:r>
              <a:rPr lang="en-US" sz="2200" dirty="0">
                <a:solidFill>
                  <a:schemeClr val="bg1">
                    <a:lumMod val="50000"/>
                  </a:schemeClr>
                </a:solidFill>
              </a:rPr>
              <a:t>(Keiser et al. 2019; Weng et al. 2023); 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42831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2065</TotalTime>
  <Words>3546</Words>
  <Application>Microsoft Macintosh PowerPoint</Application>
  <PresentationFormat>Widescreen</PresentationFormat>
  <Paragraphs>805</Paragraphs>
  <Slides>37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Calibri Light</vt:lpstr>
      <vt:lpstr>Cambria Math</vt:lpstr>
      <vt:lpstr>Times New Roman</vt:lpstr>
      <vt:lpstr>Office Theme</vt:lpstr>
      <vt:lpstr>Cleaner bills, cleaner air:  the environmental consequence of Renewable Portfolio Standards (RPS) policy design</vt:lpstr>
      <vt:lpstr>Motivation to study RPS policies</vt:lpstr>
      <vt:lpstr>What is Renewable Portfolio Standards (RPS)?</vt:lpstr>
      <vt:lpstr>RPS policies: status quo (36 states + DC) </vt:lpstr>
      <vt:lpstr>What is Renewable Portfolio Standards (RPS)?</vt:lpstr>
      <vt:lpstr>Empirical evidence on the impact of RPS</vt:lpstr>
      <vt:lpstr>Policy design matter: the role of policy stringency</vt:lpstr>
      <vt:lpstr>What’s this study about?</vt:lpstr>
      <vt:lpstr>Contributions to Literature</vt:lpstr>
      <vt:lpstr>Difference-in-Differences to identify policy effect</vt:lpstr>
      <vt:lpstr>Staggered Treatment: RPS legislation years</vt:lpstr>
      <vt:lpstr>Policy designs affecting stringency</vt:lpstr>
      <vt:lpstr>“Excluded Sales” example: AZ (2001)</vt:lpstr>
      <vt:lpstr>“Credit Multipliers” example: VA (2007) </vt:lpstr>
      <vt:lpstr>“Carbon Exemption” example: CO (2004) </vt:lpstr>
      <vt:lpstr>Policy discrepancy led to “non-binding” commitment </vt:lpstr>
      <vt:lpstr>Empirical Strategy: Difference-in-Differences (DD)</vt:lpstr>
      <vt:lpstr>Empirical Strategy: Difference-in-Differences (DD)</vt:lpstr>
      <vt:lpstr>No significant differences in pre-trends between RPS and control states in the pollution outcomes.</vt:lpstr>
      <vt:lpstr>RPS policies lead to significant drop (&gt; 10%) in CO2 emission starting ~3 years after legislation.</vt:lpstr>
      <vt:lpstr>Dynamic effects in the power sector variables</vt:lpstr>
      <vt:lpstr>Impact of Policy Stringency in RPS Policy Design</vt:lpstr>
      <vt:lpstr>Difference in the dynamic treatment effect due to existence of non-stringent policy design. </vt:lpstr>
      <vt:lpstr>Difference in the dynamic treatment effect due to existence of non-stringent policy design. </vt:lpstr>
      <vt:lpstr>Impact of RPS Discrepancy</vt:lpstr>
      <vt:lpstr>PowerPoint Presentation</vt:lpstr>
      <vt:lpstr>Headline Impact</vt:lpstr>
      <vt:lpstr>We decomposed the “policy design” effect through 4 types of discrepancies</vt:lpstr>
      <vt:lpstr>PowerPoint Presentation</vt:lpstr>
      <vt:lpstr>PowerPoint Presentation</vt:lpstr>
      <vt:lpstr>Next Steps</vt:lpstr>
      <vt:lpstr>Conclusions</vt:lpstr>
      <vt:lpstr>Supplementary Slides</vt:lpstr>
      <vt:lpstr>33 RPS states, years before and after policy treatment  range of τ for a balanced panel:  -7≤τ≤7</vt:lpstr>
      <vt:lpstr>PowerPoint Presentation</vt:lpstr>
      <vt:lpstr>PowerPoint Presentation</vt:lpstr>
      <vt:lpstr>PowerPoint Presentation</vt:lpstr>
    </vt:vector>
  </TitlesOfParts>
  <Company>Clarkson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Qingran Li - qli</dc:creator>
  <cp:lastModifiedBy>Ji James</cp:lastModifiedBy>
  <cp:revision>237</cp:revision>
  <dcterms:created xsi:type="dcterms:W3CDTF">2023-10-11T13:40:05Z</dcterms:created>
  <dcterms:modified xsi:type="dcterms:W3CDTF">2023-11-15T14:30:33Z</dcterms:modified>
</cp:coreProperties>
</file>