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882" r:id="rId4"/>
  </p:sldMasterIdLst>
  <p:notesMasterIdLst>
    <p:notesMasterId r:id="rId24"/>
  </p:notesMasterIdLst>
  <p:sldIdLst>
    <p:sldId id="256" r:id="rId5"/>
    <p:sldId id="274" r:id="rId6"/>
    <p:sldId id="275" r:id="rId7"/>
    <p:sldId id="261" r:id="rId8"/>
    <p:sldId id="262" r:id="rId9"/>
    <p:sldId id="277" r:id="rId10"/>
    <p:sldId id="279" r:id="rId11"/>
    <p:sldId id="263" r:id="rId12"/>
    <p:sldId id="260" r:id="rId13"/>
    <p:sldId id="259" r:id="rId14"/>
    <p:sldId id="264" r:id="rId15"/>
    <p:sldId id="280" r:id="rId16"/>
    <p:sldId id="281" r:id="rId17"/>
    <p:sldId id="265" r:id="rId18"/>
    <p:sldId id="270" r:id="rId19"/>
    <p:sldId id="273" r:id="rId20"/>
    <p:sldId id="276" r:id="rId21"/>
    <p:sldId id="269" r:id="rId22"/>
    <p:sldId id="27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7" autoAdjust="0"/>
    <p:restoredTop sz="94687" autoAdjust="0"/>
  </p:normalViewPr>
  <p:slideViewPr>
    <p:cSldViewPr snapToGrid="0" snapToObjects="1">
      <p:cViewPr varScale="1">
        <p:scale>
          <a:sx n="101" d="100"/>
          <a:sy n="101" d="100"/>
        </p:scale>
        <p:origin x="-146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vijaydialani:Documents:Courses:CloudComputing:Schedul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vijaydialani:Documents:Courses:CloudComputing:Schedu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cat>
            <c:numRef>
              <c:f>Sheet1!$A$7:$A$36</c:f>
              <c:numCache>
                <c:formatCode>d\-mmm</c:formatCode>
                <c:ptCount val="30"/>
                <c:pt idx="0">
                  <c:v>41884.0</c:v>
                </c:pt>
                <c:pt idx="1">
                  <c:v>41886.0</c:v>
                </c:pt>
                <c:pt idx="2">
                  <c:v>41891.0</c:v>
                </c:pt>
                <c:pt idx="3">
                  <c:v>41893.0</c:v>
                </c:pt>
                <c:pt idx="4">
                  <c:v>41898.0</c:v>
                </c:pt>
                <c:pt idx="5">
                  <c:v>41900.0</c:v>
                </c:pt>
                <c:pt idx="6">
                  <c:v>41905.0</c:v>
                </c:pt>
                <c:pt idx="7">
                  <c:v>41907.0</c:v>
                </c:pt>
                <c:pt idx="8">
                  <c:v>41912.0</c:v>
                </c:pt>
                <c:pt idx="9">
                  <c:v>41914.0</c:v>
                </c:pt>
                <c:pt idx="10">
                  <c:v>41919.0</c:v>
                </c:pt>
                <c:pt idx="11">
                  <c:v>41921.0</c:v>
                </c:pt>
                <c:pt idx="12">
                  <c:v>41926.0</c:v>
                </c:pt>
                <c:pt idx="13">
                  <c:v>41928.0</c:v>
                </c:pt>
                <c:pt idx="14">
                  <c:v>41933.0</c:v>
                </c:pt>
                <c:pt idx="15">
                  <c:v>41935.0</c:v>
                </c:pt>
                <c:pt idx="16">
                  <c:v>41940.0</c:v>
                </c:pt>
                <c:pt idx="17">
                  <c:v>41942.0</c:v>
                </c:pt>
                <c:pt idx="18">
                  <c:v>41947.0</c:v>
                </c:pt>
                <c:pt idx="19">
                  <c:v>41949.0</c:v>
                </c:pt>
                <c:pt idx="20">
                  <c:v>41954.0</c:v>
                </c:pt>
                <c:pt idx="21">
                  <c:v>41956.0</c:v>
                </c:pt>
                <c:pt idx="22">
                  <c:v>41961.0</c:v>
                </c:pt>
                <c:pt idx="23">
                  <c:v>41963.0</c:v>
                </c:pt>
                <c:pt idx="24">
                  <c:v>41968.0</c:v>
                </c:pt>
                <c:pt idx="25">
                  <c:v>41970.0</c:v>
                </c:pt>
                <c:pt idx="26">
                  <c:v>41975.0</c:v>
                </c:pt>
                <c:pt idx="27">
                  <c:v>41977.0</c:v>
                </c:pt>
                <c:pt idx="28">
                  <c:v>41982.0</c:v>
                </c:pt>
                <c:pt idx="29">
                  <c:v>41984.0</c:v>
                </c:pt>
              </c:numCache>
            </c:numRef>
          </c:cat>
          <c:val>
            <c:numRef>
              <c:f>Sheet1!$D$7:$D$36</c:f>
              <c:numCache>
                <c:formatCode>General</c:formatCode>
                <c:ptCount val="30"/>
                <c:pt idx="0">
                  <c:v>25.0</c:v>
                </c:pt>
                <c:pt idx="2">
                  <c:v>25.0</c:v>
                </c:pt>
                <c:pt idx="4">
                  <c:v>25.0</c:v>
                </c:pt>
                <c:pt idx="6">
                  <c:v>275.0</c:v>
                </c:pt>
                <c:pt idx="8">
                  <c:v>25.0</c:v>
                </c:pt>
                <c:pt idx="10">
                  <c:v>275.0</c:v>
                </c:pt>
                <c:pt idx="12">
                  <c:v>25.0</c:v>
                </c:pt>
                <c:pt idx="14">
                  <c:v>125.0</c:v>
                </c:pt>
                <c:pt idx="16">
                  <c:v>325.0</c:v>
                </c:pt>
                <c:pt idx="18">
                  <c:v>25.0</c:v>
                </c:pt>
                <c:pt idx="20">
                  <c:v>25.0</c:v>
                </c:pt>
                <c:pt idx="22">
                  <c:v>25.0</c:v>
                </c:pt>
                <c:pt idx="26">
                  <c:v>200.0</c:v>
                </c:pt>
                <c:pt idx="29">
                  <c:v>100.0</c:v>
                </c:pt>
              </c:numCache>
            </c:numRef>
          </c:val>
        </c:ser>
        <c:dLbls>
          <c:showLegendKey val="0"/>
          <c:showVal val="0"/>
          <c:showCatName val="0"/>
          <c:showSerName val="0"/>
          <c:showPercent val="0"/>
          <c:showBubbleSize val="0"/>
        </c:dLbls>
        <c:gapWidth val="150"/>
        <c:axId val="-2124482616"/>
        <c:axId val="-2124048360"/>
      </c:barChart>
      <c:dateAx>
        <c:axId val="-2124482616"/>
        <c:scaling>
          <c:orientation val="minMax"/>
        </c:scaling>
        <c:delete val="0"/>
        <c:axPos val="b"/>
        <c:numFmt formatCode="d\-mmm" sourceLinked="1"/>
        <c:majorTickMark val="out"/>
        <c:minorTickMark val="none"/>
        <c:tickLblPos val="nextTo"/>
        <c:crossAx val="-2124048360"/>
        <c:crosses val="autoZero"/>
        <c:auto val="1"/>
        <c:lblOffset val="100"/>
        <c:baseTimeUnit val="days"/>
      </c:dateAx>
      <c:valAx>
        <c:axId val="-2124048360"/>
        <c:scaling>
          <c:orientation val="minMax"/>
        </c:scaling>
        <c:delete val="0"/>
        <c:axPos val="l"/>
        <c:majorGridlines/>
        <c:numFmt formatCode="General" sourceLinked="1"/>
        <c:majorTickMark val="out"/>
        <c:minorTickMark val="none"/>
        <c:tickLblPos val="nextTo"/>
        <c:crossAx val="-2124482616"/>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0"/>
          <c:order val="0"/>
          <c:marker>
            <c:symbol val="none"/>
          </c:marker>
          <c:cat>
            <c:numRef>
              <c:f>Sheet1!$A$5:$A$36</c:f>
              <c:numCache>
                <c:formatCode>d\-mmm</c:formatCode>
                <c:ptCount val="32"/>
                <c:pt idx="0">
                  <c:v>41877.0</c:v>
                </c:pt>
                <c:pt idx="1">
                  <c:v>41879.0</c:v>
                </c:pt>
                <c:pt idx="2">
                  <c:v>41884.0</c:v>
                </c:pt>
                <c:pt idx="3">
                  <c:v>41886.0</c:v>
                </c:pt>
                <c:pt idx="4">
                  <c:v>41891.0</c:v>
                </c:pt>
                <c:pt idx="5">
                  <c:v>41893.0</c:v>
                </c:pt>
                <c:pt idx="6">
                  <c:v>41898.0</c:v>
                </c:pt>
                <c:pt idx="7">
                  <c:v>41900.0</c:v>
                </c:pt>
                <c:pt idx="8">
                  <c:v>41905.0</c:v>
                </c:pt>
                <c:pt idx="9">
                  <c:v>41907.0</c:v>
                </c:pt>
                <c:pt idx="10">
                  <c:v>41912.0</c:v>
                </c:pt>
                <c:pt idx="11">
                  <c:v>41914.0</c:v>
                </c:pt>
                <c:pt idx="12">
                  <c:v>41919.0</c:v>
                </c:pt>
                <c:pt idx="13">
                  <c:v>41921.0</c:v>
                </c:pt>
                <c:pt idx="14">
                  <c:v>41926.0</c:v>
                </c:pt>
                <c:pt idx="15">
                  <c:v>41928.0</c:v>
                </c:pt>
                <c:pt idx="16">
                  <c:v>41933.0</c:v>
                </c:pt>
                <c:pt idx="17">
                  <c:v>41935.0</c:v>
                </c:pt>
                <c:pt idx="18">
                  <c:v>41940.0</c:v>
                </c:pt>
                <c:pt idx="19">
                  <c:v>41942.0</c:v>
                </c:pt>
                <c:pt idx="20">
                  <c:v>41947.0</c:v>
                </c:pt>
                <c:pt idx="21">
                  <c:v>41949.0</c:v>
                </c:pt>
                <c:pt idx="22">
                  <c:v>41954.0</c:v>
                </c:pt>
                <c:pt idx="23">
                  <c:v>41956.0</c:v>
                </c:pt>
                <c:pt idx="24">
                  <c:v>41961.0</c:v>
                </c:pt>
                <c:pt idx="25">
                  <c:v>41963.0</c:v>
                </c:pt>
                <c:pt idx="26">
                  <c:v>41968.0</c:v>
                </c:pt>
                <c:pt idx="27">
                  <c:v>41970.0</c:v>
                </c:pt>
                <c:pt idx="28">
                  <c:v>41975.0</c:v>
                </c:pt>
                <c:pt idx="29">
                  <c:v>41977.0</c:v>
                </c:pt>
                <c:pt idx="30">
                  <c:v>41982.0</c:v>
                </c:pt>
                <c:pt idx="31">
                  <c:v>41984.0</c:v>
                </c:pt>
              </c:numCache>
            </c:numRef>
          </c:cat>
          <c:val>
            <c:numRef>
              <c:f>Sheet1!$H$5:$H$36</c:f>
              <c:numCache>
                <c:formatCode>General</c:formatCode>
                <c:ptCount val="32"/>
                <c:pt idx="0">
                  <c:v>0.0</c:v>
                </c:pt>
                <c:pt idx="1">
                  <c:v>0.0</c:v>
                </c:pt>
                <c:pt idx="2">
                  <c:v>25.0</c:v>
                </c:pt>
                <c:pt idx="3">
                  <c:v>25.0</c:v>
                </c:pt>
                <c:pt idx="4">
                  <c:v>50.0</c:v>
                </c:pt>
                <c:pt idx="5">
                  <c:v>50.0</c:v>
                </c:pt>
                <c:pt idx="6">
                  <c:v>75.0</c:v>
                </c:pt>
                <c:pt idx="7">
                  <c:v>75.0</c:v>
                </c:pt>
                <c:pt idx="8">
                  <c:v>350.0</c:v>
                </c:pt>
                <c:pt idx="9">
                  <c:v>350.0</c:v>
                </c:pt>
                <c:pt idx="10">
                  <c:v>375.0</c:v>
                </c:pt>
                <c:pt idx="11">
                  <c:v>375.0</c:v>
                </c:pt>
                <c:pt idx="12">
                  <c:v>650.0</c:v>
                </c:pt>
                <c:pt idx="13">
                  <c:v>650.0</c:v>
                </c:pt>
                <c:pt idx="14">
                  <c:v>675.0</c:v>
                </c:pt>
                <c:pt idx="15">
                  <c:v>675.0</c:v>
                </c:pt>
                <c:pt idx="16">
                  <c:v>800.0</c:v>
                </c:pt>
                <c:pt idx="17">
                  <c:v>800.0</c:v>
                </c:pt>
                <c:pt idx="18">
                  <c:v>1125.0</c:v>
                </c:pt>
                <c:pt idx="19">
                  <c:v>1125.0</c:v>
                </c:pt>
                <c:pt idx="20">
                  <c:v>1150.0</c:v>
                </c:pt>
                <c:pt idx="21">
                  <c:v>1150.0</c:v>
                </c:pt>
                <c:pt idx="22">
                  <c:v>1175.0</c:v>
                </c:pt>
                <c:pt idx="23">
                  <c:v>1175.0</c:v>
                </c:pt>
                <c:pt idx="24">
                  <c:v>1200.0</c:v>
                </c:pt>
                <c:pt idx="25">
                  <c:v>1200.0</c:v>
                </c:pt>
                <c:pt idx="26">
                  <c:v>1200.0</c:v>
                </c:pt>
                <c:pt idx="27">
                  <c:v>1200.0</c:v>
                </c:pt>
                <c:pt idx="28">
                  <c:v>1400.0</c:v>
                </c:pt>
                <c:pt idx="29">
                  <c:v>1400.0</c:v>
                </c:pt>
                <c:pt idx="30">
                  <c:v>1400.0</c:v>
                </c:pt>
                <c:pt idx="31">
                  <c:v>1500.0</c:v>
                </c:pt>
              </c:numCache>
            </c:numRef>
          </c:val>
          <c:smooth val="0"/>
        </c:ser>
        <c:dLbls>
          <c:showLegendKey val="0"/>
          <c:showVal val="0"/>
          <c:showCatName val="0"/>
          <c:showSerName val="0"/>
          <c:showPercent val="0"/>
          <c:showBubbleSize val="0"/>
        </c:dLbls>
        <c:marker val="1"/>
        <c:smooth val="0"/>
        <c:axId val="-2116759960"/>
        <c:axId val="-2116756760"/>
      </c:lineChart>
      <c:dateAx>
        <c:axId val="-2116759960"/>
        <c:scaling>
          <c:orientation val="minMax"/>
        </c:scaling>
        <c:delete val="0"/>
        <c:axPos val="b"/>
        <c:numFmt formatCode="d\-mmm" sourceLinked="1"/>
        <c:majorTickMark val="out"/>
        <c:minorTickMark val="none"/>
        <c:tickLblPos val="nextTo"/>
        <c:crossAx val="-2116756760"/>
        <c:crosses val="autoZero"/>
        <c:auto val="1"/>
        <c:lblOffset val="100"/>
        <c:baseTimeUnit val="days"/>
      </c:dateAx>
      <c:valAx>
        <c:axId val="-2116756760"/>
        <c:scaling>
          <c:orientation val="minMax"/>
        </c:scaling>
        <c:delete val="0"/>
        <c:axPos val="l"/>
        <c:majorGridlines/>
        <c:numFmt formatCode="General" sourceLinked="1"/>
        <c:majorTickMark val="out"/>
        <c:minorTickMark val="none"/>
        <c:tickLblPos val="nextTo"/>
        <c:crossAx val="-2116759960"/>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FFB0F-6AE4-944E-AF31-C2DF5A19C2FA}" type="datetimeFigureOut">
              <a:rPr lang="en-US" smtClean="0"/>
              <a:t>8/24/14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D07F0E-FA51-0C44-9145-1D6C9700E13A}" type="slidenum">
              <a:rPr lang="en-US" smtClean="0"/>
              <a:t>‹#›</a:t>
            </a:fld>
            <a:endParaRPr lang="en-US"/>
          </a:p>
        </p:txBody>
      </p:sp>
    </p:spTree>
    <p:extLst>
      <p:ext uri="{BB962C8B-B14F-4D97-AF65-F5344CB8AC3E}">
        <p14:creationId xmlns:p14="http://schemas.microsoft.com/office/powerpoint/2010/main" val="8269938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07F0E-FA51-0C44-9145-1D6C9700E13A}" type="slidenum">
              <a:rPr lang="en-US" smtClean="0"/>
              <a:t>3</a:t>
            </a:fld>
            <a:endParaRPr lang="en-US"/>
          </a:p>
        </p:txBody>
      </p:sp>
    </p:spTree>
    <p:extLst>
      <p:ext uri="{BB962C8B-B14F-4D97-AF65-F5344CB8AC3E}">
        <p14:creationId xmlns:p14="http://schemas.microsoft.com/office/powerpoint/2010/main" val="1210678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8/24/14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B11AC2-5F4A-8D42-A784-4BA4C0007CFB}" type="slidenum">
              <a:rPr lang="en-US" smtClean="0"/>
              <a:t>‹#›</a:t>
            </a:fld>
            <a:endParaRPr lang="en-US"/>
          </a:p>
        </p:txBody>
      </p:sp>
    </p:spTree>
    <p:extLst>
      <p:ext uri="{BB962C8B-B14F-4D97-AF65-F5344CB8AC3E}">
        <p14:creationId xmlns:p14="http://schemas.microsoft.com/office/powerpoint/2010/main" val="2624532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8/24/14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664747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8/24/14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165485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8/24/14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01577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8/24/14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394699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8/24/14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91034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8/24/14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73800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8/24/14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4195700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8/24/14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11476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8/24/14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11AC2-5F4A-8D42-A784-4BA4C0007CFB}" type="slidenum">
              <a:rPr lang="en-US" smtClean="0"/>
              <a:t>‹#›</a:t>
            </a:fld>
            <a:endParaRPr lang="en-US"/>
          </a:p>
        </p:txBody>
      </p:sp>
    </p:spTree>
    <p:extLst>
      <p:ext uri="{BB962C8B-B14F-4D97-AF65-F5344CB8AC3E}">
        <p14:creationId xmlns:p14="http://schemas.microsoft.com/office/powerpoint/2010/main" val="2394373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8/24/14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2318243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8/24/14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671937633"/>
      </p:ext>
    </p:extLst>
  </p:cSld>
  <p:clrMap bg1="lt1" tx1="dk1" bg2="lt2" tx2="dk2" accent1="accent1" accent2="accent2" accent3="accent3" accent4="accent4" accent5="accent5" accent6="accent6" hlink="hlink" folHlink="folHlink"/>
  <p:sldLayoutIdLst>
    <p:sldLayoutId id="2147493883" r:id="rId1"/>
    <p:sldLayoutId id="2147493884" r:id="rId2"/>
    <p:sldLayoutId id="2147493885" r:id="rId3"/>
    <p:sldLayoutId id="2147493886" r:id="rId4"/>
    <p:sldLayoutId id="2147493887" r:id="rId5"/>
    <p:sldLayoutId id="2147493888" r:id="rId6"/>
    <p:sldLayoutId id="2147493889" r:id="rId7"/>
    <p:sldLayoutId id="2147493890" r:id="rId8"/>
    <p:sldLayoutId id="2147493891" r:id="rId9"/>
    <p:sldLayoutId id="2147493892" r:id="rId10"/>
    <p:sldLayoutId id="21474938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maven.apache.org/download.cgi" TargetMode="External"/><Relationship Id="rId4" Type="http://schemas.openxmlformats.org/officeDocument/2006/relationships/hyperlink" Target="https://help.github.com/articles/set-up-git" TargetMode="External"/><Relationship Id="rId1" Type="http://schemas.openxmlformats.org/officeDocument/2006/relationships/slideLayout" Target="../slideLayouts/slideLayout2.xml"/><Relationship Id="rId2" Type="http://schemas.openxmlformats.org/officeDocument/2006/relationships/hyperlink" Target="http://www.eclipse.org/download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vijaydialani@boisestate.edu"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CS597: Cloud Computing</a:t>
            </a:r>
            <a:endParaRPr lang="en-US" dirty="0"/>
          </a:p>
        </p:txBody>
      </p:sp>
      <p:sp>
        <p:nvSpPr>
          <p:cNvPr id="3" name="Subtitle 2"/>
          <p:cNvSpPr>
            <a:spLocks noGrp="1"/>
          </p:cNvSpPr>
          <p:nvPr>
            <p:ph type="subTitle" idx="1"/>
          </p:nvPr>
        </p:nvSpPr>
        <p:spPr>
          <a:xfrm>
            <a:off x="1371600" y="4546966"/>
            <a:ext cx="6400800" cy="1091833"/>
          </a:xfrm>
        </p:spPr>
        <p:txBody>
          <a:bodyPr>
            <a:normAutofit fontScale="70000" lnSpcReduction="20000"/>
          </a:bodyPr>
          <a:lstStyle/>
          <a:p>
            <a:r>
              <a:rPr lang="en-US" sz="2400" dirty="0" smtClean="0"/>
              <a:t>Vijay Dialani</a:t>
            </a:r>
          </a:p>
          <a:p>
            <a:r>
              <a:rPr lang="en-US" sz="2400" dirty="0" smtClean="0"/>
              <a:t>Associate Professor</a:t>
            </a:r>
          </a:p>
          <a:p>
            <a:r>
              <a:rPr lang="en-US" sz="2400" dirty="0" smtClean="0"/>
              <a:t>Computer Science</a:t>
            </a:r>
          </a:p>
          <a:p>
            <a:r>
              <a:rPr lang="en-US" sz="2400" dirty="0" smtClean="0"/>
              <a:t>Boise State University</a:t>
            </a:r>
            <a:endParaRPr lang="en-US" sz="2400" dirty="0"/>
          </a:p>
        </p:txBody>
      </p:sp>
    </p:spTree>
    <p:extLst>
      <p:ext uri="{BB962C8B-B14F-4D97-AF65-F5344CB8AC3E}">
        <p14:creationId xmlns:p14="http://schemas.microsoft.com/office/powerpoint/2010/main" val="36466498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8430"/>
            <a:ext cx="8229600" cy="5441572"/>
          </a:xfrm>
        </p:spPr>
        <p:txBody>
          <a:bodyPr>
            <a:noAutofit/>
          </a:bodyPr>
          <a:lstStyle/>
          <a:p>
            <a:pPr marL="0" indent="0">
              <a:buNone/>
            </a:pPr>
            <a:r>
              <a:rPr lang="en-US" sz="2400" b="1" dirty="0" smtClean="0"/>
              <a:t>Text Book</a:t>
            </a:r>
          </a:p>
          <a:p>
            <a:r>
              <a:rPr lang="en-US" sz="2400" dirty="0" smtClean="0"/>
              <a:t>There is</a:t>
            </a:r>
            <a:r>
              <a:rPr lang="en-US" sz="2400" b="1" dirty="0" smtClean="0"/>
              <a:t> </a:t>
            </a:r>
            <a:r>
              <a:rPr lang="en-US" sz="2400" b="1" dirty="0" smtClean="0"/>
              <a:t>NO SINGLE </a:t>
            </a:r>
            <a:r>
              <a:rPr lang="en-US" sz="2400" b="1" dirty="0" smtClean="0"/>
              <a:t>TEXT BOOK </a:t>
            </a:r>
            <a:r>
              <a:rPr lang="en-US" sz="2400" dirty="0" smtClean="0"/>
              <a:t>for the Course</a:t>
            </a:r>
          </a:p>
          <a:p>
            <a:r>
              <a:rPr lang="en-US" sz="2400" dirty="0" smtClean="0"/>
              <a:t>IF HAVING A TEXBOOK IS A MUST FOR YOUR LEARNING STYLE, PLEASE CANCEL YOUR ENROLLMENT.</a:t>
            </a:r>
            <a:endParaRPr lang="en-US" sz="2400" dirty="0"/>
          </a:p>
          <a:p>
            <a:pPr marL="0" indent="0">
              <a:buNone/>
            </a:pPr>
            <a:r>
              <a:rPr lang="en-US" sz="2400" b="1" dirty="0" smtClean="0"/>
              <a:t>References:</a:t>
            </a:r>
            <a:endParaRPr lang="en-US" sz="2400" b="1" dirty="0"/>
          </a:p>
          <a:p>
            <a:pPr marL="457200" indent="-457200">
              <a:buFont typeface="+mj-lt"/>
              <a:buAutoNum type="arabicPeriod"/>
            </a:pPr>
            <a:r>
              <a:rPr lang="en-US" sz="1800" dirty="0" smtClean="0"/>
              <a:t>RESTFUL Java with JAX-RS </a:t>
            </a:r>
            <a:r>
              <a:rPr lang="en-US" sz="1800" dirty="0" smtClean="0"/>
              <a:t>2.0, Bill </a:t>
            </a:r>
            <a:r>
              <a:rPr lang="en-US" sz="1800" dirty="0" err="1" smtClean="0"/>
              <a:t>Bruke</a:t>
            </a:r>
            <a:endParaRPr lang="en-US" sz="1800" dirty="0" smtClean="0"/>
          </a:p>
          <a:p>
            <a:pPr marL="457200" indent="-457200">
              <a:buFont typeface="+mj-lt"/>
              <a:buAutoNum type="arabicPeriod"/>
            </a:pPr>
            <a:r>
              <a:rPr lang="en-US" sz="1800" dirty="0"/>
              <a:t>SOA Design Patterns, Thomas </a:t>
            </a:r>
            <a:r>
              <a:rPr lang="en-US" sz="1800" dirty="0" err="1" smtClean="0"/>
              <a:t>Erl</a:t>
            </a:r>
            <a:endParaRPr lang="en-US" sz="1800" dirty="0" smtClean="0"/>
          </a:p>
          <a:p>
            <a:pPr marL="457200" indent="-457200">
              <a:buFont typeface="+mj-lt"/>
              <a:buAutoNum type="arabicPeriod"/>
            </a:pPr>
            <a:r>
              <a:rPr lang="en-US" sz="1800" dirty="0" smtClean="0"/>
              <a:t>SOA Patterns, </a:t>
            </a:r>
            <a:r>
              <a:rPr lang="en-US" sz="1800" dirty="0" err="1" smtClean="0"/>
              <a:t>Arnon</a:t>
            </a:r>
            <a:r>
              <a:rPr lang="en-US" sz="1800" dirty="0" smtClean="0"/>
              <a:t> </a:t>
            </a:r>
            <a:r>
              <a:rPr lang="en-US" sz="1800" dirty="0" err="1" smtClean="0"/>
              <a:t>Rotem</a:t>
            </a:r>
            <a:r>
              <a:rPr lang="en-US" sz="1800" dirty="0" smtClean="0"/>
              <a:t>-Gal-Oz</a:t>
            </a:r>
          </a:p>
          <a:p>
            <a:pPr marL="457200" indent="-457200">
              <a:buFont typeface="+mj-lt"/>
              <a:buAutoNum type="arabicPeriod"/>
            </a:pPr>
            <a:r>
              <a:rPr lang="en-US" sz="1800" dirty="0" err="1"/>
              <a:t>OpenStack</a:t>
            </a:r>
            <a:r>
              <a:rPr lang="en-US" sz="1800" dirty="0"/>
              <a:t> Operations </a:t>
            </a:r>
            <a:r>
              <a:rPr lang="en-US" sz="1800" dirty="0" smtClean="0"/>
              <a:t>Guide, Tom </a:t>
            </a:r>
            <a:r>
              <a:rPr lang="en-US" sz="1800" dirty="0" err="1" smtClean="0"/>
              <a:t>Fifield</a:t>
            </a:r>
            <a:endParaRPr lang="en-US" sz="1800" dirty="0" smtClean="0"/>
          </a:p>
          <a:p>
            <a:pPr marL="457200" indent="-457200">
              <a:buFont typeface="+mj-lt"/>
              <a:buAutoNum type="arabicPeriod"/>
            </a:pPr>
            <a:r>
              <a:rPr lang="en-US" sz="1800" dirty="0" smtClean="0"/>
              <a:t>Mastering </a:t>
            </a:r>
            <a:r>
              <a:rPr lang="en-US" sz="1800" dirty="0"/>
              <a:t>Cloud Computing: Foundations and Applications </a:t>
            </a:r>
            <a:r>
              <a:rPr lang="en-US" sz="1800" dirty="0" smtClean="0"/>
              <a:t>Programming, </a:t>
            </a:r>
            <a:r>
              <a:rPr lang="en-US" sz="1800" dirty="0" err="1" smtClean="0"/>
              <a:t>Rajkumar</a:t>
            </a:r>
            <a:r>
              <a:rPr lang="en-US" sz="1800" dirty="0" smtClean="0"/>
              <a:t> </a:t>
            </a:r>
            <a:r>
              <a:rPr lang="en-US" sz="1800" dirty="0" err="1" smtClean="0"/>
              <a:t>Buyya</a:t>
            </a:r>
            <a:endParaRPr lang="en-US" sz="1800" dirty="0" smtClean="0"/>
          </a:p>
          <a:p>
            <a:pPr marL="457200" indent="-457200">
              <a:buFont typeface="+mj-lt"/>
              <a:buAutoNum type="arabicPeriod"/>
            </a:pPr>
            <a:r>
              <a:rPr lang="en-US" sz="1800" dirty="0"/>
              <a:t>Chef Infrastructure Automation </a:t>
            </a:r>
            <a:r>
              <a:rPr lang="en-US" sz="1800" dirty="0" smtClean="0"/>
              <a:t>Cookbook, </a:t>
            </a:r>
            <a:r>
              <a:rPr lang="en-US" sz="1800" dirty="0"/>
              <a:t>Matthias </a:t>
            </a:r>
            <a:r>
              <a:rPr lang="en-US" sz="1800" dirty="0" err="1"/>
              <a:t>Marschall</a:t>
            </a:r>
            <a:r>
              <a:rPr lang="en-US" sz="1800" dirty="0"/>
              <a:t> </a:t>
            </a:r>
            <a:endParaRPr lang="en-US" sz="1800" dirty="0" smtClean="0"/>
          </a:p>
          <a:p>
            <a:pPr marL="0" indent="0">
              <a:buNone/>
            </a:pPr>
            <a:r>
              <a:rPr lang="en-US" sz="2400" dirty="0" smtClean="0"/>
              <a:t>Numerous research papers, online articles and videos will be provided to aide learning.</a:t>
            </a:r>
            <a:endParaRPr lang="en-US" sz="2400" dirty="0"/>
          </a:p>
          <a:p>
            <a:pPr marL="457200" indent="-457200">
              <a:buFont typeface="+mj-lt"/>
              <a:buAutoNum type="arabicPeriod"/>
            </a:pPr>
            <a:endParaRPr lang="en-US" sz="1800" dirty="0" smtClean="0"/>
          </a:p>
          <a:p>
            <a:pPr marL="457200" indent="-457200">
              <a:buFont typeface="+mj-lt"/>
              <a:buAutoNum type="arabicPeriod"/>
            </a:pPr>
            <a:endParaRPr lang="en-US" sz="2400" dirty="0"/>
          </a:p>
          <a:p>
            <a:pPr marL="457200" indent="-457200">
              <a:buFont typeface="+mj-lt"/>
              <a:buAutoNum type="arabicPeriod"/>
            </a:pPr>
            <a:endParaRPr lang="en-US" sz="2400" dirty="0" smtClean="0"/>
          </a:p>
          <a:p>
            <a:pPr marL="457200" indent="-457200">
              <a:buFont typeface="+mj-lt"/>
              <a:buAutoNum type="arabicPeriod"/>
            </a:pPr>
            <a:endParaRPr lang="en-US" sz="2400" dirty="0" smtClean="0"/>
          </a:p>
          <a:p>
            <a:pPr marL="0" indent="0">
              <a:buNone/>
            </a:pPr>
            <a:endParaRPr lang="en-US" sz="2400" dirty="0" smtClean="0"/>
          </a:p>
          <a:p>
            <a:endParaRPr lang="en-US" sz="2400" dirty="0"/>
          </a:p>
          <a:p>
            <a:endParaRPr lang="en-US" sz="2400" dirty="0" smtClean="0"/>
          </a:p>
        </p:txBody>
      </p:sp>
      <p:sp>
        <p:nvSpPr>
          <p:cNvPr id="5" name="TextBox 4"/>
          <p:cNvSpPr txBox="1"/>
          <p:nvPr/>
        </p:nvSpPr>
        <p:spPr>
          <a:xfrm>
            <a:off x="2591292" y="227628"/>
            <a:ext cx="3961416" cy="523220"/>
          </a:xfrm>
          <a:prstGeom prst="rect">
            <a:avLst/>
          </a:prstGeom>
          <a:solidFill>
            <a:srgbClr val="00B0F0"/>
          </a:solidFill>
        </p:spPr>
        <p:txBody>
          <a:bodyPr wrap="none" rtlCol="0">
            <a:spAutoFit/>
          </a:bodyPr>
          <a:lstStyle/>
          <a:p>
            <a:r>
              <a:rPr lang="en-US" sz="2800" b="1" dirty="0" smtClean="0">
                <a:solidFill>
                  <a:schemeClr val="bg1"/>
                </a:solidFill>
              </a:rPr>
              <a:t>Textbook and References</a:t>
            </a:r>
            <a:endParaRPr lang="en-US" sz="2800" b="1" dirty="0">
              <a:solidFill>
                <a:schemeClr val="bg1"/>
              </a:solidFill>
            </a:endParaRPr>
          </a:p>
        </p:txBody>
      </p:sp>
    </p:spTree>
    <p:extLst>
      <p:ext uri="{BB962C8B-B14F-4D97-AF65-F5344CB8AC3E}">
        <p14:creationId xmlns:p14="http://schemas.microsoft.com/office/powerpoint/2010/main" val="5076275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05792" y="114453"/>
            <a:ext cx="1532416" cy="523220"/>
          </a:xfrm>
          <a:prstGeom prst="rect">
            <a:avLst/>
          </a:prstGeom>
          <a:solidFill>
            <a:srgbClr val="00B0F0"/>
          </a:solidFill>
        </p:spPr>
        <p:txBody>
          <a:bodyPr wrap="none" rtlCol="0">
            <a:spAutoFit/>
          </a:bodyPr>
          <a:lstStyle/>
          <a:p>
            <a:r>
              <a:rPr lang="en-US" sz="2800" b="1" dirty="0" smtClean="0">
                <a:solidFill>
                  <a:schemeClr val="bg1"/>
                </a:solidFill>
              </a:rPr>
              <a:t>Schedule</a:t>
            </a:r>
            <a:endParaRPr lang="en-US" sz="2800" b="1"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662615758"/>
              </p:ext>
            </p:extLst>
          </p:nvPr>
        </p:nvGraphicFramePr>
        <p:xfrm>
          <a:off x="127001" y="509561"/>
          <a:ext cx="8833555" cy="6220020"/>
        </p:xfrm>
        <a:graphic>
          <a:graphicData uri="http://schemas.openxmlformats.org/drawingml/2006/table">
            <a:tbl>
              <a:tblPr/>
              <a:tblGrid>
                <a:gridCol w="1509120"/>
                <a:gridCol w="4189107"/>
                <a:gridCol w="1873391"/>
                <a:gridCol w="1261937"/>
              </a:tblGrid>
              <a:tr h="148880">
                <a:tc>
                  <a:txBody>
                    <a:bodyPr/>
                    <a:lstStyle/>
                    <a:p>
                      <a:pPr algn="l" fontAlgn="b"/>
                      <a:r>
                        <a:rPr lang="en-US" sz="900" b="1" i="0" u="none" strike="noStrike">
                          <a:solidFill>
                            <a:srgbClr val="000000"/>
                          </a:solidFill>
                          <a:effectLst/>
                          <a:latin typeface="Calibri"/>
                        </a:rPr>
                        <a:t>Course: CS-597</a:t>
                      </a:r>
                    </a:p>
                  </a:txBody>
                  <a:tcPr marL="3970" marR="3970" marT="3970" marB="0" anchor="b">
                    <a:lnL>
                      <a:noFill/>
                    </a:lnL>
                    <a:lnR>
                      <a:noFill/>
                    </a:lnR>
                    <a:lnT>
                      <a:noFill/>
                    </a:lnT>
                    <a:lnB>
                      <a:noFill/>
                    </a:lnB>
                  </a:tcPr>
                </a:tc>
                <a:tc>
                  <a:txBody>
                    <a:bodyPr/>
                    <a:lstStyle/>
                    <a:p>
                      <a:pPr algn="l" fontAlgn="b"/>
                      <a:r>
                        <a:rPr lang="en-US" sz="1000" b="1" i="0" u="none" strike="noStrike">
                          <a:solidFill>
                            <a:srgbClr val="000000"/>
                          </a:solidFill>
                          <a:effectLst/>
                          <a:latin typeface="Calibri"/>
                        </a:rPr>
                        <a:t>By - Dr. Vijay Dialani</a:t>
                      </a:r>
                    </a:p>
                  </a:txBody>
                  <a:tcPr marL="3970" marR="3970" marT="3970" marB="0" anchor="b">
                    <a:lnL>
                      <a:noFill/>
                    </a:lnL>
                    <a:lnR>
                      <a:noFill/>
                    </a:lnR>
                    <a:lnT>
                      <a:noFill/>
                    </a:lnT>
                    <a:lnB>
                      <a:noFill/>
                    </a:lnB>
                  </a:tcPr>
                </a:tc>
                <a:tc>
                  <a:txBody>
                    <a:bodyPr/>
                    <a:lstStyle/>
                    <a:p>
                      <a:pPr algn="l" fontAlgn="b"/>
                      <a:r>
                        <a:rPr lang="sv-SE" sz="1000" b="1" i="0" u="none" strike="noStrike">
                          <a:solidFill>
                            <a:srgbClr val="000000"/>
                          </a:solidFill>
                          <a:effectLst/>
                          <a:latin typeface="Calibri"/>
                        </a:rPr>
                        <a:t>Fall 2014</a:t>
                      </a:r>
                    </a:p>
                  </a:txBody>
                  <a:tcPr marL="3970" marR="3970" marT="397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r>
              <a:tr h="148880">
                <a:tc>
                  <a:txBody>
                    <a:bodyPr/>
                    <a:lstStyle/>
                    <a:p>
                      <a:pPr algn="l"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ctr" fontAlgn="ctr"/>
                      <a:r>
                        <a:rPr lang="en-US" sz="900" b="1" i="0" u="none" strike="noStrike">
                          <a:solidFill>
                            <a:srgbClr val="000000"/>
                          </a:solidFill>
                          <a:effectLst/>
                          <a:latin typeface="Calibri"/>
                        </a:rPr>
                        <a:t>Version</a:t>
                      </a:r>
                    </a:p>
                  </a:txBody>
                  <a:tcPr marL="3970" marR="3970" marT="3970" marB="0" anchor="ctr">
                    <a:lnL>
                      <a:noFill/>
                    </a:lnL>
                    <a:lnR>
                      <a:noFill/>
                    </a:lnR>
                    <a:lnT>
                      <a:noFill/>
                    </a:lnT>
                    <a:lnB>
                      <a:noFill/>
                    </a:lnB>
                  </a:tcPr>
                </a:tc>
                <a:tc>
                  <a:txBody>
                    <a:bodyPr/>
                    <a:lstStyle/>
                    <a:p>
                      <a:pPr algn="ctr" fontAlgn="b"/>
                      <a:r>
                        <a:rPr lang="en-US" sz="900" b="0" i="0" u="none" strike="noStrike">
                          <a:solidFill>
                            <a:srgbClr val="000000"/>
                          </a:solidFill>
                          <a:effectLst/>
                          <a:latin typeface="Calibri"/>
                        </a:rPr>
                        <a:t>1</a:t>
                      </a:r>
                    </a:p>
                  </a:txBody>
                  <a:tcPr marL="3970" marR="3970" marT="397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r>
              <a:tr h="148880">
                <a:tc>
                  <a:txBody>
                    <a:bodyPr/>
                    <a:lstStyle/>
                    <a:p>
                      <a:pPr algn="l" fontAlgn="b"/>
                      <a:endParaRPr lang="en-US" sz="1000" b="0"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ctr" fontAlgn="ctr"/>
                      <a:r>
                        <a:rPr lang="en-US" sz="900" b="1" i="0" u="none" strike="noStrike">
                          <a:solidFill>
                            <a:srgbClr val="000000"/>
                          </a:solidFill>
                          <a:effectLst/>
                          <a:latin typeface="Calibri"/>
                        </a:rPr>
                        <a:t>Published Date</a:t>
                      </a:r>
                    </a:p>
                  </a:txBody>
                  <a:tcPr marL="3970" marR="3970" marT="3970" marB="0" anchor="ctr">
                    <a:lnL>
                      <a:noFill/>
                    </a:lnL>
                    <a:lnR>
                      <a:noFill/>
                    </a:lnR>
                    <a:lnT>
                      <a:noFill/>
                    </a:lnT>
                    <a:lnB>
                      <a:noFill/>
                    </a:lnB>
                  </a:tcPr>
                </a:tc>
                <a:tc>
                  <a:txBody>
                    <a:bodyPr/>
                    <a:lstStyle/>
                    <a:p>
                      <a:pPr algn="ctr" fontAlgn="b"/>
                      <a:r>
                        <a:rPr lang="en-US" sz="900" b="0" i="0" u="none" strike="noStrike">
                          <a:solidFill>
                            <a:srgbClr val="000000"/>
                          </a:solidFill>
                          <a:effectLst/>
                          <a:latin typeface="Calibri"/>
                        </a:rPr>
                        <a:t>8/1/14</a:t>
                      </a:r>
                    </a:p>
                  </a:txBody>
                  <a:tcPr marL="3970" marR="3970" marT="397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3970" marR="3970" marT="3970" marB="0" anchor="b">
                    <a:lnL>
                      <a:noFill/>
                    </a:lnL>
                    <a:lnR>
                      <a:noFill/>
                    </a:lnR>
                    <a:lnT>
                      <a:noFill/>
                    </a:lnT>
                    <a:lnB>
                      <a:noFill/>
                    </a:lnB>
                  </a:tcPr>
                </a:tc>
              </a:tr>
              <a:tr h="148880">
                <a:tc>
                  <a:txBody>
                    <a:bodyPr/>
                    <a:lstStyle/>
                    <a:p>
                      <a:pPr algn="ctr" fontAlgn="b"/>
                      <a:r>
                        <a:rPr lang="en-US" sz="900" b="1" i="0" u="none" strike="noStrike">
                          <a:solidFill>
                            <a:srgbClr val="000000"/>
                          </a:solidFill>
                          <a:effectLst/>
                          <a:latin typeface="Calibri"/>
                        </a:rPr>
                        <a:t>Date</a:t>
                      </a:r>
                    </a:p>
                  </a:txBody>
                  <a:tcPr marL="3970" marR="3970" marT="3970" marB="0" anchor="b">
                    <a:lnL>
                      <a:noFill/>
                    </a:lnL>
                    <a:lnR>
                      <a:noFill/>
                    </a:lnR>
                    <a:lnT>
                      <a:noFill/>
                    </a:lnT>
                    <a:lnB>
                      <a:noFill/>
                    </a:lnB>
                  </a:tcPr>
                </a:tc>
                <a:tc>
                  <a:txBody>
                    <a:bodyPr/>
                    <a:lstStyle/>
                    <a:p>
                      <a:pPr algn="ctr" fontAlgn="ctr"/>
                      <a:r>
                        <a:rPr lang="en-US" sz="900" b="1" i="0" u="none" strike="noStrike">
                          <a:solidFill>
                            <a:srgbClr val="000000"/>
                          </a:solidFill>
                          <a:effectLst/>
                          <a:latin typeface="Calibri"/>
                        </a:rPr>
                        <a:t>Lecture Topic</a:t>
                      </a:r>
                    </a:p>
                  </a:txBody>
                  <a:tcPr marL="3970" marR="3970" marT="3970" marB="0" anchor="ctr">
                    <a:lnL>
                      <a:noFill/>
                    </a:lnL>
                    <a:lnR>
                      <a:noFill/>
                    </a:lnR>
                    <a:lnT>
                      <a:noFill/>
                    </a:lnT>
                    <a:lnB>
                      <a:noFill/>
                    </a:lnB>
                  </a:tcPr>
                </a:tc>
                <a:tc>
                  <a:txBody>
                    <a:bodyPr/>
                    <a:lstStyle/>
                    <a:p>
                      <a:pPr algn="ctr" fontAlgn="b"/>
                      <a:r>
                        <a:rPr lang="en-US" sz="900" b="1" i="0" u="none" strike="noStrike">
                          <a:solidFill>
                            <a:srgbClr val="000000"/>
                          </a:solidFill>
                          <a:effectLst/>
                          <a:latin typeface="Calibri"/>
                        </a:rPr>
                        <a:t>Deadlines</a:t>
                      </a:r>
                    </a:p>
                  </a:txBody>
                  <a:tcPr marL="3970" marR="3970" marT="3970" marB="0" anchor="b">
                    <a:lnL>
                      <a:noFill/>
                    </a:lnL>
                    <a:lnR>
                      <a:noFill/>
                    </a:lnR>
                    <a:lnT>
                      <a:noFill/>
                    </a:lnT>
                    <a:lnB>
                      <a:noFill/>
                    </a:lnB>
                  </a:tcPr>
                </a:tc>
                <a:tc>
                  <a:txBody>
                    <a:bodyPr/>
                    <a:lstStyle/>
                    <a:p>
                      <a:pPr algn="l" fontAlgn="b"/>
                      <a:r>
                        <a:rPr lang="en-US" sz="900" b="1" i="0" u="none" strike="noStrike">
                          <a:solidFill>
                            <a:srgbClr val="000000"/>
                          </a:solidFill>
                          <a:effectLst/>
                          <a:latin typeface="Calibri"/>
                        </a:rPr>
                        <a:t>Points</a:t>
                      </a:r>
                    </a:p>
                  </a:txBody>
                  <a:tcPr marL="3970" marR="3970" marT="3970" marB="0" anchor="b">
                    <a:lnL>
                      <a:noFill/>
                    </a:lnL>
                    <a:lnR>
                      <a:noFill/>
                    </a:lnR>
                    <a:lnT>
                      <a:noFill/>
                    </a:lnT>
                    <a:lnB>
                      <a:noFill/>
                    </a:lnB>
                  </a:tcPr>
                </a:tc>
              </a:tr>
              <a:tr h="148880">
                <a:tc>
                  <a:txBody>
                    <a:bodyPr/>
                    <a:lstStyle/>
                    <a:p>
                      <a:pPr algn="r" fontAlgn="b"/>
                      <a:r>
                        <a:rPr lang="en-US" sz="900" b="1" i="0" u="none" strike="noStrike">
                          <a:solidFill>
                            <a:srgbClr val="000000"/>
                          </a:solidFill>
                          <a:effectLst/>
                          <a:latin typeface="Calibri"/>
                        </a:rPr>
                        <a:t>26-Aug</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Introduction to the Course Content, Objectives and Evaluations</a:t>
                      </a:r>
                    </a:p>
                  </a:txBody>
                  <a:tcPr marL="3970" marR="3970" marT="3970" marB="0" anchor="ctr">
                    <a:lnL>
                      <a:noFill/>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r>
              <a:tr h="148880">
                <a:tc>
                  <a:txBody>
                    <a:bodyPr/>
                    <a:lstStyle/>
                    <a:p>
                      <a:pPr algn="r" fontAlgn="b"/>
                      <a:r>
                        <a:rPr lang="en-US" sz="900" b="0" i="0" u="none" strike="noStrike">
                          <a:solidFill>
                            <a:srgbClr val="000000"/>
                          </a:solidFill>
                          <a:effectLst/>
                          <a:latin typeface="Calibri"/>
                        </a:rPr>
                        <a:t>28-Aug</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Introduction to SOC and Web Services</a:t>
                      </a:r>
                    </a:p>
                  </a:txBody>
                  <a:tcPr marL="3970" marR="3970" marT="3970" marB="0" anchor="ctr">
                    <a:lnL>
                      <a:noFill/>
                    </a:lnL>
                    <a:lnR>
                      <a:noFill/>
                    </a:lnR>
                    <a:lnT>
                      <a:noFill/>
                    </a:lnT>
                    <a:lnB>
                      <a:noFill/>
                    </a:lnB>
                    <a:solidFill>
                      <a:srgbClr val="FFFF00"/>
                    </a:solidFill>
                  </a:tcPr>
                </a:tc>
                <a:tc>
                  <a:txBody>
                    <a:bodyPr/>
                    <a:lstStyle/>
                    <a:p>
                      <a:pPr algn="ctr" fontAlgn="b"/>
                      <a:endParaRPr lang="en-US" sz="900" b="1"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r>
              <a:tr h="148880">
                <a:tc>
                  <a:txBody>
                    <a:bodyPr/>
                    <a:lstStyle/>
                    <a:p>
                      <a:pPr algn="r" fontAlgn="b"/>
                      <a:r>
                        <a:rPr lang="en-US" sz="900" b="1" i="0" u="none" strike="noStrike">
                          <a:solidFill>
                            <a:srgbClr val="000000"/>
                          </a:solidFill>
                          <a:effectLst/>
                          <a:latin typeface="Calibri"/>
                        </a:rPr>
                        <a:t>2-Sep</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SOAP based Services</a:t>
                      </a:r>
                    </a:p>
                  </a:txBody>
                  <a:tcPr marL="3970" marR="3970" marT="3970" marB="0" anchor="ctr">
                    <a:lnL>
                      <a:noFill/>
                    </a:lnL>
                    <a:lnR>
                      <a:noFill/>
                    </a:lnR>
                    <a:lnT>
                      <a:noFill/>
                    </a:lnT>
                    <a:lnB>
                      <a:noFill/>
                    </a:lnB>
                    <a:solidFill>
                      <a:srgbClr val="FFFF00"/>
                    </a:solidFill>
                  </a:tcPr>
                </a:tc>
                <a:tc>
                  <a:txBody>
                    <a:bodyPr/>
                    <a:lstStyle/>
                    <a:p>
                      <a:pPr algn="ctr" fontAlgn="b"/>
                      <a:r>
                        <a:rPr lang="fr-FR" sz="900" b="1" i="0" u="none" strike="noStrike">
                          <a:solidFill>
                            <a:srgbClr val="000000"/>
                          </a:solidFill>
                          <a:effectLst/>
                          <a:latin typeface="Calibri"/>
                        </a:rPr>
                        <a:t>Quiz -1 [25 points]</a:t>
                      </a:r>
                    </a:p>
                  </a:txBody>
                  <a:tcPr marL="3970" marR="3970" marT="397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25</a:t>
                      </a:r>
                    </a:p>
                  </a:txBody>
                  <a:tcPr marL="3970" marR="3970" marT="3970" marB="0" anchor="b">
                    <a:lnL>
                      <a:noFill/>
                    </a:lnL>
                    <a:lnR>
                      <a:noFill/>
                    </a:lnR>
                    <a:lnT>
                      <a:noFill/>
                    </a:lnT>
                    <a:lnB>
                      <a:noFill/>
                    </a:lnB>
                  </a:tcPr>
                </a:tc>
              </a:tr>
              <a:tr h="148880">
                <a:tc>
                  <a:txBody>
                    <a:bodyPr/>
                    <a:lstStyle/>
                    <a:p>
                      <a:pPr algn="r" fontAlgn="b"/>
                      <a:r>
                        <a:rPr lang="en-US" sz="900" b="0" i="0" u="none" strike="noStrike">
                          <a:solidFill>
                            <a:srgbClr val="000000"/>
                          </a:solidFill>
                          <a:effectLst/>
                          <a:latin typeface="Calibri"/>
                        </a:rPr>
                        <a:t>4-Sep</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REST based Services</a:t>
                      </a:r>
                    </a:p>
                  </a:txBody>
                  <a:tcPr marL="3970" marR="3970" marT="3970" marB="0" anchor="ctr">
                    <a:lnL>
                      <a:noFill/>
                    </a:lnL>
                    <a:lnR>
                      <a:noFill/>
                    </a:lnR>
                    <a:lnT>
                      <a:noFill/>
                    </a:lnT>
                    <a:lnB>
                      <a:noFill/>
                    </a:lnB>
                    <a:solidFill>
                      <a:srgbClr val="FFFF00"/>
                    </a:solidFill>
                  </a:tcPr>
                </a:tc>
                <a:tc>
                  <a:txBody>
                    <a:bodyPr/>
                    <a:lstStyle/>
                    <a:p>
                      <a:pPr algn="ctr" fontAlgn="b"/>
                      <a:endParaRPr lang="en-US" sz="900" b="1"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r>
              <a:tr h="148880">
                <a:tc>
                  <a:txBody>
                    <a:bodyPr/>
                    <a:lstStyle/>
                    <a:p>
                      <a:pPr algn="r" fontAlgn="b"/>
                      <a:r>
                        <a:rPr lang="en-US" sz="900" b="1" i="0" u="none" strike="noStrike">
                          <a:solidFill>
                            <a:srgbClr val="000000"/>
                          </a:solidFill>
                          <a:effectLst/>
                          <a:latin typeface="Calibri"/>
                        </a:rPr>
                        <a:t>9-Sep</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Developing Web Services - Part I</a:t>
                      </a:r>
                    </a:p>
                  </a:txBody>
                  <a:tcPr marL="3970" marR="3970" marT="3970" marB="0" anchor="ctr">
                    <a:lnL>
                      <a:noFill/>
                    </a:lnL>
                    <a:lnR>
                      <a:noFill/>
                    </a:lnR>
                    <a:lnT>
                      <a:noFill/>
                    </a:lnT>
                    <a:lnB>
                      <a:noFill/>
                    </a:lnB>
                    <a:solidFill>
                      <a:srgbClr val="FFFF00"/>
                    </a:solidFill>
                  </a:tcPr>
                </a:tc>
                <a:tc>
                  <a:txBody>
                    <a:bodyPr/>
                    <a:lstStyle/>
                    <a:p>
                      <a:pPr algn="ctr" fontAlgn="b"/>
                      <a:r>
                        <a:rPr lang="en-US" sz="900" b="1" i="0" u="none" strike="noStrike">
                          <a:solidFill>
                            <a:srgbClr val="000000"/>
                          </a:solidFill>
                          <a:effectLst/>
                          <a:latin typeface="Calibri"/>
                        </a:rPr>
                        <a:t>Quiz-2 [25 points]</a:t>
                      </a:r>
                    </a:p>
                  </a:txBody>
                  <a:tcPr marL="3970" marR="3970" marT="397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25</a:t>
                      </a:r>
                    </a:p>
                  </a:txBody>
                  <a:tcPr marL="3970" marR="3970" marT="3970" marB="0" anchor="b">
                    <a:lnL>
                      <a:noFill/>
                    </a:lnL>
                    <a:lnR>
                      <a:noFill/>
                    </a:lnR>
                    <a:lnT>
                      <a:noFill/>
                    </a:lnT>
                    <a:lnB>
                      <a:noFill/>
                    </a:lnB>
                  </a:tcPr>
                </a:tc>
              </a:tr>
              <a:tr h="148880">
                <a:tc>
                  <a:txBody>
                    <a:bodyPr/>
                    <a:lstStyle/>
                    <a:p>
                      <a:pPr algn="r" fontAlgn="b"/>
                      <a:r>
                        <a:rPr lang="en-US" sz="900" b="0" i="0" u="none" strike="noStrike">
                          <a:solidFill>
                            <a:srgbClr val="000000"/>
                          </a:solidFill>
                          <a:effectLst/>
                          <a:latin typeface="Calibri"/>
                        </a:rPr>
                        <a:t>11-Sep</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Developing Web Services - Part II</a:t>
                      </a:r>
                    </a:p>
                  </a:txBody>
                  <a:tcPr marL="3970" marR="3970" marT="3970" marB="0" anchor="ctr">
                    <a:lnL>
                      <a:noFill/>
                    </a:lnL>
                    <a:lnR>
                      <a:noFill/>
                    </a:lnR>
                    <a:lnT>
                      <a:noFill/>
                    </a:lnT>
                    <a:lnB>
                      <a:noFill/>
                    </a:lnB>
                    <a:solidFill>
                      <a:srgbClr val="FFFF00"/>
                    </a:solidFill>
                  </a:tcPr>
                </a:tc>
                <a:tc>
                  <a:txBody>
                    <a:bodyPr/>
                    <a:lstStyle/>
                    <a:p>
                      <a:pPr algn="l" fontAlgn="b"/>
                      <a:endParaRPr lang="en-US" sz="1000" b="0"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3970" marR="3970" marT="3970" marB="0" anchor="b">
                    <a:lnL>
                      <a:noFill/>
                    </a:lnL>
                    <a:lnR>
                      <a:noFill/>
                    </a:lnR>
                    <a:lnT>
                      <a:noFill/>
                    </a:lnT>
                    <a:lnB>
                      <a:noFill/>
                    </a:lnB>
                  </a:tcPr>
                </a:tc>
              </a:tr>
              <a:tr h="148880">
                <a:tc>
                  <a:txBody>
                    <a:bodyPr/>
                    <a:lstStyle/>
                    <a:p>
                      <a:pPr algn="r" fontAlgn="b"/>
                      <a:r>
                        <a:rPr lang="en-US" sz="900" b="1" i="0" u="none" strike="noStrike">
                          <a:solidFill>
                            <a:srgbClr val="000000"/>
                          </a:solidFill>
                          <a:effectLst/>
                          <a:latin typeface="Calibri"/>
                        </a:rPr>
                        <a:t>16-Sep</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Design Patterns for Web Services</a:t>
                      </a:r>
                    </a:p>
                  </a:txBody>
                  <a:tcPr marL="3970" marR="3970" marT="3970" marB="0" anchor="ctr">
                    <a:lnL>
                      <a:noFill/>
                    </a:lnL>
                    <a:lnR>
                      <a:noFill/>
                    </a:lnR>
                    <a:lnT>
                      <a:noFill/>
                    </a:lnT>
                    <a:lnB>
                      <a:noFill/>
                    </a:lnB>
                    <a:solidFill>
                      <a:srgbClr val="FFFF00"/>
                    </a:solidFill>
                  </a:tcPr>
                </a:tc>
                <a:tc>
                  <a:txBody>
                    <a:bodyPr/>
                    <a:lstStyle/>
                    <a:p>
                      <a:pPr algn="ctr" fontAlgn="b"/>
                      <a:r>
                        <a:rPr lang="en-US" sz="900" b="1" i="0" u="none" strike="noStrike">
                          <a:solidFill>
                            <a:srgbClr val="000000"/>
                          </a:solidFill>
                          <a:effectLst/>
                          <a:latin typeface="Calibri"/>
                        </a:rPr>
                        <a:t>Quiz-3 [25 points]</a:t>
                      </a:r>
                    </a:p>
                  </a:txBody>
                  <a:tcPr marL="3970" marR="3970" marT="397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25</a:t>
                      </a:r>
                    </a:p>
                  </a:txBody>
                  <a:tcPr marL="3970" marR="3970" marT="3970" marB="0" anchor="b">
                    <a:lnL>
                      <a:noFill/>
                    </a:lnL>
                    <a:lnR>
                      <a:noFill/>
                    </a:lnR>
                    <a:lnT>
                      <a:noFill/>
                    </a:lnT>
                    <a:lnB>
                      <a:noFill/>
                    </a:lnB>
                  </a:tcPr>
                </a:tc>
              </a:tr>
              <a:tr h="148880">
                <a:tc>
                  <a:txBody>
                    <a:bodyPr/>
                    <a:lstStyle/>
                    <a:p>
                      <a:pPr algn="r" fontAlgn="b"/>
                      <a:r>
                        <a:rPr lang="en-US" sz="900" b="0" i="0" u="none" strike="noStrike">
                          <a:solidFill>
                            <a:srgbClr val="000000"/>
                          </a:solidFill>
                          <a:effectLst/>
                          <a:latin typeface="Calibri"/>
                        </a:rPr>
                        <a:t>18-Sep</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Enterprise Service Bus</a:t>
                      </a:r>
                    </a:p>
                  </a:txBody>
                  <a:tcPr marL="3970" marR="3970" marT="3970" marB="0" anchor="ctr">
                    <a:lnL>
                      <a:noFill/>
                    </a:lnL>
                    <a:lnR>
                      <a:noFill/>
                    </a:lnR>
                    <a:lnT>
                      <a:noFill/>
                    </a:lnT>
                    <a:lnB>
                      <a:noFill/>
                    </a:lnB>
                    <a:solidFill>
                      <a:srgbClr val="FFFF00"/>
                    </a:solidFill>
                  </a:tcPr>
                </a:tc>
                <a:tc>
                  <a:txBody>
                    <a:bodyPr/>
                    <a:lstStyle/>
                    <a:p>
                      <a:pPr algn="l" fontAlgn="b"/>
                      <a:endParaRPr lang="en-US" sz="1000" b="0"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3970" marR="3970" marT="3970" marB="0" anchor="b">
                    <a:lnL>
                      <a:noFill/>
                    </a:lnL>
                    <a:lnR>
                      <a:noFill/>
                    </a:lnR>
                    <a:lnT>
                      <a:noFill/>
                    </a:lnT>
                    <a:lnB>
                      <a:noFill/>
                    </a:lnB>
                  </a:tcPr>
                </a:tc>
              </a:tr>
              <a:tr h="219321">
                <a:tc>
                  <a:txBody>
                    <a:bodyPr/>
                    <a:lstStyle/>
                    <a:p>
                      <a:pPr algn="r" fontAlgn="b"/>
                      <a:r>
                        <a:rPr lang="en-US" sz="900" b="1" i="0" u="none" strike="noStrike">
                          <a:solidFill>
                            <a:srgbClr val="000000"/>
                          </a:solidFill>
                          <a:effectLst/>
                          <a:latin typeface="Calibri"/>
                        </a:rPr>
                        <a:t>23-Sep</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Introduction to Cloud Computing</a:t>
                      </a:r>
                    </a:p>
                  </a:txBody>
                  <a:tcPr marL="3970" marR="3970" marT="3970" marB="0" anchor="ctr">
                    <a:lnL>
                      <a:noFill/>
                    </a:lnL>
                    <a:lnR>
                      <a:noFill/>
                    </a:lnR>
                    <a:lnT>
                      <a:noFill/>
                    </a:lnT>
                    <a:lnB>
                      <a:noFill/>
                    </a:lnB>
                    <a:solidFill>
                      <a:srgbClr val="B8CCE4"/>
                    </a:solidFill>
                  </a:tcPr>
                </a:tc>
                <a:tc>
                  <a:txBody>
                    <a:bodyPr/>
                    <a:lstStyle/>
                    <a:p>
                      <a:pPr algn="ctr" fontAlgn="b"/>
                      <a:r>
                        <a:rPr lang="en-US" sz="900" b="1" i="0" u="none" strike="noStrike">
                          <a:solidFill>
                            <a:srgbClr val="000000"/>
                          </a:solidFill>
                          <a:effectLst/>
                          <a:latin typeface="Calibri"/>
                        </a:rPr>
                        <a:t>Quiz-4 [25 points], Assignment-1 [250 points]</a:t>
                      </a:r>
                    </a:p>
                  </a:txBody>
                  <a:tcPr marL="3970" marR="3970" marT="397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275</a:t>
                      </a:r>
                    </a:p>
                  </a:txBody>
                  <a:tcPr marL="3970" marR="3970" marT="3970" marB="0" anchor="b">
                    <a:lnL>
                      <a:noFill/>
                    </a:lnL>
                    <a:lnR>
                      <a:noFill/>
                    </a:lnR>
                    <a:lnT>
                      <a:noFill/>
                    </a:lnT>
                    <a:lnB>
                      <a:noFill/>
                    </a:lnB>
                  </a:tcPr>
                </a:tc>
              </a:tr>
              <a:tr h="148880">
                <a:tc>
                  <a:txBody>
                    <a:bodyPr/>
                    <a:lstStyle/>
                    <a:p>
                      <a:pPr algn="r" fontAlgn="b"/>
                      <a:r>
                        <a:rPr lang="en-US" sz="900" b="0" i="0" u="none" strike="noStrike">
                          <a:solidFill>
                            <a:srgbClr val="000000"/>
                          </a:solidFill>
                          <a:effectLst/>
                          <a:latin typeface="Calibri"/>
                        </a:rPr>
                        <a:t>25-Sep</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Storage as a Service</a:t>
                      </a:r>
                    </a:p>
                  </a:txBody>
                  <a:tcPr marL="3970" marR="3970" marT="3970" marB="0" anchor="ctr">
                    <a:lnL>
                      <a:noFill/>
                    </a:lnL>
                    <a:lnR>
                      <a:noFill/>
                    </a:lnR>
                    <a:lnT>
                      <a:noFill/>
                    </a:lnT>
                    <a:lnB>
                      <a:noFill/>
                    </a:lnB>
                    <a:solidFill>
                      <a:srgbClr val="B8CCE4"/>
                    </a:solidFill>
                  </a:tcPr>
                </a:tc>
                <a:tc>
                  <a:txBody>
                    <a:bodyPr/>
                    <a:lstStyle/>
                    <a:p>
                      <a:pPr algn="ctr" fontAlgn="b"/>
                      <a:endParaRPr lang="en-US" sz="900" b="1"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r>
              <a:tr h="148880">
                <a:tc>
                  <a:txBody>
                    <a:bodyPr/>
                    <a:lstStyle/>
                    <a:p>
                      <a:pPr algn="r" fontAlgn="b"/>
                      <a:r>
                        <a:rPr lang="en-US" sz="900" b="1" i="0" u="none" strike="noStrike">
                          <a:solidFill>
                            <a:srgbClr val="000000"/>
                          </a:solidFill>
                          <a:effectLst/>
                          <a:latin typeface="Calibri"/>
                        </a:rPr>
                        <a:t>30-Sep</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Database as a Service</a:t>
                      </a:r>
                    </a:p>
                  </a:txBody>
                  <a:tcPr marL="3970" marR="3970" marT="3970" marB="0" anchor="ctr">
                    <a:lnL>
                      <a:noFill/>
                    </a:lnL>
                    <a:lnR>
                      <a:noFill/>
                    </a:lnR>
                    <a:lnT>
                      <a:noFill/>
                    </a:lnT>
                    <a:lnB>
                      <a:noFill/>
                    </a:lnB>
                    <a:solidFill>
                      <a:srgbClr val="B8CCE4"/>
                    </a:solidFill>
                  </a:tcPr>
                </a:tc>
                <a:tc>
                  <a:txBody>
                    <a:bodyPr/>
                    <a:lstStyle/>
                    <a:p>
                      <a:pPr algn="ctr" fontAlgn="b"/>
                      <a:r>
                        <a:rPr lang="en-US" sz="900" b="1" i="0" u="none" strike="noStrike">
                          <a:solidFill>
                            <a:srgbClr val="000000"/>
                          </a:solidFill>
                          <a:effectLst/>
                          <a:latin typeface="Calibri"/>
                        </a:rPr>
                        <a:t>Quiz-5 [25 points]</a:t>
                      </a:r>
                    </a:p>
                  </a:txBody>
                  <a:tcPr marL="3970" marR="3970" marT="397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25</a:t>
                      </a:r>
                    </a:p>
                  </a:txBody>
                  <a:tcPr marL="3970" marR="3970" marT="3970" marB="0" anchor="b">
                    <a:lnL>
                      <a:noFill/>
                    </a:lnL>
                    <a:lnR>
                      <a:noFill/>
                    </a:lnR>
                    <a:lnT>
                      <a:noFill/>
                    </a:lnT>
                    <a:lnB>
                      <a:noFill/>
                    </a:lnB>
                  </a:tcPr>
                </a:tc>
              </a:tr>
              <a:tr h="148880">
                <a:tc>
                  <a:txBody>
                    <a:bodyPr/>
                    <a:lstStyle/>
                    <a:p>
                      <a:pPr algn="r" fontAlgn="b"/>
                      <a:r>
                        <a:rPr lang="en-US" sz="900" b="0" i="0" u="none" strike="noStrike">
                          <a:solidFill>
                            <a:srgbClr val="000000"/>
                          </a:solidFill>
                          <a:effectLst/>
                          <a:latin typeface="Calibri"/>
                        </a:rPr>
                        <a:t>2-Oct</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Compute as a Service</a:t>
                      </a:r>
                    </a:p>
                  </a:txBody>
                  <a:tcPr marL="3970" marR="3970" marT="3970" marB="0" anchor="ctr">
                    <a:lnL>
                      <a:noFill/>
                    </a:lnL>
                    <a:lnR>
                      <a:noFill/>
                    </a:lnR>
                    <a:lnT>
                      <a:noFill/>
                    </a:lnT>
                    <a:lnB>
                      <a:noFill/>
                    </a:lnB>
                    <a:solidFill>
                      <a:srgbClr val="B8CCE4"/>
                    </a:solidFill>
                  </a:tcPr>
                </a:tc>
                <a:tc>
                  <a:txBody>
                    <a:bodyPr/>
                    <a:lstStyle/>
                    <a:p>
                      <a:pPr algn="ctr" fontAlgn="b"/>
                      <a:endParaRPr lang="en-US" sz="900" b="1"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r>
              <a:tr h="219321">
                <a:tc>
                  <a:txBody>
                    <a:bodyPr/>
                    <a:lstStyle/>
                    <a:p>
                      <a:pPr algn="r" fontAlgn="b"/>
                      <a:r>
                        <a:rPr lang="en-US" sz="900" b="1" i="0" u="none" strike="noStrike">
                          <a:solidFill>
                            <a:srgbClr val="000000"/>
                          </a:solidFill>
                          <a:effectLst/>
                          <a:latin typeface="Calibri"/>
                        </a:rPr>
                        <a:t>7-Oct</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Messaging as a Service</a:t>
                      </a:r>
                    </a:p>
                  </a:txBody>
                  <a:tcPr marL="3970" marR="3970" marT="3970" marB="0" anchor="ctr">
                    <a:lnL>
                      <a:noFill/>
                    </a:lnL>
                    <a:lnR>
                      <a:noFill/>
                    </a:lnR>
                    <a:lnT>
                      <a:noFill/>
                    </a:lnT>
                    <a:lnB>
                      <a:noFill/>
                    </a:lnB>
                    <a:solidFill>
                      <a:srgbClr val="B8CCE4"/>
                    </a:solidFill>
                  </a:tcPr>
                </a:tc>
                <a:tc>
                  <a:txBody>
                    <a:bodyPr/>
                    <a:lstStyle/>
                    <a:p>
                      <a:pPr algn="ctr" fontAlgn="b"/>
                      <a:r>
                        <a:rPr lang="en-US" sz="900" b="1" i="0" u="none" strike="noStrike">
                          <a:solidFill>
                            <a:srgbClr val="000000"/>
                          </a:solidFill>
                          <a:effectLst/>
                          <a:latin typeface="Calibri"/>
                        </a:rPr>
                        <a:t>Quiz-6 [25 points],     Assigment-2 [250 points]</a:t>
                      </a:r>
                    </a:p>
                  </a:txBody>
                  <a:tcPr marL="3970" marR="3970" marT="397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275</a:t>
                      </a:r>
                    </a:p>
                  </a:txBody>
                  <a:tcPr marL="3970" marR="3970" marT="3970" marB="0" anchor="b">
                    <a:lnL>
                      <a:noFill/>
                    </a:lnL>
                    <a:lnR>
                      <a:noFill/>
                    </a:lnR>
                    <a:lnT>
                      <a:noFill/>
                    </a:lnT>
                    <a:lnB>
                      <a:noFill/>
                    </a:lnB>
                  </a:tcPr>
                </a:tc>
              </a:tr>
              <a:tr h="148880">
                <a:tc>
                  <a:txBody>
                    <a:bodyPr/>
                    <a:lstStyle/>
                    <a:p>
                      <a:pPr algn="r" fontAlgn="b"/>
                      <a:r>
                        <a:rPr lang="en-US" sz="900" b="0" i="0" u="none" strike="noStrike">
                          <a:solidFill>
                            <a:srgbClr val="000000"/>
                          </a:solidFill>
                          <a:effectLst/>
                          <a:latin typeface="Calibri"/>
                        </a:rPr>
                        <a:t>9-Oct</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SaaS, PaaS, IaaS - Cloud Infrastructures and Comparison</a:t>
                      </a:r>
                    </a:p>
                  </a:txBody>
                  <a:tcPr marL="3970" marR="3970" marT="3970" marB="0" anchor="ctr">
                    <a:lnL>
                      <a:noFill/>
                    </a:lnL>
                    <a:lnR>
                      <a:noFill/>
                    </a:lnR>
                    <a:lnT>
                      <a:noFill/>
                    </a:lnT>
                    <a:lnB>
                      <a:noFill/>
                    </a:lnB>
                    <a:solidFill>
                      <a:srgbClr val="B8CCE4"/>
                    </a:solidFill>
                  </a:tcPr>
                </a:tc>
                <a:tc>
                  <a:txBody>
                    <a:bodyPr/>
                    <a:lstStyle/>
                    <a:p>
                      <a:pPr algn="ctr" fontAlgn="b"/>
                      <a:endParaRPr lang="en-US" sz="900" b="1"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r>
              <a:tr h="148880">
                <a:tc>
                  <a:txBody>
                    <a:bodyPr/>
                    <a:lstStyle/>
                    <a:p>
                      <a:pPr algn="r" fontAlgn="b"/>
                      <a:r>
                        <a:rPr lang="en-US" sz="900" b="1" i="0" u="none" strike="noStrike">
                          <a:solidFill>
                            <a:srgbClr val="000000"/>
                          </a:solidFill>
                          <a:effectLst/>
                          <a:latin typeface="Calibri"/>
                        </a:rPr>
                        <a:t>14-Oct</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Case Study AWS</a:t>
                      </a:r>
                    </a:p>
                  </a:txBody>
                  <a:tcPr marL="3970" marR="3970" marT="3970" marB="0" anchor="ctr">
                    <a:lnL>
                      <a:noFill/>
                    </a:lnL>
                    <a:lnR>
                      <a:noFill/>
                    </a:lnR>
                    <a:lnT>
                      <a:noFill/>
                    </a:lnT>
                    <a:lnB>
                      <a:noFill/>
                    </a:lnB>
                    <a:solidFill>
                      <a:srgbClr val="FDE9D9"/>
                    </a:solidFill>
                  </a:tcPr>
                </a:tc>
                <a:tc>
                  <a:txBody>
                    <a:bodyPr/>
                    <a:lstStyle/>
                    <a:p>
                      <a:pPr algn="ctr" fontAlgn="b"/>
                      <a:r>
                        <a:rPr lang="en-US" sz="900" b="1" i="0" u="none" strike="noStrike">
                          <a:solidFill>
                            <a:srgbClr val="000000"/>
                          </a:solidFill>
                          <a:effectLst/>
                          <a:latin typeface="Calibri"/>
                        </a:rPr>
                        <a:t>Quiz-7 [25 points]</a:t>
                      </a:r>
                    </a:p>
                  </a:txBody>
                  <a:tcPr marL="3970" marR="3970" marT="397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25</a:t>
                      </a:r>
                    </a:p>
                  </a:txBody>
                  <a:tcPr marL="3970" marR="3970" marT="3970" marB="0" anchor="b">
                    <a:lnL>
                      <a:noFill/>
                    </a:lnL>
                    <a:lnR>
                      <a:noFill/>
                    </a:lnR>
                    <a:lnT>
                      <a:noFill/>
                    </a:lnT>
                    <a:lnB>
                      <a:noFill/>
                    </a:lnB>
                  </a:tcPr>
                </a:tc>
              </a:tr>
              <a:tr h="148880">
                <a:tc>
                  <a:txBody>
                    <a:bodyPr/>
                    <a:lstStyle/>
                    <a:p>
                      <a:pPr algn="r" fontAlgn="b"/>
                      <a:r>
                        <a:rPr lang="en-US" sz="900" b="0" i="0" u="none" strike="noStrike">
                          <a:solidFill>
                            <a:srgbClr val="000000"/>
                          </a:solidFill>
                          <a:effectLst/>
                          <a:latin typeface="Calibri"/>
                        </a:rPr>
                        <a:t>16-Oct</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Case Study Azure, OpenStack, VMWare</a:t>
                      </a:r>
                    </a:p>
                  </a:txBody>
                  <a:tcPr marL="3970" marR="3970" marT="3970" marB="0" anchor="ctr">
                    <a:lnL>
                      <a:noFill/>
                    </a:lnL>
                    <a:lnR>
                      <a:noFill/>
                    </a:lnR>
                    <a:lnT>
                      <a:noFill/>
                    </a:lnT>
                    <a:lnB>
                      <a:noFill/>
                    </a:lnB>
                    <a:solidFill>
                      <a:srgbClr val="FDE9D9"/>
                    </a:solidFill>
                  </a:tcPr>
                </a:tc>
                <a:tc>
                  <a:txBody>
                    <a:bodyPr/>
                    <a:lstStyle/>
                    <a:p>
                      <a:pPr algn="ctr" fontAlgn="b"/>
                      <a:endParaRPr lang="en-US" sz="900" b="1"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r>
              <a:tr h="219321">
                <a:tc>
                  <a:txBody>
                    <a:bodyPr/>
                    <a:lstStyle/>
                    <a:p>
                      <a:pPr algn="r" fontAlgn="b"/>
                      <a:r>
                        <a:rPr lang="en-US" sz="900" b="1" i="0" u="none" strike="noStrike">
                          <a:solidFill>
                            <a:srgbClr val="000000"/>
                          </a:solidFill>
                          <a:effectLst/>
                          <a:latin typeface="Calibri"/>
                        </a:rPr>
                        <a:t>21-Oct</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Multi-tenancy and Elastic Services</a:t>
                      </a:r>
                    </a:p>
                  </a:txBody>
                  <a:tcPr marL="3970" marR="3970" marT="3970" marB="0" anchor="ctr">
                    <a:lnL>
                      <a:noFill/>
                    </a:lnL>
                    <a:lnR>
                      <a:noFill/>
                    </a:lnR>
                    <a:lnT>
                      <a:noFill/>
                    </a:lnT>
                    <a:lnB>
                      <a:noFill/>
                    </a:lnB>
                    <a:solidFill>
                      <a:srgbClr val="E4DFEC"/>
                    </a:solidFill>
                  </a:tcPr>
                </a:tc>
                <a:tc>
                  <a:txBody>
                    <a:bodyPr/>
                    <a:lstStyle/>
                    <a:p>
                      <a:pPr algn="ctr" fontAlgn="b"/>
                      <a:r>
                        <a:rPr lang="en-US" sz="900" b="1" i="0" u="none" strike="noStrike">
                          <a:solidFill>
                            <a:srgbClr val="000000"/>
                          </a:solidFill>
                          <a:effectLst/>
                          <a:latin typeface="Calibri"/>
                        </a:rPr>
                        <a:t>Quiz-8 [25 points],              Project-II Proposal [100 points]</a:t>
                      </a:r>
                    </a:p>
                  </a:txBody>
                  <a:tcPr marL="3970" marR="3970" marT="397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125</a:t>
                      </a:r>
                    </a:p>
                  </a:txBody>
                  <a:tcPr marL="3970" marR="3970" marT="3970" marB="0" anchor="b">
                    <a:lnL>
                      <a:noFill/>
                    </a:lnL>
                    <a:lnR>
                      <a:noFill/>
                    </a:lnR>
                    <a:lnT>
                      <a:noFill/>
                    </a:lnT>
                    <a:lnB>
                      <a:noFill/>
                    </a:lnB>
                  </a:tcPr>
                </a:tc>
              </a:tr>
              <a:tr h="148880">
                <a:tc>
                  <a:txBody>
                    <a:bodyPr/>
                    <a:lstStyle/>
                    <a:p>
                      <a:pPr algn="r" fontAlgn="b"/>
                      <a:r>
                        <a:rPr lang="en-US" sz="900" b="0" i="0" u="none" strike="noStrike">
                          <a:solidFill>
                            <a:srgbClr val="000000"/>
                          </a:solidFill>
                          <a:effectLst/>
                          <a:latin typeface="Calibri"/>
                        </a:rPr>
                        <a:t>23-Oct</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Monitoring Cloud Services and Deployments</a:t>
                      </a:r>
                    </a:p>
                  </a:txBody>
                  <a:tcPr marL="3970" marR="3970" marT="3970" marB="0" anchor="ctr">
                    <a:lnL>
                      <a:noFill/>
                    </a:lnL>
                    <a:lnR>
                      <a:noFill/>
                    </a:lnR>
                    <a:lnT>
                      <a:noFill/>
                    </a:lnT>
                    <a:lnB>
                      <a:noFill/>
                    </a:lnB>
                    <a:solidFill>
                      <a:srgbClr val="E4DFEC"/>
                    </a:solidFill>
                  </a:tcPr>
                </a:tc>
                <a:tc>
                  <a:txBody>
                    <a:bodyPr/>
                    <a:lstStyle/>
                    <a:p>
                      <a:pPr algn="ctr" fontAlgn="b"/>
                      <a:endParaRPr lang="en-US" sz="900" b="1"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r>
              <a:tr h="219321">
                <a:tc>
                  <a:txBody>
                    <a:bodyPr/>
                    <a:lstStyle/>
                    <a:p>
                      <a:pPr algn="r" fontAlgn="b"/>
                      <a:r>
                        <a:rPr lang="en-US" sz="900" b="1" i="0" u="none" strike="noStrike">
                          <a:solidFill>
                            <a:srgbClr val="000000"/>
                          </a:solidFill>
                          <a:effectLst/>
                          <a:latin typeface="Calibri"/>
                        </a:rPr>
                        <a:t>28-Oct</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Puppet for Cloud Management</a:t>
                      </a:r>
                    </a:p>
                  </a:txBody>
                  <a:tcPr marL="3970" marR="3970" marT="3970" marB="0" anchor="ctr">
                    <a:lnL>
                      <a:noFill/>
                    </a:lnL>
                    <a:lnR>
                      <a:noFill/>
                    </a:lnR>
                    <a:lnT>
                      <a:noFill/>
                    </a:lnT>
                    <a:lnB>
                      <a:noFill/>
                    </a:lnB>
                    <a:solidFill>
                      <a:srgbClr val="FF6600"/>
                    </a:solidFill>
                  </a:tcPr>
                </a:tc>
                <a:tc>
                  <a:txBody>
                    <a:bodyPr/>
                    <a:lstStyle/>
                    <a:p>
                      <a:pPr algn="ctr" fontAlgn="b"/>
                      <a:r>
                        <a:rPr lang="en-US" sz="900" b="1" i="0" u="none" strike="noStrike">
                          <a:solidFill>
                            <a:srgbClr val="000000"/>
                          </a:solidFill>
                          <a:effectLst/>
                          <a:latin typeface="Calibri"/>
                        </a:rPr>
                        <a:t>Quiz-9 [25 points],          Project I [300 points]</a:t>
                      </a:r>
                    </a:p>
                  </a:txBody>
                  <a:tcPr marL="3970" marR="3970" marT="397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325</a:t>
                      </a:r>
                    </a:p>
                  </a:txBody>
                  <a:tcPr marL="3970" marR="3970" marT="3970" marB="0" anchor="b">
                    <a:lnL>
                      <a:noFill/>
                    </a:lnL>
                    <a:lnR>
                      <a:noFill/>
                    </a:lnR>
                    <a:lnT>
                      <a:noFill/>
                    </a:lnT>
                    <a:lnB>
                      <a:noFill/>
                    </a:lnB>
                  </a:tcPr>
                </a:tc>
              </a:tr>
              <a:tr h="148880">
                <a:tc>
                  <a:txBody>
                    <a:bodyPr/>
                    <a:lstStyle/>
                    <a:p>
                      <a:pPr algn="r" fontAlgn="b"/>
                      <a:r>
                        <a:rPr lang="en-US" sz="900" b="0" i="0" u="none" strike="noStrike">
                          <a:solidFill>
                            <a:srgbClr val="000000"/>
                          </a:solidFill>
                          <a:effectLst/>
                          <a:latin typeface="Calibri"/>
                        </a:rPr>
                        <a:t>30-Oct</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Chef for Cloud Management</a:t>
                      </a:r>
                    </a:p>
                  </a:txBody>
                  <a:tcPr marL="3970" marR="3970" marT="3970" marB="0" anchor="ctr">
                    <a:lnL>
                      <a:noFill/>
                    </a:lnL>
                    <a:lnR>
                      <a:noFill/>
                    </a:lnR>
                    <a:lnT>
                      <a:noFill/>
                    </a:lnT>
                    <a:lnB>
                      <a:noFill/>
                    </a:lnB>
                    <a:solidFill>
                      <a:srgbClr val="FF6600"/>
                    </a:solidFill>
                  </a:tcPr>
                </a:tc>
                <a:tc>
                  <a:txBody>
                    <a:bodyPr/>
                    <a:lstStyle/>
                    <a:p>
                      <a:pPr algn="ctr" fontAlgn="b"/>
                      <a:endParaRPr lang="en-US" sz="900" b="1"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r>
              <a:tr h="148880">
                <a:tc>
                  <a:txBody>
                    <a:bodyPr/>
                    <a:lstStyle/>
                    <a:p>
                      <a:pPr algn="r" fontAlgn="b"/>
                      <a:r>
                        <a:rPr lang="en-US" sz="900" b="1" i="0" u="none" strike="noStrike">
                          <a:solidFill>
                            <a:srgbClr val="000000"/>
                          </a:solidFill>
                          <a:effectLst/>
                          <a:latin typeface="Calibri"/>
                        </a:rPr>
                        <a:t>4-Nov</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Hypervisors</a:t>
                      </a:r>
                    </a:p>
                  </a:txBody>
                  <a:tcPr marL="3970" marR="3970" marT="3970" marB="0" anchor="ctr">
                    <a:lnL>
                      <a:noFill/>
                    </a:lnL>
                    <a:lnR>
                      <a:noFill/>
                    </a:lnR>
                    <a:lnT>
                      <a:noFill/>
                    </a:lnT>
                    <a:lnB>
                      <a:noFill/>
                    </a:lnB>
                    <a:solidFill>
                      <a:srgbClr val="C4D79B"/>
                    </a:solidFill>
                  </a:tcPr>
                </a:tc>
                <a:tc>
                  <a:txBody>
                    <a:bodyPr/>
                    <a:lstStyle/>
                    <a:p>
                      <a:pPr algn="ctr" fontAlgn="b"/>
                      <a:r>
                        <a:rPr lang="fr-FR" sz="900" b="1" i="0" u="none" strike="noStrike">
                          <a:solidFill>
                            <a:srgbClr val="000000"/>
                          </a:solidFill>
                          <a:effectLst/>
                          <a:latin typeface="Calibri"/>
                        </a:rPr>
                        <a:t>Quiz-10 [25 points]</a:t>
                      </a:r>
                    </a:p>
                  </a:txBody>
                  <a:tcPr marL="3970" marR="3970" marT="397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25</a:t>
                      </a:r>
                    </a:p>
                  </a:txBody>
                  <a:tcPr marL="3970" marR="3970" marT="3970" marB="0" anchor="b">
                    <a:lnL>
                      <a:noFill/>
                    </a:lnL>
                    <a:lnR>
                      <a:noFill/>
                    </a:lnR>
                    <a:lnT>
                      <a:noFill/>
                    </a:lnT>
                    <a:lnB>
                      <a:noFill/>
                    </a:lnB>
                  </a:tcPr>
                </a:tc>
              </a:tr>
              <a:tr h="148880">
                <a:tc>
                  <a:txBody>
                    <a:bodyPr/>
                    <a:lstStyle/>
                    <a:p>
                      <a:pPr algn="r" fontAlgn="b"/>
                      <a:r>
                        <a:rPr lang="en-US" sz="900" b="0" i="0" u="none" strike="noStrike">
                          <a:solidFill>
                            <a:srgbClr val="000000"/>
                          </a:solidFill>
                          <a:effectLst/>
                          <a:latin typeface="Calibri"/>
                        </a:rPr>
                        <a:t>6-Nov</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Deploying Private and Hybrid Cloud</a:t>
                      </a:r>
                    </a:p>
                  </a:txBody>
                  <a:tcPr marL="3970" marR="3970" marT="3970" marB="0" anchor="ctr">
                    <a:lnL>
                      <a:noFill/>
                    </a:lnL>
                    <a:lnR>
                      <a:noFill/>
                    </a:lnR>
                    <a:lnT>
                      <a:noFill/>
                    </a:lnT>
                    <a:lnB>
                      <a:noFill/>
                    </a:lnB>
                    <a:solidFill>
                      <a:srgbClr val="C4D79B"/>
                    </a:solidFill>
                  </a:tcPr>
                </a:tc>
                <a:tc>
                  <a:txBody>
                    <a:bodyPr/>
                    <a:lstStyle/>
                    <a:p>
                      <a:pPr algn="ctr" fontAlgn="b"/>
                      <a:endParaRPr lang="en-US" sz="900" b="1"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r>
              <a:tr h="148880">
                <a:tc>
                  <a:txBody>
                    <a:bodyPr/>
                    <a:lstStyle/>
                    <a:p>
                      <a:pPr algn="r" fontAlgn="b"/>
                      <a:r>
                        <a:rPr lang="en-US" sz="900" b="1" i="0" u="none" strike="noStrike">
                          <a:solidFill>
                            <a:srgbClr val="000000"/>
                          </a:solidFill>
                          <a:effectLst/>
                          <a:latin typeface="Calibri"/>
                        </a:rPr>
                        <a:t>11-Nov</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Cloud Computing SLA</a:t>
                      </a:r>
                    </a:p>
                  </a:txBody>
                  <a:tcPr marL="3970" marR="3970" marT="3970" marB="0" anchor="ctr">
                    <a:lnL>
                      <a:noFill/>
                    </a:lnL>
                    <a:lnR>
                      <a:noFill/>
                    </a:lnR>
                    <a:lnT>
                      <a:noFill/>
                    </a:lnT>
                    <a:lnB>
                      <a:noFill/>
                    </a:lnB>
                    <a:solidFill>
                      <a:srgbClr val="C4D79B"/>
                    </a:solidFill>
                  </a:tcPr>
                </a:tc>
                <a:tc>
                  <a:txBody>
                    <a:bodyPr/>
                    <a:lstStyle/>
                    <a:p>
                      <a:pPr algn="ctr" fontAlgn="b"/>
                      <a:r>
                        <a:rPr lang="fr-FR" sz="900" b="1" i="0" u="none" strike="noStrike">
                          <a:solidFill>
                            <a:srgbClr val="000000"/>
                          </a:solidFill>
                          <a:effectLst/>
                          <a:latin typeface="Calibri"/>
                        </a:rPr>
                        <a:t>Quiz-11 [25 points]</a:t>
                      </a:r>
                    </a:p>
                  </a:txBody>
                  <a:tcPr marL="3970" marR="3970" marT="397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25</a:t>
                      </a:r>
                    </a:p>
                  </a:txBody>
                  <a:tcPr marL="3970" marR="3970" marT="3970" marB="0" anchor="b">
                    <a:lnL>
                      <a:noFill/>
                    </a:lnL>
                    <a:lnR>
                      <a:noFill/>
                    </a:lnR>
                    <a:lnT>
                      <a:noFill/>
                    </a:lnT>
                    <a:lnB>
                      <a:noFill/>
                    </a:lnB>
                  </a:tcPr>
                </a:tc>
              </a:tr>
              <a:tr h="148880">
                <a:tc>
                  <a:txBody>
                    <a:bodyPr/>
                    <a:lstStyle/>
                    <a:p>
                      <a:pPr algn="r" fontAlgn="b"/>
                      <a:r>
                        <a:rPr lang="en-US" sz="900" b="0" i="0" u="none" strike="noStrike">
                          <a:solidFill>
                            <a:srgbClr val="000000"/>
                          </a:solidFill>
                          <a:effectLst/>
                          <a:latin typeface="Calibri"/>
                        </a:rPr>
                        <a:t>13-Nov</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Cloud Security </a:t>
                      </a:r>
                    </a:p>
                  </a:txBody>
                  <a:tcPr marL="3970" marR="3970" marT="3970" marB="0" anchor="ctr">
                    <a:lnL>
                      <a:noFill/>
                    </a:lnL>
                    <a:lnR>
                      <a:noFill/>
                    </a:lnR>
                    <a:lnT>
                      <a:noFill/>
                    </a:lnT>
                    <a:lnB>
                      <a:noFill/>
                    </a:lnB>
                    <a:solidFill>
                      <a:srgbClr val="C4D79B"/>
                    </a:solidFill>
                  </a:tcPr>
                </a:tc>
                <a:tc>
                  <a:txBody>
                    <a:bodyPr/>
                    <a:lstStyle/>
                    <a:p>
                      <a:pPr algn="ctr" fontAlgn="b"/>
                      <a:endParaRPr lang="en-US" sz="900" b="1"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r>
              <a:tr h="148880">
                <a:tc>
                  <a:txBody>
                    <a:bodyPr/>
                    <a:lstStyle/>
                    <a:p>
                      <a:pPr algn="r" fontAlgn="b"/>
                      <a:r>
                        <a:rPr lang="en-US" sz="900" b="1" i="0" u="none" strike="noStrike">
                          <a:solidFill>
                            <a:srgbClr val="000000"/>
                          </a:solidFill>
                          <a:effectLst/>
                          <a:latin typeface="Calibri"/>
                        </a:rPr>
                        <a:t>18-Nov</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Research Papers / External Talk</a:t>
                      </a:r>
                    </a:p>
                  </a:txBody>
                  <a:tcPr marL="3970" marR="3970" marT="3970" marB="0" anchor="ctr">
                    <a:lnL>
                      <a:noFill/>
                    </a:lnL>
                    <a:lnR>
                      <a:noFill/>
                    </a:lnR>
                    <a:lnT>
                      <a:noFill/>
                    </a:lnT>
                    <a:lnB>
                      <a:noFill/>
                    </a:lnB>
                    <a:solidFill>
                      <a:srgbClr val="C4D79B"/>
                    </a:solidFill>
                  </a:tcPr>
                </a:tc>
                <a:tc>
                  <a:txBody>
                    <a:bodyPr/>
                    <a:lstStyle/>
                    <a:p>
                      <a:pPr algn="ctr" fontAlgn="b"/>
                      <a:r>
                        <a:rPr lang="fr-FR" sz="900" b="1" i="0" u="none" strike="noStrike">
                          <a:solidFill>
                            <a:srgbClr val="000000"/>
                          </a:solidFill>
                          <a:effectLst/>
                          <a:latin typeface="Calibri"/>
                        </a:rPr>
                        <a:t>Quiz-12 [25 points]</a:t>
                      </a:r>
                    </a:p>
                  </a:txBody>
                  <a:tcPr marL="3970" marR="3970" marT="397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25</a:t>
                      </a:r>
                    </a:p>
                  </a:txBody>
                  <a:tcPr marL="3970" marR="3970" marT="3970" marB="0" anchor="b">
                    <a:lnL>
                      <a:noFill/>
                    </a:lnL>
                    <a:lnR>
                      <a:noFill/>
                    </a:lnR>
                    <a:lnT>
                      <a:noFill/>
                    </a:lnT>
                    <a:lnB>
                      <a:noFill/>
                    </a:lnB>
                  </a:tcPr>
                </a:tc>
              </a:tr>
              <a:tr h="148880">
                <a:tc>
                  <a:txBody>
                    <a:bodyPr/>
                    <a:lstStyle/>
                    <a:p>
                      <a:pPr algn="r" fontAlgn="b"/>
                      <a:r>
                        <a:rPr lang="en-US" sz="900" b="0" i="0" u="none" strike="noStrike">
                          <a:solidFill>
                            <a:srgbClr val="000000"/>
                          </a:solidFill>
                          <a:effectLst/>
                          <a:latin typeface="Calibri"/>
                        </a:rPr>
                        <a:t>20-Nov</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Research Papers / External Talk</a:t>
                      </a:r>
                    </a:p>
                  </a:txBody>
                  <a:tcPr marL="3970" marR="3970" marT="3970" marB="0" anchor="ctr">
                    <a:lnL>
                      <a:noFill/>
                    </a:lnL>
                    <a:lnR>
                      <a:noFill/>
                    </a:lnR>
                    <a:lnT>
                      <a:noFill/>
                    </a:lnT>
                    <a:lnB>
                      <a:noFill/>
                    </a:lnB>
                    <a:solidFill>
                      <a:srgbClr val="C4D79B"/>
                    </a:solidFill>
                  </a:tcPr>
                </a:tc>
                <a:tc>
                  <a:txBody>
                    <a:bodyPr/>
                    <a:lstStyle/>
                    <a:p>
                      <a:pPr algn="ctr" fontAlgn="b"/>
                      <a:endParaRPr lang="en-US" sz="900" b="1"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r>
              <a:tr h="148880">
                <a:tc>
                  <a:txBody>
                    <a:bodyPr/>
                    <a:lstStyle/>
                    <a:p>
                      <a:pPr algn="r" fontAlgn="b"/>
                      <a:r>
                        <a:rPr lang="en-US" sz="900" b="0" i="0" u="none" strike="noStrike">
                          <a:solidFill>
                            <a:srgbClr val="000000"/>
                          </a:solidFill>
                          <a:effectLst/>
                          <a:latin typeface="Calibri"/>
                        </a:rPr>
                        <a:t>25-Nov</a:t>
                      </a:r>
                    </a:p>
                  </a:txBody>
                  <a:tcPr marL="3970" marR="3970" marT="3970" marB="0" anchor="b">
                    <a:lnL>
                      <a:noFill/>
                    </a:lnL>
                    <a:lnR>
                      <a:noFill/>
                    </a:lnR>
                    <a:lnT>
                      <a:noFill/>
                    </a:lnT>
                    <a:lnB>
                      <a:noFill/>
                    </a:lnB>
                  </a:tcPr>
                </a:tc>
                <a:tc>
                  <a:txBody>
                    <a:bodyPr/>
                    <a:lstStyle/>
                    <a:p>
                      <a:pPr algn="ctr" fontAlgn="ctr"/>
                      <a:r>
                        <a:rPr lang="en-US" sz="900" b="1" i="0" u="none" strike="noStrike">
                          <a:solidFill>
                            <a:srgbClr val="000000"/>
                          </a:solidFill>
                          <a:effectLst/>
                          <a:latin typeface="Calibri"/>
                        </a:rPr>
                        <a:t>Thanksgiving Week</a:t>
                      </a:r>
                    </a:p>
                  </a:txBody>
                  <a:tcPr marL="3970" marR="3970" marT="3970" marB="0" anchor="ctr">
                    <a:lnL>
                      <a:noFill/>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r>
              <a:tr h="148880">
                <a:tc>
                  <a:txBody>
                    <a:bodyPr/>
                    <a:lstStyle/>
                    <a:p>
                      <a:pPr algn="r" fontAlgn="b"/>
                      <a:r>
                        <a:rPr lang="en-US" sz="900" b="0" i="0" u="none" strike="noStrike">
                          <a:solidFill>
                            <a:srgbClr val="000000"/>
                          </a:solidFill>
                          <a:effectLst/>
                          <a:latin typeface="Calibri"/>
                        </a:rPr>
                        <a:t>27-Nov</a:t>
                      </a:r>
                    </a:p>
                  </a:txBody>
                  <a:tcPr marL="3970" marR="3970" marT="3970" marB="0" anchor="b">
                    <a:lnL>
                      <a:noFill/>
                    </a:lnL>
                    <a:lnR>
                      <a:noFill/>
                    </a:lnR>
                    <a:lnT>
                      <a:noFill/>
                    </a:lnT>
                    <a:lnB>
                      <a:noFill/>
                    </a:lnB>
                  </a:tcPr>
                </a:tc>
                <a:tc>
                  <a:txBody>
                    <a:bodyPr/>
                    <a:lstStyle/>
                    <a:p>
                      <a:pPr algn="ctr" fontAlgn="ctr"/>
                      <a:r>
                        <a:rPr lang="en-US" sz="900" b="1" i="0" u="none" strike="noStrike">
                          <a:solidFill>
                            <a:srgbClr val="000000"/>
                          </a:solidFill>
                          <a:effectLst/>
                          <a:latin typeface="Calibri"/>
                        </a:rPr>
                        <a:t>Thanksgiving Week</a:t>
                      </a:r>
                    </a:p>
                  </a:txBody>
                  <a:tcPr marL="3970" marR="3970" marT="3970" marB="0" anchor="ctr">
                    <a:lnL>
                      <a:noFill/>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r>
              <a:tr h="148880">
                <a:tc>
                  <a:txBody>
                    <a:bodyPr/>
                    <a:lstStyle/>
                    <a:p>
                      <a:pPr algn="r" fontAlgn="b"/>
                      <a:r>
                        <a:rPr lang="en-US" sz="900" b="0" i="0" u="none" strike="noStrike">
                          <a:solidFill>
                            <a:srgbClr val="000000"/>
                          </a:solidFill>
                          <a:effectLst/>
                          <a:latin typeface="Calibri"/>
                        </a:rPr>
                        <a:t>2-Dec</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Project Presentations by Students</a:t>
                      </a:r>
                    </a:p>
                  </a:txBody>
                  <a:tcPr marL="3970" marR="3970" marT="3970" marB="0" anchor="ctr">
                    <a:lnL>
                      <a:noFill/>
                    </a:lnL>
                    <a:lnR>
                      <a:noFill/>
                    </a:lnR>
                    <a:lnT>
                      <a:noFill/>
                    </a:lnT>
                    <a:lnB>
                      <a:noFill/>
                    </a:lnB>
                    <a:solidFill>
                      <a:srgbClr val="8DB4E2"/>
                    </a:solidFill>
                  </a:tcPr>
                </a:tc>
                <a:tc>
                  <a:txBody>
                    <a:bodyPr/>
                    <a:lstStyle/>
                    <a:p>
                      <a:pPr algn="ctr" fontAlgn="b"/>
                      <a:r>
                        <a:rPr lang="en-US" sz="900" b="1" i="0" u="none" strike="noStrike">
                          <a:solidFill>
                            <a:srgbClr val="000000"/>
                          </a:solidFill>
                          <a:effectLst/>
                          <a:latin typeface="Calibri"/>
                        </a:rPr>
                        <a:t>Project-II code [200 points],  Due 12/01 </a:t>
                      </a:r>
                    </a:p>
                  </a:txBody>
                  <a:tcPr marL="3970" marR="3970" marT="397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200</a:t>
                      </a:r>
                    </a:p>
                  </a:txBody>
                  <a:tcPr marL="3970" marR="3970" marT="3970" marB="0" anchor="b">
                    <a:lnL>
                      <a:noFill/>
                    </a:lnL>
                    <a:lnR>
                      <a:noFill/>
                    </a:lnR>
                    <a:lnT>
                      <a:noFill/>
                    </a:lnT>
                    <a:lnB>
                      <a:noFill/>
                    </a:lnB>
                  </a:tcPr>
                </a:tc>
              </a:tr>
              <a:tr h="148880">
                <a:tc>
                  <a:txBody>
                    <a:bodyPr/>
                    <a:lstStyle/>
                    <a:p>
                      <a:pPr algn="r" fontAlgn="b"/>
                      <a:r>
                        <a:rPr lang="en-US" sz="900" b="0" i="0" u="none" strike="noStrike">
                          <a:solidFill>
                            <a:srgbClr val="000000"/>
                          </a:solidFill>
                          <a:effectLst/>
                          <a:latin typeface="Calibri"/>
                        </a:rPr>
                        <a:t>4-Dec</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Project Presentations by Students</a:t>
                      </a:r>
                    </a:p>
                  </a:txBody>
                  <a:tcPr marL="3970" marR="3970" marT="3970" marB="0" anchor="ctr">
                    <a:lnL>
                      <a:noFill/>
                    </a:lnL>
                    <a:lnR>
                      <a:noFill/>
                    </a:lnR>
                    <a:lnT>
                      <a:noFill/>
                    </a:lnT>
                    <a:lnB>
                      <a:noFill/>
                    </a:lnB>
                    <a:solidFill>
                      <a:srgbClr val="8DB4E2"/>
                    </a:solidFill>
                  </a:tcPr>
                </a:tc>
                <a:tc>
                  <a:txBody>
                    <a:bodyPr/>
                    <a:lstStyle/>
                    <a:p>
                      <a:pPr algn="l" fontAlgn="b"/>
                      <a:endParaRPr lang="en-US" sz="1000" b="0"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3970" marR="3970" marT="3970" marB="0" anchor="b">
                    <a:lnL>
                      <a:noFill/>
                    </a:lnL>
                    <a:lnR>
                      <a:noFill/>
                    </a:lnR>
                    <a:lnT>
                      <a:noFill/>
                    </a:lnT>
                    <a:lnB>
                      <a:noFill/>
                    </a:lnB>
                  </a:tcPr>
                </a:tc>
              </a:tr>
              <a:tr h="148880">
                <a:tc>
                  <a:txBody>
                    <a:bodyPr/>
                    <a:lstStyle/>
                    <a:p>
                      <a:pPr algn="r" fontAlgn="b"/>
                      <a:r>
                        <a:rPr lang="en-US" sz="900" b="0" i="0" u="none" strike="noStrike">
                          <a:solidFill>
                            <a:srgbClr val="000000"/>
                          </a:solidFill>
                          <a:effectLst/>
                          <a:latin typeface="Calibri"/>
                        </a:rPr>
                        <a:t>9-Dec</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Project Presentations by Students</a:t>
                      </a:r>
                    </a:p>
                  </a:txBody>
                  <a:tcPr marL="3970" marR="3970" marT="3970" marB="0" anchor="ctr">
                    <a:lnL>
                      <a:noFill/>
                    </a:lnL>
                    <a:lnR>
                      <a:noFill/>
                    </a:lnR>
                    <a:lnT>
                      <a:noFill/>
                    </a:lnT>
                    <a:lnB>
                      <a:noFill/>
                    </a:lnB>
                    <a:solidFill>
                      <a:srgbClr val="8DB4E2"/>
                    </a:solidFill>
                  </a:tcPr>
                </a:tc>
                <a:tc>
                  <a:txBody>
                    <a:bodyPr/>
                    <a:lstStyle/>
                    <a:p>
                      <a:pPr algn="ctr"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r>
              <a:tr h="148880">
                <a:tc>
                  <a:txBody>
                    <a:bodyPr/>
                    <a:lstStyle/>
                    <a:p>
                      <a:pPr algn="r" fontAlgn="b"/>
                      <a:r>
                        <a:rPr lang="en-US" sz="900" b="0" i="0" u="none" strike="noStrike">
                          <a:solidFill>
                            <a:srgbClr val="000000"/>
                          </a:solidFill>
                          <a:effectLst/>
                          <a:latin typeface="Calibri"/>
                        </a:rPr>
                        <a:t>11-Dec</a:t>
                      </a:r>
                    </a:p>
                  </a:txBody>
                  <a:tcPr marL="3970" marR="3970" marT="3970" marB="0" anchor="b">
                    <a:lnL>
                      <a:noFill/>
                    </a:lnL>
                    <a:lnR>
                      <a:noFill/>
                    </a:lnR>
                    <a:lnT>
                      <a:noFill/>
                    </a:lnT>
                    <a:lnB>
                      <a:noFill/>
                    </a:lnB>
                  </a:tcPr>
                </a:tc>
                <a:tc>
                  <a:txBody>
                    <a:bodyPr/>
                    <a:lstStyle/>
                    <a:p>
                      <a:pPr algn="ctr" fontAlgn="ctr"/>
                      <a:r>
                        <a:rPr lang="en-US" sz="900" b="0" i="0" u="none" strike="noStrike">
                          <a:solidFill>
                            <a:srgbClr val="000000"/>
                          </a:solidFill>
                          <a:effectLst/>
                          <a:latin typeface="Calibri"/>
                        </a:rPr>
                        <a:t>Project Presentations by Students</a:t>
                      </a:r>
                    </a:p>
                  </a:txBody>
                  <a:tcPr marL="3970" marR="3970" marT="3970" marB="0" anchor="ctr">
                    <a:lnL>
                      <a:noFill/>
                    </a:lnL>
                    <a:lnR>
                      <a:noFill/>
                    </a:lnR>
                    <a:lnT>
                      <a:noFill/>
                    </a:lnT>
                    <a:lnB>
                      <a:noFill/>
                    </a:lnB>
                    <a:solidFill>
                      <a:srgbClr val="8DB4E2"/>
                    </a:solidFill>
                  </a:tcPr>
                </a:tc>
                <a:tc>
                  <a:txBody>
                    <a:bodyPr/>
                    <a:lstStyle/>
                    <a:p>
                      <a:pPr algn="ctr" fontAlgn="b"/>
                      <a:r>
                        <a:rPr lang="en-US" sz="900" b="1" i="0" u="none" strike="noStrike">
                          <a:solidFill>
                            <a:srgbClr val="000000"/>
                          </a:solidFill>
                          <a:effectLst/>
                          <a:latin typeface="Calibri"/>
                        </a:rPr>
                        <a:t>Presentation,         Participation</a:t>
                      </a:r>
                    </a:p>
                  </a:txBody>
                  <a:tcPr marL="3970" marR="3970" marT="397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100</a:t>
                      </a:r>
                    </a:p>
                  </a:txBody>
                  <a:tcPr marL="3970" marR="3970" marT="3970" marB="0" anchor="b">
                    <a:lnL>
                      <a:noFill/>
                    </a:lnL>
                    <a:lnR>
                      <a:noFill/>
                    </a:lnR>
                    <a:lnT>
                      <a:noFill/>
                    </a:lnT>
                    <a:lnB>
                      <a:noFill/>
                    </a:lnB>
                  </a:tcPr>
                </a:tc>
              </a:tr>
              <a:tr h="148880">
                <a:tc>
                  <a:txBody>
                    <a:bodyPr/>
                    <a:lstStyle/>
                    <a:p>
                      <a:pPr algn="l"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ctr" fontAlgn="ctr"/>
                      <a:r>
                        <a:rPr lang="en-US" sz="900" b="1" i="0" u="none" strike="noStrike">
                          <a:solidFill>
                            <a:srgbClr val="000000"/>
                          </a:solidFill>
                          <a:effectLst/>
                          <a:latin typeface="Calibri"/>
                        </a:rPr>
                        <a:t>No Final Exam</a:t>
                      </a:r>
                    </a:p>
                  </a:txBody>
                  <a:tcPr marL="3970" marR="3970" marT="3970" marB="0" anchor="ctr">
                    <a:lnL>
                      <a:noFill/>
                    </a:lnL>
                    <a:lnR>
                      <a:noFill/>
                    </a:lnR>
                    <a:lnT>
                      <a:noFill/>
                    </a:lnT>
                    <a:lnB>
                      <a:noFill/>
                    </a:lnB>
                  </a:tcPr>
                </a:tc>
                <a:tc>
                  <a:txBody>
                    <a:bodyPr/>
                    <a:lstStyle/>
                    <a:p>
                      <a:pPr algn="ctr" fontAlgn="b"/>
                      <a:endParaRPr lang="en-US" sz="900" b="1"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3970" marR="3970" marT="3970" marB="0" anchor="b">
                    <a:lnL>
                      <a:noFill/>
                    </a:lnL>
                    <a:lnR>
                      <a:noFill/>
                    </a:lnR>
                    <a:lnT>
                      <a:noFill/>
                    </a:lnT>
                    <a:lnB>
                      <a:noFill/>
                    </a:lnB>
                  </a:tcPr>
                </a:tc>
              </a:tr>
              <a:tr h="148880">
                <a:tc>
                  <a:txBody>
                    <a:bodyPr/>
                    <a:lstStyle/>
                    <a:p>
                      <a:pPr algn="l" fontAlgn="b"/>
                      <a:endParaRPr lang="en-US" sz="1000" b="0"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3970" marR="3970" marT="3970" marB="0" anchor="b">
                    <a:lnL>
                      <a:noFill/>
                    </a:lnL>
                    <a:lnR>
                      <a:noFill/>
                    </a:lnR>
                    <a:lnT>
                      <a:noFill/>
                    </a:lnT>
                    <a:lnB>
                      <a:noFill/>
                    </a:lnB>
                  </a:tcPr>
                </a:tc>
                <a:tc>
                  <a:txBody>
                    <a:bodyPr/>
                    <a:lstStyle/>
                    <a:p>
                      <a:pPr algn="l" fontAlgn="b"/>
                      <a:r>
                        <a:rPr lang="en-US" sz="1000" b="1" i="0" u="none" strike="noStrike">
                          <a:solidFill>
                            <a:srgbClr val="000000"/>
                          </a:solidFill>
                          <a:effectLst/>
                          <a:latin typeface="Calibri"/>
                        </a:rPr>
                        <a:t>Total Points</a:t>
                      </a:r>
                    </a:p>
                  </a:txBody>
                  <a:tcPr marL="3970" marR="3970" marT="3970"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1500</a:t>
                      </a:r>
                    </a:p>
                  </a:txBody>
                  <a:tcPr marL="3970" marR="3970" marT="3970" marB="0" anchor="b">
                    <a:lnL>
                      <a:noFill/>
                    </a:lnL>
                    <a:lnR>
                      <a:noFill/>
                    </a:lnR>
                    <a:lnT>
                      <a:noFill/>
                    </a:lnT>
                    <a:lnB>
                      <a:noFill/>
                    </a:lnB>
                  </a:tcPr>
                </a:tc>
              </a:tr>
            </a:tbl>
          </a:graphicData>
        </a:graphic>
      </p:graphicFrame>
    </p:spTree>
    <p:extLst>
      <p:ext uri="{BB962C8B-B14F-4D97-AF65-F5344CB8AC3E}">
        <p14:creationId xmlns:p14="http://schemas.microsoft.com/office/powerpoint/2010/main" val="210557623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69463" y="227628"/>
            <a:ext cx="2605075" cy="523220"/>
          </a:xfrm>
          <a:prstGeom prst="rect">
            <a:avLst/>
          </a:prstGeom>
          <a:solidFill>
            <a:srgbClr val="00B0F0"/>
          </a:solidFill>
        </p:spPr>
        <p:txBody>
          <a:bodyPr wrap="none" rtlCol="0">
            <a:spAutoFit/>
          </a:bodyPr>
          <a:lstStyle/>
          <a:p>
            <a:r>
              <a:rPr lang="en-US" sz="2800" b="1" dirty="0" smtClean="0">
                <a:solidFill>
                  <a:schemeClr val="bg1"/>
                </a:solidFill>
              </a:rPr>
              <a:t>Progress Graphs</a:t>
            </a:r>
            <a:endParaRPr lang="en-US" sz="2800" b="1" dirty="0">
              <a:solidFill>
                <a:schemeClr val="bg1"/>
              </a:solidFill>
            </a:endParaRPr>
          </a:p>
        </p:txBody>
      </p:sp>
      <p:sp>
        <p:nvSpPr>
          <p:cNvPr id="7" name="TextBox 6"/>
          <p:cNvSpPr txBox="1"/>
          <p:nvPr/>
        </p:nvSpPr>
        <p:spPr>
          <a:xfrm>
            <a:off x="1533954" y="5683825"/>
            <a:ext cx="629424" cy="369332"/>
          </a:xfrm>
          <a:prstGeom prst="rect">
            <a:avLst/>
          </a:prstGeom>
          <a:noFill/>
        </p:spPr>
        <p:txBody>
          <a:bodyPr wrap="none" rtlCol="0">
            <a:spAutoFit/>
          </a:bodyPr>
          <a:lstStyle/>
          <a:p>
            <a:r>
              <a:rPr lang="en-US" dirty="0" smtClean="0"/>
              <a:t>Date</a:t>
            </a:r>
            <a:endParaRPr lang="en-US" dirty="0"/>
          </a:p>
        </p:txBody>
      </p:sp>
      <p:sp>
        <p:nvSpPr>
          <p:cNvPr id="8" name="TextBox 7"/>
          <p:cNvSpPr txBox="1"/>
          <p:nvPr/>
        </p:nvSpPr>
        <p:spPr>
          <a:xfrm rot="16200000">
            <a:off x="-758696" y="3035197"/>
            <a:ext cx="2710999" cy="369332"/>
          </a:xfrm>
          <a:prstGeom prst="rect">
            <a:avLst/>
          </a:prstGeom>
          <a:noFill/>
        </p:spPr>
        <p:txBody>
          <a:bodyPr wrap="none" rtlCol="0">
            <a:spAutoFit/>
          </a:bodyPr>
          <a:lstStyle/>
          <a:p>
            <a:r>
              <a:rPr lang="en-US" dirty="0" smtClean="0"/>
              <a:t>Points Decided on that day</a:t>
            </a:r>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804630058"/>
              </p:ext>
            </p:extLst>
          </p:nvPr>
        </p:nvGraphicFramePr>
        <p:xfrm>
          <a:off x="931332" y="968375"/>
          <a:ext cx="7817557" cy="45914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218707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69463" y="227628"/>
            <a:ext cx="2703259" cy="523220"/>
          </a:xfrm>
          <a:prstGeom prst="rect">
            <a:avLst/>
          </a:prstGeom>
          <a:solidFill>
            <a:srgbClr val="00B0F0"/>
          </a:solidFill>
        </p:spPr>
        <p:txBody>
          <a:bodyPr wrap="none" rtlCol="0">
            <a:spAutoFit/>
          </a:bodyPr>
          <a:lstStyle/>
          <a:p>
            <a:r>
              <a:rPr lang="en-US" sz="2800" b="1" dirty="0" smtClean="0">
                <a:solidFill>
                  <a:schemeClr val="bg1"/>
                </a:solidFill>
              </a:rPr>
              <a:t>Evaluation Curve</a:t>
            </a:r>
            <a:endParaRPr lang="en-US" sz="2800" b="1" dirty="0">
              <a:solidFill>
                <a:schemeClr val="bg1"/>
              </a:solidFill>
            </a:endParaRPr>
          </a:p>
        </p:txBody>
      </p:sp>
      <p:sp>
        <p:nvSpPr>
          <p:cNvPr id="7" name="TextBox 6"/>
          <p:cNvSpPr txBox="1"/>
          <p:nvPr/>
        </p:nvSpPr>
        <p:spPr>
          <a:xfrm>
            <a:off x="1533954" y="5683825"/>
            <a:ext cx="629424" cy="369332"/>
          </a:xfrm>
          <a:prstGeom prst="rect">
            <a:avLst/>
          </a:prstGeom>
          <a:noFill/>
        </p:spPr>
        <p:txBody>
          <a:bodyPr wrap="none" rtlCol="0">
            <a:spAutoFit/>
          </a:bodyPr>
          <a:lstStyle/>
          <a:p>
            <a:r>
              <a:rPr lang="en-US" dirty="0" smtClean="0"/>
              <a:t>Date</a:t>
            </a:r>
            <a:endParaRPr lang="en-US" dirty="0"/>
          </a:p>
        </p:txBody>
      </p:sp>
      <p:sp>
        <p:nvSpPr>
          <p:cNvPr id="8" name="TextBox 7"/>
          <p:cNvSpPr txBox="1"/>
          <p:nvPr/>
        </p:nvSpPr>
        <p:spPr>
          <a:xfrm rot="16200000">
            <a:off x="-195466" y="3035197"/>
            <a:ext cx="1584538" cy="369332"/>
          </a:xfrm>
          <a:prstGeom prst="rect">
            <a:avLst/>
          </a:prstGeom>
          <a:noFill/>
        </p:spPr>
        <p:txBody>
          <a:bodyPr wrap="none" rtlCol="0">
            <a:spAutoFit/>
          </a:bodyPr>
          <a:lstStyle/>
          <a:p>
            <a:r>
              <a:rPr lang="en-US" dirty="0" smtClean="0"/>
              <a:t>Points Decided</a:t>
            </a:r>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2316693880"/>
              </p:ext>
            </p:extLst>
          </p:nvPr>
        </p:nvGraphicFramePr>
        <p:xfrm>
          <a:off x="908469" y="1365956"/>
          <a:ext cx="7910975" cy="41514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0683140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33908"/>
            <a:ext cx="8229600" cy="5030377"/>
          </a:xfrm>
        </p:spPr>
        <p:txBody>
          <a:bodyPr>
            <a:noAutofit/>
          </a:bodyPr>
          <a:lstStyle/>
          <a:p>
            <a:r>
              <a:rPr lang="en-US" sz="2000" dirty="0" smtClean="0"/>
              <a:t>All assignments are to be submitted using submit command on onyx</a:t>
            </a:r>
          </a:p>
          <a:p>
            <a:r>
              <a:rPr lang="en-US" sz="2000" dirty="0" smtClean="0"/>
              <a:t>Each assignment needs to be separate project folder</a:t>
            </a:r>
          </a:p>
          <a:p>
            <a:r>
              <a:rPr lang="en-US" sz="2000" dirty="0" smtClean="0"/>
              <a:t>Each assignment should be named as p#, for example p1, p2, p3and so on</a:t>
            </a:r>
          </a:p>
          <a:p>
            <a:r>
              <a:rPr lang="en-US" sz="2000" dirty="0" smtClean="0"/>
              <a:t>Each assignment project should contain a </a:t>
            </a:r>
            <a:r>
              <a:rPr lang="en-US" sz="2000" dirty="0" err="1" smtClean="0"/>
              <a:t>pom.xml</a:t>
            </a:r>
            <a:r>
              <a:rPr lang="en-US" sz="2000" dirty="0" smtClean="0"/>
              <a:t>, which should compile the project using maven</a:t>
            </a:r>
          </a:p>
          <a:p>
            <a:r>
              <a:rPr lang="en-US" sz="2000" dirty="0" smtClean="0"/>
              <a:t>Each project should have a </a:t>
            </a:r>
            <a:r>
              <a:rPr lang="en-US" sz="2000" dirty="0" err="1" smtClean="0"/>
              <a:t>run.sh</a:t>
            </a:r>
            <a:r>
              <a:rPr lang="en-US" sz="2000" dirty="0" smtClean="0"/>
              <a:t>, a shell script required to run the project</a:t>
            </a:r>
          </a:p>
          <a:p>
            <a:r>
              <a:rPr lang="en-US" sz="2000" dirty="0" smtClean="0"/>
              <a:t>Each assignment should have a </a:t>
            </a:r>
            <a:r>
              <a:rPr lang="en-US" sz="2000" dirty="0" err="1" smtClean="0"/>
              <a:t>README.txt</a:t>
            </a:r>
            <a:r>
              <a:rPr lang="en-US" sz="2000" dirty="0" smtClean="0"/>
              <a:t> file that should provide a description of your approach, if you wish to use a richer format </a:t>
            </a:r>
            <a:r>
              <a:rPr lang="en-US" sz="2000" dirty="0" err="1" smtClean="0"/>
              <a:t>README.docx</a:t>
            </a:r>
            <a:r>
              <a:rPr lang="en-US" sz="2000" dirty="0" smtClean="0"/>
              <a:t> file is allowed.</a:t>
            </a:r>
          </a:p>
          <a:p>
            <a:endParaRPr lang="en-US" sz="2000" dirty="0"/>
          </a:p>
          <a:p>
            <a:r>
              <a:rPr lang="en-US" sz="2000" b="1" dirty="0" smtClean="0">
                <a:solidFill>
                  <a:srgbClr val="FF0000"/>
                </a:solidFill>
              </a:rPr>
              <a:t>NOTE: Each assignment should be submitted by due date</a:t>
            </a:r>
          </a:p>
          <a:p>
            <a:r>
              <a:rPr lang="en-US" sz="2000" b="1" dirty="0" smtClean="0">
                <a:solidFill>
                  <a:srgbClr val="FF0000"/>
                </a:solidFill>
              </a:rPr>
              <a:t>NOTE: Late submissions are permitted for a period of 48 hours and are penalized 20% of the points.</a:t>
            </a:r>
          </a:p>
          <a:p>
            <a:pPr marL="0" indent="0">
              <a:buNone/>
            </a:pPr>
            <a:endParaRPr lang="en-US" sz="2000" dirty="0" smtClean="0"/>
          </a:p>
          <a:p>
            <a:endParaRPr lang="en-US" sz="2000" dirty="0"/>
          </a:p>
        </p:txBody>
      </p:sp>
      <p:sp>
        <p:nvSpPr>
          <p:cNvPr id="5" name="TextBox 4"/>
          <p:cNvSpPr txBox="1"/>
          <p:nvPr/>
        </p:nvSpPr>
        <p:spPr>
          <a:xfrm>
            <a:off x="3535436" y="227628"/>
            <a:ext cx="2073129" cy="523220"/>
          </a:xfrm>
          <a:prstGeom prst="rect">
            <a:avLst/>
          </a:prstGeom>
          <a:solidFill>
            <a:srgbClr val="00B0F0"/>
          </a:solidFill>
        </p:spPr>
        <p:txBody>
          <a:bodyPr wrap="none" rtlCol="0">
            <a:spAutoFit/>
          </a:bodyPr>
          <a:lstStyle/>
          <a:p>
            <a:r>
              <a:rPr lang="en-US" sz="2800" b="1" dirty="0" smtClean="0">
                <a:solidFill>
                  <a:schemeClr val="bg1"/>
                </a:solidFill>
              </a:rPr>
              <a:t>Assignments</a:t>
            </a:r>
            <a:endParaRPr lang="en-US" sz="2800" b="1" dirty="0">
              <a:solidFill>
                <a:schemeClr val="bg1"/>
              </a:solidFill>
            </a:endParaRPr>
          </a:p>
        </p:txBody>
      </p:sp>
    </p:spTree>
    <p:extLst>
      <p:ext uri="{BB962C8B-B14F-4D97-AF65-F5344CB8AC3E}">
        <p14:creationId xmlns:p14="http://schemas.microsoft.com/office/powerpoint/2010/main" val="159562390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536" y="977596"/>
            <a:ext cx="8229600" cy="5348076"/>
          </a:xfrm>
        </p:spPr>
        <p:txBody>
          <a:bodyPr>
            <a:noAutofit/>
          </a:bodyPr>
          <a:lstStyle/>
          <a:p>
            <a:pPr marL="0" indent="0">
              <a:buNone/>
            </a:pPr>
            <a:r>
              <a:rPr lang="en-US" sz="2000" dirty="0" smtClean="0"/>
              <a:t>Libraries and VMs will be provided.</a:t>
            </a:r>
          </a:p>
          <a:p>
            <a:pPr marL="0" indent="0">
              <a:buNone/>
            </a:pPr>
            <a:endParaRPr lang="en-US" sz="2000" dirty="0" smtClean="0"/>
          </a:p>
          <a:p>
            <a:pPr marL="0" indent="0">
              <a:buNone/>
            </a:pPr>
            <a:r>
              <a:rPr lang="en-US" sz="2000" dirty="0" smtClean="0"/>
              <a:t>IDE: Eclipse </a:t>
            </a:r>
          </a:p>
          <a:p>
            <a:pPr marL="0" indent="0">
              <a:buNone/>
            </a:pPr>
            <a:r>
              <a:rPr lang="en-US" sz="2000" dirty="0" smtClean="0"/>
              <a:t>– Download the “Eclipse Standard 4.3 version” from							 </a:t>
            </a:r>
            <a:r>
              <a:rPr lang="en-US" sz="2000" dirty="0" smtClean="0">
                <a:hlinkClick r:id="rId2"/>
              </a:rPr>
              <a:t>http://www.eclipse.org/downloads/</a:t>
            </a:r>
            <a:endParaRPr lang="en-US" sz="2000" dirty="0"/>
          </a:p>
          <a:p>
            <a:pPr marL="0" indent="0">
              <a:buNone/>
            </a:pPr>
            <a:endParaRPr lang="en-US" sz="2000" dirty="0" smtClean="0"/>
          </a:p>
          <a:p>
            <a:pPr marL="0" indent="0">
              <a:buNone/>
            </a:pPr>
            <a:r>
              <a:rPr lang="en-US" sz="2000" dirty="0" smtClean="0"/>
              <a:t>Build System: Maven </a:t>
            </a:r>
          </a:p>
          <a:p>
            <a:pPr marL="0" indent="0">
              <a:buNone/>
            </a:pPr>
            <a:r>
              <a:rPr lang="en-US" sz="2000" dirty="0" smtClean="0"/>
              <a:t>– Download from </a:t>
            </a:r>
            <a:r>
              <a:rPr lang="en-US" sz="2000" dirty="0" smtClean="0">
                <a:hlinkClick r:id="rId3"/>
              </a:rPr>
              <a:t>http://maven.apache.org/download.cgi</a:t>
            </a:r>
            <a:r>
              <a:rPr lang="en-US" sz="2000" dirty="0" smtClean="0"/>
              <a:t> </a:t>
            </a:r>
          </a:p>
          <a:p>
            <a:pPr marL="0" indent="0">
              <a:buNone/>
            </a:pPr>
            <a:endParaRPr lang="en-US" sz="2000" dirty="0" smtClean="0"/>
          </a:p>
          <a:p>
            <a:pPr marL="0" indent="0">
              <a:buNone/>
            </a:pPr>
            <a:r>
              <a:rPr lang="en-US" sz="2000" dirty="0" smtClean="0"/>
              <a:t>SCM: </a:t>
            </a:r>
            <a:r>
              <a:rPr lang="en-US" sz="2000" dirty="0" err="1" smtClean="0"/>
              <a:t>git</a:t>
            </a:r>
            <a:r>
              <a:rPr lang="en-US" sz="2000" dirty="0" smtClean="0"/>
              <a:t> – install </a:t>
            </a:r>
            <a:r>
              <a:rPr lang="en-US" sz="2000" dirty="0" err="1" smtClean="0"/>
              <a:t>git</a:t>
            </a:r>
            <a:r>
              <a:rPr lang="en-US" sz="2000" dirty="0" smtClean="0"/>
              <a:t> from </a:t>
            </a:r>
            <a:r>
              <a:rPr lang="en-US" sz="2000" dirty="0" smtClean="0">
                <a:hlinkClick r:id="rId4"/>
              </a:rPr>
              <a:t>https://help.github.com/articles/set-up-git</a:t>
            </a:r>
            <a:r>
              <a:rPr lang="en-US" sz="2000" dirty="0" smtClean="0"/>
              <a:t>  </a:t>
            </a:r>
            <a:endParaRPr lang="en-US" sz="2000" dirty="0"/>
          </a:p>
        </p:txBody>
      </p:sp>
      <p:sp>
        <p:nvSpPr>
          <p:cNvPr id="5" name="TextBox 4"/>
          <p:cNvSpPr txBox="1"/>
          <p:nvPr/>
        </p:nvSpPr>
        <p:spPr>
          <a:xfrm>
            <a:off x="3369312" y="227628"/>
            <a:ext cx="2405376" cy="523220"/>
          </a:xfrm>
          <a:prstGeom prst="rect">
            <a:avLst/>
          </a:prstGeom>
          <a:solidFill>
            <a:srgbClr val="00B0F0"/>
          </a:solidFill>
        </p:spPr>
        <p:txBody>
          <a:bodyPr wrap="none" rtlCol="0">
            <a:spAutoFit/>
          </a:bodyPr>
          <a:lstStyle/>
          <a:p>
            <a:r>
              <a:rPr lang="en-US" sz="2800" b="1" dirty="0" smtClean="0">
                <a:solidFill>
                  <a:schemeClr val="bg1"/>
                </a:solidFill>
              </a:rPr>
              <a:t>Software Tools</a:t>
            </a:r>
            <a:endParaRPr lang="en-US" sz="2800" b="1" dirty="0">
              <a:solidFill>
                <a:schemeClr val="bg1"/>
              </a:solidFill>
            </a:endParaRPr>
          </a:p>
        </p:txBody>
      </p:sp>
    </p:spTree>
    <p:extLst>
      <p:ext uri="{BB962C8B-B14F-4D97-AF65-F5344CB8AC3E}">
        <p14:creationId xmlns:p14="http://schemas.microsoft.com/office/powerpoint/2010/main" val="282173350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2757" y="1386501"/>
            <a:ext cx="2681244" cy="918053"/>
          </a:xfrm>
          <a:prstGeom prst="rect">
            <a:avLst/>
          </a:prstGeom>
          <a:noFill/>
        </p:spPr>
        <p:txBody>
          <a:bodyPr wrap="none" rtlCol="0">
            <a:spAutoFit/>
          </a:bodyPr>
          <a:lstStyle/>
          <a:p>
            <a:r>
              <a:rPr lang="en-US" sz="1600" dirty="0" smtClean="0"/>
              <a:t>Discussion of online content</a:t>
            </a:r>
          </a:p>
          <a:p>
            <a:r>
              <a:rPr lang="en-US" sz="1600" dirty="0"/>
              <a:t>	</a:t>
            </a:r>
            <a:r>
              <a:rPr lang="en-US" sz="1600" dirty="0" smtClean="0"/>
              <a:t>	-OR-</a:t>
            </a:r>
          </a:p>
          <a:p>
            <a:r>
              <a:rPr lang="en-US" sz="1600" dirty="0" smtClean="0"/>
              <a:t>Discussion of Assignment </a:t>
            </a:r>
            <a:endParaRPr lang="en-US" sz="1600" dirty="0"/>
          </a:p>
        </p:txBody>
      </p:sp>
      <p:cxnSp>
        <p:nvCxnSpPr>
          <p:cNvPr id="6" name="Straight Connector 5"/>
          <p:cNvCxnSpPr/>
          <p:nvPr/>
        </p:nvCxnSpPr>
        <p:spPr>
          <a:xfrm flipV="1">
            <a:off x="907110" y="2434630"/>
            <a:ext cx="7105359" cy="11646"/>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7110" y="2163905"/>
            <a:ext cx="1116712" cy="338554"/>
          </a:xfrm>
          <a:prstGeom prst="rect">
            <a:avLst/>
          </a:prstGeom>
          <a:noFill/>
        </p:spPr>
        <p:txBody>
          <a:bodyPr wrap="none" rtlCol="0">
            <a:spAutoFit/>
          </a:bodyPr>
          <a:lstStyle/>
          <a:p>
            <a:r>
              <a:rPr lang="en-US" sz="1600" dirty="0" smtClean="0"/>
              <a:t>10 minutes</a:t>
            </a:r>
            <a:endParaRPr lang="en-US" sz="1600" dirty="0"/>
          </a:p>
        </p:txBody>
      </p:sp>
      <p:sp>
        <p:nvSpPr>
          <p:cNvPr id="10" name="TextBox 9"/>
          <p:cNvSpPr txBox="1"/>
          <p:nvPr/>
        </p:nvSpPr>
        <p:spPr>
          <a:xfrm>
            <a:off x="2826091" y="2597870"/>
            <a:ext cx="3408154" cy="646038"/>
          </a:xfrm>
          <a:prstGeom prst="rect">
            <a:avLst/>
          </a:prstGeom>
          <a:noFill/>
        </p:spPr>
        <p:txBody>
          <a:bodyPr wrap="none" rtlCol="0">
            <a:spAutoFit/>
          </a:bodyPr>
          <a:lstStyle/>
          <a:p>
            <a:r>
              <a:rPr lang="en-US" sz="1600" dirty="0" smtClean="0"/>
              <a:t>Presentation on Topic of the Lecture</a:t>
            </a:r>
          </a:p>
          <a:p>
            <a:r>
              <a:rPr lang="en-US" sz="1600" dirty="0" smtClean="0"/>
              <a:t>			Part-I</a:t>
            </a:r>
            <a:endParaRPr lang="en-US" sz="1600" dirty="0"/>
          </a:p>
        </p:txBody>
      </p:sp>
      <p:cxnSp>
        <p:nvCxnSpPr>
          <p:cNvPr id="11" name="Straight Connector 10"/>
          <p:cNvCxnSpPr/>
          <p:nvPr/>
        </p:nvCxnSpPr>
        <p:spPr>
          <a:xfrm flipV="1">
            <a:off x="956957" y="3343206"/>
            <a:ext cx="7105359" cy="1164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956957" y="3072481"/>
            <a:ext cx="1180403" cy="374022"/>
          </a:xfrm>
          <a:prstGeom prst="rect">
            <a:avLst/>
          </a:prstGeom>
          <a:noFill/>
        </p:spPr>
        <p:txBody>
          <a:bodyPr wrap="none" rtlCol="0">
            <a:spAutoFit/>
          </a:bodyPr>
          <a:lstStyle/>
          <a:p>
            <a:r>
              <a:rPr lang="en-US" sz="1600" dirty="0" smtClean="0"/>
              <a:t>35 minutes</a:t>
            </a:r>
            <a:endParaRPr lang="en-US" sz="1600" dirty="0"/>
          </a:p>
        </p:txBody>
      </p:sp>
      <p:sp>
        <p:nvSpPr>
          <p:cNvPr id="13" name="TextBox 12"/>
          <p:cNvSpPr txBox="1"/>
          <p:nvPr/>
        </p:nvSpPr>
        <p:spPr>
          <a:xfrm>
            <a:off x="2904235" y="3475321"/>
            <a:ext cx="3531065" cy="830997"/>
          </a:xfrm>
          <a:prstGeom prst="rect">
            <a:avLst/>
          </a:prstGeom>
          <a:noFill/>
        </p:spPr>
        <p:txBody>
          <a:bodyPr wrap="square" rtlCol="0">
            <a:spAutoFit/>
          </a:bodyPr>
          <a:lstStyle/>
          <a:p>
            <a:r>
              <a:rPr lang="en-US" sz="1600" dirty="0" smtClean="0"/>
              <a:t>Quiz (every Tuesday)</a:t>
            </a:r>
          </a:p>
          <a:p>
            <a:r>
              <a:rPr lang="en-US" sz="1600" dirty="0" smtClean="0"/>
              <a:t>-OR-</a:t>
            </a:r>
          </a:p>
          <a:p>
            <a:r>
              <a:rPr lang="en-US" sz="1600" dirty="0" smtClean="0"/>
              <a:t>Thought Experiment (every Thursday)</a:t>
            </a:r>
            <a:endParaRPr lang="en-US" sz="1600" dirty="0"/>
          </a:p>
        </p:txBody>
      </p:sp>
      <p:cxnSp>
        <p:nvCxnSpPr>
          <p:cNvPr id="14" name="Straight Connector 13"/>
          <p:cNvCxnSpPr/>
          <p:nvPr/>
        </p:nvCxnSpPr>
        <p:spPr>
          <a:xfrm flipV="1">
            <a:off x="956957" y="4447177"/>
            <a:ext cx="7105359" cy="11646"/>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006803" y="4176452"/>
            <a:ext cx="1116712" cy="338554"/>
          </a:xfrm>
          <a:prstGeom prst="rect">
            <a:avLst/>
          </a:prstGeom>
          <a:noFill/>
        </p:spPr>
        <p:txBody>
          <a:bodyPr wrap="none" rtlCol="0">
            <a:spAutoFit/>
          </a:bodyPr>
          <a:lstStyle/>
          <a:p>
            <a:r>
              <a:rPr lang="en-US" sz="1600" dirty="0" smtClean="0"/>
              <a:t>45 minutes</a:t>
            </a:r>
            <a:endParaRPr lang="en-US" sz="1600" dirty="0"/>
          </a:p>
        </p:txBody>
      </p:sp>
      <p:sp>
        <p:nvSpPr>
          <p:cNvPr id="17" name="TextBox 16"/>
          <p:cNvSpPr txBox="1"/>
          <p:nvPr/>
        </p:nvSpPr>
        <p:spPr>
          <a:xfrm>
            <a:off x="2802757" y="4645549"/>
            <a:ext cx="3408154" cy="646038"/>
          </a:xfrm>
          <a:prstGeom prst="rect">
            <a:avLst/>
          </a:prstGeom>
          <a:noFill/>
        </p:spPr>
        <p:txBody>
          <a:bodyPr wrap="none" rtlCol="0">
            <a:spAutoFit/>
          </a:bodyPr>
          <a:lstStyle/>
          <a:p>
            <a:r>
              <a:rPr lang="en-US" sz="1600" dirty="0" smtClean="0"/>
              <a:t>Presentation on Topic of the Lecture</a:t>
            </a:r>
          </a:p>
          <a:p>
            <a:r>
              <a:rPr lang="en-US" sz="1600" dirty="0" smtClean="0"/>
              <a:t>			Part-II</a:t>
            </a:r>
            <a:endParaRPr lang="en-US" sz="1600" dirty="0"/>
          </a:p>
        </p:txBody>
      </p:sp>
      <p:cxnSp>
        <p:nvCxnSpPr>
          <p:cNvPr id="18" name="Straight Connector 17"/>
          <p:cNvCxnSpPr/>
          <p:nvPr/>
        </p:nvCxnSpPr>
        <p:spPr>
          <a:xfrm flipV="1">
            <a:off x="1006803" y="5390884"/>
            <a:ext cx="7105359" cy="11646"/>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006804" y="5120153"/>
            <a:ext cx="1710725" cy="338554"/>
          </a:xfrm>
          <a:prstGeom prst="rect">
            <a:avLst/>
          </a:prstGeom>
          <a:noFill/>
        </p:spPr>
        <p:txBody>
          <a:bodyPr wrap="none" rtlCol="0">
            <a:spAutoFit/>
          </a:bodyPr>
          <a:lstStyle/>
          <a:p>
            <a:r>
              <a:rPr lang="en-US" sz="1600" dirty="0"/>
              <a:t>1</a:t>
            </a:r>
            <a:r>
              <a:rPr lang="en-US" sz="1600" dirty="0" smtClean="0"/>
              <a:t> hour 10 minutes</a:t>
            </a:r>
            <a:endParaRPr lang="en-US" sz="1600" dirty="0"/>
          </a:p>
        </p:txBody>
      </p:sp>
      <p:sp>
        <p:nvSpPr>
          <p:cNvPr id="29" name="TextBox 28"/>
          <p:cNvSpPr txBox="1"/>
          <p:nvPr/>
        </p:nvSpPr>
        <p:spPr>
          <a:xfrm>
            <a:off x="2826091" y="5523597"/>
            <a:ext cx="3092012" cy="830997"/>
          </a:xfrm>
          <a:prstGeom prst="rect">
            <a:avLst/>
          </a:prstGeom>
          <a:noFill/>
        </p:spPr>
        <p:txBody>
          <a:bodyPr wrap="none" rtlCol="0">
            <a:spAutoFit/>
          </a:bodyPr>
          <a:lstStyle/>
          <a:p>
            <a:r>
              <a:rPr lang="en-US" sz="1600" dirty="0" smtClean="0"/>
              <a:t>Video lectures for next class</a:t>
            </a:r>
          </a:p>
          <a:p>
            <a:r>
              <a:rPr lang="en-US" sz="1600" dirty="0" smtClean="0"/>
              <a:t>-OR-</a:t>
            </a:r>
          </a:p>
          <a:p>
            <a:r>
              <a:rPr lang="en-US" sz="1600" dirty="0" smtClean="0"/>
              <a:t>Description of the next assignment</a:t>
            </a:r>
            <a:endParaRPr lang="en-US" sz="1600" dirty="0"/>
          </a:p>
        </p:txBody>
      </p:sp>
      <p:cxnSp>
        <p:nvCxnSpPr>
          <p:cNvPr id="30" name="Straight Connector 29"/>
          <p:cNvCxnSpPr/>
          <p:nvPr/>
        </p:nvCxnSpPr>
        <p:spPr>
          <a:xfrm flipV="1">
            <a:off x="1029613" y="6307806"/>
            <a:ext cx="7105359" cy="11646"/>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29614" y="6037075"/>
            <a:ext cx="1710725" cy="338554"/>
          </a:xfrm>
          <a:prstGeom prst="rect">
            <a:avLst/>
          </a:prstGeom>
          <a:noFill/>
        </p:spPr>
        <p:txBody>
          <a:bodyPr wrap="none" rtlCol="0">
            <a:spAutoFit/>
          </a:bodyPr>
          <a:lstStyle/>
          <a:p>
            <a:r>
              <a:rPr lang="en-US" sz="1600" dirty="0" smtClean="0"/>
              <a:t>1 hour 15 minutes</a:t>
            </a:r>
            <a:endParaRPr lang="en-US" sz="1600" dirty="0"/>
          </a:p>
        </p:txBody>
      </p:sp>
      <p:sp>
        <p:nvSpPr>
          <p:cNvPr id="20" name="TextBox 19"/>
          <p:cNvSpPr txBox="1"/>
          <p:nvPr/>
        </p:nvSpPr>
        <p:spPr>
          <a:xfrm>
            <a:off x="3396488" y="227628"/>
            <a:ext cx="2351024" cy="523220"/>
          </a:xfrm>
          <a:prstGeom prst="rect">
            <a:avLst/>
          </a:prstGeom>
          <a:solidFill>
            <a:srgbClr val="00B0F0"/>
          </a:solidFill>
        </p:spPr>
        <p:txBody>
          <a:bodyPr wrap="none" rtlCol="0">
            <a:spAutoFit/>
          </a:bodyPr>
          <a:lstStyle/>
          <a:p>
            <a:r>
              <a:rPr lang="en-US" sz="2800" b="1" dirty="0" smtClean="0">
                <a:solidFill>
                  <a:schemeClr val="bg1"/>
                </a:solidFill>
              </a:rPr>
              <a:t>A Typical Class</a:t>
            </a:r>
            <a:endParaRPr lang="en-US" sz="2800" b="1" dirty="0">
              <a:solidFill>
                <a:schemeClr val="bg1"/>
              </a:solidFill>
            </a:endParaRPr>
          </a:p>
        </p:txBody>
      </p:sp>
    </p:spTree>
    <p:extLst>
      <p:ext uri="{BB962C8B-B14F-4D97-AF65-F5344CB8AC3E}">
        <p14:creationId xmlns:p14="http://schemas.microsoft.com/office/powerpoint/2010/main" val="395018406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4343"/>
            <a:ext cx="8229600" cy="5621397"/>
          </a:xfrm>
        </p:spPr>
        <p:txBody>
          <a:bodyPr>
            <a:noAutofit/>
          </a:bodyPr>
          <a:lstStyle/>
          <a:p>
            <a:pPr marL="0" indent="0" algn="just">
              <a:buNone/>
            </a:pPr>
            <a:r>
              <a:rPr lang="en-US" sz="2400" dirty="0" smtClean="0"/>
              <a:t>Under this courses honor code, you </a:t>
            </a:r>
            <a:r>
              <a:rPr lang="en-US" sz="2400" dirty="0"/>
              <a:t>are expected to submit your own work in this course, including </a:t>
            </a:r>
            <a:r>
              <a:rPr lang="en-US" sz="2400" dirty="0" err="1"/>
              <a:t>homeworks</a:t>
            </a:r>
            <a:r>
              <a:rPr lang="en-US" sz="2400" dirty="0"/>
              <a:t>, projects, and exams. On many occasions when working on </a:t>
            </a:r>
            <a:r>
              <a:rPr lang="en-US" sz="2400" dirty="0" err="1"/>
              <a:t>homeworks</a:t>
            </a:r>
            <a:r>
              <a:rPr lang="en-US" sz="2400" dirty="0"/>
              <a:t> and projects, it is useful to ask others (the instructor or other students) for hints or debugging help, or to talk generally about the written problems or programming strategies. Such activity is both acceptable and encouraged, but you must indicate in your submission any assistance you received. Any assistance received that is not given proper citation will be considered a violation of the Honor Code. In any event, you are responsible for understanding and being able to explain on your own all written and programming solutions that you submit. The course staff will pursue aggressively all suspected cases of Honor Code violations, and they will be handled through official University channels</a:t>
            </a:r>
            <a:r>
              <a:rPr lang="en-US" sz="2400" dirty="0" smtClean="0"/>
              <a:t>.[1]</a:t>
            </a:r>
          </a:p>
          <a:p>
            <a:pPr marL="0" indent="0" algn="just">
              <a:buNone/>
            </a:pPr>
            <a:r>
              <a:rPr lang="en-US" sz="2400" dirty="0" smtClean="0"/>
              <a:t>[1] Based on honor code used by Prof. </a:t>
            </a:r>
            <a:r>
              <a:rPr lang="en-US" sz="2400" dirty="0" err="1" smtClean="0"/>
              <a:t>Shivnath</a:t>
            </a:r>
            <a:r>
              <a:rPr lang="en-US" sz="2400" dirty="0" smtClean="0"/>
              <a:t> </a:t>
            </a:r>
            <a:r>
              <a:rPr lang="en-US" sz="2400" dirty="0" err="1" smtClean="0"/>
              <a:t>Babu</a:t>
            </a:r>
            <a:endParaRPr lang="en-US" sz="2400" dirty="0"/>
          </a:p>
        </p:txBody>
      </p:sp>
      <p:sp>
        <p:nvSpPr>
          <p:cNvPr id="5" name="TextBox 4"/>
          <p:cNvSpPr txBox="1"/>
          <p:nvPr/>
        </p:nvSpPr>
        <p:spPr>
          <a:xfrm>
            <a:off x="3396488" y="227628"/>
            <a:ext cx="1955308" cy="523220"/>
          </a:xfrm>
          <a:prstGeom prst="rect">
            <a:avLst/>
          </a:prstGeom>
          <a:solidFill>
            <a:srgbClr val="00B0F0"/>
          </a:solidFill>
        </p:spPr>
        <p:txBody>
          <a:bodyPr wrap="none" rtlCol="0">
            <a:spAutoFit/>
          </a:bodyPr>
          <a:lstStyle/>
          <a:p>
            <a:r>
              <a:rPr lang="en-US" sz="2800" b="1" dirty="0" smtClean="0">
                <a:solidFill>
                  <a:schemeClr val="bg1"/>
                </a:solidFill>
              </a:rPr>
              <a:t>Honor Code</a:t>
            </a:r>
            <a:endParaRPr lang="en-US" sz="2800" b="1" dirty="0">
              <a:solidFill>
                <a:schemeClr val="bg1"/>
              </a:solidFill>
            </a:endParaRPr>
          </a:p>
        </p:txBody>
      </p:sp>
    </p:spTree>
    <p:extLst>
      <p:ext uri="{BB962C8B-B14F-4D97-AF65-F5344CB8AC3E}">
        <p14:creationId xmlns:p14="http://schemas.microsoft.com/office/powerpoint/2010/main" val="359120533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1800" dirty="0" smtClean="0"/>
          </a:p>
          <a:p>
            <a:pPr marL="0" indent="0">
              <a:buNone/>
            </a:pPr>
            <a:r>
              <a:rPr lang="en-US" sz="1800" dirty="0" smtClean="0"/>
              <a:t>For attendees of the course:</a:t>
            </a:r>
          </a:p>
          <a:p>
            <a:pPr lvl="1">
              <a:buFont typeface="Arial"/>
              <a:buChar char="•"/>
            </a:pPr>
            <a:r>
              <a:rPr lang="en-US" sz="1800" dirty="0" smtClean="0"/>
              <a:t>Blackboard</a:t>
            </a:r>
          </a:p>
          <a:p>
            <a:endParaRPr lang="en-US" sz="1800" dirty="0" smtClean="0"/>
          </a:p>
          <a:p>
            <a:pPr marL="0" indent="0">
              <a:buNone/>
            </a:pPr>
            <a:r>
              <a:rPr lang="en-US" sz="1800" dirty="0" smtClean="0"/>
              <a:t>To Contact Instructor:</a:t>
            </a:r>
          </a:p>
          <a:p>
            <a:pPr marL="0" indent="0">
              <a:buNone/>
            </a:pPr>
            <a:r>
              <a:rPr lang="en-US" sz="1800" dirty="0" smtClean="0"/>
              <a:t>	Email:	</a:t>
            </a:r>
            <a:r>
              <a:rPr lang="en-US" sz="1800" dirty="0" smtClean="0">
                <a:hlinkClick r:id="rId2"/>
              </a:rPr>
              <a:t>vijaydialani@boisestate.edu</a:t>
            </a:r>
            <a:endParaRPr lang="en-US" sz="1800" dirty="0" smtClean="0"/>
          </a:p>
          <a:p>
            <a:pPr marL="0" indent="0">
              <a:buNone/>
            </a:pPr>
            <a:r>
              <a:rPr lang="en-US" sz="1800" dirty="0"/>
              <a:t>	</a:t>
            </a:r>
            <a:r>
              <a:rPr lang="en-US" sz="1800" dirty="0" smtClean="0"/>
              <a:t>Office hours:	</a:t>
            </a:r>
            <a:r>
              <a:rPr lang="en-US" sz="1800" dirty="0"/>
              <a:t>3</a:t>
            </a:r>
            <a:r>
              <a:rPr lang="en-US" sz="1800" dirty="0" smtClean="0"/>
              <a:t>pm to </a:t>
            </a:r>
            <a:r>
              <a:rPr lang="en-US" sz="1800" dirty="0"/>
              <a:t>4</a:t>
            </a:r>
            <a:r>
              <a:rPr lang="en-US" sz="1800" dirty="0" smtClean="0"/>
              <a:t>pm on Tuesday, or by appointment</a:t>
            </a:r>
          </a:p>
          <a:p>
            <a:pPr marL="0" indent="0">
              <a:buNone/>
            </a:pPr>
            <a:endParaRPr lang="en-US" sz="1800" dirty="0" smtClean="0"/>
          </a:p>
          <a:p>
            <a:pPr marL="0" indent="0">
              <a:buNone/>
            </a:pPr>
            <a:endParaRPr lang="en-US" sz="1800" dirty="0"/>
          </a:p>
        </p:txBody>
      </p:sp>
      <p:sp>
        <p:nvSpPr>
          <p:cNvPr id="5" name="TextBox 4"/>
          <p:cNvSpPr txBox="1"/>
          <p:nvPr/>
        </p:nvSpPr>
        <p:spPr>
          <a:xfrm>
            <a:off x="2384229" y="227628"/>
            <a:ext cx="4375542" cy="523220"/>
          </a:xfrm>
          <a:prstGeom prst="rect">
            <a:avLst/>
          </a:prstGeom>
          <a:solidFill>
            <a:srgbClr val="00B0F0"/>
          </a:solidFill>
        </p:spPr>
        <p:txBody>
          <a:bodyPr wrap="none" rtlCol="0">
            <a:spAutoFit/>
          </a:bodyPr>
          <a:lstStyle/>
          <a:p>
            <a:r>
              <a:rPr lang="en-US" sz="2800" b="1" dirty="0" smtClean="0">
                <a:solidFill>
                  <a:schemeClr val="bg1"/>
                </a:solidFill>
              </a:rPr>
              <a:t>Channels of Communication</a:t>
            </a:r>
            <a:endParaRPr lang="en-US" sz="2800" b="1" dirty="0">
              <a:solidFill>
                <a:schemeClr val="bg1"/>
              </a:solidFill>
            </a:endParaRPr>
          </a:p>
        </p:txBody>
      </p:sp>
    </p:spTree>
    <p:extLst>
      <p:ext uri="{BB962C8B-B14F-4D97-AF65-F5344CB8AC3E}">
        <p14:creationId xmlns:p14="http://schemas.microsoft.com/office/powerpoint/2010/main" val="206039564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300383" cy="4525963"/>
          </a:xfrm>
        </p:spPr>
        <p:txBody>
          <a:bodyPr/>
          <a:lstStyle/>
          <a:p>
            <a:pPr marL="914400" lvl="2" indent="0" algn="ctr">
              <a:buNone/>
            </a:pPr>
            <a:endParaRPr lang="en-US" dirty="0" smtClean="0"/>
          </a:p>
          <a:p>
            <a:pPr marL="914400" lvl="2" indent="0" algn="ctr">
              <a:buNone/>
            </a:pPr>
            <a:endParaRPr lang="en-US" dirty="0" smtClean="0"/>
          </a:p>
          <a:p>
            <a:pPr marL="914400" lvl="2" indent="0" algn="ctr">
              <a:buNone/>
            </a:pPr>
            <a:endParaRPr lang="en-US" dirty="0" smtClean="0"/>
          </a:p>
          <a:p>
            <a:pPr marL="914400" lvl="2" indent="0" algn="ctr">
              <a:buNone/>
            </a:pPr>
            <a:endParaRPr lang="en-US" dirty="0" smtClean="0"/>
          </a:p>
          <a:p>
            <a:pPr marL="914400" lvl="2" indent="0" algn="ctr">
              <a:buNone/>
            </a:pPr>
            <a:r>
              <a:rPr lang="en-US" dirty="0" smtClean="0"/>
              <a:t>Thank you</a:t>
            </a:r>
            <a:endParaRPr lang="en-US" dirty="0"/>
          </a:p>
        </p:txBody>
      </p:sp>
      <p:sp>
        <p:nvSpPr>
          <p:cNvPr id="5" name="TextBox 4"/>
          <p:cNvSpPr txBox="1"/>
          <p:nvPr/>
        </p:nvSpPr>
        <p:spPr>
          <a:xfrm>
            <a:off x="2276928" y="227628"/>
            <a:ext cx="4590144" cy="523220"/>
          </a:xfrm>
          <a:prstGeom prst="rect">
            <a:avLst/>
          </a:prstGeom>
          <a:solidFill>
            <a:srgbClr val="00B0F0"/>
          </a:solidFill>
        </p:spPr>
        <p:txBody>
          <a:bodyPr wrap="none" rtlCol="0">
            <a:spAutoFit/>
          </a:bodyPr>
          <a:lstStyle/>
          <a:p>
            <a:r>
              <a:rPr lang="en-US" sz="2800" b="1" dirty="0" smtClean="0">
                <a:solidFill>
                  <a:schemeClr val="bg1"/>
                </a:solidFill>
              </a:rPr>
              <a:t>Question and Answer Session</a:t>
            </a:r>
            <a:endParaRPr lang="en-US" sz="2800" b="1" dirty="0">
              <a:solidFill>
                <a:schemeClr val="bg1"/>
              </a:solidFill>
            </a:endParaRPr>
          </a:p>
        </p:txBody>
      </p:sp>
    </p:spTree>
    <p:extLst>
      <p:ext uri="{BB962C8B-B14F-4D97-AF65-F5344CB8AC3E}">
        <p14:creationId xmlns:p14="http://schemas.microsoft.com/office/powerpoint/2010/main" val="368876159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6304" y="292418"/>
            <a:ext cx="3237310" cy="523220"/>
          </a:xfrm>
          <a:prstGeom prst="rect">
            <a:avLst/>
          </a:prstGeom>
          <a:solidFill>
            <a:srgbClr val="00B0F0"/>
          </a:solidFill>
        </p:spPr>
        <p:txBody>
          <a:bodyPr wrap="none" rtlCol="0">
            <a:spAutoFit/>
          </a:bodyPr>
          <a:lstStyle/>
          <a:p>
            <a:r>
              <a:rPr lang="en-US" sz="2800" b="1" dirty="0">
                <a:solidFill>
                  <a:schemeClr val="bg1"/>
                </a:solidFill>
              </a:rPr>
              <a:t>About the Instructor</a:t>
            </a:r>
          </a:p>
        </p:txBody>
      </p:sp>
      <p:sp>
        <p:nvSpPr>
          <p:cNvPr id="3" name="Content Placeholder 2"/>
          <p:cNvSpPr txBox="1">
            <a:spLocks/>
          </p:cNvSpPr>
          <p:nvPr/>
        </p:nvSpPr>
        <p:spPr>
          <a:xfrm>
            <a:off x="505393" y="892928"/>
            <a:ext cx="8229600" cy="553421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2000" dirty="0" smtClean="0">
                <a:latin typeface="Helvetica"/>
                <a:cs typeface="Helvetica"/>
              </a:rPr>
              <a:t>Associate Professor in Computer </a:t>
            </a:r>
            <a:r>
              <a:rPr lang="en-US" sz="2000" dirty="0">
                <a:latin typeface="Helvetica"/>
                <a:cs typeface="Helvetica"/>
              </a:rPr>
              <a:t>Science, since August </a:t>
            </a:r>
            <a:r>
              <a:rPr lang="en-US" sz="2000" dirty="0" smtClean="0">
                <a:latin typeface="Helvetica"/>
                <a:cs typeface="Helvetica"/>
              </a:rPr>
              <a:t>2013</a:t>
            </a:r>
          </a:p>
          <a:p>
            <a:pPr>
              <a:lnSpc>
                <a:spcPct val="150000"/>
              </a:lnSpc>
            </a:pPr>
            <a:r>
              <a:rPr lang="en-US" sz="2000" dirty="0" smtClean="0">
                <a:latin typeface="Helvetica"/>
                <a:cs typeface="Helvetica"/>
              </a:rPr>
              <a:t>Director –  </a:t>
            </a:r>
            <a:r>
              <a:rPr lang="en-US" sz="2000" dirty="0" err="1" smtClean="0">
                <a:latin typeface="Helvetica"/>
                <a:cs typeface="Helvetica"/>
              </a:rPr>
              <a:t>InfoLab</a:t>
            </a:r>
            <a:r>
              <a:rPr lang="en-US" sz="2000" dirty="0" smtClean="0">
                <a:latin typeface="Helvetica"/>
                <a:cs typeface="Helvetica"/>
              </a:rPr>
              <a:t> at BSU</a:t>
            </a:r>
          </a:p>
          <a:p>
            <a:pPr marL="0" indent="0">
              <a:lnSpc>
                <a:spcPct val="150000"/>
              </a:lnSpc>
              <a:buNone/>
            </a:pPr>
            <a:endParaRPr lang="en-US" sz="2000" dirty="0" smtClean="0">
              <a:latin typeface="Helvetica"/>
              <a:cs typeface="Helvetica"/>
            </a:endParaRPr>
          </a:p>
          <a:p>
            <a:r>
              <a:rPr lang="en-US" sz="2000" dirty="0" smtClean="0">
                <a:solidFill>
                  <a:srgbClr val="FF0000"/>
                </a:solidFill>
                <a:latin typeface="Helvetica"/>
                <a:cs typeface="Helvetica"/>
              </a:rPr>
              <a:t>Previously, was Researcher at:</a:t>
            </a:r>
          </a:p>
          <a:p>
            <a:pPr lvl="1"/>
            <a:r>
              <a:rPr lang="en-US" sz="2000" dirty="0" smtClean="0">
                <a:solidFill>
                  <a:srgbClr val="FF0000"/>
                </a:solidFill>
                <a:latin typeface="Helvetica"/>
                <a:cs typeface="Helvetica"/>
              </a:rPr>
              <a:t>eBay (2012-2013)</a:t>
            </a:r>
          </a:p>
          <a:p>
            <a:pPr lvl="1"/>
            <a:r>
              <a:rPr lang="en-US" sz="2000" dirty="0" smtClean="0">
                <a:solidFill>
                  <a:srgbClr val="FF0000"/>
                </a:solidFill>
                <a:latin typeface="Helvetica"/>
                <a:cs typeface="Helvetica"/>
              </a:rPr>
              <a:t>GE (2011)</a:t>
            </a:r>
          </a:p>
          <a:p>
            <a:pPr lvl="1"/>
            <a:r>
              <a:rPr lang="en-US" sz="2000" dirty="0" smtClean="0">
                <a:solidFill>
                  <a:srgbClr val="FF0000"/>
                </a:solidFill>
                <a:latin typeface="Helvetica"/>
                <a:cs typeface="Helvetica"/>
              </a:rPr>
              <a:t>Microsoft (2008-2010)</a:t>
            </a:r>
          </a:p>
          <a:p>
            <a:pPr lvl="1"/>
            <a:r>
              <a:rPr lang="en-US" sz="2000" dirty="0" smtClean="0">
                <a:solidFill>
                  <a:srgbClr val="FF0000"/>
                </a:solidFill>
                <a:latin typeface="Helvetica"/>
                <a:cs typeface="Helvetica"/>
              </a:rPr>
              <a:t>IBM (2005-2007)</a:t>
            </a:r>
          </a:p>
          <a:p>
            <a:pPr marL="457200" lvl="1" indent="0">
              <a:buNone/>
            </a:pPr>
            <a:endParaRPr lang="en-US" sz="2000" dirty="0" smtClean="0">
              <a:latin typeface="Helvetica"/>
              <a:cs typeface="Helvetica"/>
            </a:endParaRPr>
          </a:p>
          <a:p>
            <a:r>
              <a:rPr lang="en-US" sz="2000" dirty="0" smtClean="0">
                <a:solidFill>
                  <a:srgbClr val="008000"/>
                </a:solidFill>
                <a:latin typeface="Helvetica"/>
                <a:cs typeface="Helvetica"/>
              </a:rPr>
              <a:t>PhD from University of Southampton, UK - 2006</a:t>
            </a:r>
          </a:p>
          <a:p>
            <a:pPr marL="457200" lvl="1" indent="0">
              <a:buFont typeface="Arial"/>
              <a:buNone/>
            </a:pPr>
            <a:r>
              <a:rPr lang="en-US" sz="2000" dirty="0" smtClean="0">
                <a:solidFill>
                  <a:srgbClr val="008000"/>
                </a:solidFill>
                <a:latin typeface="Helvetica"/>
                <a:cs typeface="Helvetica"/>
              </a:rPr>
              <a:t>Advisors: </a:t>
            </a:r>
          </a:p>
          <a:p>
            <a:pPr lvl="1"/>
            <a:r>
              <a:rPr lang="en-US" sz="2000" dirty="0" smtClean="0">
                <a:solidFill>
                  <a:srgbClr val="008000"/>
                </a:solidFill>
                <a:latin typeface="Helvetica"/>
                <a:cs typeface="Helvetica"/>
              </a:rPr>
              <a:t>Prof. A.J.G. (Tony) Hey, Vice President, Microsoft Research, Redmond, USA</a:t>
            </a:r>
          </a:p>
          <a:p>
            <a:pPr lvl="1"/>
            <a:r>
              <a:rPr lang="en-US" sz="2000" dirty="0" smtClean="0">
                <a:solidFill>
                  <a:srgbClr val="008000"/>
                </a:solidFill>
                <a:latin typeface="Helvetica"/>
                <a:cs typeface="Helvetica"/>
              </a:rPr>
              <a:t>Prof. David De </a:t>
            </a:r>
            <a:r>
              <a:rPr lang="en-US" sz="2000" dirty="0" err="1" smtClean="0">
                <a:solidFill>
                  <a:srgbClr val="008000"/>
                </a:solidFill>
                <a:latin typeface="Helvetica"/>
                <a:cs typeface="Helvetica"/>
              </a:rPr>
              <a:t>Roure</a:t>
            </a:r>
            <a:r>
              <a:rPr lang="en-US" sz="2000" dirty="0" smtClean="0">
                <a:solidFill>
                  <a:srgbClr val="008000"/>
                </a:solidFill>
                <a:latin typeface="Helvetica"/>
                <a:cs typeface="Helvetica"/>
              </a:rPr>
              <a:t>, University of Oxford, UK</a:t>
            </a:r>
          </a:p>
          <a:p>
            <a:pPr marL="0" indent="0">
              <a:buFont typeface="Arial"/>
              <a:buNone/>
            </a:pPr>
            <a:endParaRPr lang="en-US" sz="2000" dirty="0">
              <a:latin typeface="Helvetica"/>
              <a:cs typeface="Helvetica"/>
            </a:endParaRPr>
          </a:p>
        </p:txBody>
      </p:sp>
    </p:spTree>
    <p:extLst>
      <p:ext uri="{BB962C8B-B14F-4D97-AF65-F5344CB8AC3E}">
        <p14:creationId xmlns:p14="http://schemas.microsoft.com/office/powerpoint/2010/main" val="12474332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654" y="774521"/>
            <a:ext cx="8301277" cy="6247864"/>
          </a:xfrm>
          <a:prstGeom prst="rect">
            <a:avLst/>
          </a:prstGeom>
        </p:spPr>
        <p:txBody>
          <a:bodyPr wrap="square">
            <a:spAutoFit/>
          </a:bodyPr>
          <a:lstStyle/>
          <a:p>
            <a:r>
              <a:rPr lang="en-US" sz="2000" dirty="0" smtClean="0">
                <a:solidFill>
                  <a:srgbClr val="FF0000"/>
                </a:solidFill>
                <a:latin typeface="Zapf Dingbats"/>
                <a:ea typeface="Zapf Dingbats"/>
                <a:cs typeface="Zapf Dingbats"/>
                <a:sym typeface="Zapf Dingbats"/>
              </a:rPr>
              <a:t>★</a:t>
            </a:r>
            <a:r>
              <a:rPr lang="en-US" sz="2000" dirty="0">
                <a:solidFill>
                  <a:srgbClr val="FF0000"/>
                </a:solidFill>
                <a:latin typeface="Helvetica"/>
                <a:cs typeface="Helvetica"/>
                <a:sym typeface="Zapf Dingbats"/>
              </a:rPr>
              <a:t> </a:t>
            </a:r>
            <a:r>
              <a:rPr lang="en-US" sz="2000" dirty="0" smtClean="0">
                <a:solidFill>
                  <a:srgbClr val="FF0000"/>
                </a:solidFill>
                <a:latin typeface="Helvetica"/>
                <a:cs typeface="Helvetica"/>
                <a:sym typeface="Zapf Dingbats"/>
              </a:rPr>
              <a:t> </a:t>
            </a:r>
            <a:r>
              <a:rPr lang="en-US" sz="2000" dirty="0" smtClean="0">
                <a:solidFill>
                  <a:srgbClr val="FF0000"/>
                </a:solidFill>
                <a:latin typeface="Helvetica"/>
                <a:cs typeface="Helvetica"/>
              </a:rPr>
              <a:t>Research Areas</a:t>
            </a:r>
            <a:endParaRPr lang="en-US" sz="2000" dirty="0">
              <a:solidFill>
                <a:srgbClr val="FF0000"/>
              </a:solidFill>
              <a:latin typeface="Helvetica"/>
              <a:cs typeface="Helvetica"/>
            </a:endParaRPr>
          </a:p>
          <a:p>
            <a:pPr marL="800100" lvl="1" indent="-342900">
              <a:lnSpc>
                <a:spcPct val="150000"/>
              </a:lnSpc>
              <a:buFont typeface="Arial"/>
              <a:buChar char="•"/>
            </a:pPr>
            <a:r>
              <a:rPr lang="en-US" sz="2000" dirty="0">
                <a:latin typeface="Helvetica"/>
                <a:cs typeface="Helvetica"/>
              </a:rPr>
              <a:t>Parallel and Distributed Databases</a:t>
            </a:r>
          </a:p>
          <a:p>
            <a:pPr marL="800100" lvl="1" indent="-342900">
              <a:lnSpc>
                <a:spcPct val="150000"/>
              </a:lnSpc>
              <a:buFont typeface="Arial"/>
              <a:buChar char="•"/>
            </a:pPr>
            <a:r>
              <a:rPr lang="en-US" sz="2000" dirty="0">
                <a:latin typeface="Helvetica"/>
                <a:cs typeface="Helvetica"/>
              </a:rPr>
              <a:t>Real time analytics</a:t>
            </a:r>
          </a:p>
          <a:p>
            <a:pPr marL="800100" lvl="1" indent="-342900">
              <a:lnSpc>
                <a:spcPct val="150000"/>
              </a:lnSpc>
              <a:buFont typeface="Arial"/>
              <a:buChar char="•"/>
            </a:pPr>
            <a:r>
              <a:rPr lang="en-US" sz="2000" dirty="0">
                <a:latin typeface="Helvetica"/>
                <a:cs typeface="Helvetica"/>
              </a:rPr>
              <a:t>Cloud Computing and Services Architecture</a:t>
            </a:r>
          </a:p>
          <a:p>
            <a:pPr marL="800100" lvl="1" indent="-342900">
              <a:lnSpc>
                <a:spcPct val="150000"/>
              </a:lnSpc>
              <a:buFont typeface="Arial"/>
              <a:buChar char="•"/>
            </a:pPr>
            <a:r>
              <a:rPr lang="en-US" sz="2000" dirty="0">
                <a:latin typeface="Helvetica"/>
                <a:cs typeface="Helvetica"/>
              </a:rPr>
              <a:t>Machine </a:t>
            </a:r>
            <a:r>
              <a:rPr lang="en-US" sz="2000" dirty="0" smtClean="0">
                <a:latin typeface="Helvetica"/>
                <a:cs typeface="Helvetica"/>
              </a:rPr>
              <a:t>Learning</a:t>
            </a:r>
          </a:p>
          <a:p>
            <a:pPr marL="342900" indent="-342900">
              <a:lnSpc>
                <a:spcPct val="150000"/>
              </a:lnSpc>
              <a:buFont typeface="Zapf Dingbats" charset="0"/>
              <a:buChar char="★"/>
            </a:pPr>
            <a:r>
              <a:rPr lang="en-US" sz="2000" dirty="0" smtClean="0">
                <a:solidFill>
                  <a:srgbClr val="FF0000"/>
                </a:solidFill>
                <a:latin typeface="Helvetica"/>
                <a:cs typeface="Helvetica"/>
              </a:rPr>
              <a:t>Collaborators</a:t>
            </a:r>
            <a:endParaRPr lang="en-US" sz="2000" dirty="0" smtClean="0">
              <a:solidFill>
                <a:srgbClr val="0000FF"/>
              </a:solidFill>
              <a:latin typeface="Helvetica"/>
              <a:cs typeface="Helvetica"/>
            </a:endParaRPr>
          </a:p>
          <a:p>
            <a:pPr marL="800100" lvl="1" indent="-342900">
              <a:lnSpc>
                <a:spcPct val="150000"/>
              </a:lnSpc>
              <a:buFont typeface="Arial"/>
              <a:buChar char="•"/>
            </a:pPr>
            <a:r>
              <a:rPr lang="en-US" sz="2000" dirty="0" smtClean="0">
                <a:solidFill>
                  <a:srgbClr val="0000FF"/>
                </a:solidFill>
                <a:latin typeface="Helvetica"/>
                <a:cs typeface="Helvetica"/>
              </a:rPr>
              <a:t>Microsoft Research (Redmond)</a:t>
            </a:r>
          </a:p>
          <a:p>
            <a:pPr marL="800100" lvl="1" indent="-342900">
              <a:lnSpc>
                <a:spcPct val="150000"/>
              </a:lnSpc>
              <a:buFont typeface="Arial"/>
              <a:buChar char="•"/>
            </a:pPr>
            <a:r>
              <a:rPr lang="en-US" sz="2000" dirty="0" smtClean="0">
                <a:solidFill>
                  <a:srgbClr val="0000FF"/>
                </a:solidFill>
                <a:latin typeface="Helvetica"/>
                <a:cs typeface="Helvetica"/>
              </a:rPr>
              <a:t>Oregon State University</a:t>
            </a:r>
          </a:p>
          <a:p>
            <a:pPr marL="800100" lvl="1" indent="-342900">
              <a:lnSpc>
                <a:spcPct val="150000"/>
              </a:lnSpc>
              <a:buFont typeface="Arial"/>
              <a:buChar char="•"/>
            </a:pPr>
            <a:r>
              <a:rPr lang="en-US" sz="2000" dirty="0" smtClean="0">
                <a:solidFill>
                  <a:srgbClr val="0000FF"/>
                </a:solidFill>
                <a:latin typeface="Helvetica"/>
                <a:cs typeface="Helvetica"/>
              </a:rPr>
              <a:t>Oakridge National Lab</a:t>
            </a:r>
          </a:p>
          <a:p>
            <a:pPr marL="800100" lvl="1" indent="-342900">
              <a:lnSpc>
                <a:spcPct val="150000"/>
              </a:lnSpc>
              <a:buFont typeface="Arial"/>
              <a:buChar char="•"/>
            </a:pPr>
            <a:r>
              <a:rPr lang="en-US" sz="2000" dirty="0" smtClean="0">
                <a:solidFill>
                  <a:srgbClr val="0000FF"/>
                </a:solidFill>
                <a:latin typeface="Helvetica"/>
                <a:cs typeface="Helvetica"/>
              </a:rPr>
              <a:t>Idaho National Lab</a:t>
            </a:r>
            <a:endParaRPr lang="en-US" sz="2000" dirty="0">
              <a:solidFill>
                <a:srgbClr val="0000FF"/>
              </a:solidFill>
              <a:latin typeface="Helvetica"/>
              <a:cs typeface="Helvetica"/>
            </a:endParaRPr>
          </a:p>
          <a:p>
            <a:pPr lvl="1">
              <a:lnSpc>
                <a:spcPct val="150000"/>
              </a:lnSpc>
            </a:pPr>
            <a:endParaRPr lang="en-US" sz="2000" dirty="0">
              <a:latin typeface="Helvetica"/>
              <a:cs typeface="Helvetica"/>
            </a:endParaRPr>
          </a:p>
          <a:p>
            <a:pPr algn="ctr">
              <a:lnSpc>
                <a:spcPct val="150000"/>
              </a:lnSpc>
            </a:pPr>
            <a:r>
              <a:rPr lang="en-US" sz="2000" b="1" dirty="0" err="1">
                <a:latin typeface="Helvetica"/>
                <a:cs typeface="Helvetica"/>
              </a:rPr>
              <a:t>InfoLab</a:t>
            </a:r>
            <a:r>
              <a:rPr lang="en-US" sz="2000" b="1" dirty="0">
                <a:latin typeface="Helvetica"/>
                <a:cs typeface="Helvetica"/>
              </a:rPr>
              <a:t> is </a:t>
            </a:r>
            <a:r>
              <a:rPr lang="en-US" sz="2000" b="1" dirty="0" smtClean="0">
                <a:latin typeface="Helvetica"/>
                <a:cs typeface="Helvetica"/>
              </a:rPr>
              <a:t>hiring </a:t>
            </a:r>
            <a:r>
              <a:rPr lang="en-US" sz="2000" b="1" dirty="0">
                <a:latin typeface="Helvetica"/>
                <a:cs typeface="Helvetica"/>
              </a:rPr>
              <a:t>graduate </a:t>
            </a:r>
            <a:r>
              <a:rPr lang="en-US" sz="2000" b="1" dirty="0" smtClean="0">
                <a:latin typeface="Helvetica"/>
                <a:cs typeface="Helvetica"/>
              </a:rPr>
              <a:t>and </a:t>
            </a:r>
            <a:r>
              <a:rPr lang="en-US" sz="2000" b="1" dirty="0">
                <a:latin typeface="Helvetica"/>
                <a:cs typeface="Helvetica"/>
              </a:rPr>
              <a:t>undergraduate </a:t>
            </a:r>
            <a:r>
              <a:rPr lang="en-US" sz="2000" b="1" dirty="0" smtClean="0">
                <a:latin typeface="Helvetica"/>
                <a:cs typeface="Helvetica"/>
              </a:rPr>
              <a:t>students </a:t>
            </a:r>
          </a:p>
          <a:p>
            <a:pPr algn="ctr">
              <a:lnSpc>
                <a:spcPct val="150000"/>
              </a:lnSpc>
            </a:pPr>
            <a:r>
              <a:rPr lang="en-US" sz="2000" b="1" dirty="0" smtClean="0">
                <a:latin typeface="Helvetica"/>
                <a:cs typeface="Helvetica"/>
              </a:rPr>
              <a:t>You are welcome to Apply!</a:t>
            </a:r>
            <a:r>
              <a:rPr lang="en-US" sz="2000" dirty="0" smtClean="0">
                <a:latin typeface="Helvetica"/>
                <a:cs typeface="Helvetica"/>
              </a:rPr>
              <a:t> </a:t>
            </a:r>
          </a:p>
          <a:p>
            <a:pPr algn="ctr"/>
            <a:endParaRPr lang="en-US" sz="2000" dirty="0">
              <a:latin typeface="Helvetica"/>
              <a:cs typeface="Helvetica"/>
            </a:endParaRPr>
          </a:p>
        </p:txBody>
      </p:sp>
      <p:sp>
        <p:nvSpPr>
          <p:cNvPr id="3" name="TextBox 2"/>
          <p:cNvSpPr txBox="1"/>
          <p:nvPr/>
        </p:nvSpPr>
        <p:spPr>
          <a:xfrm>
            <a:off x="3433379" y="227628"/>
            <a:ext cx="2303160" cy="523220"/>
          </a:xfrm>
          <a:prstGeom prst="rect">
            <a:avLst/>
          </a:prstGeom>
          <a:solidFill>
            <a:srgbClr val="00B0F0"/>
          </a:solidFill>
        </p:spPr>
        <p:txBody>
          <a:bodyPr wrap="none" rtlCol="0">
            <a:spAutoFit/>
          </a:bodyPr>
          <a:lstStyle/>
          <a:p>
            <a:r>
              <a:rPr lang="en-US" sz="2800" b="1" dirty="0" smtClean="0">
                <a:solidFill>
                  <a:schemeClr val="bg1"/>
                </a:solidFill>
              </a:rPr>
              <a:t>About </a:t>
            </a:r>
            <a:r>
              <a:rPr lang="en-US" sz="2800" b="1" dirty="0" err="1" smtClean="0">
                <a:solidFill>
                  <a:schemeClr val="bg1"/>
                </a:solidFill>
              </a:rPr>
              <a:t>InfoLab</a:t>
            </a:r>
            <a:endParaRPr lang="en-US" sz="2800" b="1" dirty="0">
              <a:solidFill>
                <a:schemeClr val="bg1"/>
              </a:solidFill>
            </a:endParaRPr>
          </a:p>
        </p:txBody>
      </p:sp>
    </p:spTree>
    <p:extLst>
      <p:ext uri="{BB962C8B-B14F-4D97-AF65-F5344CB8AC3E}">
        <p14:creationId xmlns:p14="http://schemas.microsoft.com/office/powerpoint/2010/main" val="73401924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0332" y="948655"/>
            <a:ext cx="8136467" cy="3046988"/>
          </a:xfrm>
          <a:prstGeom prst="rect">
            <a:avLst/>
          </a:prstGeom>
        </p:spPr>
        <p:txBody>
          <a:bodyPr wrap="square">
            <a:spAutoFit/>
          </a:bodyPr>
          <a:lstStyle/>
          <a:p>
            <a:pPr marL="457200" lvl="0" indent="-457200">
              <a:buFont typeface="+mj-lt"/>
              <a:buAutoNum type="arabicPeriod"/>
            </a:pPr>
            <a:r>
              <a:rPr lang="en-US" sz="2400" dirty="0"/>
              <a:t>Introduction to SOA and </a:t>
            </a:r>
            <a:r>
              <a:rPr lang="en-US" sz="2400" dirty="0" smtClean="0"/>
              <a:t>ESB</a:t>
            </a:r>
          </a:p>
          <a:p>
            <a:pPr lvl="0"/>
            <a:endParaRPr lang="en-US" sz="2400" dirty="0"/>
          </a:p>
          <a:p>
            <a:pPr marL="457200" lvl="0" indent="-457200">
              <a:buFont typeface="+mj-lt"/>
              <a:buAutoNum type="arabicPeriod"/>
            </a:pPr>
            <a:r>
              <a:rPr lang="en-US" sz="2400" dirty="0"/>
              <a:t>Fundamentals of SOA – SOAP, WSDL, WS-Security</a:t>
            </a:r>
          </a:p>
          <a:p>
            <a:pPr marL="457200" lvl="0" indent="-457200">
              <a:buFont typeface="+mj-lt"/>
              <a:buAutoNum type="arabicPeriod"/>
            </a:pPr>
            <a:endParaRPr lang="en-US" sz="2400" dirty="0" smtClean="0"/>
          </a:p>
          <a:p>
            <a:pPr marL="457200" lvl="0" indent="-457200">
              <a:buFont typeface="+mj-lt"/>
              <a:buAutoNum type="arabicPeriod"/>
            </a:pPr>
            <a:r>
              <a:rPr lang="en-US" sz="2400" dirty="0" smtClean="0"/>
              <a:t>Building </a:t>
            </a:r>
            <a:r>
              <a:rPr lang="en-US" sz="2400" dirty="0"/>
              <a:t>Web Services (including </a:t>
            </a:r>
            <a:r>
              <a:rPr lang="en-US" sz="2400" dirty="0" err="1"/>
              <a:t>RESTful</a:t>
            </a:r>
            <a:r>
              <a:rPr lang="en-US" sz="2400" dirty="0"/>
              <a:t> Services) using Spring framework, JAXRPC, JAX-WS, </a:t>
            </a:r>
            <a:r>
              <a:rPr lang="en-US" sz="2400" dirty="0" err="1"/>
              <a:t>.Net</a:t>
            </a:r>
            <a:r>
              <a:rPr lang="en-US" sz="2400" dirty="0"/>
              <a:t> </a:t>
            </a:r>
          </a:p>
          <a:p>
            <a:pPr marL="457200" lvl="0" indent="-457200">
              <a:buFont typeface="+mj-lt"/>
              <a:buAutoNum type="arabicPeriod"/>
            </a:pPr>
            <a:endParaRPr lang="en-US" sz="2400" dirty="0" smtClean="0"/>
          </a:p>
          <a:p>
            <a:pPr marL="457200" lvl="0" indent="-457200">
              <a:buFont typeface="+mj-lt"/>
              <a:buAutoNum type="arabicPeriod"/>
            </a:pPr>
            <a:r>
              <a:rPr lang="en-US" sz="2400" dirty="0" smtClean="0"/>
              <a:t>Using </a:t>
            </a:r>
            <a:r>
              <a:rPr lang="en-US" sz="2400" dirty="0"/>
              <a:t>ESB to manage an ecosystem of enterprise services.</a:t>
            </a:r>
          </a:p>
        </p:txBody>
      </p:sp>
      <p:sp>
        <p:nvSpPr>
          <p:cNvPr id="5" name="TextBox 4"/>
          <p:cNvSpPr txBox="1"/>
          <p:nvPr/>
        </p:nvSpPr>
        <p:spPr>
          <a:xfrm>
            <a:off x="2415087" y="227628"/>
            <a:ext cx="3224511" cy="523220"/>
          </a:xfrm>
          <a:prstGeom prst="rect">
            <a:avLst/>
          </a:prstGeom>
          <a:solidFill>
            <a:srgbClr val="00B0F0"/>
          </a:solidFill>
        </p:spPr>
        <p:txBody>
          <a:bodyPr wrap="none" rtlCol="0">
            <a:spAutoFit/>
          </a:bodyPr>
          <a:lstStyle/>
          <a:p>
            <a:r>
              <a:rPr lang="en-US" sz="2800" b="1" dirty="0" smtClean="0">
                <a:solidFill>
                  <a:schemeClr val="bg1"/>
                </a:solidFill>
              </a:rPr>
              <a:t>Part I – SOA and ESB</a:t>
            </a:r>
            <a:endParaRPr lang="en-US" sz="2800" b="1" dirty="0">
              <a:solidFill>
                <a:schemeClr val="bg1"/>
              </a:solidFill>
            </a:endParaRPr>
          </a:p>
        </p:txBody>
      </p:sp>
    </p:spTree>
    <p:extLst>
      <p:ext uri="{BB962C8B-B14F-4D97-AF65-F5344CB8AC3E}">
        <p14:creationId xmlns:p14="http://schemas.microsoft.com/office/powerpoint/2010/main" val="3558022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Cloud Computing and Introduction to private Cloud at Boise </a:t>
            </a:r>
            <a:r>
              <a:rPr lang="en-US" sz="2400" dirty="0" smtClean="0"/>
              <a:t>State</a:t>
            </a:r>
          </a:p>
          <a:p>
            <a:r>
              <a:rPr lang="en-US" sz="2400" dirty="0" smtClean="0"/>
              <a:t>Storage </a:t>
            </a:r>
            <a:r>
              <a:rPr lang="en-US" sz="2400" dirty="0"/>
              <a:t>as a Service </a:t>
            </a:r>
            <a:endParaRPr lang="en-US" sz="2400" dirty="0" smtClean="0"/>
          </a:p>
          <a:p>
            <a:r>
              <a:rPr lang="en-US" sz="2400" dirty="0" smtClean="0"/>
              <a:t>Database </a:t>
            </a:r>
            <a:r>
              <a:rPr lang="en-US" sz="2400" dirty="0"/>
              <a:t>as a Service </a:t>
            </a:r>
            <a:endParaRPr lang="en-US" sz="2400" dirty="0" smtClean="0"/>
          </a:p>
          <a:p>
            <a:r>
              <a:rPr lang="en-US" sz="2400" dirty="0" smtClean="0"/>
              <a:t>Compute </a:t>
            </a:r>
            <a:r>
              <a:rPr lang="en-US" sz="2400" dirty="0"/>
              <a:t>as a Service </a:t>
            </a:r>
            <a:endParaRPr lang="en-US" sz="2400" dirty="0" smtClean="0"/>
          </a:p>
          <a:p>
            <a:r>
              <a:rPr lang="en-US" sz="2400" dirty="0" smtClean="0"/>
              <a:t>Messaging </a:t>
            </a:r>
            <a:r>
              <a:rPr lang="en-US" sz="2400" dirty="0"/>
              <a:t>as a Service </a:t>
            </a:r>
            <a:r>
              <a:rPr lang="en-US" sz="2400" dirty="0" err="1"/>
              <a:t>SaaS</a:t>
            </a:r>
            <a:r>
              <a:rPr lang="en-US" sz="2400" dirty="0"/>
              <a:t>, </a:t>
            </a:r>
            <a:r>
              <a:rPr lang="en-US" sz="2400" dirty="0" err="1"/>
              <a:t>PaaS</a:t>
            </a:r>
            <a:r>
              <a:rPr lang="en-US" sz="2400" dirty="0"/>
              <a:t>, </a:t>
            </a:r>
            <a:r>
              <a:rPr lang="en-US" sz="2400" dirty="0" err="1"/>
              <a:t>IaaS</a:t>
            </a:r>
            <a:r>
              <a:rPr lang="en-US" sz="2400" dirty="0"/>
              <a:t> - Cloud Infrastructures and Comparison </a:t>
            </a:r>
          </a:p>
        </p:txBody>
      </p:sp>
      <p:sp>
        <p:nvSpPr>
          <p:cNvPr id="6" name="TextBox 5"/>
          <p:cNvSpPr txBox="1"/>
          <p:nvPr/>
        </p:nvSpPr>
        <p:spPr>
          <a:xfrm>
            <a:off x="2575300" y="227628"/>
            <a:ext cx="3993401" cy="523220"/>
          </a:xfrm>
          <a:prstGeom prst="rect">
            <a:avLst/>
          </a:prstGeom>
          <a:solidFill>
            <a:srgbClr val="00B0F0"/>
          </a:solidFill>
        </p:spPr>
        <p:txBody>
          <a:bodyPr wrap="none" rtlCol="0">
            <a:spAutoFit/>
          </a:bodyPr>
          <a:lstStyle/>
          <a:p>
            <a:r>
              <a:rPr lang="en-US" sz="2800" b="1" dirty="0" smtClean="0">
                <a:solidFill>
                  <a:schemeClr val="bg1"/>
                </a:solidFill>
              </a:rPr>
              <a:t>Part II – Cloud Computing</a:t>
            </a:r>
            <a:endParaRPr lang="en-US" sz="2800" b="1" dirty="0">
              <a:solidFill>
                <a:schemeClr val="bg1"/>
              </a:solidFill>
            </a:endParaRPr>
          </a:p>
        </p:txBody>
      </p:sp>
    </p:spTree>
    <p:extLst>
      <p:ext uri="{BB962C8B-B14F-4D97-AF65-F5344CB8AC3E}">
        <p14:creationId xmlns:p14="http://schemas.microsoft.com/office/powerpoint/2010/main" val="18217784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Case Study AWS </a:t>
            </a:r>
            <a:endParaRPr lang="en-US" sz="2400" dirty="0" smtClean="0"/>
          </a:p>
          <a:p>
            <a:r>
              <a:rPr lang="en-US" sz="2400" dirty="0" smtClean="0"/>
              <a:t>Case </a:t>
            </a:r>
            <a:r>
              <a:rPr lang="en-US" sz="2400" dirty="0"/>
              <a:t>Study </a:t>
            </a:r>
            <a:r>
              <a:rPr lang="en-US" sz="2400" dirty="0" smtClean="0"/>
              <a:t>Azure </a:t>
            </a:r>
          </a:p>
          <a:p>
            <a:r>
              <a:rPr lang="en-US" sz="2400" dirty="0"/>
              <a:t>Case Study </a:t>
            </a:r>
            <a:r>
              <a:rPr lang="en-US" sz="2400" dirty="0" err="1" smtClean="0"/>
              <a:t>OpenStack</a:t>
            </a:r>
            <a:endParaRPr lang="en-US" sz="2400" dirty="0"/>
          </a:p>
          <a:p>
            <a:r>
              <a:rPr lang="en-US" sz="2400" dirty="0" smtClean="0"/>
              <a:t>Case Study </a:t>
            </a:r>
            <a:r>
              <a:rPr lang="en-US" sz="2400" dirty="0" err="1" smtClean="0"/>
              <a:t>SalesForce</a:t>
            </a:r>
            <a:endParaRPr lang="en-US" sz="2400" dirty="0"/>
          </a:p>
        </p:txBody>
      </p:sp>
      <p:sp>
        <p:nvSpPr>
          <p:cNvPr id="6" name="TextBox 5"/>
          <p:cNvSpPr txBox="1"/>
          <p:nvPr/>
        </p:nvSpPr>
        <p:spPr>
          <a:xfrm>
            <a:off x="1375126" y="227628"/>
            <a:ext cx="6393748" cy="523220"/>
          </a:xfrm>
          <a:prstGeom prst="rect">
            <a:avLst/>
          </a:prstGeom>
          <a:solidFill>
            <a:srgbClr val="00B0F0"/>
          </a:solidFill>
        </p:spPr>
        <p:txBody>
          <a:bodyPr wrap="none" rtlCol="0">
            <a:spAutoFit/>
          </a:bodyPr>
          <a:lstStyle/>
          <a:p>
            <a:r>
              <a:rPr lang="en-US" sz="2800" b="1" dirty="0" smtClean="0">
                <a:solidFill>
                  <a:schemeClr val="bg1"/>
                </a:solidFill>
              </a:rPr>
              <a:t>Part III – Case Studies in Cloud Computing</a:t>
            </a:r>
            <a:endParaRPr lang="en-US" sz="2800" b="1" dirty="0">
              <a:solidFill>
                <a:schemeClr val="bg1"/>
              </a:solidFill>
            </a:endParaRPr>
          </a:p>
        </p:txBody>
      </p:sp>
    </p:spTree>
    <p:extLst>
      <p:ext uri="{BB962C8B-B14F-4D97-AF65-F5344CB8AC3E}">
        <p14:creationId xmlns:p14="http://schemas.microsoft.com/office/powerpoint/2010/main" val="19175434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Puppet for Cloud Management </a:t>
            </a:r>
            <a:endParaRPr lang="en-US" sz="2400" dirty="0" smtClean="0"/>
          </a:p>
          <a:p>
            <a:r>
              <a:rPr lang="en-US" sz="2400" dirty="0" smtClean="0"/>
              <a:t>Chef </a:t>
            </a:r>
            <a:r>
              <a:rPr lang="en-US" sz="2400" dirty="0"/>
              <a:t>for Cloud Management </a:t>
            </a:r>
            <a:endParaRPr lang="en-US" sz="2400" dirty="0" smtClean="0"/>
          </a:p>
          <a:p>
            <a:r>
              <a:rPr lang="en-US" sz="2400" dirty="0" smtClean="0"/>
              <a:t>Hypervisors (KVM and </a:t>
            </a:r>
            <a:r>
              <a:rPr lang="en-US" sz="2400" dirty="0" err="1"/>
              <a:t>VMWare</a:t>
            </a:r>
            <a:r>
              <a:rPr lang="en-US" sz="2400" dirty="0"/>
              <a:t>) </a:t>
            </a:r>
            <a:endParaRPr lang="en-US" sz="2400" dirty="0" smtClean="0"/>
          </a:p>
          <a:p>
            <a:r>
              <a:rPr lang="en-US" sz="2400" dirty="0" smtClean="0"/>
              <a:t>Deploying </a:t>
            </a:r>
            <a:r>
              <a:rPr lang="en-US" sz="2400" dirty="0"/>
              <a:t>Private and Hybrid Cloud </a:t>
            </a:r>
            <a:endParaRPr lang="en-US" sz="2400" dirty="0" smtClean="0"/>
          </a:p>
          <a:p>
            <a:r>
              <a:rPr lang="en-US" sz="2400" dirty="0" smtClean="0"/>
              <a:t>Cloud </a:t>
            </a:r>
            <a:r>
              <a:rPr lang="en-US" sz="2400" dirty="0"/>
              <a:t>Computing </a:t>
            </a:r>
            <a:r>
              <a:rPr lang="en-US" sz="2400" dirty="0" smtClean="0"/>
              <a:t>SLA</a:t>
            </a:r>
          </a:p>
          <a:p>
            <a:r>
              <a:rPr lang="en-US" sz="2400" dirty="0" smtClean="0"/>
              <a:t>Cloud Security</a:t>
            </a:r>
            <a:endParaRPr lang="en-US" sz="2400" dirty="0"/>
          </a:p>
        </p:txBody>
      </p:sp>
      <p:sp>
        <p:nvSpPr>
          <p:cNvPr id="6" name="TextBox 5"/>
          <p:cNvSpPr txBox="1"/>
          <p:nvPr/>
        </p:nvSpPr>
        <p:spPr>
          <a:xfrm>
            <a:off x="1375126" y="227628"/>
            <a:ext cx="6116027" cy="523220"/>
          </a:xfrm>
          <a:prstGeom prst="rect">
            <a:avLst/>
          </a:prstGeom>
          <a:solidFill>
            <a:srgbClr val="00B0F0"/>
          </a:solidFill>
        </p:spPr>
        <p:txBody>
          <a:bodyPr wrap="none" rtlCol="0">
            <a:spAutoFit/>
          </a:bodyPr>
          <a:lstStyle/>
          <a:p>
            <a:r>
              <a:rPr lang="en-US" sz="2800" b="1" dirty="0" smtClean="0">
                <a:solidFill>
                  <a:schemeClr val="bg1"/>
                </a:solidFill>
              </a:rPr>
              <a:t>Part IV – Deploying and Securing Clouds </a:t>
            </a:r>
            <a:endParaRPr lang="en-US" sz="2800" b="1" dirty="0">
              <a:solidFill>
                <a:schemeClr val="bg1"/>
              </a:solidFill>
            </a:endParaRPr>
          </a:p>
        </p:txBody>
      </p:sp>
    </p:spTree>
    <p:extLst>
      <p:ext uri="{BB962C8B-B14F-4D97-AF65-F5344CB8AC3E}">
        <p14:creationId xmlns:p14="http://schemas.microsoft.com/office/powerpoint/2010/main" val="290519265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0238"/>
            <a:ext cx="8229600" cy="5609572"/>
          </a:xfrm>
        </p:spPr>
        <p:txBody>
          <a:bodyPr>
            <a:noAutofit/>
          </a:bodyPr>
          <a:lstStyle/>
          <a:p>
            <a:pPr marL="0" lvl="0" indent="0">
              <a:buNone/>
            </a:pPr>
            <a:endParaRPr lang="en-US" sz="2400" dirty="0" smtClean="0"/>
          </a:p>
          <a:p>
            <a:pPr marL="514350" indent="-514350">
              <a:buFont typeface="+mj-lt"/>
              <a:buAutoNum type="arabicParenR"/>
            </a:pPr>
            <a:r>
              <a:rPr lang="en-US" sz="2400" b="1" dirty="0" smtClean="0"/>
              <a:t>Project I</a:t>
            </a:r>
          </a:p>
          <a:p>
            <a:r>
              <a:rPr lang="en-US" sz="2400" dirty="0"/>
              <a:t>Develop a BLOB Service offering using a cloud computing framework and create a </a:t>
            </a:r>
            <a:r>
              <a:rPr lang="en-US" sz="2400" dirty="0" err="1"/>
              <a:t>Tumblr</a:t>
            </a:r>
            <a:r>
              <a:rPr lang="en-US" sz="2400" dirty="0"/>
              <a:t>™ like service for storing contents. </a:t>
            </a:r>
            <a:endParaRPr lang="en-US" sz="2400" b="1" dirty="0" smtClean="0"/>
          </a:p>
          <a:p>
            <a:pPr marL="514350" lvl="0" indent="-514350">
              <a:buFont typeface="+mj-lt"/>
              <a:buAutoNum type="arabicParenR"/>
            </a:pPr>
            <a:r>
              <a:rPr lang="en-US" sz="2400" b="1" dirty="0" smtClean="0"/>
              <a:t>Project II</a:t>
            </a:r>
            <a:endParaRPr lang="en-US" sz="2400" b="1" dirty="0"/>
          </a:p>
          <a:p>
            <a:pPr marL="0" lvl="0" indent="0">
              <a:buNone/>
            </a:pPr>
            <a:r>
              <a:rPr lang="en-US" sz="2400" dirty="0" smtClean="0"/>
              <a:t>Each </a:t>
            </a:r>
            <a:r>
              <a:rPr lang="en-US" sz="2400" dirty="0"/>
              <a:t>student </a:t>
            </a:r>
            <a:r>
              <a:rPr lang="en-US" sz="2400" dirty="0" smtClean="0"/>
              <a:t>would:</a:t>
            </a:r>
            <a:endParaRPr lang="en-US" sz="2400" dirty="0"/>
          </a:p>
          <a:p>
            <a:pPr lvl="1">
              <a:buFont typeface="Arial"/>
              <a:buChar char="•"/>
            </a:pPr>
            <a:r>
              <a:rPr lang="en-US" sz="2400" dirty="0"/>
              <a:t>Propose a project involving Cloud Computing technologies </a:t>
            </a:r>
          </a:p>
          <a:p>
            <a:pPr marL="457200" lvl="1" indent="0">
              <a:buNone/>
            </a:pPr>
            <a:r>
              <a:rPr lang="en-US" sz="2400" dirty="0"/>
              <a:t>	(About 500 words for project proposal)</a:t>
            </a:r>
          </a:p>
          <a:p>
            <a:pPr lvl="1">
              <a:buFont typeface="Arial"/>
              <a:buChar char="•"/>
            </a:pPr>
            <a:r>
              <a:rPr lang="en-US" sz="2400" dirty="0"/>
              <a:t>Code and release the software (Alpha and Beta Releases)</a:t>
            </a:r>
          </a:p>
          <a:p>
            <a:pPr lvl="1">
              <a:buFont typeface="Arial"/>
              <a:buChar char="•"/>
            </a:pPr>
            <a:r>
              <a:rPr lang="en-US" sz="2400" dirty="0"/>
              <a:t>Write a project report (at least 1000 words or 2 pages)</a:t>
            </a:r>
          </a:p>
          <a:p>
            <a:pPr lvl="1">
              <a:buFont typeface="Arial"/>
              <a:buChar char="•"/>
            </a:pPr>
            <a:r>
              <a:rPr lang="en-US" sz="2400" dirty="0"/>
              <a:t>Make a presentation to the </a:t>
            </a:r>
            <a:r>
              <a:rPr lang="en-US" sz="2400" dirty="0" smtClean="0"/>
              <a:t>class</a:t>
            </a:r>
            <a:endParaRPr lang="en-US" sz="2400" dirty="0" smtClean="0">
              <a:solidFill>
                <a:srgbClr val="FF0000"/>
              </a:solidFill>
            </a:endParaRPr>
          </a:p>
        </p:txBody>
      </p:sp>
      <p:sp>
        <p:nvSpPr>
          <p:cNvPr id="5" name="TextBox 4"/>
          <p:cNvSpPr txBox="1"/>
          <p:nvPr/>
        </p:nvSpPr>
        <p:spPr>
          <a:xfrm>
            <a:off x="1822477" y="227628"/>
            <a:ext cx="5424181" cy="523220"/>
          </a:xfrm>
          <a:prstGeom prst="rect">
            <a:avLst/>
          </a:prstGeom>
          <a:solidFill>
            <a:srgbClr val="00B0F0"/>
          </a:solidFill>
        </p:spPr>
        <p:txBody>
          <a:bodyPr wrap="none" rtlCol="0">
            <a:spAutoFit/>
          </a:bodyPr>
          <a:lstStyle/>
          <a:p>
            <a:r>
              <a:rPr lang="en-US" sz="2800" b="1" dirty="0" smtClean="0">
                <a:solidFill>
                  <a:schemeClr val="bg1"/>
                </a:solidFill>
              </a:rPr>
              <a:t>Part </a:t>
            </a:r>
            <a:r>
              <a:rPr lang="en-US" sz="2800" b="1" dirty="0">
                <a:solidFill>
                  <a:schemeClr val="bg1"/>
                </a:solidFill>
              </a:rPr>
              <a:t>V</a:t>
            </a:r>
            <a:r>
              <a:rPr lang="en-US" sz="2800" b="1" dirty="0" smtClean="0">
                <a:solidFill>
                  <a:schemeClr val="bg1"/>
                </a:solidFill>
              </a:rPr>
              <a:t> – Projects and Presentations</a:t>
            </a:r>
            <a:endParaRPr lang="en-US" sz="2800" b="1" dirty="0">
              <a:solidFill>
                <a:schemeClr val="bg1"/>
              </a:solidFill>
            </a:endParaRPr>
          </a:p>
        </p:txBody>
      </p:sp>
    </p:spTree>
    <p:extLst>
      <p:ext uri="{BB962C8B-B14F-4D97-AF65-F5344CB8AC3E}">
        <p14:creationId xmlns:p14="http://schemas.microsoft.com/office/powerpoint/2010/main" val="226015658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001755"/>
            <a:ext cx="8475133" cy="5497503"/>
          </a:xfrm>
        </p:spPr>
        <p:txBody>
          <a:bodyPr>
            <a:noAutofit/>
          </a:bodyPr>
          <a:lstStyle/>
          <a:p>
            <a:pPr marL="57150" indent="0">
              <a:buNone/>
            </a:pPr>
            <a:r>
              <a:rPr lang="en-US" sz="2400" dirty="0" smtClean="0"/>
              <a:t>Evaluation</a:t>
            </a:r>
            <a:endParaRPr lang="en-US" sz="2400" dirty="0"/>
          </a:p>
          <a:p>
            <a:pPr lvl="0"/>
            <a:r>
              <a:rPr lang="en-US" sz="2400" dirty="0"/>
              <a:t>Weekly Quizzes – 3</a:t>
            </a:r>
            <a:r>
              <a:rPr lang="en-US" sz="2400" dirty="0" smtClean="0"/>
              <a:t>00 </a:t>
            </a:r>
            <a:r>
              <a:rPr lang="en-US" sz="2400" dirty="0"/>
              <a:t>points </a:t>
            </a:r>
            <a:r>
              <a:rPr lang="en-US" sz="2400" dirty="0" smtClean="0"/>
              <a:t>(20%</a:t>
            </a:r>
            <a:r>
              <a:rPr lang="en-US" sz="2400" dirty="0"/>
              <a:t>)</a:t>
            </a:r>
          </a:p>
          <a:p>
            <a:pPr lvl="0"/>
            <a:r>
              <a:rPr lang="en-US" sz="2400" dirty="0"/>
              <a:t>Program Assignments: 5</a:t>
            </a:r>
            <a:r>
              <a:rPr lang="en-US" sz="2400" dirty="0" smtClean="0"/>
              <a:t>00 </a:t>
            </a:r>
            <a:r>
              <a:rPr lang="en-US" sz="2400" dirty="0"/>
              <a:t>points </a:t>
            </a:r>
            <a:r>
              <a:rPr lang="en-US" sz="2400" dirty="0" smtClean="0"/>
              <a:t>(</a:t>
            </a:r>
            <a:r>
              <a:rPr lang="en-US" sz="2400" dirty="0"/>
              <a:t>3</a:t>
            </a:r>
            <a:r>
              <a:rPr lang="en-US" sz="2400" dirty="0" smtClean="0"/>
              <a:t>3.3%</a:t>
            </a:r>
            <a:r>
              <a:rPr lang="en-US" sz="2400" dirty="0"/>
              <a:t>)</a:t>
            </a:r>
          </a:p>
          <a:p>
            <a:pPr lvl="0"/>
            <a:r>
              <a:rPr lang="en-US" sz="2400" dirty="0"/>
              <a:t>Project I: 300 points (20%)</a:t>
            </a:r>
          </a:p>
          <a:p>
            <a:pPr lvl="0"/>
            <a:r>
              <a:rPr lang="en-US" sz="2400" dirty="0"/>
              <a:t>Project II</a:t>
            </a:r>
            <a:r>
              <a:rPr lang="en-US" sz="2400" b="1" dirty="0"/>
              <a:t>: </a:t>
            </a:r>
            <a:r>
              <a:rPr lang="en-US" sz="2400" dirty="0"/>
              <a:t>400 points (26.7%</a:t>
            </a:r>
            <a:r>
              <a:rPr lang="en-US" sz="2400" dirty="0" smtClean="0"/>
              <a:t>)</a:t>
            </a:r>
            <a:endParaRPr lang="en-US" sz="2400" dirty="0"/>
          </a:p>
          <a:p>
            <a:pPr marL="57150" indent="0">
              <a:buNone/>
            </a:pPr>
            <a:r>
              <a:rPr lang="en-US" sz="2400" dirty="0" smtClean="0"/>
              <a:t>Grades :</a:t>
            </a:r>
          </a:p>
          <a:p>
            <a:pPr marL="857250" lvl="1" indent="-342900">
              <a:buFont typeface="Wingdings" charset="2"/>
              <a:buChar char="²"/>
            </a:pPr>
            <a:r>
              <a:rPr lang="en-US" sz="2400" dirty="0" smtClean="0"/>
              <a:t>890 </a:t>
            </a:r>
            <a:r>
              <a:rPr lang="en-US" sz="2400" dirty="0"/>
              <a:t>&lt;= A- &lt; </a:t>
            </a:r>
            <a:r>
              <a:rPr lang="en-US" sz="2400" dirty="0" smtClean="0"/>
              <a:t>900 </a:t>
            </a:r>
            <a:r>
              <a:rPr lang="en-US" sz="2400" dirty="0"/>
              <a:t>&lt;= A &lt; </a:t>
            </a:r>
            <a:r>
              <a:rPr lang="en-US" sz="2400" dirty="0" smtClean="0"/>
              <a:t>970 </a:t>
            </a:r>
            <a:r>
              <a:rPr lang="en-US" sz="2400" dirty="0"/>
              <a:t>&lt;= A+ </a:t>
            </a:r>
            <a:endParaRPr lang="en-US" sz="2400" dirty="0" smtClean="0"/>
          </a:p>
          <a:p>
            <a:pPr marL="857250" lvl="1" indent="-342900">
              <a:buFont typeface="Wingdings" charset="2"/>
              <a:buChar char="²"/>
            </a:pPr>
            <a:r>
              <a:rPr lang="en-US" sz="2400" dirty="0" smtClean="0"/>
              <a:t>790 </a:t>
            </a:r>
            <a:r>
              <a:rPr lang="en-US" sz="2400" dirty="0"/>
              <a:t>&lt;= B- &lt; </a:t>
            </a:r>
            <a:r>
              <a:rPr lang="en-US" sz="2400" dirty="0" smtClean="0"/>
              <a:t>800 </a:t>
            </a:r>
            <a:r>
              <a:rPr lang="en-US" sz="2400" dirty="0"/>
              <a:t>&lt;= B &lt; </a:t>
            </a:r>
            <a:r>
              <a:rPr lang="en-US" sz="2400" dirty="0" smtClean="0"/>
              <a:t>870 </a:t>
            </a:r>
            <a:r>
              <a:rPr lang="en-US" sz="2400" dirty="0"/>
              <a:t>&lt;= B+ </a:t>
            </a:r>
            <a:endParaRPr lang="en-US" sz="2400" dirty="0" smtClean="0"/>
          </a:p>
          <a:p>
            <a:pPr marL="857250" lvl="1" indent="-342900">
              <a:buFont typeface="Wingdings" charset="2"/>
              <a:buChar char="²"/>
            </a:pPr>
            <a:r>
              <a:rPr lang="en-US" sz="2400" dirty="0" smtClean="0"/>
              <a:t>690 </a:t>
            </a:r>
            <a:r>
              <a:rPr lang="en-US" sz="2400" dirty="0"/>
              <a:t>&lt;= C- &lt; </a:t>
            </a:r>
            <a:r>
              <a:rPr lang="en-US" sz="2400" dirty="0" smtClean="0"/>
              <a:t>700 </a:t>
            </a:r>
            <a:r>
              <a:rPr lang="en-US" sz="2400" dirty="0"/>
              <a:t>&lt;= C &lt; </a:t>
            </a:r>
            <a:r>
              <a:rPr lang="en-US" sz="2400" dirty="0" smtClean="0"/>
              <a:t>770 </a:t>
            </a:r>
            <a:r>
              <a:rPr lang="en-US" sz="2400" dirty="0"/>
              <a:t>&lt;= C+ </a:t>
            </a:r>
            <a:endParaRPr lang="en-US" sz="2400" dirty="0" smtClean="0"/>
          </a:p>
          <a:p>
            <a:pPr marL="857250" lvl="1" indent="-342900">
              <a:buFont typeface="Wingdings" charset="2"/>
              <a:buChar char="²"/>
            </a:pPr>
            <a:r>
              <a:rPr lang="en-US" sz="2400" dirty="0" smtClean="0"/>
              <a:t>590 </a:t>
            </a:r>
            <a:r>
              <a:rPr lang="en-US" sz="2400" dirty="0"/>
              <a:t>&lt;= D- &lt; </a:t>
            </a:r>
            <a:r>
              <a:rPr lang="en-US" sz="2400" dirty="0" smtClean="0"/>
              <a:t>600 </a:t>
            </a:r>
            <a:r>
              <a:rPr lang="en-US" sz="2400" dirty="0"/>
              <a:t>&lt;= D &lt; </a:t>
            </a:r>
            <a:r>
              <a:rPr lang="en-US" sz="2400" dirty="0" smtClean="0"/>
              <a:t>670 </a:t>
            </a:r>
            <a:r>
              <a:rPr lang="en-US" sz="2400" dirty="0"/>
              <a:t>&lt;= D+ </a:t>
            </a:r>
            <a:endParaRPr lang="en-US" sz="2400" dirty="0" smtClean="0"/>
          </a:p>
          <a:p>
            <a:pPr marL="857250" lvl="1" indent="-342900">
              <a:buFont typeface="Wingdings" charset="2"/>
              <a:buChar char="²"/>
            </a:pPr>
            <a:r>
              <a:rPr lang="en-US" sz="2400" dirty="0" smtClean="0"/>
              <a:t>F </a:t>
            </a:r>
            <a:r>
              <a:rPr lang="en-US" sz="2400" dirty="0"/>
              <a:t>&lt; </a:t>
            </a:r>
            <a:r>
              <a:rPr lang="en-US" sz="2400" dirty="0" smtClean="0"/>
              <a:t>590</a:t>
            </a:r>
          </a:p>
          <a:p>
            <a:pPr marL="514350" lvl="1" indent="0">
              <a:buNone/>
            </a:pPr>
            <a:r>
              <a:rPr lang="en-US" sz="2400" b="1" dirty="0" smtClean="0"/>
              <a:t>I reserve the right to revise these ranges to relax the criterion</a:t>
            </a:r>
            <a:r>
              <a:rPr lang="en-US" sz="2400" dirty="0" smtClean="0"/>
              <a:t> </a:t>
            </a:r>
          </a:p>
        </p:txBody>
      </p:sp>
      <p:sp>
        <p:nvSpPr>
          <p:cNvPr id="5" name="TextBox 4"/>
          <p:cNvSpPr txBox="1"/>
          <p:nvPr/>
        </p:nvSpPr>
        <p:spPr>
          <a:xfrm>
            <a:off x="3137177" y="227628"/>
            <a:ext cx="2869646" cy="523220"/>
          </a:xfrm>
          <a:prstGeom prst="rect">
            <a:avLst/>
          </a:prstGeom>
          <a:solidFill>
            <a:srgbClr val="00B0F0"/>
          </a:solidFill>
        </p:spPr>
        <p:txBody>
          <a:bodyPr wrap="none" rtlCol="0">
            <a:spAutoFit/>
          </a:bodyPr>
          <a:lstStyle/>
          <a:p>
            <a:r>
              <a:rPr lang="en-US" sz="2800" b="1" dirty="0" smtClean="0">
                <a:solidFill>
                  <a:schemeClr val="bg1"/>
                </a:solidFill>
              </a:rPr>
              <a:t>Course Evaluation</a:t>
            </a:r>
            <a:endParaRPr lang="en-US" sz="2800" b="1" dirty="0">
              <a:solidFill>
                <a:schemeClr val="bg1"/>
              </a:solidFill>
            </a:endParaRPr>
          </a:p>
        </p:txBody>
      </p:sp>
    </p:spTree>
    <p:extLst>
      <p:ext uri="{BB962C8B-B14F-4D97-AF65-F5344CB8AC3E}">
        <p14:creationId xmlns:p14="http://schemas.microsoft.com/office/powerpoint/2010/main" val="393687676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15352</TotalTime>
  <Words>1383</Words>
  <Application>Microsoft Macintosh PowerPoint</Application>
  <PresentationFormat>On-screen Show (4:3)</PresentationFormat>
  <Paragraphs>270</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CS597: 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Vijay Dialani</cp:lastModifiedBy>
  <cp:revision>119</cp:revision>
  <dcterms:created xsi:type="dcterms:W3CDTF">2010-04-12T23:12:02Z</dcterms:created>
  <dcterms:modified xsi:type="dcterms:W3CDTF">2014-08-24T22:45:47Z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