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307" r:id="rId7"/>
    <p:sldId id="327" r:id="rId8"/>
    <p:sldId id="320" r:id="rId9"/>
    <p:sldId id="322" r:id="rId10"/>
    <p:sldId id="308" r:id="rId11"/>
    <p:sldId id="309" r:id="rId12"/>
    <p:sldId id="310" r:id="rId13"/>
    <p:sldId id="311" r:id="rId14"/>
    <p:sldId id="312" r:id="rId15"/>
    <p:sldId id="313" r:id="rId16"/>
    <p:sldId id="263" r:id="rId17"/>
    <p:sldId id="265" r:id="rId18"/>
    <p:sldId id="266" r:id="rId19"/>
    <p:sldId id="267" r:id="rId20"/>
    <p:sldId id="316" r:id="rId21"/>
    <p:sldId id="276" r:id="rId22"/>
    <p:sldId id="317" r:id="rId23"/>
    <p:sldId id="314" r:id="rId24"/>
    <p:sldId id="315" r:id="rId25"/>
    <p:sldId id="271" r:id="rId26"/>
    <p:sldId id="328" r:id="rId27"/>
    <p:sldId id="272" r:id="rId28"/>
    <p:sldId id="273" r:id="rId29"/>
    <p:sldId id="274" r:id="rId30"/>
    <p:sldId id="262" r:id="rId31"/>
    <p:sldId id="277" r:id="rId32"/>
    <p:sldId id="318" r:id="rId33"/>
    <p:sldId id="281" r:id="rId34"/>
    <p:sldId id="283" r:id="rId35"/>
    <p:sldId id="323" r:id="rId36"/>
    <p:sldId id="284" r:id="rId37"/>
    <p:sldId id="285" r:id="rId38"/>
    <p:sldId id="287" r:id="rId39"/>
    <p:sldId id="288" r:id="rId40"/>
    <p:sldId id="290" r:id="rId41"/>
    <p:sldId id="291" r:id="rId42"/>
    <p:sldId id="326" r:id="rId43"/>
    <p:sldId id="293" r:id="rId44"/>
    <p:sldId id="294" r:id="rId45"/>
    <p:sldId id="319" r:id="rId46"/>
    <p:sldId id="324" r:id="rId47"/>
    <p:sldId id="295" r:id="rId48"/>
    <p:sldId id="296" r:id="rId49"/>
    <p:sldId id="297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7" autoAdjust="0"/>
  </p:normalViewPr>
  <p:slideViewPr>
    <p:cSldViewPr snapToGrid="0" snapToObjects="1">
      <p:cViewPr varScale="1">
        <p:scale>
          <a:sx n="86" d="100"/>
          <a:sy n="86" d="100"/>
        </p:scale>
        <p:origin x="120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A518-AF57-F940-9409-736D7B325AF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59E1-1905-F245-AA2D-30CC5B0C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001DF-F1A2-C943-B06F-9A9DC015CBA6}" type="slidenum">
              <a:rPr lang="en-US"/>
              <a:pPr/>
              <a:t>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56554-F298-7940-BEF0-03408A405AA2}" type="slidenum">
              <a:rPr lang="en-US"/>
              <a:pPr/>
              <a:t>19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377A2-3578-1246-8B7B-684172A908AC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1E7A9-5CCF-AB41-A757-37B922A487FA}" type="slidenum">
              <a:rPr lang="en-US"/>
              <a:pPr/>
              <a:t>25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597ED-D5C5-5D49-9617-0C3550E77C94}" type="slidenum">
              <a:rPr lang="en-US"/>
              <a:pPr/>
              <a:t>27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8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0F7D8-F970-E441-A11C-8CFE2899D56B}" type="slidenum">
              <a:rPr lang="en-US"/>
              <a:pPr/>
              <a:t>28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AE10A-C4EE-C242-A889-BCAE2B06268E}" type="slidenum">
              <a:rPr lang="en-US"/>
              <a:pPr/>
              <a:t>29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7394C-D319-8445-A3B1-F5E88B4DBEA5}" type="slidenum">
              <a:rPr lang="en-US"/>
              <a:pPr/>
              <a:t>30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7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5219D-1159-F648-BF10-5D58E177F7EB}" type="slidenum">
              <a:rPr lang="en-US"/>
              <a:pPr/>
              <a:t>31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3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5219D-1159-F648-BF10-5D58E177F7EB}" type="slidenum">
              <a:rPr lang="en-US"/>
              <a:pPr/>
              <a:t>32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34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32D48-AD32-2249-934B-E394422C5AA3}" type="slidenum">
              <a:rPr lang="en-US"/>
              <a:pPr/>
              <a:t>33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BB24D-AB3F-1941-9E13-1CFE77242D09}" type="slidenum">
              <a:rPr lang="en-US"/>
              <a:pPr/>
              <a:t>4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8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FF083-632E-314A-BE11-5042CAA322C4}" type="slidenum">
              <a:rPr lang="en-US"/>
              <a:pPr/>
              <a:t>34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B3435-0E90-7548-A529-30D3B03747DE}" type="slidenum">
              <a:rPr lang="en-US"/>
              <a:pPr/>
              <a:t>36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7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9E3CA-36ED-9E4D-B34F-55B9E5D5F2DF}" type="slidenum">
              <a:rPr lang="en-US"/>
              <a:pPr/>
              <a:t>37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7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C211B-D171-9849-BA14-90BB4420C6D8}" type="slidenum">
              <a:rPr lang="en-US"/>
              <a:pPr/>
              <a:t>38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0EDD6-FC28-6D4C-98C8-59B022369951}" type="slidenum">
              <a:rPr lang="en-US"/>
              <a:pPr/>
              <a:t>39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5C255-FB10-5742-AE0C-CB5609B7F2C7}" type="slidenum">
              <a:rPr lang="en-US"/>
              <a:pPr/>
              <a:t>40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4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DAE9F-64FB-6E44-93CD-49E7F2983382}" type="slidenum">
              <a:rPr lang="en-US"/>
              <a:pPr/>
              <a:t>41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1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E1EDB-5DEE-7044-ABD0-508FEEDF984D}" type="slidenum">
              <a:rPr lang="en-US"/>
              <a:pPr/>
              <a:t>43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2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07416-2A70-6D47-A238-2B0B5EA995B0}" type="slidenum">
              <a:rPr lang="en-US"/>
              <a:pPr/>
              <a:t>44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2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9984C-237F-DB4E-B7AE-0C982B4E7369}" type="slidenum">
              <a:rPr lang="en-US"/>
              <a:pPr/>
              <a:t>47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170FE-0D36-5048-8C75-289A3A7DCAE7}" type="slidenum">
              <a:rPr lang="en-US"/>
              <a:pPr/>
              <a:t>5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1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E834D-27DB-D445-A952-3BD24D4ACF58}" type="slidenum">
              <a:rPr lang="en-US"/>
              <a:pPr/>
              <a:t>48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9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2A6230-A984-014B-ABC1-4034963B5677}" type="slidenum">
              <a:rPr lang="en-US"/>
              <a:pPr/>
              <a:t>49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9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25398-FFF1-E649-BBDB-8E6978C91456}" type="slidenum">
              <a:rPr lang="en-US"/>
              <a:pPr/>
              <a:t>50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Gill Sans MT" charset="0"/>
              </a:rPr>
              <a:t>Shari Lawrence </a:t>
            </a:r>
            <a:r>
              <a:rPr lang="en-US" sz="1200" dirty="0" err="1" smtClean="0">
                <a:latin typeface="Gill Sans MT" charset="0"/>
              </a:rPr>
              <a:t>Pfleeger</a:t>
            </a:r>
            <a:r>
              <a:rPr lang="en-US" sz="1200" dirty="0" smtClean="0">
                <a:latin typeface="Gill Sans MT" charset="0"/>
              </a:rPr>
              <a:t> and Joanne M. Atlee, Software Engineering: Theory and Practice, 4th Edition. Prentice-Hall, 2009.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9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90"/>
                </a:solidFill>
              </a:rPr>
              <a:t>Bertrand Meyer. Object-Oriented Software Construction, 2nd Edition, Prentice-Hall PTR, 1997.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8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DE0000"/>
                </a:solidFill>
              </a:rPr>
              <a:t>Ghezzi</a:t>
            </a:r>
            <a:r>
              <a:rPr lang="en-US" sz="1200" dirty="0" smtClean="0">
                <a:solidFill>
                  <a:srgbClr val="DE0000"/>
                </a:solidFill>
              </a:rPr>
              <a:t> et al., Fundamentals of Software Engineering, 2e, Prentice Hall, 2003.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DE0000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Incorrect software may still be reliable if the consequence of a software error is not serious.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Neither a count of faults nor a count of failures gives an indication of the severity of the problems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BE9D4-1FB6-6041-8CD3-D25501718008}" type="slidenum">
              <a:rPr lang="en-US"/>
              <a:pPr/>
              <a:t>16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53E0B-E083-8B44-A601-C900B3AF06AB}" type="slidenum">
              <a:rPr lang="en-US"/>
              <a:pPr/>
              <a:t>17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FE5E3-3CCC-4542-B548-E083BAD9969F}" type="slidenum">
              <a:rPr lang="en-US"/>
              <a:pPr/>
              <a:t>18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8388"/>
            <a:ext cx="4189413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8388"/>
            <a:ext cx="4191000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8/26/2014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serving/se/code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246" y="359898"/>
            <a:ext cx="7928694" cy="1472184"/>
          </a:xfrm>
        </p:spPr>
        <p:txBody>
          <a:bodyPr/>
          <a:lstStyle/>
          <a:p>
            <a:pPr algn="ctr"/>
            <a:r>
              <a:rPr lang="en-US" dirty="0" smtClean="0"/>
              <a:t>CS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276514"/>
            <a:ext cx="7406640" cy="1326149"/>
          </a:xfrm>
        </p:spPr>
        <p:txBody>
          <a:bodyPr>
            <a:normAutofit fontScale="92500"/>
          </a:bodyPr>
          <a:lstStyle/>
          <a:p>
            <a:endParaRPr lang="en-US" sz="2000" dirty="0" smtClean="0"/>
          </a:p>
          <a:p>
            <a:r>
              <a:rPr lang="en-US" sz="4000" dirty="0" err="1" smtClean="0"/>
              <a:t>Ch</a:t>
            </a:r>
            <a:r>
              <a:rPr lang="en-US" sz="4000" dirty="0" smtClean="0"/>
              <a:t> 1: What Is Software Engineering?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Software Engineering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discipline whose aims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are: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production of fault-free software,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Delivered on time and within budget,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satisfies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’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needs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software must be easy to modify when the </a:t>
            </a:r>
            <a:r>
              <a:rPr lang="en-US" dirty="0" smtClean="0"/>
              <a:t>client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needs </a:t>
            </a:r>
            <a:r>
              <a:rPr lang="en-US" dirty="0" smtClean="0"/>
              <a:t>change</a:t>
            </a:r>
          </a:p>
          <a:p>
            <a:pPr lvl="2"/>
            <a:endParaRPr lang="en-US" dirty="0"/>
          </a:p>
          <a:p>
            <a:pPr lvl="1" indent="-457200">
              <a:lnSpc>
                <a:spcPct val="9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Object-Oriented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Software Engineering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  <a:p>
            <a:pPr lvl="2" indent="-457200">
              <a:lnSpc>
                <a:spcPct val="9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800" dirty="0">
                <a:solidFill>
                  <a:schemeClr val="tx2"/>
                </a:solidFill>
              </a:rPr>
              <a:t>Utilizes the object-oriented paradigm to achieve the aims of software engineering</a:t>
            </a:r>
            <a:endParaRPr lang="en-US" sz="2800" dirty="0">
              <a:solidFill>
                <a:srgbClr val="FF6600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2769"/>
            <a:ext cx="7498080" cy="4645631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dirty="0"/>
              <a:t>IEEE, 1990</a:t>
            </a:r>
          </a:p>
          <a:p>
            <a:pPr marL="914400" lvl="1" indent="-457200">
              <a:lnSpc>
                <a:spcPct val="90000"/>
              </a:lnSpc>
              <a:buFont typeface="Lucida Sans Unicode" charset="0"/>
              <a:buAutoNum type="arabicParenR"/>
            </a:pPr>
            <a:r>
              <a:rPr lang="en-US" dirty="0">
                <a:solidFill>
                  <a:srgbClr val="2A6D7D"/>
                </a:solidFill>
              </a:rPr>
              <a:t>The application of a </a:t>
            </a:r>
            <a:r>
              <a:rPr lang="en-US" i="1" dirty="0">
                <a:solidFill>
                  <a:srgbClr val="2A6D7D"/>
                </a:solidFill>
              </a:rPr>
              <a:t>systematic</a:t>
            </a:r>
            <a:r>
              <a:rPr lang="en-US" dirty="0">
                <a:solidFill>
                  <a:srgbClr val="2A6D7D"/>
                </a:solidFill>
              </a:rPr>
              <a:t>, </a:t>
            </a:r>
            <a:r>
              <a:rPr lang="en-US" i="1" dirty="0">
                <a:solidFill>
                  <a:srgbClr val="2A6D7D"/>
                </a:solidFill>
              </a:rPr>
              <a:t>disciplined</a:t>
            </a:r>
            <a:r>
              <a:rPr lang="en-US" dirty="0">
                <a:solidFill>
                  <a:srgbClr val="2A6D7D"/>
                </a:solidFill>
              </a:rPr>
              <a:t>, </a:t>
            </a:r>
            <a:r>
              <a:rPr lang="en-US" i="1" dirty="0">
                <a:solidFill>
                  <a:srgbClr val="2A6D7D"/>
                </a:solidFill>
              </a:rPr>
              <a:t>quantifiable </a:t>
            </a:r>
            <a:r>
              <a:rPr lang="en-US" dirty="0">
                <a:solidFill>
                  <a:srgbClr val="2A6D7D"/>
                </a:solidFill>
              </a:rPr>
              <a:t>approach to the development, operation, and maintenance of software</a:t>
            </a:r>
          </a:p>
          <a:p>
            <a:pPr marL="914400" lvl="1" indent="-457200">
              <a:lnSpc>
                <a:spcPct val="90000"/>
              </a:lnSpc>
              <a:buFont typeface="Lucida Sans Unicode" charset="0"/>
              <a:buAutoNum type="arabicParenR"/>
            </a:pPr>
            <a:r>
              <a:rPr lang="en-US" dirty="0">
                <a:solidFill>
                  <a:srgbClr val="2A6D7D"/>
                </a:solidFill>
              </a:rPr>
              <a:t>The study of the approaches as in 1</a:t>
            </a:r>
            <a:r>
              <a:rPr lang="en-US" dirty="0" smtClean="0">
                <a:solidFill>
                  <a:srgbClr val="2A6D7D"/>
                </a:solidFill>
              </a:rPr>
              <a:t>)</a:t>
            </a:r>
          </a:p>
          <a:p>
            <a:pPr marL="914400" lvl="1" indent="-457200">
              <a:lnSpc>
                <a:spcPct val="90000"/>
              </a:lnSpc>
              <a:buFont typeface="Lucida Sans Unicode" charset="0"/>
              <a:buAutoNum type="arabicParenR"/>
            </a:pPr>
            <a:endParaRPr lang="en-US" dirty="0">
              <a:solidFill>
                <a:srgbClr val="2A6D7D"/>
              </a:solidFill>
            </a:endParaRPr>
          </a:p>
          <a:p>
            <a:pPr marL="914400" lvl="1" indent="-457200">
              <a:lnSpc>
                <a:spcPct val="90000"/>
              </a:lnSpc>
              <a:buFont typeface="Lucida Sans Unicode" charset="0"/>
              <a:buAutoNum type="arabicParenR"/>
            </a:pPr>
            <a:endParaRPr lang="en-US" dirty="0">
              <a:solidFill>
                <a:srgbClr val="2A6D7D"/>
              </a:solidFill>
            </a:endParaRPr>
          </a:p>
          <a:p>
            <a:pPr marL="640080" indent="-457200">
              <a:lnSpc>
                <a:spcPct val="90000"/>
              </a:lnSpc>
            </a:pPr>
            <a:r>
              <a:rPr lang="en-US" dirty="0" smtClean="0">
                <a:solidFill>
                  <a:srgbClr val="FF6600"/>
                </a:solidFill>
              </a:rPr>
              <a:t>What Is Good Software?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805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Quality: </a:t>
            </a:r>
            <a:r>
              <a:rPr lang="en-US" sz="4400" dirty="0"/>
              <a:t>McCall’s Model</a:t>
            </a:r>
            <a:endParaRPr lang="en-US" dirty="0"/>
          </a:p>
        </p:txBody>
      </p:sp>
      <p:pic>
        <p:nvPicPr>
          <p:cNvPr id="4" name="Picture 7" descr="Slide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" b="236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34967" y="6277509"/>
            <a:ext cx="2667000" cy="603093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Lucida Sans Unicode" charset="0"/>
              <a:buNone/>
            </a:pPr>
            <a:r>
              <a:rPr lang="en-US" sz="2400" dirty="0" smtClean="0"/>
              <a:t>External factors</a:t>
            </a:r>
            <a:endParaRPr lang="en-US" sz="24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294790" y="6350457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1313" indent="-341313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Lucida Sans Unicode" charset="0"/>
              </a:rPr>
              <a:t>Product quality criteria</a:t>
            </a:r>
          </a:p>
        </p:txBody>
      </p:sp>
    </p:spTree>
    <p:extLst>
      <p:ext uri="{BB962C8B-B14F-4D97-AF65-F5344CB8AC3E}">
        <p14:creationId xmlns:p14="http://schemas.microsoft.com/office/powerpoint/2010/main" val="25927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990" y="87313"/>
            <a:ext cx="7515110" cy="1131887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Correctness</a:t>
            </a:r>
            <a:r>
              <a:rPr lang="en-GB" sz="4400" dirty="0"/>
              <a:t>: </a:t>
            </a:r>
            <a:r>
              <a:rPr lang="en-US" sz="4000" dirty="0">
                <a:solidFill>
                  <a:srgbClr val="FF6600"/>
                </a:solidFill>
              </a:rPr>
              <a:t>Is x := y + 1 Correct?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990" y="1371600"/>
            <a:ext cx="8199238" cy="511344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3399"/>
                </a:solidFill>
              </a:rPr>
              <a:t>“Make sure that x and y have different values”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99"/>
                </a:solidFill>
              </a:rPr>
              <a:t>“Make sure that x has a negative value</a:t>
            </a:r>
            <a:r>
              <a:rPr lang="en-US" dirty="0" smtClean="0">
                <a:solidFill>
                  <a:srgbClr val="003399"/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Correctness is a </a:t>
            </a:r>
            <a:r>
              <a:rPr lang="en-US" i="1" dirty="0"/>
              <a:t>relative</a:t>
            </a:r>
            <a:r>
              <a:rPr lang="en-US" dirty="0"/>
              <a:t> notion.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not only the program but also a precise </a:t>
            </a:r>
            <a:r>
              <a:rPr lang="en-US" dirty="0" smtClean="0"/>
              <a:t>specification </a:t>
            </a:r>
            <a:r>
              <a:rPr lang="en-US" dirty="0"/>
              <a:t>of what it is supposed to </a:t>
            </a:r>
            <a:r>
              <a:rPr lang="en-US" dirty="0" smtClean="0"/>
              <a:t>do.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Correctness formula</a:t>
            </a:r>
            <a:r>
              <a:rPr lang="en-US" sz="2400" dirty="0"/>
              <a:t>:</a:t>
            </a:r>
            <a:r>
              <a:rPr lang="en-US" sz="2000" dirty="0"/>
              <a:t> </a:t>
            </a:r>
            <a:r>
              <a:rPr lang="en-US" sz="2400" dirty="0"/>
              <a:t>{</a:t>
            </a:r>
            <a:r>
              <a:rPr lang="en-US" sz="2400" i="1" dirty="0"/>
              <a:t>P</a:t>
            </a:r>
            <a:r>
              <a:rPr lang="en-US" sz="2400" dirty="0"/>
              <a:t>}</a:t>
            </a:r>
            <a:r>
              <a:rPr lang="en-US" sz="2400" i="1" dirty="0"/>
              <a:t>A</a:t>
            </a:r>
            <a:r>
              <a:rPr lang="en-US" sz="2400" dirty="0"/>
              <a:t>{</a:t>
            </a:r>
            <a:r>
              <a:rPr lang="en-US" sz="2400" i="1" dirty="0"/>
              <a:t>Q</a:t>
            </a:r>
            <a:r>
              <a:rPr lang="en-US" sz="2400" dirty="0"/>
              <a:t>} , a.k.a. Hoare Triples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“Any execution of A, starting in a state where P holds, will </a:t>
            </a:r>
            <a:r>
              <a:rPr lang="en-US" i="1" dirty="0"/>
              <a:t>terminate</a:t>
            </a:r>
            <a:r>
              <a:rPr lang="en-US" dirty="0"/>
              <a:t> in a state where Q holds.”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{x &gt;= 9} x := x + 5 {x &gt;= 13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2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320" y="87313"/>
            <a:ext cx="7502780" cy="1131887"/>
          </a:xfrm>
        </p:spPr>
        <p:txBody>
          <a:bodyPr>
            <a:normAutofit/>
          </a:bodyPr>
          <a:lstStyle/>
          <a:p>
            <a:r>
              <a:rPr lang="en-GB" sz="4400" dirty="0" smtClean="0"/>
              <a:t>Correctness</a:t>
            </a:r>
            <a:r>
              <a:rPr lang="en-GB" sz="4400" dirty="0"/>
              <a:t>: </a:t>
            </a:r>
            <a:r>
              <a:rPr lang="en-GB" sz="4400" dirty="0" smtClean="0"/>
              <a:t> </a:t>
            </a:r>
            <a:r>
              <a:rPr lang="en-US" sz="4400" dirty="0" smtClean="0">
                <a:solidFill>
                  <a:srgbClr val="FF6600"/>
                </a:solidFill>
              </a:rPr>
              <a:t>Whose </a:t>
            </a:r>
            <a:r>
              <a:rPr lang="en-US" sz="4400" dirty="0">
                <a:solidFill>
                  <a:srgbClr val="FF6600"/>
                </a:solidFill>
              </a:rPr>
              <a:t>Fault?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320" y="4114800"/>
            <a:ext cx="7502780" cy="2394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by Contract (Meyer, 1997)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Rights and Obligations</a:t>
            </a:r>
          </a:p>
          <a:p>
            <a:pPr lvl="1"/>
            <a:r>
              <a:rPr lang="en-US" sz="2600" i="1" dirty="0">
                <a:solidFill>
                  <a:srgbClr val="990099"/>
                </a:solidFill>
              </a:rPr>
              <a:t>“If you promise to call me with the precondition satisfied then I, in return, promise to deliver a final state in which the </a:t>
            </a:r>
            <a:r>
              <a:rPr lang="en-US" sz="2600" i="1" dirty="0" err="1">
                <a:solidFill>
                  <a:srgbClr val="990099"/>
                </a:solidFill>
              </a:rPr>
              <a:t>postcondition</a:t>
            </a:r>
            <a:r>
              <a:rPr lang="en-US" sz="2600" i="1" dirty="0">
                <a:solidFill>
                  <a:srgbClr val="990099"/>
                </a:solidFill>
              </a:rPr>
              <a:t> is satisfied.”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1171320" y="1425368"/>
            <a:ext cx="394549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1313" indent="-341313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Char char="•"/>
            </a:pPr>
            <a:r>
              <a:rPr lang="en-US" sz="2800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Programmer A</a:t>
            </a:r>
          </a:p>
          <a:p>
            <a:pPr marL="741363" lvl="1" indent="-284163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double x = -1;</a:t>
            </a:r>
          </a:p>
          <a:p>
            <a:pPr marL="741363" lvl="1" indent="-284163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double y = </a:t>
            </a: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sqrt</a:t>
            </a: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(x);</a:t>
            </a:r>
          </a:p>
          <a:p>
            <a:pPr marL="741363" lvl="1" indent="-284163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assert abs(y*y-x)&lt;</a:t>
            </a: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eps</a:t>
            </a:r>
            <a:endParaRPr lang="en-US" sz="2400" dirty="0">
              <a:solidFill>
                <a:srgbClr val="003399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741363" lvl="1" indent="-284163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// failure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5116817" y="1400710"/>
            <a:ext cx="376055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1313" indent="-341313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Char char="•"/>
            </a:pPr>
            <a:r>
              <a:rPr lang="en-US" sz="2800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Programmer B</a:t>
            </a:r>
          </a:p>
          <a:p>
            <a:pPr marL="741363" lvl="1" indent="-284163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double </a:t>
            </a: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sqrt</a:t>
            </a: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(double x)</a:t>
            </a:r>
          </a:p>
          <a:p>
            <a:pPr marL="741363" lvl="1" indent="-284163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{ </a:t>
            </a:r>
          </a:p>
          <a:p>
            <a:pPr marL="741363" lvl="1" indent="-284163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//…</a:t>
            </a:r>
          </a:p>
          <a:p>
            <a:pPr marL="741363" lvl="1" indent="-284163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91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946" y="163513"/>
            <a:ext cx="7367154" cy="1131887"/>
          </a:xfrm>
        </p:spPr>
        <p:txBody>
          <a:bodyPr>
            <a:normAutofit/>
          </a:bodyPr>
          <a:lstStyle/>
          <a:p>
            <a:r>
              <a:rPr lang="en-GB" sz="4400" dirty="0" smtClean="0"/>
              <a:t>Reliability</a:t>
            </a:r>
            <a:endParaRPr lang="en-US" sz="44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Informally, software is reliable if the user can depend on it</a:t>
            </a:r>
          </a:p>
          <a:p>
            <a:pPr>
              <a:lnSpc>
                <a:spcPct val="90000"/>
              </a:lnSpc>
            </a:pPr>
            <a:r>
              <a:rPr lang="en-US" dirty="0"/>
              <a:t>Formally, </a:t>
            </a:r>
            <a:r>
              <a:rPr lang="en-US" dirty="0" smtClean="0"/>
              <a:t>reliability </a:t>
            </a:r>
            <a:r>
              <a:rPr lang="en-US" dirty="0"/>
              <a:t>is the probability that the software will operate as expected over a specified time interval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Statistic behavior, e.g., </a:t>
            </a:r>
            <a:r>
              <a:rPr lang="en-US" i="1" dirty="0"/>
              <a:t>mean</a:t>
            </a:r>
            <a:r>
              <a:rPr lang="en-US" dirty="0"/>
              <a:t> time to </a:t>
            </a:r>
            <a:r>
              <a:rPr lang="en-US" dirty="0" smtClean="0"/>
              <a:t>failure</a:t>
            </a:r>
          </a:p>
          <a:p>
            <a:pPr lvl="1"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6600"/>
                </a:solidFill>
              </a:rPr>
              <a:t>Can incorrect software be reliable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6600"/>
                </a:solidFill>
              </a:rPr>
              <a:t>Is the count of faults a good measure of product quality? </a:t>
            </a:r>
          </a:p>
          <a:p>
            <a:pPr>
              <a:lnSpc>
                <a:spcPct val="9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40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Development Phases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life</a:t>
            </a:r>
            <a:r>
              <a:rPr lang="en-US" dirty="0"/>
              <a:t>-cycle model</a:t>
            </a:r>
          </a:p>
          <a:p>
            <a:pPr lvl="1"/>
            <a:r>
              <a:rPr lang="en-US" dirty="0"/>
              <a:t>The steps (</a:t>
            </a:r>
            <a:r>
              <a:rPr lang="en-US" i="1" dirty="0"/>
              <a:t>phases</a:t>
            </a:r>
            <a:r>
              <a:rPr lang="en-US" dirty="0"/>
              <a:t>) to follow when building software</a:t>
            </a:r>
          </a:p>
          <a:p>
            <a:pPr lvl="1"/>
            <a:r>
              <a:rPr lang="en-US" dirty="0"/>
              <a:t>A theoretical description of what should be done</a:t>
            </a:r>
          </a:p>
          <a:p>
            <a:r>
              <a:rPr lang="en-US" dirty="0" smtClean="0"/>
              <a:t>Classical Waterfall Model (1970)</a:t>
            </a:r>
          </a:p>
          <a:p>
            <a:pPr lvl="1"/>
            <a:r>
              <a:rPr lang="en-US" dirty="0" smtClean="0"/>
              <a:t>Requirements, analysis (specification),</a:t>
            </a:r>
          </a:p>
          <a:p>
            <a:pPr lvl="1"/>
            <a:r>
              <a:rPr lang="en-US" dirty="0" smtClean="0"/>
              <a:t>Design, implementation, </a:t>
            </a:r>
          </a:p>
          <a:p>
            <a:pPr lvl="1"/>
            <a:r>
              <a:rPr lang="en-US" dirty="0" err="1" smtClean="0"/>
              <a:t>postdelivery</a:t>
            </a:r>
            <a:r>
              <a:rPr lang="en-US" dirty="0" smtClean="0"/>
              <a:t> maintenance, retirement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Classical Phases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phase</a:t>
            </a:r>
          </a:p>
          <a:p>
            <a:pPr lvl="1"/>
            <a:r>
              <a:rPr lang="en-US" dirty="0"/>
              <a:t>Explore the concept</a:t>
            </a:r>
          </a:p>
          <a:p>
            <a:pPr lvl="1"/>
            <a:r>
              <a:rPr lang="en-US" dirty="0"/>
              <a:t>Elicit the </a:t>
            </a:r>
            <a:r>
              <a:rPr lang="en-US" dirty="0" smtClean="0"/>
              <a:t>client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requirements</a:t>
            </a:r>
            <a:endParaRPr lang="en-US" dirty="0"/>
          </a:p>
          <a:p>
            <a:r>
              <a:rPr lang="en-US" dirty="0"/>
              <a:t>Analysis (specification) phase</a:t>
            </a:r>
          </a:p>
          <a:p>
            <a:pPr lvl="1"/>
            <a:r>
              <a:rPr lang="en-US" dirty="0"/>
              <a:t>Analyze the </a:t>
            </a:r>
            <a:r>
              <a:rPr lang="en-US" dirty="0" smtClean="0"/>
              <a:t>client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Draw up the specification document</a:t>
            </a:r>
          </a:p>
          <a:p>
            <a:pPr lvl="1"/>
            <a:r>
              <a:rPr lang="en-US" dirty="0"/>
              <a:t>Draw up the </a:t>
            </a:r>
            <a:r>
              <a:rPr lang="en-US" dirty="0" smtClean="0"/>
              <a:t>project </a:t>
            </a:r>
            <a:r>
              <a:rPr lang="en-US" dirty="0"/>
              <a:t>management plan</a:t>
            </a:r>
          </a:p>
          <a:p>
            <a:pPr lvl="1"/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/>
              <a:t>What </a:t>
            </a:r>
            <a:r>
              <a:rPr lang="en-US" dirty="0"/>
              <a:t>the product is supposed to </a:t>
            </a:r>
            <a:r>
              <a:rPr lang="en-US" dirty="0" smtClean="0"/>
              <a:t>do</a:t>
            </a:r>
            <a:r>
              <a:rPr lang="en-US" altLang="ja-JP" dirty="0" smtClean="0">
                <a:latin typeface="Arial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Classical Phases (contd)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phase</a:t>
            </a:r>
          </a:p>
          <a:p>
            <a:pPr lvl="1"/>
            <a:r>
              <a:rPr lang="en-US" dirty="0"/>
              <a:t>Architectural design, followed by</a:t>
            </a:r>
          </a:p>
          <a:p>
            <a:pPr lvl="1"/>
            <a:r>
              <a:rPr lang="en-US" dirty="0"/>
              <a:t>Detailed design</a:t>
            </a: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How the product does it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  <a:p>
            <a:r>
              <a:rPr lang="en-US" dirty="0"/>
              <a:t>Implementation phase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</a:t>
            </a:r>
          </a:p>
          <a:p>
            <a:pPr lvl="1"/>
            <a:r>
              <a:rPr lang="en-US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52929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Classical Phases (contd)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Postdelivery</a:t>
            </a:r>
            <a:r>
              <a:rPr lang="en-US" dirty="0"/>
              <a:t> maintenance</a:t>
            </a:r>
          </a:p>
          <a:p>
            <a:pPr lvl="1"/>
            <a:r>
              <a:rPr lang="en-US" dirty="0"/>
              <a:t>Corrective maintenance</a:t>
            </a:r>
          </a:p>
          <a:p>
            <a:pPr lvl="1"/>
            <a:r>
              <a:rPr lang="en-US" dirty="0"/>
              <a:t>Perfective maintenance</a:t>
            </a:r>
          </a:p>
          <a:p>
            <a:pPr lvl="1"/>
            <a:r>
              <a:rPr lang="en-US" dirty="0"/>
              <a:t>Adaptive </a:t>
            </a:r>
            <a:r>
              <a:rPr lang="en-US" dirty="0" smtClean="0"/>
              <a:t>maintenance</a:t>
            </a:r>
          </a:p>
          <a:p>
            <a:pPr lvl="1"/>
            <a:r>
              <a:rPr lang="en-US" dirty="0">
                <a:latin typeface="+mj-lt"/>
              </a:rPr>
              <a:t>Preventive maintenance </a:t>
            </a:r>
            <a:endParaRPr lang="en-US" dirty="0" smtClean="0">
              <a:latin typeface="+mj-lt"/>
            </a:endParaRPr>
          </a:p>
          <a:p>
            <a:r>
              <a:rPr lang="en-US" dirty="0" smtClean="0"/>
              <a:t>Retire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Software Engineering?</a:t>
            </a:r>
          </a:p>
          <a:p>
            <a:r>
              <a:rPr lang="en-US" dirty="0" smtClean="0"/>
              <a:t>Software Development Phases</a:t>
            </a:r>
          </a:p>
          <a:p>
            <a:r>
              <a:rPr lang="en-US" dirty="0" smtClean="0"/>
              <a:t>Maintenance and Economic Aspects</a:t>
            </a:r>
            <a:r>
              <a:rPr lang="en-US" dirty="0"/>
              <a:t>	</a:t>
            </a:r>
          </a:p>
          <a:p>
            <a:r>
              <a:rPr lang="en-US" dirty="0"/>
              <a:t>Requirements, </a:t>
            </a:r>
            <a:r>
              <a:rPr lang="en-US" dirty="0" smtClean="0"/>
              <a:t>Analysis</a:t>
            </a:r>
            <a:r>
              <a:rPr lang="en-US" dirty="0"/>
              <a:t>, and </a:t>
            </a:r>
            <a:r>
              <a:rPr lang="en-US" dirty="0" smtClean="0"/>
              <a:t>Design Aspects</a:t>
            </a:r>
            <a:endParaRPr lang="en-US" dirty="0"/>
          </a:p>
          <a:p>
            <a:r>
              <a:rPr lang="en-US" dirty="0"/>
              <a:t>Team </a:t>
            </a:r>
            <a:r>
              <a:rPr lang="en-US" dirty="0" smtClean="0"/>
              <a:t>Development Aspects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smtClean="0"/>
              <a:t>No Planning, Testing, or Documentation phase?</a:t>
            </a:r>
            <a:r>
              <a:rPr lang="en-US" dirty="0"/>
              <a:t>	</a:t>
            </a:r>
          </a:p>
          <a:p>
            <a:r>
              <a:rPr lang="en-US" dirty="0"/>
              <a:t>The </a:t>
            </a:r>
            <a:r>
              <a:rPr lang="en-US" dirty="0" smtClean="0"/>
              <a:t>Object-Oriented Paradigm</a:t>
            </a:r>
            <a:r>
              <a:rPr lang="en-US" dirty="0"/>
              <a:t>	</a:t>
            </a:r>
          </a:p>
          <a:p>
            <a:r>
              <a:rPr lang="en-US" dirty="0" smtClean="0"/>
              <a:t>Ethical 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Maintenance </a:t>
            </a:r>
            <a:r>
              <a:rPr lang="en-US" dirty="0">
                <a:solidFill>
                  <a:srgbClr val="800000"/>
                </a:solidFill>
              </a:rPr>
              <a:t>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</a:t>
            </a:r>
            <a:r>
              <a:rPr lang="en-US" dirty="0" err="1"/>
              <a:t>Postdelivery</a:t>
            </a:r>
            <a:r>
              <a:rPr lang="en-US" dirty="0"/>
              <a:t> maintenance</a:t>
            </a:r>
          </a:p>
          <a:p>
            <a:pPr lvl="1"/>
            <a:r>
              <a:rPr lang="en-US" dirty="0"/>
              <a:t>Bad software is discarded</a:t>
            </a:r>
          </a:p>
          <a:p>
            <a:pPr lvl="1"/>
            <a:r>
              <a:rPr lang="en-US" dirty="0"/>
              <a:t>Good software is maintained, for many years</a:t>
            </a:r>
          </a:p>
          <a:p>
            <a:pPr lvl="1"/>
            <a:r>
              <a:rPr lang="en-US" dirty="0"/>
              <a:t>Software is a model of reality, which is constantly </a:t>
            </a:r>
            <a:r>
              <a:rPr lang="en-US" dirty="0" smtClean="0"/>
              <a:t>changing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Time (= Cost) of Postdelivery Maintenance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0575" y="5283910"/>
            <a:ext cx="4189413" cy="1234111"/>
          </a:xfrm>
        </p:spPr>
        <p:txBody>
          <a:bodyPr>
            <a:normAutofit/>
          </a:bodyPr>
          <a:lstStyle/>
          <a:p>
            <a:pPr marL="533400" indent="-533400">
              <a:buFont typeface="Arial" charset="0"/>
              <a:buNone/>
            </a:pPr>
            <a:r>
              <a:rPr lang="en-US" sz="2400" dirty="0" smtClean="0"/>
              <a:t>(</a:t>
            </a:r>
            <a:r>
              <a:rPr lang="en-US" sz="2400" dirty="0"/>
              <a:t>a) Between 1976 and 1981</a:t>
            </a:r>
          </a:p>
          <a:p>
            <a:pPr marL="533400" indent="-533400">
              <a:buFont typeface="Arial" charset="0"/>
              <a:buNone/>
            </a:pPr>
            <a:r>
              <a:rPr lang="en-US" sz="2400" dirty="0"/>
              <a:t>(b) Between 1992 and 1998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7947788" y="4867916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Figure 1.3</a:t>
            </a:r>
          </a:p>
        </p:txBody>
      </p:sp>
      <p:pic>
        <p:nvPicPr>
          <p:cNvPr id="110619" name="Picture 27" descr="sch2333x_010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35" y="1266825"/>
            <a:ext cx="7561790" cy="36576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Maintenance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Development-then-maintenance model</a:t>
            </a:r>
          </a:p>
          <a:p>
            <a:pPr lvl="1"/>
            <a:r>
              <a:rPr lang="en-US" dirty="0"/>
              <a:t>This is a temporal definition </a:t>
            </a:r>
          </a:p>
          <a:p>
            <a:pPr lvl="1"/>
            <a:r>
              <a:rPr lang="en-US" dirty="0"/>
              <a:t>Classification as development or maintenance depends on </a:t>
            </a:r>
            <a:r>
              <a:rPr lang="en-US" dirty="0">
                <a:solidFill>
                  <a:srgbClr val="0000FF"/>
                </a:solidFill>
              </a:rPr>
              <a:t>when</a:t>
            </a:r>
            <a:r>
              <a:rPr lang="en-US" dirty="0"/>
              <a:t> an activity is performed</a:t>
            </a:r>
          </a:p>
        </p:txBody>
      </p:sp>
    </p:spTree>
    <p:extLst>
      <p:ext uri="{BB962C8B-B14F-4D97-AF65-F5344CB8AC3E}">
        <p14:creationId xmlns:p14="http://schemas.microsoft.com/office/powerpoint/2010/main" val="112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Maintenance </a:t>
            </a:r>
            <a:r>
              <a:rPr lang="en-US" dirty="0" err="1" smtClean="0"/>
              <a:t>vs</a:t>
            </a:r>
            <a:r>
              <a:rPr lang="en-US" dirty="0" smtClean="0"/>
              <a:t> Development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fault is detected and corrected one day after the software product was installed</a:t>
            </a:r>
          </a:p>
          <a:p>
            <a:pPr lvl="1"/>
            <a:r>
              <a:rPr lang="en-US" dirty="0"/>
              <a:t>Classical </a:t>
            </a:r>
            <a:r>
              <a:rPr lang="en-US" dirty="0" smtClean="0"/>
              <a:t>maintenance</a:t>
            </a:r>
            <a:endParaRPr lang="en-US" dirty="0"/>
          </a:p>
          <a:p>
            <a:r>
              <a:rPr lang="en-US" dirty="0"/>
              <a:t>The identical fault is detected and corrected one day before installation</a:t>
            </a:r>
          </a:p>
          <a:p>
            <a:pPr lvl="1"/>
            <a:r>
              <a:rPr lang="en-US" dirty="0"/>
              <a:t>Classical development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Development 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client wants its functionality to be </a:t>
            </a:r>
            <a:r>
              <a:rPr lang="en-US" dirty="0" smtClean="0"/>
              <a:t>increased after a </a:t>
            </a:r>
            <a:r>
              <a:rPr lang="en-US" dirty="0"/>
              <a:t>software product has been </a:t>
            </a:r>
            <a:r>
              <a:rPr lang="en-US" dirty="0" smtClean="0"/>
              <a:t>installed</a:t>
            </a:r>
            <a:endParaRPr lang="en-US" dirty="0"/>
          </a:p>
          <a:p>
            <a:pPr lvl="1"/>
            <a:r>
              <a:rPr lang="en-US" dirty="0"/>
              <a:t>Classical (perfective) maintenance</a:t>
            </a:r>
          </a:p>
          <a:p>
            <a:r>
              <a:rPr lang="en-US" dirty="0"/>
              <a:t>The client wants the identical change to be made just before installation (</a:t>
            </a:r>
            <a:r>
              <a:rPr lang="en-US" altLang="ja-JP" dirty="0">
                <a:latin typeface="Arial"/>
              </a:rPr>
              <a:t>“</a:t>
            </a:r>
            <a:r>
              <a:rPr lang="en-US" dirty="0"/>
              <a:t>moving target problem</a:t>
            </a:r>
            <a:r>
              <a:rPr lang="en-US" altLang="ja-JP" dirty="0">
                <a:latin typeface="Arial"/>
              </a:rPr>
              <a:t>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Classical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230188" y="1066800"/>
            <a:ext cx="8532812" cy="578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lvl="1"/>
            <a:endParaRPr lang="en-US"/>
          </a:p>
          <a:p>
            <a:endParaRPr lang="en-US"/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</a:t>
            </a:r>
            <a:r>
              <a:rPr lang="en-US" dirty="0" err="1"/>
              <a:t>vs</a:t>
            </a:r>
            <a:r>
              <a:rPr lang="en-US" dirty="0"/>
              <a:t> Development </a:t>
            </a:r>
            <a:r>
              <a:rPr lang="en-US" dirty="0" smtClean="0"/>
              <a:t>-3 </a:t>
            </a:r>
            <a:endParaRPr lang="en-US" dirty="0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/>
              <a:t>(building software from scratch) is rare today</a:t>
            </a:r>
          </a:p>
          <a:p>
            <a:r>
              <a:rPr lang="en-US" dirty="0"/>
              <a:t>Reuse is widespread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55" y="2496765"/>
            <a:ext cx="8166045" cy="2551889"/>
          </a:xfrm>
        </p:spPr>
      </p:pic>
    </p:spTree>
    <p:extLst>
      <p:ext uri="{BB962C8B-B14F-4D97-AF65-F5344CB8AC3E}">
        <p14:creationId xmlns:p14="http://schemas.microsoft.com/office/powerpoint/2010/main" val="1542492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Maintenance Definition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In 1995, the International Standards Organization and International Electrotechnical Commission defined maintenance </a:t>
            </a:r>
            <a:r>
              <a:rPr lang="en-US" i="1">
                <a:solidFill>
                  <a:schemeClr val="tx1"/>
                </a:solidFill>
              </a:rPr>
              <a:t>operationally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Maintenance is nowadays defined as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The process that occurs when a software artifact is modified because of a problem or because of a need for improvement or adaptation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Modern Maintenance Definition (contd)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2132734"/>
            <a:ext cx="7498080" cy="4115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terms of the ISO/IEC definition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Maintenance occurs whenever software is modified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Regardless of whether this takes place before or after installation of the software </a:t>
            </a:r>
            <a:r>
              <a:rPr lang="en-US" dirty="0" smtClean="0">
                <a:solidFill>
                  <a:schemeClr val="tx1"/>
                </a:solidFill>
              </a:rPr>
              <a:t>product</a:t>
            </a:r>
          </a:p>
          <a:p>
            <a:pPr lvl="1"/>
            <a:endParaRPr lang="en-US" dirty="0"/>
          </a:p>
          <a:p>
            <a:r>
              <a:rPr lang="en-US" dirty="0"/>
              <a:t>The ISO/IEC definition has also been adopted by IEEE and EIA</a:t>
            </a:r>
          </a:p>
        </p:txBody>
      </p:sp>
    </p:spTree>
    <p:extLst>
      <p:ext uri="{BB962C8B-B14F-4D97-AF65-F5344CB8AC3E}">
        <p14:creationId xmlns:p14="http://schemas.microsoft.com/office/powerpoint/2010/main" val="9873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0408" y="274638"/>
            <a:ext cx="79632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Maintenance Terminology in This Book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2060844"/>
            <a:ext cx="7498080" cy="4187555"/>
          </a:xfrm>
        </p:spPr>
        <p:txBody>
          <a:bodyPr/>
          <a:lstStyle/>
          <a:p>
            <a:r>
              <a:rPr lang="en-US" i="1" dirty="0" err="1"/>
              <a:t>Postdelivery</a:t>
            </a:r>
            <a:r>
              <a:rPr lang="en-US" i="1" dirty="0"/>
              <a:t> maintenance</a:t>
            </a:r>
          </a:p>
          <a:p>
            <a:pPr lvl="1"/>
            <a:r>
              <a:rPr lang="en-US" dirty="0"/>
              <a:t>Changes after delivery and installation [IEEE 1990</a:t>
            </a:r>
            <a:r>
              <a:rPr lang="en-US" dirty="0" smtClean="0"/>
              <a:t>]</a:t>
            </a:r>
          </a:p>
          <a:p>
            <a:pPr lvl="1"/>
            <a:endParaRPr lang="en-US" i="1" dirty="0"/>
          </a:p>
          <a:p>
            <a:r>
              <a:rPr lang="en-US" i="1" dirty="0"/>
              <a:t>Modern maintenance</a:t>
            </a:r>
            <a:r>
              <a:rPr lang="en-US" dirty="0"/>
              <a:t> (or just </a:t>
            </a:r>
            <a:r>
              <a:rPr lang="en-US" i="1" dirty="0"/>
              <a:t>maintenance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Corrective, perfective, or adaptive maintenance performed at any time [ISO/IEC 1995, IEEE/EIA 1998]</a:t>
            </a:r>
          </a:p>
        </p:txBody>
      </p:sp>
    </p:spTree>
    <p:extLst>
      <p:ext uri="{BB962C8B-B14F-4D97-AF65-F5344CB8AC3E}">
        <p14:creationId xmlns:p14="http://schemas.microsoft.com/office/powerpoint/2010/main" val="10683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Motivation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1968 NATO Conference, </a:t>
            </a:r>
            <a:r>
              <a:rPr lang="en-US" dirty="0" err="1"/>
              <a:t>Garmisch</a:t>
            </a:r>
            <a:r>
              <a:rPr lang="en-US" dirty="0"/>
              <a:t>, </a:t>
            </a:r>
            <a:r>
              <a:rPr lang="en-US" dirty="0" smtClean="0"/>
              <a:t>Germany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solve the </a:t>
            </a:r>
            <a:r>
              <a:rPr lang="en-US" i="1" dirty="0">
                <a:solidFill>
                  <a:srgbClr val="FF0000"/>
                </a:solidFill>
              </a:rPr>
              <a:t>software </a:t>
            </a:r>
            <a:r>
              <a:rPr lang="en-US" i="1" dirty="0" smtClean="0">
                <a:solidFill>
                  <a:srgbClr val="FF0000"/>
                </a:solidFill>
              </a:rPr>
              <a:t>crisis: 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software </a:t>
            </a:r>
            <a:r>
              <a:rPr lang="en-US" dirty="0"/>
              <a:t>is delivered</a:t>
            </a:r>
          </a:p>
          <a:p>
            <a:pPr lvl="1"/>
            <a:r>
              <a:rPr lang="en-US" dirty="0"/>
              <a:t>Late  (</a:t>
            </a:r>
            <a:r>
              <a:rPr lang="en-US" dirty="0">
                <a:solidFill>
                  <a:srgbClr val="0000FF"/>
                </a:solidFill>
              </a:rPr>
              <a:t>schedule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 budget (</a:t>
            </a:r>
            <a:r>
              <a:rPr lang="en-US" dirty="0">
                <a:solidFill>
                  <a:srgbClr val="0000FF"/>
                </a:solidFill>
              </a:rPr>
              <a:t>cost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residual faults (</a:t>
            </a:r>
            <a:r>
              <a:rPr lang="en-US" dirty="0">
                <a:solidFill>
                  <a:srgbClr val="0000FF"/>
                </a:solidFill>
              </a:rPr>
              <a:t>quality</a:t>
            </a:r>
            <a:r>
              <a:rPr lang="en-US" dirty="0"/>
              <a:t>)</a:t>
            </a:r>
          </a:p>
          <a:p>
            <a:r>
              <a:rPr lang="nl-NL" dirty="0" err="1" smtClean="0"/>
              <a:t>Popularized</a:t>
            </a:r>
            <a:r>
              <a:rPr lang="nl-NL" dirty="0" smtClean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Edsger</a:t>
            </a:r>
            <a:r>
              <a:rPr lang="nl-NL" dirty="0"/>
              <a:t> Dijkstra’s 1972 Turing Award </a:t>
            </a:r>
            <a:r>
              <a:rPr lang="nl-NL" dirty="0" err="1"/>
              <a:t>lecture</a:t>
            </a:r>
            <a:r>
              <a:rPr lang="nl-NL" dirty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15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Economic </a:t>
            </a:r>
            <a:r>
              <a:rPr lang="en-US" dirty="0">
                <a:solidFill>
                  <a:srgbClr val="800000"/>
                </a:solidFill>
              </a:rPr>
              <a:t>Aspects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method </a:t>
            </a:r>
            <a:r>
              <a:rPr lang="en-US" dirty="0" err="1"/>
              <a:t>CM</a:t>
            </a:r>
            <a:r>
              <a:rPr lang="en-US" baseline="-25000" dirty="0" err="1"/>
              <a:t>new</a:t>
            </a:r>
            <a:r>
              <a:rPr lang="en-US" dirty="0"/>
              <a:t> is 10% faster than currently used method </a:t>
            </a:r>
            <a:r>
              <a:rPr lang="en-US" dirty="0" err="1"/>
              <a:t>CM</a:t>
            </a:r>
            <a:r>
              <a:rPr lang="en-US" baseline="-25000" dirty="0" err="1"/>
              <a:t>old</a:t>
            </a:r>
            <a:r>
              <a:rPr lang="en-US" dirty="0"/>
              <a:t>.  </a:t>
            </a:r>
            <a:r>
              <a:rPr lang="en-US" dirty="0">
                <a:solidFill>
                  <a:srgbClr val="FF6600"/>
                </a:solidFill>
              </a:rPr>
              <a:t>Should it be used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</a:p>
          <a:p>
            <a:r>
              <a:rPr lang="en-US" dirty="0" smtClean="0"/>
              <a:t>Common </a:t>
            </a:r>
            <a:r>
              <a:rPr lang="en-US" dirty="0"/>
              <a:t>sense </a:t>
            </a:r>
            <a:r>
              <a:rPr lang="en-US" dirty="0" smtClean="0"/>
              <a:t>answer: Of </a:t>
            </a:r>
            <a:r>
              <a:rPr lang="en-US" dirty="0"/>
              <a:t>course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Software Engineering answer </a:t>
            </a:r>
          </a:p>
          <a:p>
            <a:pPr lvl="1"/>
            <a:r>
              <a:rPr lang="en-US" dirty="0"/>
              <a:t>Consider the cost of training</a:t>
            </a:r>
          </a:p>
          <a:p>
            <a:pPr lvl="1"/>
            <a:r>
              <a:rPr lang="en-US" dirty="0"/>
              <a:t>Consider the  impact of introducing a new technology</a:t>
            </a:r>
          </a:p>
          <a:p>
            <a:pPr lvl="1"/>
            <a:r>
              <a:rPr lang="en-US" dirty="0"/>
              <a:t>Consider the effect of </a:t>
            </a:r>
            <a:r>
              <a:rPr lang="en-US" dirty="0" err="1"/>
              <a:t>CM</a:t>
            </a:r>
            <a:r>
              <a:rPr lang="en-US" baseline="-25000" dirty="0" err="1"/>
              <a:t>new</a:t>
            </a:r>
            <a:r>
              <a:rPr lang="en-US" dirty="0"/>
              <a:t> on maintenance </a:t>
            </a:r>
          </a:p>
        </p:txBody>
      </p:sp>
    </p:spTree>
    <p:extLst>
      <p:ext uri="{BB962C8B-B14F-4D97-AF65-F5344CB8AC3E}">
        <p14:creationId xmlns:p14="http://schemas.microsoft.com/office/powerpoint/2010/main" val="9290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8"/>
          <p:cNvSpPr>
            <a:spLocks noGrp="1" noChangeArrowheads="1"/>
          </p:cNvSpPr>
          <p:nvPr>
            <p:ph type="title"/>
          </p:nvPr>
        </p:nvSpPr>
        <p:spPr>
          <a:xfrm>
            <a:off x="977900" y="4074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Requirements</a:t>
            </a:r>
            <a:r>
              <a:rPr lang="en-US" sz="3600" dirty="0"/>
              <a:t>, Analysis, and Design Aspects</a:t>
            </a:r>
          </a:p>
        </p:txBody>
      </p:sp>
      <p:sp>
        <p:nvSpPr>
          <p:cNvPr id="624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435608" y="1270000"/>
            <a:ext cx="7498080" cy="4991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The earlier we detect and correct a fault, the less it costs </a:t>
            </a:r>
            <a:r>
              <a:rPr lang="en-US" dirty="0" smtClean="0">
                <a:solidFill>
                  <a:srgbClr val="0000FF"/>
                </a:solidFill>
              </a:rPr>
              <a:t>us</a:t>
            </a:r>
          </a:p>
          <a:p>
            <a:r>
              <a:rPr lang="en-US" dirty="0"/>
              <a:t>To correct a fault early in the life cycle</a:t>
            </a:r>
          </a:p>
          <a:p>
            <a:pPr lvl="1"/>
            <a:r>
              <a:rPr lang="en-US" dirty="0"/>
              <a:t>Usually just a document needs to be changed</a:t>
            </a:r>
          </a:p>
          <a:p>
            <a:r>
              <a:rPr lang="en-US" dirty="0"/>
              <a:t>To correct a fault late in the life cycle</a:t>
            </a:r>
          </a:p>
          <a:p>
            <a:pPr lvl="1"/>
            <a:r>
              <a:rPr lang="en-US" dirty="0"/>
              <a:t>Change the code and the documentation</a:t>
            </a:r>
          </a:p>
          <a:p>
            <a:pPr lvl="1"/>
            <a:r>
              <a:rPr lang="en-US" dirty="0"/>
              <a:t>Test the change itself</a:t>
            </a:r>
          </a:p>
          <a:p>
            <a:pPr lvl="1"/>
            <a:r>
              <a:rPr lang="en-US" dirty="0"/>
              <a:t>Perform regression testing</a:t>
            </a:r>
          </a:p>
          <a:p>
            <a:pPr lvl="1"/>
            <a:r>
              <a:rPr lang="en-US" dirty="0"/>
              <a:t>Reinstall the product on </a:t>
            </a:r>
            <a:r>
              <a:rPr lang="en-US" dirty="0" smtClean="0"/>
              <a:t>client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computer(s)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hlink"/>
              </a:solidFill>
            </a:endParaRPr>
          </a:p>
          <a:p>
            <a:endParaRPr lang="en-US" sz="2800" dirty="0">
              <a:solidFill>
                <a:schemeClr val="hlink"/>
              </a:solidFill>
            </a:endParaRPr>
          </a:p>
          <a:p>
            <a:endParaRPr lang="en-US" sz="2800" dirty="0">
              <a:solidFill>
                <a:schemeClr val="hlink"/>
              </a:solidFill>
            </a:endParaRPr>
          </a:p>
          <a:p>
            <a:endParaRPr lang="en-US" sz="2800" dirty="0">
              <a:solidFill>
                <a:schemeClr val="hlink"/>
              </a:solidFill>
            </a:endParaRPr>
          </a:p>
          <a:p>
            <a:endParaRPr lang="en-US" sz="2800" dirty="0">
              <a:solidFill>
                <a:schemeClr val="hlink"/>
              </a:solidFill>
            </a:endParaRPr>
          </a:p>
          <a:p>
            <a:endParaRPr lang="en-US" sz="2800" dirty="0">
              <a:solidFill>
                <a:schemeClr val="hlink"/>
              </a:solidFill>
            </a:endParaRPr>
          </a:p>
          <a:p>
            <a:endParaRPr lang="en-US" sz="2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8"/>
          <p:cNvSpPr>
            <a:spLocks noGrp="1" noChangeArrowheads="1"/>
          </p:cNvSpPr>
          <p:nvPr>
            <p:ph type="title"/>
          </p:nvPr>
        </p:nvSpPr>
        <p:spPr>
          <a:xfrm>
            <a:off x="1092200" y="2804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Costs of Fault Detection and Correction</a:t>
            </a:r>
            <a:endParaRPr lang="en-US" sz="3600" dirty="0"/>
          </a:p>
        </p:txBody>
      </p:sp>
      <p:pic>
        <p:nvPicPr>
          <p:cNvPr id="4" name="Picture 18" descr="sch2333x_010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312111"/>
            <a:ext cx="6001829" cy="5214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>
          <a:xfrm>
            <a:off x="1155700" y="274638"/>
            <a:ext cx="7777988" cy="1143000"/>
          </a:xfrm>
        </p:spPr>
        <p:txBody>
          <a:bodyPr>
            <a:noAutofit/>
          </a:bodyPr>
          <a:lstStyle/>
          <a:p>
            <a:r>
              <a:rPr lang="en-US" sz="3600" dirty="0"/>
              <a:t>Fault Detection and </a:t>
            </a:r>
            <a:r>
              <a:rPr lang="en-US" sz="3600" dirty="0" smtClean="0"/>
              <a:t>Correction - </a:t>
            </a:r>
            <a:r>
              <a:rPr lang="en-US" sz="3600" dirty="0" err="1" smtClean="0"/>
              <a:t>cont</a:t>
            </a:r>
            <a:endParaRPr lang="en-US" sz="3600" dirty="0"/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60 and 70% of all faults in large-scale products are requirements, analysis, and design faults</a:t>
            </a:r>
          </a:p>
          <a:p>
            <a:endParaRPr lang="en-US" dirty="0"/>
          </a:p>
          <a:p>
            <a:r>
              <a:rPr lang="en-US" dirty="0"/>
              <a:t>Example: Jet Propulsion Laboratory inspections</a:t>
            </a:r>
          </a:p>
          <a:p>
            <a:pPr lvl="1"/>
            <a:r>
              <a:rPr lang="en-US" dirty="0"/>
              <a:t>1.9 faults per page of specifications</a:t>
            </a:r>
          </a:p>
          <a:p>
            <a:pPr lvl="1"/>
            <a:r>
              <a:rPr lang="en-US" dirty="0"/>
              <a:t>0.9 per page of design</a:t>
            </a:r>
          </a:p>
          <a:p>
            <a:pPr lvl="1"/>
            <a:r>
              <a:rPr lang="en-US" dirty="0"/>
              <a:t>0.3 per page of code</a:t>
            </a:r>
          </a:p>
        </p:txBody>
      </p:sp>
    </p:spTree>
    <p:extLst>
      <p:ext uri="{BB962C8B-B14F-4D97-AF65-F5344CB8AC3E}">
        <p14:creationId xmlns:p14="http://schemas.microsoft.com/office/powerpoint/2010/main" val="394243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Team </a:t>
            </a:r>
            <a:r>
              <a:rPr lang="en-US" dirty="0">
                <a:solidFill>
                  <a:srgbClr val="800000"/>
                </a:solidFill>
              </a:rPr>
              <a:t>Programming Aspects</a:t>
            </a: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435608" y="1761302"/>
            <a:ext cx="7708392" cy="4487097"/>
          </a:xfrm>
        </p:spPr>
        <p:txBody>
          <a:bodyPr>
            <a:normAutofit/>
          </a:bodyPr>
          <a:lstStyle/>
          <a:p>
            <a:r>
              <a:rPr lang="en-US" dirty="0"/>
              <a:t>Software is built by </a:t>
            </a:r>
            <a:r>
              <a:rPr lang="en-US" dirty="0" smtClean="0"/>
              <a:t>teams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  <a:latin typeface="+mj-lt"/>
              </a:rPr>
              <a:t>How </a:t>
            </a:r>
            <a:r>
              <a:rPr lang="en-US" dirty="0">
                <a:solidFill>
                  <a:srgbClr val="FF6600"/>
                </a:solidFill>
                <a:latin typeface="+mj-lt"/>
              </a:rPr>
              <a:t>many LOC/day can John and Dave produce if they work together? </a:t>
            </a:r>
          </a:p>
          <a:p>
            <a:pPr lvl="1"/>
            <a:r>
              <a:rPr lang="en-US" dirty="0" smtClean="0">
                <a:latin typeface="+mj-lt"/>
              </a:rPr>
              <a:t>Suppose individual </a:t>
            </a:r>
            <a:r>
              <a:rPr lang="en-US" dirty="0">
                <a:latin typeface="+mj-lt"/>
              </a:rPr>
              <a:t>productivity is 100 LOC/</a:t>
            </a:r>
            <a:r>
              <a:rPr lang="en-US" dirty="0" smtClean="0">
                <a:latin typeface="+mj-lt"/>
              </a:rPr>
              <a:t>day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Communication </a:t>
            </a:r>
            <a:r>
              <a:rPr lang="en-US" dirty="0"/>
              <a:t>problems among team members</a:t>
            </a:r>
          </a:p>
        </p:txBody>
      </p:sp>
    </p:spTree>
    <p:extLst>
      <p:ext uri="{BB962C8B-B14F-4D97-AF65-F5344CB8AC3E}">
        <p14:creationId xmlns:p14="http://schemas.microsoft.com/office/powerpoint/2010/main" val="244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Team </a:t>
            </a:r>
            <a:r>
              <a:rPr lang="en-US" dirty="0" smtClean="0">
                <a:solidFill>
                  <a:srgbClr val="800000"/>
                </a:solidFill>
              </a:rPr>
              <a:t>Aspects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>
                <a:solidFill>
                  <a:srgbClr val="FF6600"/>
                </a:solidFill>
                <a:latin typeface="+mj-lt"/>
              </a:rPr>
              <a:t>Why does software have defects even though the programmers are very skilled?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dirty="0"/>
              <a:t>“competent programmer hypothesis</a:t>
            </a:r>
            <a:r>
              <a:rPr lang="en-US" sz="2800" dirty="0" smtClean="0"/>
              <a:t>”</a:t>
            </a:r>
            <a:endParaRPr lang="en-US" sz="2800" dirty="0" smtClean="0">
              <a:latin typeface="+mj-l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>
                <a:latin typeface="+mj-lt"/>
              </a:rPr>
              <a:t>Interfacing </a:t>
            </a:r>
            <a:r>
              <a:rPr lang="en-US" sz="3200" dirty="0">
                <a:latin typeface="+mj-lt"/>
              </a:rPr>
              <a:t>problems between modules</a:t>
            </a:r>
          </a:p>
          <a:p>
            <a:pPr marL="859536" lvl="1" indent="-457200">
              <a:spcBef>
                <a:spcPct val="40000"/>
              </a:spcBef>
            </a:pPr>
            <a:r>
              <a:rPr lang="en-US" dirty="0">
                <a:latin typeface="+mj-lt"/>
              </a:rPr>
              <a:t>In good software developed under a good process, </a:t>
            </a:r>
            <a:r>
              <a:rPr lang="en-US" dirty="0">
                <a:solidFill>
                  <a:srgbClr val="000099"/>
                </a:solidFill>
                <a:latin typeface="+mj-lt"/>
              </a:rPr>
              <a:t>most of bugs found during behavioral testing are due </a:t>
            </a:r>
            <a:r>
              <a:rPr lang="en-US" dirty="0" smtClean="0">
                <a:solidFill>
                  <a:srgbClr val="000099"/>
                </a:solidFill>
                <a:latin typeface="+mj-lt"/>
              </a:rPr>
              <a:t>to :</a:t>
            </a:r>
            <a:endParaRPr lang="en-US" dirty="0">
              <a:solidFill>
                <a:srgbClr val="000099"/>
              </a:solidFill>
              <a:latin typeface="+mj-lt"/>
            </a:endParaRPr>
          </a:p>
          <a:p>
            <a:pPr lvl="2">
              <a:spcBef>
                <a:spcPct val="40000"/>
              </a:spcBef>
            </a:pPr>
            <a:r>
              <a:rPr lang="en-US" sz="2200" dirty="0">
                <a:latin typeface="+mj-lt"/>
              </a:rPr>
              <a:t>Unpredictable interactions between </a:t>
            </a:r>
            <a:r>
              <a:rPr lang="en-US" sz="2200" dirty="0" smtClean="0">
                <a:latin typeface="+mj-lt"/>
              </a:rPr>
              <a:t>modules</a:t>
            </a:r>
            <a:r>
              <a:rPr lang="en-US" sz="2200" dirty="0">
                <a:latin typeface="+mj-lt"/>
              </a:rPr>
              <a:t>, or </a:t>
            </a:r>
          </a:p>
          <a:p>
            <a:pPr lvl="2">
              <a:spcBef>
                <a:spcPct val="40000"/>
              </a:spcBef>
            </a:pPr>
            <a:r>
              <a:rPr lang="en-US" sz="2200" dirty="0">
                <a:latin typeface="+mj-lt"/>
              </a:rPr>
              <a:t>Unpredictable side effects of seemly innocent </a:t>
            </a:r>
            <a:r>
              <a:rPr lang="en-US" sz="2200" dirty="0" smtClean="0">
                <a:latin typeface="+mj-lt"/>
              </a:rPr>
              <a:t>modules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61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290" y="274638"/>
            <a:ext cx="789139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There Is No Planning Phase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cannot plan at the beginning of the project —we do not yet know exactly what is to be </a:t>
            </a:r>
            <a:r>
              <a:rPr lang="en-US" dirty="0" smtClean="0"/>
              <a:t>built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Typically, planning </a:t>
            </a:r>
            <a:r>
              <a:rPr lang="en-US" dirty="0"/>
              <a:t>activities are carried out throughout the life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7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</a:t>
            </a:r>
            <a:r>
              <a:rPr lang="en-US" dirty="0" smtClean="0"/>
              <a:t>in the </a:t>
            </a:r>
            <a:r>
              <a:rPr lang="en-US" dirty="0"/>
              <a:t>Waterfall Model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689100"/>
            <a:ext cx="7498080" cy="4559300"/>
          </a:xfrm>
        </p:spPr>
        <p:txBody>
          <a:bodyPr>
            <a:normAutofit/>
          </a:bodyPr>
          <a:lstStyle/>
          <a:p>
            <a:r>
              <a:rPr lang="en-US" dirty="0"/>
              <a:t>Preliminary planning of the requirements and analysis phases at the start of the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/>
              <a:t>The software project management plan is drawn up when the specifications have been signed off by the </a:t>
            </a:r>
            <a:r>
              <a:rPr lang="en-US" dirty="0" smtClean="0"/>
              <a:t>client</a:t>
            </a:r>
            <a:endParaRPr lang="en-US" dirty="0"/>
          </a:p>
          <a:p>
            <a:r>
              <a:rPr lang="en-US" dirty="0"/>
              <a:t>Management needs to monitor the SPMP throughout the rest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638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There Is No Testing Phase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841500"/>
            <a:ext cx="7498080" cy="4406900"/>
          </a:xfrm>
        </p:spPr>
        <p:txBody>
          <a:bodyPr/>
          <a:lstStyle/>
          <a:p>
            <a:r>
              <a:rPr lang="en-US" dirty="0"/>
              <a:t>It is far too late to test after development and before </a:t>
            </a:r>
            <a:r>
              <a:rPr lang="en-US" dirty="0" smtClean="0"/>
              <a:t>delivery</a:t>
            </a:r>
          </a:p>
          <a:p>
            <a:endParaRPr lang="en-US" dirty="0"/>
          </a:p>
          <a:p>
            <a:r>
              <a:rPr lang="en-US" dirty="0"/>
              <a:t>Continual testing activities must be carried out throughout the life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</a:t>
            </a:r>
            <a:r>
              <a:rPr lang="en-US" dirty="0" smtClean="0"/>
              <a:t>in the </a:t>
            </a:r>
            <a:r>
              <a:rPr lang="en-US" dirty="0"/>
              <a:t>Waterfall Model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964990"/>
            <a:ext cx="7498080" cy="4283409"/>
          </a:xfrm>
        </p:spPr>
        <p:txBody>
          <a:bodyPr/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Build </a:t>
            </a:r>
            <a:r>
              <a:rPr lang="en-US" i="1" dirty="0">
                <a:solidFill>
                  <a:srgbClr val="0000FF"/>
                </a:solidFill>
              </a:rPr>
              <a:t>the system </a:t>
            </a:r>
            <a:r>
              <a:rPr lang="en-US" i="1" dirty="0" smtClean="0">
                <a:solidFill>
                  <a:srgbClr val="0000FF"/>
                </a:solidFill>
              </a:rPr>
              <a:t>right?</a:t>
            </a:r>
            <a:endParaRPr lang="en-US" i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Testing at the end of each phase (too late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Validation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i="1" dirty="0" smtClean="0">
                <a:solidFill>
                  <a:srgbClr val="0000FF"/>
                </a:solidFill>
              </a:rPr>
              <a:t>uilding </a:t>
            </a:r>
            <a:r>
              <a:rPr lang="en-US" i="1" dirty="0">
                <a:solidFill>
                  <a:srgbClr val="0000FF"/>
                </a:solidFill>
              </a:rPr>
              <a:t>the right </a:t>
            </a:r>
            <a:r>
              <a:rPr lang="en-US" i="1" dirty="0" smtClean="0">
                <a:solidFill>
                  <a:srgbClr val="0000FF"/>
                </a:solidFill>
              </a:rPr>
              <a:t>system?</a:t>
            </a:r>
            <a:endParaRPr lang="en-US" i="1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Testing </a:t>
            </a:r>
            <a:r>
              <a:rPr lang="en-US" dirty="0"/>
              <a:t>at the end of the project (far too late)</a:t>
            </a:r>
          </a:p>
        </p:txBody>
      </p:sp>
    </p:spTree>
    <p:extLst>
      <p:ext uri="{BB962C8B-B14F-4D97-AF65-F5344CB8AC3E}">
        <p14:creationId xmlns:p14="http://schemas.microsoft.com/office/powerpoint/2010/main" val="15247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1186054" y="228600"/>
            <a:ext cx="7575359" cy="839788"/>
          </a:xfrm>
        </p:spPr>
        <p:txBody>
          <a:bodyPr>
            <a:normAutofit/>
          </a:bodyPr>
          <a:lstStyle/>
          <a:p>
            <a:r>
              <a:rPr lang="en-US" sz="4400" dirty="0"/>
              <a:t>Standish Group Data</a:t>
            </a: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186054" y="1415857"/>
            <a:ext cx="2905931" cy="3503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on 9236  projects completed in 2004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dirty="0"/>
              <a:t> 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7780338" y="631190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Figure 1.1</a:t>
            </a:r>
          </a:p>
        </p:txBody>
      </p:sp>
      <p:pic>
        <p:nvPicPr>
          <p:cNvPr id="80913" name="Picture 17" descr="sch2333x_010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1181100"/>
            <a:ext cx="5089525" cy="508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Why No </a:t>
            </a:r>
            <a:r>
              <a:rPr lang="en-US" dirty="0">
                <a:solidFill>
                  <a:srgbClr val="800000"/>
                </a:solidFill>
              </a:rPr>
              <a:t>Documentation </a:t>
            </a:r>
            <a:r>
              <a:rPr lang="en-US" dirty="0" smtClean="0">
                <a:solidFill>
                  <a:srgbClr val="800000"/>
                </a:solidFill>
              </a:rPr>
              <a:t>Phase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2072826"/>
            <a:ext cx="7498080" cy="4175574"/>
          </a:xfrm>
        </p:spPr>
        <p:txBody>
          <a:bodyPr/>
          <a:lstStyle/>
          <a:p>
            <a:r>
              <a:rPr lang="en-US" dirty="0"/>
              <a:t>It is far too late to document after development and before </a:t>
            </a:r>
            <a:r>
              <a:rPr lang="en-US" dirty="0" smtClean="0"/>
              <a:t>delivery</a:t>
            </a:r>
          </a:p>
          <a:p>
            <a:endParaRPr lang="en-US" dirty="0"/>
          </a:p>
          <a:p>
            <a:r>
              <a:rPr lang="en-US" dirty="0"/>
              <a:t>Documentation activities must be performed in parallel with all other development and maintenance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Documentation Must </a:t>
            </a:r>
            <a:r>
              <a:rPr lang="en-US" sz="4000" dirty="0" smtClean="0"/>
              <a:t>Be </a:t>
            </a:r>
            <a:r>
              <a:rPr lang="en-US" sz="4000" dirty="0"/>
              <a:t>Current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629504"/>
            <a:ext cx="7498080" cy="4618895"/>
          </a:xfrm>
        </p:spPr>
        <p:txBody>
          <a:bodyPr>
            <a:normAutofit/>
          </a:bodyPr>
          <a:lstStyle/>
          <a:p>
            <a:r>
              <a:rPr lang="en-US" dirty="0"/>
              <a:t>Key individuals may leave before the documentation is </a:t>
            </a:r>
            <a:r>
              <a:rPr lang="en-US" dirty="0" smtClean="0"/>
              <a:t>complete</a:t>
            </a:r>
            <a:endParaRPr lang="en-US" dirty="0"/>
          </a:p>
          <a:p>
            <a:r>
              <a:rPr lang="en-US" dirty="0"/>
              <a:t>We cannot perform a phase without having the documentation of the previous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/>
              <a:t>We cannot test without </a:t>
            </a:r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/>
              <a:t>We cannot maintain without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2068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9B1D2B-FC73-7D41-BB6D-26C8E903FCD3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dirty="0" smtClean="0"/>
              <a:t>Comments on Comments</a:t>
            </a:r>
            <a:endParaRPr lang="en-US" sz="4400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752600"/>
            <a:ext cx="7403592" cy="4378325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+mj-lt"/>
              </a:rPr>
              <a:t>Comments: seemingly </a:t>
            </a:r>
            <a:r>
              <a:rPr lang="en-US" sz="3500" dirty="0">
                <a:latin typeface="+mj-lt"/>
              </a:rPr>
              <a:t>minor details, </a:t>
            </a:r>
            <a:r>
              <a:rPr lang="en-US" sz="3500" dirty="0" smtClean="0">
                <a:latin typeface="+mj-lt"/>
              </a:rPr>
              <a:t>great </a:t>
            </a:r>
            <a:r>
              <a:rPr lang="en-US" sz="3500" dirty="0">
                <a:latin typeface="+mj-lt"/>
              </a:rPr>
              <a:t>impact on the code quality</a:t>
            </a:r>
            <a:r>
              <a:rPr lang="en-US" sz="3500" dirty="0" smtClean="0">
                <a:latin typeface="+mj-lt"/>
              </a:rPr>
              <a:t>!</a:t>
            </a:r>
            <a:endParaRPr lang="en-US" altLang="ja-JP" dirty="0" smtClean="0">
              <a:latin typeface="+mj-lt"/>
            </a:endParaRPr>
          </a:p>
          <a:p>
            <a:pPr eaLnBrk="1" hangingPunct="1"/>
            <a:r>
              <a:rPr lang="en-US" altLang="ja-JP" dirty="0" smtClean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NO COMMENT</a:t>
            </a:r>
            <a:r>
              <a:rPr lang="en-US" altLang="ja-JP" dirty="0" smtClean="0">
                <a:latin typeface="+mj-lt"/>
              </a:rPr>
              <a:t>” - </a:t>
            </a:r>
            <a:r>
              <a:rPr lang="en-US" dirty="0" smtClean="0">
                <a:latin typeface="+mj-lt"/>
              </a:rPr>
              <a:t>comments </a:t>
            </a:r>
            <a:r>
              <a:rPr lang="en-US" dirty="0">
                <a:latin typeface="+mj-lt"/>
              </a:rPr>
              <a:t>may hide the bad smell of code </a:t>
            </a:r>
          </a:p>
          <a:p>
            <a:pPr lvl="2" eaLnBrk="1" hangingPunct="1"/>
            <a:r>
              <a:rPr lang="en-US" sz="2800" dirty="0">
                <a:latin typeface="+mj-lt"/>
              </a:rPr>
              <a:t>Code is poorly written, </a:t>
            </a:r>
          </a:p>
          <a:p>
            <a:pPr lvl="2" eaLnBrk="1" hangingPunct="1"/>
            <a:r>
              <a:rPr lang="en-US" sz="2800" dirty="0">
                <a:latin typeface="+mj-lt"/>
              </a:rPr>
              <a:t>Names are badly chosen, </a:t>
            </a:r>
          </a:p>
          <a:p>
            <a:r>
              <a:rPr lang="en-US" dirty="0" smtClean="0">
                <a:latin typeface="+mj-lt"/>
              </a:rPr>
              <a:t>Never </a:t>
            </a:r>
            <a:r>
              <a:rPr lang="en-US" dirty="0">
                <a:latin typeface="+mj-lt"/>
              </a:rPr>
              <a:t>write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+mj-lt"/>
              </a:rPr>
              <a:t>unnecessary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comments</a:t>
            </a:r>
          </a:p>
          <a:p>
            <a:pPr lvl="1" eaLnBrk="1" hangingPunct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0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The </a:t>
            </a:r>
            <a:r>
              <a:rPr lang="en-US" dirty="0">
                <a:solidFill>
                  <a:srgbClr val="800000"/>
                </a:solidFill>
              </a:rPr>
              <a:t>Object-Oriented Paradigm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181100" y="1447800"/>
            <a:ext cx="7752588" cy="4800600"/>
          </a:xfrm>
        </p:spPr>
        <p:txBody>
          <a:bodyPr>
            <a:normAutofit/>
          </a:bodyPr>
          <a:lstStyle/>
          <a:p>
            <a:r>
              <a:rPr lang="en-US" dirty="0"/>
              <a:t>The structured paradigm was successful initially</a:t>
            </a:r>
          </a:p>
          <a:p>
            <a:pPr lvl="1"/>
            <a:r>
              <a:rPr lang="en-US" dirty="0" smtClean="0"/>
              <a:t>Started </a:t>
            </a:r>
            <a:r>
              <a:rPr lang="en-US" dirty="0"/>
              <a:t>to fail with larger products </a:t>
            </a:r>
            <a:r>
              <a:rPr lang="en-US" dirty="0" smtClean="0"/>
              <a:t>(50+KLOC)</a:t>
            </a:r>
            <a:endParaRPr lang="en-US" dirty="0"/>
          </a:p>
          <a:p>
            <a:r>
              <a:rPr lang="en-US" dirty="0" err="1"/>
              <a:t>Postdelivery</a:t>
            </a:r>
            <a:r>
              <a:rPr lang="en-US" dirty="0"/>
              <a:t> maintenance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Today</a:t>
            </a:r>
            <a:r>
              <a:rPr lang="en-US" dirty="0"/>
              <a:t>, 70 to 80% of total </a:t>
            </a:r>
            <a:r>
              <a:rPr lang="en-US" dirty="0" smtClean="0"/>
              <a:t>effort</a:t>
            </a:r>
            <a:endParaRPr lang="en-US" dirty="0"/>
          </a:p>
          <a:p>
            <a:r>
              <a:rPr lang="en-US" dirty="0"/>
              <a:t>Reason: Classical methods are </a:t>
            </a:r>
          </a:p>
          <a:p>
            <a:pPr lvl="1"/>
            <a:r>
              <a:rPr lang="en-US" dirty="0"/>
              <a:t>Action oriented; or </a:t>
            </a:r>
          </a:p>
          <a:p>
            <a:pPr lvl="1"/>
            <a:r>
              <a:rPr lang="en-US" dirty="0"/>
              <a:t>Data oriented;</a:t>
            </a:r>
          </a:p>
          <a:p>
            <a:pPr lvl="1"/>
            <a:r>
              <a:rPr lang="en-US" dirty="0"/>
              <a:t>But not both</a:t>
            </a:r>
          </a:p>
        </p:txBody>
      </p:sp>
    </p:spTree>
    <p:extLst>
      <p:ext uri="{BB962C8B-B14F-4D97-AF65-F5344CB8AC3E}">
        <p14:creationId xmlns:p14="http://schemas.microsoft.com/office/powerpoint/2010/main" val="39974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OOP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244600" y="1676400"/>
            <a:ext cx="7505700" cy="4584699"/>
          </a:xfrm>
        </p:spPr>
        <p:txBody>
          <a:bodyPr>
            <a:normAutofit/>
          </a:bodyPr>
          <a:lstStyle/>
          <a:p>
            <a:pPr>
              <a:tabLst>
                <a:tab pos="2173288" algn="l"/>
              </a:tabLst>
            </a:pPr>
            <a:r>
              <a:rPr lang="en-US" dirty="0"/>
              <a:t>Both </a:t>
            </a:r>
            <a:r>
              <a:rPr lang="en-US" dirty="0" smtClean="0"/>
              <a:t>data and actions </a:t>
            </a:r>
            <a:r>
              <a:rPr lang="en-US" dirty="0"/>
              <a:t>are of equal </a:t>
            </a:r>
            <a:r>
              <a:rPr lang="en-US" dirty="0" smtClean="0"/>
              <a:t>importance</a:t>
            </a:r>
            <a:endParaRPr lang="en-US" dirty="0"/>
          </a:p>
          <a:p>
            <a:pPr>
              <a:tabLst>
                <a:tab pos="2173288" algn="l"/>
              </a:tabLst>
            </a:pPr>
            <a:r>
              <a:rPr lang="en-US" dirty="0"/>
              <a:t>Object: </a:t>
            </a:r>
          </a:p>
          <a:p>
            <a:pPr lvl="1">
              <a:tabLst>
                <a:tab pos="2173288" algn="l"/>
              </a:tabLst>
            </a:pPr>
            <a:r>
              <a:rPr lang="en-US" dirty="0"/>
              <a:t>A </a:t>
            </a:r>
            <a:r>
              <a:rPr lang="en-US" dirty="0" smtClean="0"/>
              <a:t>component </a:t>
            </a:r>
            <a:r>
              <a:rPr lang="en-US" dirty="0"/>
              <a:t>that incorporates both data and </a:t>
            </a:r>
            <a:r>
              <a:rPr lang="en-US" dirty="0" smtClean="0"/>
              <a:t>the actions </a:t>
            </a:r>
            <a:r>
              <a:rPr lang="en-US" dirty="0"/>
              <a:t>that are performed on that </a:t>
            </a:r>
            <a:r>
              <a:rPr lang="en-US" dirty="0" smtClean="0"/>
              <a:t>data</a:t>
            </a:r>
            <a:endParaRPr lang="en-US" dirty="0"/>
          </a:p>
          <a:p>
            <a:pPr>
              <a:tabLst>
                <a:tab pos="2173288" algn="l"/>
              </a:tabLst>
            </a:pPr>
            <a:r>
              <a:rPr lang="en-US" dirty="0"/>
              <a:t>Example</a:t>
            </a:r>
            <a:r>
              <a:rPr lang="en-US" dirty="0" smtClean="0"/>
              <a:t>: Bank account</a:t>
            </a:r>
            <a:endParaRPr lang="en-US" dirty="0"/>
          </a:p>
          <a:p>
            <a:pPr lvl="1">
              <a:tabLst>
                <a:tab pos="2173288" algn="l"/>
              </a:tabLst>
            </a:pPr>
            <a:r>
              <a:rPr lang="en-US" dirty="0" smtClean="0"/>
              <a:t>Data: balance</a:t>
            </a:r>
            <a:endParaRPr lang="en-US" dirty="0"/>
          </a:p>
          <a:p>
            <a:pPr lvl="1">
              <a:tabLst>
                <a:tab pos="2173288" algn="l"/>
              </a:tabLst>
            </a:pPr>
            <a:r>
              <a:rPr lang="en-US" dirty="0"/>
              <a:t>Actions: </a:t>
            </a:r>
            <a:r>
              <a:rPr lang="en-US" dirty="0" smtClean="0"/>
              <a:t> deposit</a:t>
            </a:r>
            <a:r>
              <a:rPr lang="en-US" dirty="0"/>
              <a:t>, withdraw, determine balance</a:t>
            </a:r>
          </a:p>
        </p:txBody>
      </p:sp>
    </p:spTree>
    <p:extLst>
      <p:ext uri="{BB962C8B-B14F-4D97-AF65-F5344CB8AC3E}">
        <p14:creationId xmlns:p14="http://schemas.microsoft.com/office/powerpoint/2010/main" val="11555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Characteristics of OOP?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Object/class</a:t>
            </a:r>
          </a:p>
          <a:p>
            <a:r>
              <a:rPr lang="en-US" dirty="0" smtClean="0"/>
              <a:t>Inheritance </a:t>
            </a:r>
          </a:p>
          <a:p>
            <a:r>
              <a:rPr lang="en-US" dirty="0" smtClean="0"/>
              <a:t>Polymorphism &amp; Dynamic Binding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274638"/>
            <a:ext cx="7727188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Theoretical Foundation of OOP</a:t>
            </a:r>
            <a:r>
              <a:rPr lang="en-US" dirty="0" smtClean="0">
                <a:solidFill>
                  <a:srgbClr val="FF6600"/>
                </a:solidFill>
              </a:rPr>
              <a:t>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Abstract </a:t>
            </a:r>
            <a:r>
              <a:rPr lang="en-US" dirty="0">
                <a:latin typeface="+mj-lt"/>
              </a:rPr>
              <a:t>Data Types </a:t>
            </a:r>
          </a:p>
          <a:p>
            <a:pPr lvl="1"/>
            <a:r>
              <a:rPr lang="en-US" dirty="0">
                <a:latin typeface="+mj-lt"/>
              </a:rPr>
              <a:t>A class is an ADT equipped with a possibly partial implementation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Inheritance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Subtyping?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53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Strengths of </a:t>
            </a:r>
            <a:r>
              <a:rPr lang="en-US" sz="4400" dirty="0" smtClean="0"/>
              <a:t>OOP</a:t>
            </a:r>
            <a:endParaRPr lang="en-US" sz="44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information hiding, </a:t>
            </a:r>
            <a:r>
              <a:rPr lang="en-US" dirty="0" err="1"/>
              <a:t>postdelivery</a:t>
            </a:r>
            <a:r>
              <a:rPr lang="en-US" dirty="0"/>
              <a:t> maintenance is safer</a:t>
            </a:r>
          </a:p>
          <a:p>
            <a:pPr lvl="1"/>
            <a:r>
              <a:rPr lang="en-US" dirty="0"/>
              <a:t>The chances of a regression fault are </a:t>
            </a:r>
            <a:r>
              <a:rPr lang="en-US" dirty="0" smtClean="0"/>
              <a:t>reduced</a:t>
            </a:r>
            <a:endParaRPr lang="en-US" dirty="0"/>
          </a:p>
          <a:p>
            <a:r>
              <a:rPr lang="en-US" dirty="0" smtClean="0"/>
              <a:t>Development </a:t>
            </a:r>
            <a:r>
              <a:rPr lang="en-US" dirty="0"/>
              <a:t>is easier</a:t>
            </a:r>
          </a:p>
          <a:p>
            <a:pPr lvl="1"/>
            <a:r>
              <a:rPr lang="en-US" dirty="0"/>
              <a:t>Objects generally have physical counterparts</a:t>
            </a:r>
          </a:p>
          <a:p>
            <a:pPr lvl="1"/>
            <a:r>
              <a:rPr lang="en-US" dirty="0"/>
              <a:t>This simplifies modeling 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Strengths of </a:t>
            </a:r>
            <a:r>
              <a:rPr lang="en-US" sz="4400" dirty="0" smtClean="0"/>
              <a:t>OOP - </a:t>
            </a:r>
            <a:r>
              <a:rPr lang="en-US" sz="4400" dirty="0" err="1" smtClean="0"/>
              <a:t>contd</a:t>
            </a:r>
            <a:endParaRPr lang="en-US" sz="44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725358"/>
            <a:ext cx="7498080" cy="4523042"/>
          </a:xfrm>
        </p:spPr>
        <p:txBody>
          <a:bodyPr/>
          <a:lstStyle/>
          <a:p>
            <a:r>
              <a:rPr lang="en-US" dirty="0" smtClean="0"/>
              <a:t>Well</a:t>
            </a:r>
            <a:r>
              <a:rPr lang="en-US" dirty="0"/>
              <a:t>-designed objects are independent units</a:t>
            </a:r>
          </a:p>
          <a:p>
            <a:pPr lvl="1"/>
            <a:r>
              <a:rPr lang="en-US" dirty="0"/>
              <a:t>Everything that relates to the real-world item being modeled is in the corresponding object</a:t>
            </a:r>
            <a:r>
              <a:rPr lang="en-US" dirty="0">
                <a:sym typeface="Wingdings" charset="0"/>
              </a:rPr>
              <a:t> — </a:t>
            </a:r>
            <a:r>
              <a:rPr lang="en-US" dirty="0"/>
              <a:t> </a:t>
            </a:r>
            <a:r>
              <a:rPr lang="en-US" i="1" dirty="0"/>
              <a:t>encapsulation</a:t>
            </a:r>
            <a:endParaRPr lang="en-US" dirty="0"/>
          </a:p>
          <a:p>
            <a:pPr lvl="1"/>
            <a:r>
              <a:rPr lang="en-US" dirty="0"/>
              <a:t>Communication is by sending </a:t>
            </a:r>
            <a:r>
              <a:rPr lang="en-US" i="1" dirty="0"/>
              <a:t>messages</a:t>
            </a:r>
            <a:endParaRPr lang="en-US" dirty="0"/>
          </a:p>
          <a:p>
            <a:pPr lvl="1"/>
            <a:r>
              <a:rPr lang="en-US" dirty="0"/>
              <a:t>This independence is enhanced by </a:t>
            </a:r>
            <a:r>
              <a:rPr lang="en-US" i="1" dirty="0"/>
              <a:t>responsibility-driven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Weaknesses of the </a:t>
            </a:r>
            <a:r>
              <a:rPr lang="en-US" sz="4400" dirty="0" smtClean="0"/>
              <a:t>OOP</a:t>
            </a:r>
            <a:endParaRPr lang="en-US" sz="4400" dirty="0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1604104"/>
            <a:ext cx="8077200" cy="46188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used correctly, </a:t>
            </a:r>
            <a:r>
              <a:rPr lang="en-US" dirty="0" smtClean="0"/>
              <a:t>it can </a:t>
            </a:r>
            <a:r>
              <a:rPr lang="en-US" dirty="0"/>
              <a:t>solve </a:t>
            </a:r>
            <a:r>
              <a:rPr lang="en-US" dirty="0" smtClean="0"/>
              <a:t>some, but not all, </a:t>
            </a:r>
            <a:r>
              <a:rPr lang="en-US" dirty="0"/>
              <a:t>of the problems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problems of its </a:t>
            </a:r>
            <a:r>
              <a:rPr lang="en-US" dirty="0" smtClean="0"/>
              <a:t>own</a:t>
            </a:r>
          </a:p>
          <a:p>
            <a:pPr lvl="1"/>
            <a:r>
              <a:rPr lang="en-US" dirty="0" smtClean="0"/>
              <a:t>Scripting - </a:t>
            </a:r>
            <a:r>
              <a:rPr lang="en-US" dirty="0" err="1"/>
              <a:t>Jython</a:t>
            </a:r>
            <a:endParaRPr lang="en-US" dirty="0" smtClean="0"/>
          </a:p>
          <a:p>
            <a:pPr lvl="1"/>
            <a:r>
              <a:rPr lang="en-US" dirty="0" smtClean="0"/>
              <a:t>Functional programming - </a:t>
            </a:r>
            <a:r>
              <a:rPr lang="en-US" dirty="0" err="1" smtClean="0"/>
              <a:t>Scala</a:t>
            </a:r>
            <a:r>
              <a:rPr lang="en-US" dirty="0" smtClean="0"/>
              <a:t> on Java VM</a:t>
            </a:r>
          </a:p>
          <a:p>
            <a:pPr lvl="1"/>
            <a:r>
              <a:rPr lang="en-US" dirty="0" smtClean="0"/>
              <a:t>Crosscutting concerns - </a:t>
            </a:r>
            <a:r>
              <a:rPr lang="en-US" dirty="0" err="1" smtClean="0"/>
              <a:t>AspectJ</a:t>
            </a:r>
            <a:endParaRPr lang="en-US" dirty="0"/>
          </a:p>
          <a:p>
            <a:r>
              <a:rPr lang="en-US" dirty="0" smtClean="0"/>
              <a:t>It is </a:t>
            </a:r>
            <a:r>
              <a:rPr lang="en-US" dirty="0"/>
              <a:t>the best alternative available today</a:t>
            </a:r>
          </a:p>
          <a:p>
            <a:pPr lvl="1"/>
            <a:r>
              <a:rPr lang="en-US" dirty="0"/>
              <a:t>However, it is certain to be </a:t>
            </a:r>
            <a:r>
              <a:rPr lang="en-US" dirty="0" err="1"/>
              <a:t>superceded</a:t>
            </a:r>
            <a:r>
              <a:rPr lang="en-US" dirty="0"/>
              <a:t> by something better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7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Cutter Consortium Data</a:t>
            </a:r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2002 survey of </a:t>
            </a:r>
            <a:r>
              <a:rPr lang="en-US" dirty="0" smtClean="0">
                <a:solidFill>
                  <a:schemeClr val="tx1"/>
                </a:solidFill>
              </a:rPr>
              <a:t>IT organizations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78% </a:t>
            </a:r>
            <a:r>
              <a:rPr lang="en-US" dirty="0" smtClean="0">
                <a:solidFill>
                  <a:schemeClr val="tx1"/>
                </a:solidFill>
              </a:rPr>
              <a:t>involved </a:t>
            </a:r>
            <a:r>
              <a:rPr lang="en-US" dirty="0">
                <a:solidFill>
                  <a:schemeClr val="tx1"/>
                </a:solidFill>
              </a:rPr>
              <a:t>in disputes ending in </a:t>
            </a:r>
            <a:r>
              <a:rPr lang="en-US" dirty="0" smtClean="0">
                <a:solidFill>
                  <a:schemeClr val="tx1"/>
                </a:solidFill>
              </a:rPr>
              <a:t>litigation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the organizations </a:t>
            </a:r>
            <a:r>
              <a:rPr lang="en-US" dirty="0" smtClean="0">
                <a:solidFill>
                  <a:schemeClr val="tx1"/>
                </a:solidFill>
              </a:rPr>
              <a:t>entered </a:t>
            </a:r>
            <a:r>
              <a:rPr lang="en-US" dirty="0">
                <a:solidFill>
                  <a:schemeClr val="tx1"/>
                </a:solidFill>
              </a:rPr>
              <a:t>into litigation: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67% of the disputes, the functionality </a:t>
            </a:r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>
                <a:solidFill>
                  <a:schemeClr val="tx1"/>
                </a:solidFill>
              </a:rPr>
              <a:t>delivered did not meet up to the claims of the developers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56% of the disputes, the promised delivery date slipped several times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45% of the disputes, the defects were so severe that the information system was unusable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Ethical </a:t>
            </a:r>
            <a:r>
              <a:rPr lang="en-US" dirty="0">
                <a:solidFill>
                  <a:srgbClr val="800000"/>
                </a:solidFill>
              </a:rPr>
              <a:t>Issues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Developers and maintainers need to be</a:t>
            </a:r>
          </a:p>
          <a:p>
            <a:pPr lvl="1"/>
            <a:r>
              <a:rPr lang="en-US" dirty="0"/>
              <a:t>Hard </a:t>
            </a:r>
            <a:r>
              <a:rPr lang="en-US" dirty="0" smtClean="0"/>
              <a:t>working, intelligent, sensible</a:t>
            </a:r>
            <a:endParaRPr lang="en-US" dirty="0"/>
          </a:p>
          <a:p>
            <a:pPr lvl="1"/>
            <a:r>
              <a:rPr lang="en-US" dirty="0"/>
              <a:t>Up to date and, above 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ethical</a:t>
            </a:r>
            <a:endParaRPr lang="en-US" dirty="0">
              <a:solidFill>
                <a:schemeClr val="tx2"/>
              </a:solidFill>
            </a:endParaRPr>
          </a:p>
          <a:p>
            <a:pPr lvl="2"/>
            <a:r>
              <a:rPr lang="en-US" sz="2800" dirty="0" smtClean="0"/>
              <a:t>Malicious code? white-collar crime, backdoor, malware</a:t>
            </a:r>
          </a:p>
          <a:p>
            <a:pPr lvl="2"/>
            <a:r>
              <a:rPr lang="en-US" sz="2800" dirty="0" smtClean="0"/>
              <a:t>Hacking?</a:t>
            </a:r>
            <a:endParaRPr lang="en-US" dirty="0" smtClean="0"/>
          </a:p>
          <a:p>
            <a:r>
              <a:rPr lang="en-US" dirty="0" smtClean="0"/>
              <a:t>IEEE</a:t>
            </a:r>
            <a:r>
              <a:rPr lang="en-US" dirty="0"/>
              <a:t>-CS ACM Software Engineering Code of Ethics and Professional Practice </a:t>
            </a:r>
            <a:r>
              <a:rPr lang="en-US" dirty="0">
                <a:hlinkClick r:id="rId3"/>
              </a:rPr>
              <a:t>www.acm.org/serving/se/code.htm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Software </a:t>
            </a:r>
            <a:r>
              <a:rPr lang="en-US" sz="4000" dirty="0" smtClean="0"/>
              <a:t>Development </a:t>
            </a:r>
            <a:r>
              <a:rPr lang="en-US" sz="4000" dirty="0"/>
              <a:t>Nightmare</a:t>
            </a:r>
          </a:p>
        </p:txBody>
      </p:sp>
      <p:pic>
        <p:nvPicPr>
          <p:cNvPr id="20482" name="Content Placeholder 4" descr="software_engineering_explained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914400"/>
            <a:ext cx="8153400" cy="5929313"/>
          </a:xfrm>
        </p:spPr>
      </p:pic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9D198F73-8E69-C043-B31D-2299C7BA0354}" type="slidenum">
              <a:rPr lang="en-US"/>
              <a:pPr eaLnBrk="1" hangingPunct="1"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3" y="350071"/>
            <a:ext cx="7456621" cy="5972908"/>
          </a:xfrm>
        </p:spPr>
      </p:pic>
    </p:spTree>
    <p:extLst>
      <p:ext uri="{BB962C8B-B14F-4D97-AF65-F5344CB8AC3E}">
        <p14:creationId xmlns:p14="http://schemas.microsoft.com/office/powerpoint/2010/main" val="407733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Sample </a:t>
            </a:r>
            <a:r>
              <a:rPr lang="en-US" sz="4400" dirty="0"/>
              <a:t>Software Failures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64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April 2014, “Heartbleed” bug in </a:t>
            </a:r>
            <a:r>
              <a:rPr lang="en-US" sz="2800" dirty="0" err="1" smtClean="0"/>
              <a:t>openSSL</a:t>
            </a:r>
            <a:endParaRPr lang="en-US" sz="2800" dirty="0" smtClean="0"/>
          </a:p>
          <a:p>
            <a:r>
              <a:rPr lang="en-US" sz="2800" dirty="0" smtClean="0"/>
              <a:t>Jan </a:t>
            </a:r>
            <a:r>
              <a:rPr lang="en-US" sz="2800" dirty="0"/>
              <a:t>10, 2013, Java 7 fails to restrict access to privileged code</a:t>
            </a:r>
          </a:p>
          <a:p>
            <a:r>
              <a:rPr lang="en-US" sz="2800" dirty="0" smtClean="0"/>
              <a:t>Nov</a:t>
            </a:r>
            <a:r>
              <a:rPr lang="en-US" sz="2800" dirty="0"/>
              <a:t>. 2012, “Google cancels </a:t>
            </a:r>
            <a:r>
              <a:rPr lang="en-US" sz="2800" dirty="0" smtClean="0"/>
              <a:t>Dec. </a:t>
            </a:r>
            <a:r>
              <a:rPr lang="en-US" sz="2800" dirty="0"/>
              <a:t>in Android 4.2”</a:t>
            </a:r>
          </a:p>
          <a:p>
            <a:r>
              <a:rPr lang="en-US" sz="2800" dirty="0" smtClean="0"/>
              <a:t>Mar </a:t>
            </a:r>
            <a:r>
              <a:rPr lang="en-US" sz="2800" dirty="0"/>
              <a:t>2012, the Initial Public Offering of the stock of a new stock exchange </a:t>
            </a:r>
            <a:r>
              <a:rPr lang="en-US" sz="2800" dirty="0" smtClean="0"/>
              <a:t>cancelled</a:t>
            </a:r>
          </a:p>
          <a:p>
            <a:r>
              <a:rPr lang="en-US" sz="2800" dirty="0"/>
              <a:t>A U.S. county found that their state's computer software assigned thousands of voters to invalid voting locations in November 2011 for an upcoming election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7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Sample Software Failures </a:t>
            </a:r>
            <a:r>
              <a:rPr lang="en-US" sz="4000" dirty="0" smtClean="0"/>
              <a:t>- </a:t>
            </a:r>
            <a:r>
              <a:rPr lang="en-US" sz="4000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5000"/>
              </a:spcBef>
            </a:pPr>
            <a:r>
              <a:rPr lang="en-US" dirty="0" smtClean="0"/>
              <a:t>NASA</a:t>
            </a:r>
            <a:r>
              <a:rPr lang="en-US" dirty="0"/>
              <a:t>, 1999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In Oct., the $125M Mars Climate Orbiter spacecraft was believed to be lost in space due to a </a:t>
            </a:r>
            <a:r>
              <a:rPr lang="en-US" dirty="0" smtClean="0"/>
              <a:t>data </a:t>
            </a:r>
            <a:r>
              <a:rPr lang="en-US" dirty="0"/>
              <a:t>conversion </a:t>
            </a:r>
            <a:r>
              <a:rPr lang="en-US" dirty="0" smtClean="0"/>
              <a:t>error</a:t>
            </a:r>
            <a:endParaRPr lang="en-US" dirty="0"/>
          </a:p>
          <a:p>
            <a:pPr lvl="2">
              <a:spcBef>
                <a:spcPct val="15000"/>
              </a:spcBef>
            </a:pPr>
            <a:r>
              <a:rPr lang="en-US" altLang="ja-JP" dirty="0" smtClean="0"/>
              <a:t>Software </a:t>
            </a:r>
            <a:r>
              <a:rPr lang="en-US" altLang="ja-JP" dirty="0"/>
              <a:t>used certain data in English units that should have been in metric </a:t>
            </a:r>
            <a:r>
              <a:rPr lang="en-US" altLang="ja-JP" dirty="0" smtClean="0"/>
              <a:t>units</a:t>
            </a:r>
            <a:endParaRPr lang="en-US" altLang="ja-JP" dirty="0"/>
          </a:p>
          <a:p>
            <a:pPr lvl="1">
              <a:spcBef>
                <a:spcPct val="15000"/>
              </a:spcBef>
            </a:pPr>
            <a:r>
              <a:rPr lang="en-US" dirty="0" smtClean="0"/>
              <a:t>In </a:t>
            </a:r>
            <a:r>
              <a:rPr lang="en-US" dirty="0"/>
              <a:t>Dec., </a:t>
            </a:r>
            <a:r>
              <a:rPr lang="en-US" altLang="ja-JP" dirty="0" smtClean="0"/>
              <a:t>the </a:t>
            </a:r>
            <a:r>
              <a:rPr lang="en-US" altLang="ja-JP" dirty="0"/>
              <a:t>$165M Mars Polar Lander probe was destroyed in its final descent to the planet </a:t>
            </a:r>
            <a:endParaRPr lang="en-US" altLang="ja-JP" i="1" dirty="0" smtClean="0"/>
          </a:p>
          <a:p>
            <a:pPr lvl="2">
              <a:spcBef>
                <a:spcPct val="15000"/>
              </a:spcBef>
            </a:pPr>
            <a:r>
              <a:rPr lang="en-US" altLang="ja-JP" dirty="0" smtClean="0"/>
              <a:t>Its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software </a:t>
            </a:r>
            <a:r>
              <a:rPr lang="en-US" altLang="ja-JP" dirty="0"/>
              <a:t>shut the engines off 100 feet above the surface</a:t>
            </a:r>
            <a:r>
              <a:rPr lang="en-US" altLang="ja-JP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251</TotalTime>
  <Words>2031</Words>
  <Application>Microsoft Office PowerPoint</Application>
  <PresentationFormat>On-screen Show (4:3)</PresentationFormat>
  <Paragraphs>348</Paragraphs>
  <Slides>50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ＭＳ ゴシック</vt:lpstr>
      <vt:lpstr>ＭＳ Ｐゴシック</vt:lpstr>
      <vt:lpstr>Arial</vt:lpstr>
      <vt:lpstr>Calibri</vt:lpstr>
      <vt:lpstr>Gill Sans MT</vt:lpstr>
      <vt:lpstr>Lucida Sans Unicode</vt:lpstr>
      <vt:lpstr>Verdana</vt:lpstr>
      <vt:lpstr>Wingdings</vt:lpstr>
      <vt:lpstr>Wingdings 2</vt:lpstr>
      <vt:lpstr>Solstice</vt:lpstr>
      <vt:lpstr>CS 471/571</vt:lpstr>
      <vt:lpstr>Outline</vt:lpstr>
      <vt:lpstr>Motivation</vt:lpstr>
      <vt:lpstr>Standish Group Data</vt:lpstr>
      <vt:lpstr>Cutter Consortium Data</vt:lpstr>
      <vt:lpstr>Software Development Nightmare</vt:lpstr>
      <vt:lpstr>PowerPoint Presentation</vt:lpstr>
      <vt:lpstr>Sample Software Failures </vt:lpstr>
      <vt:lpstr>Sample Software Failures - cont</vt:lpstr>
      <vt:lpstr>Definitions</vt:lpstr>
      <vt:lpstr>Definitions – cont’d</vt:lpstr>
      <vt:lpstr>Software Quality: McCall’s Model</vt:lpstr>
      <vt:lpstr>Correctness: Is x := y + 1 Correct?</vt:lpstr>
      <vt:lpstr>Correctness:  Whose Fault?</vt:lpstr>
      <vt:lpstr>Reliability</vt:lpstr>
      <vt:lpstr>Development Phases</vt:lpstr>
      <vt:lpstr>Typical Classical Phases</vt:lpstr>
      <vt:lpstr>Typical Classical Phases (contd)</vt:lpstr>
      <vt:lpstr>Typical Classical Phases (contd)</vt:lpstr>
      <vt:lpstr>Maintenance Aspects</vt:lpstr>
      <vt:lpstr>Time (= Cost) of Postdelivery Maintenance</vt:lpstr>
      <vt:lpstr>Classical Maintenance View</vt:lpstr>
      <vt:lpstr>Maintenance vs Development -1</vt:lpstr>
      <vt:lpstr>Maintenance vs Development -2 </vt:lpstr>
      <vt:lpstr>Maintenance vs Development -3 </vt:lpstr>
      <vt:lpstr>PowerPoint Presentation</vt:lpstr>
      <vt:lpstr>Modern Maintenance Definition</vt:lpstr>
      <vt:lpstr>Modern Maintenance Definition (contd)</vt:lpstr>
      <vt:lpstr>Maintenance Terminology in This Book</vt:lpstr>
      <vt:lpstr>Economic Aspects</vt:lpstr>
      <vt:lpstr>Requirements, Analysis, and Design Aspects</vt:lpstr>
      <vt:lpstr>Costs of Fault Detection and Correction</vt:lpstr>
      <vt:lpstr>Fault Detection and Correction - cont</vt:lpstr>
      <vt:lpstr>Team Programming Aspects</vt:lpstr>
      <vt:lpstr>Team Aspects – cont’d</vt:lpstr>
      <vt:lpstr>Why There Is No Planning Phase</vt:lpstr>
      <vt:lpstr>Planning in the Waterfall Model</vt:lpstr>
      <vt:lpstr>Why There Is No Testing Phase</vt:lpstr>
      <vt:lpstr>Testing in the Waterfall Model</vt:lpstr>
      <vt:lpstr>Why No Documentation Phase</vt:lpstr>
      <vt:lpstr>Documentation Must Be Current</vt:lpstr>
      <vt:lpstr>Comments on Comments</vt:lpstr>
      <vt:lpstr>The Object-Oriented Paradigm</vt:lpstr>
      <vt:lpstr>The OOP (contd)</vt:lpstr>
      <vt:lpstr>Characteristics of OOP?</vt:lpstr>
      <vt:lpstr>Theoretical Foundation of OOP?</vt:lpstr>
      <vt:lpstr>Strengths of OOP</vt:lpstr>
      <vt:lpstr>Strengths of OOP - contd</vt:lpstr>
      <vt:lpstr>Weaknesses of the OOP</vt:lpstr>
      <vt:lpstr>Ethical Issues</vt:lpstr>
    </vt:vector>
  </TitlesOfParts>
  <Company>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471/571</dc:title>
  <dc:creator>Dianxiang Xu</dc:creator>
  <cp:lastModifiedBy>Dianxiang Xu</cp:lastModifiedBy>
  <cp:revision>91</cp:revision>
  <dcterms:created xsi:type="dcterms:W3CDTF">2013-08-19T20:32:36Z</dcterms:created>
  <dcterms:modified xsi:type="dcterms:W3CDTF">2014-08-26T21:21:18Z</dcterms:modified>
</cp:coreProperties>
</file>