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61" r:id="rId6"/>
    <p:sldId id="262" r:id="rId7"/>
    <p:sldId id="333" r:id="rId8"/>
    <p:sldId id="334" r:id="rId9"/>
    <p:sldId id="264" r:id="rId10"/>
    <p:sldId id="266" r:id="rId11"/>
    <p:sldId id="268" r:id="rId12"/>
    <p:sldId id="271" r:id="rId13"/>
    <p:sldId id="272" r:id="rId14"/>
    <p:sldId id="332" r:id="rId15"/>
    <p:sldId id="273" r:id="rId16"/>
    <p:sldId id="274" r:id="rId17"/>
    <p:sldId id="276" r:id="rId18"/>
    <p:sldId id="277" r:id="rId19"/>
    <p:sldId id="278" r:id="rId20"/>
    <p:sldId id="280" r:id="rId21"/>
    <p:sldId id="281" r:id="rId22"/>
    <p:sldId id="283" r:id="rId23"/>
    <p:sldId id="284" r:id="rId24"/>
    <p:sldId id="286" r:id="rId25"/>
    <p:sldId id="287" r:id="rId26"/>
    <p:sldId id="337" r:id="rId27"/>
    <p:sldId id="292" r:id="rId28"/>
    <p:sldId id="293" r:id="rId29"/>
    <p:sldId id="297" r:id="rId30"/>
    <p:sldId id="336" r:id="rId31"/>
    <p:sldId id="335" r:id="rId32"/>
    <p:sldId id="298" r:id="rId33"/>
    <p:sldId id="299" r:id="rId34"/>
    <p:sldId id="301" r:id="rId35"/>
    <p:sldId id="302" r:id="rId36"/>
    <p:sldId id="305" r:id="rId37"/>
    <p:sldId id="323" r:id="rId38"/>
    <p:sldId id="324" r:id="rId39"/>
    <p:sldId id="325" r:id="rId40"/>
    <p:sldId id="327" r:id="rId41"/>
    <p:sldId id="328" r:id="rId42"/>
    <p:sldId id="329" r:id="rId43"/>
    <p:sldId id="330" r:id="rId44"/>
    <p:sldId id="33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54" autoAdjust="0"/>
  </p:normalViewPr>
  <p:slideViewPr>
    <p:cSldViewPr snapToGrid="0" snapToObjects="1">
      <p:cViewPr varScale="1">
        <p:scale>
          <a:sx n="78" d="100"/>
          <a:sy n="78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8A9F7-62BB-FA4C-9C53-955DB8A33520}" type="datetimeFigureOut">
              <a:rPr lang="en-US" smtClean="0"/>
              <a:t>9/22/13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173DA-3BDC-4944-AC89-26A20ACF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3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04006-2C42-DD44-AA8C-35E0474D6084}" type="slidenum">
              <a:rPr lang="en-US"/>
              <a:pPr/>
              <a:t>2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20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6A3B7-64FE-3E4B-BAB9-68411EFA844D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00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F44FE-70EB-0142-8074-76471B10E1FC}" type="slidenum">
              <a:rPr lang="en-US"/>
              <a:pPr/>
              <a:t>12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CED78-9140-3A4A-B73C-4176E35DBE91}" type="slidenum">
              <a:rPr lang="en-US"/>
              <a:pPr/>
              <a:t>13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6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1DB32-492E-4040-AB18-721CBF72F4BC}" type="slidenum">
              <a:rPr lang="en-US"/>
              <a:pPr/>
              <a:t>15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r>
              <a:rPr lang="en-US" baseline="0" dirty="0" smtClean="0"/>
              <a:t>s A, B, C, D can be new features or new phases. The unified process has four phases: inception, elaboration, construction, and transition.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36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9EF4D-AEB8-9747-925B-216A5ABAF871}" type="slidenum">
              <a:rPr lang="en-US"/>
              <a:pPr/>
              <a:t>16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4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C5AEF8-53B0-154C-82D9-343104DE8493}" type="slidenum">
              <a:rPr lang="en-US"/>
              <a:pPr/>
              <a:t>17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7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C6158-B0C9-E443-8553-4711C91F4734}" type="slidenum">
              <a:rPr lang="en-US"/>
              <a:pPr/>
              <a:t>18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3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0C095-79D7-D942-B618-F8F5719AA19C}" type="slidenum">
              <a:rPr lang="en-US"/>
              <a:pPr/>
              <a:t>19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2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69312-DC91-3449-8325-5A40BD7F0FF6}" type="slidenum">
              <a:rPr lang="en-US"/>
              <a:pPr/>
              <a:t>20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28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25D28-1022-194E-B40E-18A7227936DA}" type="slidenum">
              <a:rPr lang="en-US"/>
              <a:pPr/>
              <a:t>21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Episodes 2, 3: Corrective maintenance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Episode 4: Perfective 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6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0BAD-F19B-FD42-820C-2D739E65B5DC}" type="slidenum">
              <a:rPr lang="en-US"/>
              <a:pPr/>
              <a:t>3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21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215002-DD28-D744-BFAE-CED2F4427389}" type="slidenum">
              <a:rPr lang="en-US"/>
              <a:pPr/>
              <a:t>22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98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AF9F9-923C-A845-A868-5B1DAC8DA8E8}" type="slidenum">
              <a:rPr lang="en-US"/>
              <a:pPr/>
              <a:t>23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39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64006-8C91-8342-A215-6159E581EABB}" type="slidenum">
              <a:rPr lang="en-US"/>
              <a:pPr/>
              <a:t>24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40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0198B-BFEB-6A42-B816-56FFEAF22B46}" type="slidenum">
              <a:rPr lang="en-US"/>
              <a:pPr/>
              <a:t>25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2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93CB30-1AE2-744F-A5CE-301A52B5E159}" type="slidenum">
              <a:rPr lang="en-US"/>
              <a:pPr/>
              <a:t>27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11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C010C-95B6-7A4D-B505-1E06EF5445F8}" type="slidenum">
              <a:rPr lang="en-US"/>
              <a:pPr/>
              <a:t>28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81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8B63C-C3FE-894E-B005-EF21E99A0C42}" type="slidenum">
              <a:rPr lang="en-US"/>
              <a:pPr/>
              <a:t>29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47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03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06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45102-77DF-3E43-90BE-565B4F32AF11}" type="slidenum">
              <a:rPr lang="en-US"/>
              <a:pPr/>
              <a:t>32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AD760-0CBA-3947-BADD-BD0A2185922E}" type="slidenum">
              <a:rPr lang="en-US"/>
              <a:pPr/>
              <a:t>4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6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BD6AF8-0E84-7445-A4A5-71707D2EFC08}" type="slidenum">
              <a:rPr lang="en-US"/>
              <a:pPr/>
              <a:t>33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3725C-1EE6-F84F-99B8-36199DB44065}" type="slidenum">
              <a:rPr lang="en-US"/>
              <a:pPr/>
              <a:t>34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0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1B1F84-E6A9-DE49-8AAE-4312A50FD26C}" type="slidenum">
              <a:rPr lang="en-US"/>
              <a:pPr/>
              <a:t>35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99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B71B9-CCD0-454D-885D-1C2DA2C354F9}" type="slidenum">
              <a:rPr lang="en-US"/>
              <a:pPr/>
              <a:t>36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Open-source software production has attracted some of the world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finest software experts. They can function effectively without specifications or designs</a:t>
            </a:r>
          </a:p>
          <a:p>
            <a:r>
              <a:rPr lang="en-US" dirty="0" smtClean="0"/>
              <a:t>However, eventually a point will be reached when the open-source product is no longer maintainable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9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72A81-438E-0A4C-9553-85F489F2DB4D}" type="slidenum">
              <a:rPr lang="en-US"/>
              <a:pPr/>
              <a:t>37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Originally,</a:t>
            </a:r>
            <a:r>
              <a:rPr lang="en-US" baseline="0" dirty="0" smtClean="0"/>
              <a:t> </a:t>
            </a:r>
            <a:r>
              <a:rPr lang="en-US" dirty="0" smtClean="0"/>
              <a:t>David </a:t>
            </a:r>
            <a:r>
              <a:rPr lang="en-US" dirty="0" err="1" smtClean="0"/>
              <a:t>Yoffie</a:t>
            </a:r>
            <a:r>
              <a:rPr lang="en-US" dirty="0" smtClean="0"/>
              <a:t> of Harvard University and Michael </a:t>
            </a:r>
            <a:r>
              <a:rPr lang="en-US" dirty="0" err="1" smtClean="0"/>
              <a:t>Cusumano</a:t>
            </a:r>
            <a:r>
              <a:rPr lang="en-US" dirty="0" smtClean="0"/>
              <a:t> of MIT studied</a:t>
            </a:r>
            <a:r>
              <a:rPr lang="en-US" baseline="0" dirty="0" smtClean="0"/>
              <a:t> the </a:t>
            </a:r>
            <a:r>
              <a:rPr lang="en-US" dirty="0" smtClean="0"/>
              <a:t>commonalities between processes Microsoft used in developing Internet Explorer and those Netscape Communications Corp. used in developing Netscape Communicator.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49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4EE6B-BADD-B446-9ACD-1A160DD78526}" type="slidenum">
              <a:rPr lang="en-US"/>
              <a:pPr/>
              <a:t>38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6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A8150-BF88-7D4E-93C3-44D30D5A24E1}" type="slidenum">
              <a:rPr lang="en-US"/>
              <a:pPr/>
              <a:t>39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563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C07A6-66DE-E846-8C1F-FD25652B984F}" type="slidenum">
              <a:rPr lang="en-US"/>
              <a:pPr/>
              <a:t>40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34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BB828-C5E0-B94F-B854-D7718A68DAF2}" type="slidenum">
              <a:rPr lang="en-US"/>
              <a:pPr/>
              <a:t>41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Radial dimension: cumulative cost to date;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Angular dimension: progress through the spiral;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circle (phase) begins in the top-left quadrant;</a:t>
            </a:r>
          </a:p>
        </p:txBody>
      </p:sp>
    </p:spTree>
    <p:extLst>
      <p:ext uri="{BB962C8B-B14F-4D97-AF65-F5344CB8AC3E}">
        <p14:creationId xmlns:p14="http://schemas.microsoft.com/office/powerpoint/2010/main" val="16802198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D85A3-7960-B341-8AD1-E0C90BA64641}" type="slidenum">
              <a:rPr lang="en-US"/>
              <a:pPr/>
              <a:t>42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5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5BC66-A1E9-4444-ABBC-812602AD15FF}" type="slidenum">
              <a:rPr lang="en-US"/>
              <a:pPr/>
              <a:t>5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4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E8EC4-CB78-3F43-9B54-49472215219A}" type="slidenum">
              <a:rPr lang="en-US"/>
              <a:pPr/>
              <a:t>43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84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5F0B5-2288-534C-A5D2-F7AD1625E2FA}" type="slidenum">
              <a:rPr lang="en-US"/>
              <a:pPr/>
              <a:t>44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8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0BFF9-94EA-DD40-9A3F-EF8BD8AD56F5}" type="slidenum">
              <a:rPr lang="en-US"/>
              <a:pPr/>
              <a:t>6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9ED13-FD08-494B-82E1-EB0625094CE2}" type="slidenum">
              <a:rPr lang="en-US"/>
              <a:pPr/>
              <a:t>7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5D710-ED4D-F54A-A72C-9896675995FF}" type="slidenum">
              <a:rPr lang="en-US"/>
              <a:pPr/>
              <a:t>8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9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A1703-0889-E24E-9E5E-5486ADA23C0B}" type="slidenum">
              <a:rPr lang="en-US"/>
              <a:pPr/>
              <a:t>9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30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83F90-AF4D-2D4C-8C1F-72F58A8F7E86}" type="slidenum">
              <a:rPr lang="en-US"/>
              <a:pPr/>
              <a:t>10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9/22/13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068388"/>
            <a:ext cx="4189413" cy="578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68388"/>
            <a:ext cx="4191000" cy="578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1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9/22/13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err="1" smtClean="0"/>
              <a:t>Ch</a:t>
            </a:r>
            <a:r>
              <a:rPr lang="en-US" sz="4000" dirty="0" smtClean="0"/>
              <a:t> 2 Software Life Cycle Models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566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Teal </a:t>
            </a:r>
            <a:r>
              <a:rPr lang="en-US" dirty="0"/>
              <a:t>Tractors Mini Case Study</a:t>
            </a:r>
            <a:endParaRPr lang="en-US" b="1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5131" y="1447800"/>
            <a:ext cx="7678557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While the Teal Tractors software </a:t>
            </a:r>
            <a:r>
              <a:rPr lang="en-US" dirty="0" smtClean="0"/>
              <a:t>is </a:t>
            </a:r>
            <a:r>
              <a:rPr lang="en-US" dirty="0"/>
              <a:t>being constructed, the requirements change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company is expanding into </a:t>
            </a:r>
            <a:r>
              <a:rPr lang="en-US" dirty="0" smtClean="0"/>
              <a:t>Canada</a:t>
            </a:r>
            <a:endParaRPr lang="en-US" dirty="0"/>
          </a:p>
          <a:p>
            <a:r>
              <a:rPr lang="en-US" dirty="0"/>
              <a:t>Changes </a:t>
            </a:r>
            <a:r>
              <a:rPr lang="en-US" dirty="0" smtClean="0"/>
              <a:t>needed:</a:t>
            </a:r>
            <a:endParaRPr lang="en-US" dirty="0"/>
          </a:p>
          <a:p>
            <a:pPr lvl="1"/>
            <a:r>
              <a:rPr lang="en-US" dirty="0"/>
              <a:t>Additional sales regions must be added</a:t>
            </a:r>
          </a:p>
          <a:p>
            <a:pPr lvl="1"/>
            <a:r>
              <a:rPr lang="en-US" dirty="0" smtClean="0"/>
              <a:t>Canadian </a:t>
            </a:r>
            <a:r>
              <a:rPr lang="en-US" dirty="0"/>
              <a:t>taxes and other business aspects </a:t>
            </a:r>
            <a:r>
              <a:rPr lang="en-US" dirty="0" smtClean="0"/>
              <a:t>are </a:t>
            </a:r>
            <a:r>
              <a:rPr lang="en-US" dirty="0"/>
              <a:t>handled differently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different </a:t>
            </a:r>
            <a:r>
              <a:rPr lang="en-US" dirty="0" smtClean="0"/>
              <a:t>currencies: </a:t>
            </a:r>
            <a:r>
              <a:rPr lang="en-US" dirty="0"/>
              <a:t>USD and </a:t>
            </a:r>
            <a:r>
              <a:rPr lang="en-US" dirty="0" smtClean="0"/>
              <a:t>CAD</a:t>
            </a:r>
          </a:p>
          <a:p>
            <a:r>
              <a:rPr lang="en-US" dirty="0" smtClean="0"/>
              <a:t>The </a:t>
            </a:r>
            <a:r>
              <a:rPr lang="en-US" dirty="0"/>
              <a:t>changes may be </a:t>
            </a:r>
            <a:r>
              <a:rPr lang="en-US" dirty="0" smtClean="0"/>
              <a:t>great </a:t>
            </a:r>
            <a:r>
              <a:rPr lang="en-US" dirty="0"/>
              <a:t>for the </a:t>
            </a:r>
            <a:r>
              <a:rPr lang="en-US" dirty="0" smtClean="0"/>
              <a:t>company</a:t>
            </a:r>
          </a:p>
          <a:p>
            <a:pPr lvl="1"/>
            <a:r>
              <a:rPr lang="en-US" dirty="0" smtClean="0"/>
              <a:t>But disastrous </a:t>
            </a:r>
            <a:r>
              <a:rPr lang="en-US" dirty="0"/>
              <a:t>for the software </a:t>
            </a:r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8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Moving Target Problem</a:t>
            </a:r>
            <a:endParaRPr lang="en-US" b="1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96" y="1447800"/>
            <a:ext cx="7619492" cy="4800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 change in the requirements while the software product is being </a:t>
            </a:r>
            <a:r>
              <a:rPr lang="en-US" dirty="0" smtClean="0">
                <a:solidFill>
                  <a:schemeClr val="tx1"/>
                </a:solidFill>
              </a:rPr>
              <a:t>developed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Even if the reasons </a:t>
            </a:r>
            <a:r>
              <a:rPr lang="en-US" dirty="0" smtClean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chemeClr val="tx1"/>
                </a:solidFill>
              </a:rPr>
              <a:t>good, the software product can be adversely impacted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Change can </a:t>
            </a:r>
            <a:r>
              <a:rPr lang="en-US" dirty="0"/>
              <a:t>potentially cause a </a:t>
            </a:r>
            <a:r>
              <a:rPr lang="en-US" i="1" dirty="0"/>
              <a:t>regression fault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there are too many </a:t>
            </a:r>
            <a:r>
              <a:rPr lang="en-US" dirty="0" smtClean="0"/>
              <a:t>changes, the </a:t>
            </a:r>
            <a:r>
              <a:rPr lang="en-US" dirty="0"/>
              <a:t>entire product may have to be redesigned and </a:t>
            </a:r>
            <a:r>
              <a:rPr lang="en-US" dirty="0" smtClean="0"/>
              <a:t>re-implemented.</a:t>
            </a:r>
          </a:p>
          <a:p>
            <a:pPr>
              <a:lnSpc>
                <a:spcPct val="90000"/>
              </a:lnSpc>
            </a:pPr>
            <a:r>
              <a:rPr lang="en-US" dirty="0"/>
              <a:t>Change is inevitable</a:t>
            </a:r>
          </a:p>
          <a:p>
            <a:pPr lvl="1"/>
            <a:r>
              <a:rPr lang="en-US" dirty="0"/>
              <a:t>Growing companies are always going to change</a:t>
            </a:r>
          </a:p>
          <a:p>
            <a:pPr lvl="1"/>
            <a:r>
              <a:rPr lang="en-US" dirty="0"/>
              <a:t>If the individual calling for changes has sufficient clout, nothing can be done about it</a:t>
            </a:r>
            <a:endParaRPr lang="en-US" sz="2000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9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</a:t>
            </a:r>
            <a:r>
              <a:rPr lang="en-US" dirty="0"/>
              <a:t>and </a:t>
            </a:r>
            <a:r>
              <a:rPr lang="en-US" dirty="0" err="1"/>
              <a:t>Incrementation</a:t>
            </a:r>
            <a:endParaRPr lang="en-US" b="1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 life, we cannot speak about </a:t>
            </a:r>
            <a:r>
              <a:rPr lang="en-US" altLang="ja-JP" dirty="0" smtClean="0">
                <a:latin typeface="Arial"/>
              </a:rPr>
              <a:t>“</a:t>
            </a:r>
            <a:r>
              <a:rPr lang="en-US" dirty="0" smtClean="0"/>
              <a:t>the </a:t>
            </a:r>
            <a:r>
              <a:rPr lang="en-US" dirty="0"/>
              <a:t>analysis </a:t>
            </a:r>
            <a:r>
              <a:rPr lang="en-US" dirty="0" smtClean="0"/>
              <a:t>phase</a:t>
            </a:r>
            <a:r>
              <a:rPr lang="en-US" altLang="ja-JP" dirty="0" smtClean="0">
                <a:latin typeface="Arial"/>
              </a:rPr>
              <a:t>”</a:t>
            </a:r>
            <a:endParaRPr lang="en-US" dirty="0"/>
          </a:p>
          <a:p>
            <a:pPr lvl="1"/>
            <a:r>
              <a:rPr lang="en-US" dirty="0"/>
              <a:t>Instead, the operations of the analysis phase are spread out over the life cycle</a:t>
            </a:r>
          </a:p>
          <a:p>
            <a:endParaRPr lang="en-US" dirty="0"/>
          </a:p>
          <a:p>
            <a:r>
              <a:rPr lang="en-US" dirty="0"/>
              <a:t>The basic software development process is iterative </a:t>
            </a:r>
          </a:p>
          <a:p>
            <a:pPr lvl="1"/>
            <a:r>
              <a:rPr lang="en-US" dirty="0"/>
              <a:t>Each successive version is intended to be closer to its target than its predecessor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6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Complexity: Miller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s Law: </a:t>
            </a:r>
            <a:r>
              <a:rPr lang="en-US" altLang="ja-JP" sz="4400" dirty="0"/>
              <a:t>7 </a:t>
            </a:r>
            <a:r>
              <a:rPr lang="en-US" altLang="ja-JP" sz="4400" dirty="0">
                <a:sym typeface="Symbol" charset="0"/>
              </a:rPr>
              <a:t> 2 </a:t>
            </a:r>
            <a:endParaRPr lang="en-US" b="1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 any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one time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we can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concentrate on approximately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seven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chunks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(units of information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lang="en-US" dirty="0" smtClean="0">
                <a:latin typeface="+mj-lt"/>
                <a:sym typeface="Symbol" charset="0"/>
              </a:rPr>
              <a:t># </a:t>
            </a:r>
            <a:r>
              <a:rPr lang="en-US" dirty="0">
                <a:latin typeface="+mj-lt"/>
                <a:sym typeface="Symbol" charset="0"/>
              </a:rPr>
              <a:t>of </a:t>
            </a:r>
            <a:r>
              <a:rPr lang="en-US" dirty="0" smtClean="0">
                <a:latin typeface="+mj-lt"/>
                <a:sym typeface="Symbol" charset="0"/>
              </a:rPr>
              <a:t>units </a:t>
            </a:r>
            <a:r>
              <a:rPr lang="en-US" dirty="0">
                <a:latin typeface="+mj-lt"/>
                <a:sym typeface="Symbol" charset="0"/>
              </a:rPr>
              <a:t>a programmer must process to understand a complex decision is  f(2</a:t>
            </a:r>
            <a:r>
              <a:rPr lang="en-US" baseline="30000" dirty="0">
                <a:latin typeface="+mj-lt"/>
                <a:sym typeface="Symbol" charset="0"/>
              </a:rPr>
              <a:t>n</a:t>
            </a:r>
            <a:r>
              <a:rPr lang="en-US" dirty="0">
                <a:latin typeface="+mj-lt"/>
                <a:sym typeface="Symbol" charset="0"/>
              </a:rPr>
              <a:t>)</a:t>
            </a:r>
          </a:p>
          <a:p>
            <a:pPr lvl="1"/>
            <a:r>
              <a:rPr lang="en-US" dirty="0" smtClean="0">
                <a:latin typeface="+mj-lt"/>
                <a:sym typeface="Symbol" charset="0"/>
              </a:rPr>
              <a:t>n is the </a:t>
            </a:r>
            <a:r>
              <a:rPr lang="en-US" dirty="0">
                <a:latin typeface="+mj-lt"/>
                <a:sym typeface="Symbol" charset="0"/>
              </a:rPr>
              <a:t>number of conditions in the decision.</a:t>
            </a:r>
          </a:p>
          <a:p>
            <a:r>
              <a:rPr lang="en-US" dirty="0">
                <a:solidFill>
                  <a:srgbClr val="FF6600"/>
                </a:solidFill>
                <a:latin typeface="+mj-lt"/>
                <a:sym typeface="Symbol" charset="0"/>
              </a:rPr>
              <a:t>How many alternatives to comprehend does an If/Else nest 3 levels deep have?  </a:t>
            </a:r>
          </a:p>
          <a:p>
            <a:r>
              <a:rPr lang="en-US" dirty="0" smtClean="0">
                <a:solidFill>
                  <a:srgbClr val="FF6600"/>
                </a:solidFill>
                <a:latin typeface="+mj-lt"/>
                <a:sym typeface="Symbol" charset="0"/>
              </a:rPr>
              <a:t>What about 4 levels?</a:t>
            </a:r>
            <a:endParaRPr lang="en-US" dirty="0">
              <a:solidFill>
                <a:srgbClr val="FF6600"/>
              </a:solidFill>
              <a:latin typeface="+mj-lt"/>
              <a:sym typeface="Symbol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923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Miller</a:t>
            </a:r>
            <a:r>
              <a:rPr lang="en-US" altLang="ja-JP" dirty="0">
                <a:latin typeface="Arial"/>
              </a:rPr>
              <a:t>’</a:t>
            </a:r>
            <a:r>
              <a:rPr lang="en-US" dirty="0"/>
              <a:t>s Law: </a:t>
            </a:r>
            <a:r>
              <a:rPr lang="en-US" altLang="ja-JP" sz="4400" dirty="0"/>
              <a:t>7 </a:t>
            </a:r>
            <a:r>
              <a:rPr lang="en-US" altLang="ja-JP" sz="4400" dirty="0">
                <a:sym typeface="Symbol" charset="0"/>
              </a:rPr>
              <a:t> 2 </a:t>
            </a:r>
            <a:r>
              <a:rPr lang="en-US" altLang="ja-JP" sz="4400" dirty="0" smtClean="0">
                <a:sym typeface="Symbol" charset="0"/>
              </a:rPr>
              <a:t>- </a:t>
            </a:r>
            <a:r>
              <a:rPr lang="en-US" altLang="ja-JP" sz="4400" dirty="0" err="1" smtClean="0">
                <a:sym typeface="Symbol" charset="0"/>
              </a:rPr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 handle larger amounts of information, use </a:t>
            </a:r>
            <a:r>
              <a:rPr lang="en-US" i="1" dirty="0"/>
              <a:t>stepwise refinement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Concentrate on the aspects that are currently the most important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Postpone aspects </a:t>
            </a:r>
            <a:r>
              <a:rPr lang="en-US" dirty="0" smtClean="0"/>
              <a:t>currently </a:t>
            </a:r>
            <a:r>
              <a:rPr lang="en-US" dirty="0"/>
              <a:t>less critical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Every aspect is eventually handled, but in order of current importance</a:t>
            </a:r>
            <a:r>
              <a:rPr lang="en-US" sz="2000" dirty="0"/>
              <a:t> 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is an </a:t>
            </a:r>
            <a:r>
              <a:rPr lang="en-US" i="1" dirty="0"/>
              <a:t>incremental</a:t>
            </a:r>
            <a:r>
              <a:rPr lang="en-US" dirty="0"/>
              <a:t> process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7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843" y="91050"/>
            <a:ext cx="7770845" cy="890587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Iteration and </a:t>
            </a:r>
            <a:r>
              <a:rPr lang="en-US" dirty="0" err="1"/>
              <a:t>Incrementation</a:t>
            </a:r>
            <a:r>
              <a:rPr lang="en-US" dirty="0"/>
              <a:t>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7927975" y="64674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Figure 2.4</a:t>
            </a:r>
          </a:p>
        </p:txBody>
      </p:sp>
      <p:pic>
        <p:nvPicPr>
          <p:cNvPr id="145421" name="Picture 13" descr="sch2333x_020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165225"/>
            <a:ext cx="8766175" cy="52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15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2" y="1"/>
            <a:ext cx="7939087" cy="948568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Iteration and </a:t>
            </a:r>
            <a:r>
              <a:rPr lang="en-US" dirty="0" err="1"/>
              <a:t>Incrementation</a:t>
            </a:r>
            <a:r>
              <a:rPr lang="en-US" dirty="0"/>
              <a:t>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84664" y="979780"/>
            <a:ext cx="7552949" cy="57896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Iteration and </a:t>
            </a:r>
            <a:r>
              <a:rPr lang="en-US" sz="2800" dirty="0" err="1">
                <a:solidFill>
                  <a:schemeClr val="tx1"/>
                </a:solidFill>
              </a:rPr>
              <a:t>incrementation</a:t>
            </a:r>
            <a:r>
              <a:rPr lang="en-US" sz="2800" dirty="0">
                <a:solidFill>
                  <a:schemeClr val="tx1"/>
                </a:solidFill>
              </a:rPr>
              <a:t> are used in conjunction with one another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No </a:t>
            </a:r>
            <a:r>
              <a:rPr lang="en-US" sz="2400" dirty="0">
                <a:solidFill>
                  <a:schemeClr val="tx1"/>
                </a:solidFill>
              </a:rPr>
              <a:t>single </a:t>
            </a:r>
            <a:r>
              <a:rPr lang="en-US" altLang="ja-JP" sz="2400" dirty="0" smtClean="0">
                <a:solidFill>
                  <a:schemeClr val="tx1"/>
                </a:solidFill>
                <a:latin typeface="Arial"/>
              </a:rPr>
              <a:t>“</a:t>
            </a:r>
            <a:r>
              <a:rPr lang="en-US" sz="2400" dirty="0" smtClean="0">
                <a:solidFill>
                  <a:schemeClr val="tx1"/>
                </a:solidFill>
              </a:rPr>
              <a:t>requirements phase</a:t>
            </a:r>
            <a:r>
              <a:rPr lang="en-US" altLang="ja-JP" sz="2400" dirty="0" smtClean="0">
                <a:solidFill>
                  <a:schemeClr val="tx1"/>
                </a:solidFill>
                <a:latin typeface="Arial"/>
              </a:rPr>
              <a:t>”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or </a:t>
            </a:r>
            <a:r>
              <a:rPr lang="en-US" altLang="ja-JP" sz="2400" dirty="0" smtClean="0">
                <a:solidFill>
                  <a:schemeClr val="tx1"/>
                </a:solidFill>
                <a:latin typeface="Arial"/>
              </a:rPr>
              <a:t>“</a:t>
            </a:r>
            <a:r>
              <a:rPr lang="en-US" sz="2400" dirty="0" smtClean="0">
                <a:solidFill>
                  <a:schemeClr val="tx1"/>
                </a:solidFill>
              </a:rPr>
              <a:t>design phase</a:t>
            </a:r>
            <a:r>
              <a:rPr lang="en-US" altLang="ja-JP" sz="2400" dirty="0" smtClean="0">
                <a:solidFill>
                  <a:schemeClr val="tx1"/>
                </a:solidFill>
                <a:latin typeface="Arial"/>
              </a:rPr>
              <a:t>”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Instead, there are multiple instances of each phase</a:t>
            </a:r>
          </a:p>
        </p:txBody>
      </p:sp>
      <p:pic>
        <p:nvPicPr>
          <p:cNvPr id="146444" name="Picture 12" descr="sch2333x_020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68" y="2894724"/>
            <a:ext cx="6902450" cy="369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672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Sequential Phases versus Workflows</a:t>
            </a:r>
            <a:endParaRPr lang="en-US" b="1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9895" y="1417638"/>
            <a:ext cx="7607718" cy="44510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No s</a:t>
            </a:r>
            <a:r>
              <a:rPr lang="en-US" dirty="0" smtClean="0">
                <a:solidFill>
                  <a:schemeClr val="tx1"/>
                </a:solidFill>
              </a:rPr>
              <a:t>equential </a:t>
            </a:r>
            <a:r>
              <a:rPr lang="en-US" dirty="0">
                <a:solidFill>
                  <a:schemeClr val="tx1"/>
                </a:solidFill>
              </a:rPr>
              <a:t>phases </a:t>
            </a: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the real </a:t>
            </a:r>
            <a:r>
              <a:rPr lang="en-US" dirty="0" smtClean="0">
                <a:solidFill>
                  <a:schemeClr val="tx1"/>
                </a:solidFill>
              </a:rPr>
              <a:t>world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Instead, the five core workflows (activities) are performed over the entire life cycle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Requirements workflow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Analysis workflow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Design workflow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Implementation workflow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Test workflow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9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Workflows</a:t>
            </a:r>
            <a:endParaRPr lang="en-US" b="1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9788" y="1521128"/>
            <a:ext cx="7743900" cy="44545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At </a:t>
            </a:r>
            <a:r>
              <a:rPr lang="en-US" dirty="0">
                <a:solidFill>
                  <a:schemeClr val="tx1"/>
                </a:solidFill>
              </a:rPr>
              <a:t>most </a:t>
            </a:r>
            <a:r>
              <a:rPr lang="en-US" dirty="0" smtClean="0">
                <a:solidFill>
                  <a:schemeClr val="tx1"/>
                </a:solidFill>
              </a:rPr>
              <a:t>times, </a:t>
            </a:r>
            <a:r>
              <a:rPr lang="en-US" dirty="0">
                <a:solidFill>
                  <a:schemeClr val="tx1"/>
                </a:solidFill>
              </a:rPr>
              <a:t>one workflow </a:t>
            </a:r>
            <a:r>
              <a:rPr lang="en-US" dirty="0" smtClean="0">
                <a:solidFill>
                  <a:schemeClr val="tx1"/>
                </a:solidFill>
              </a:rPr>
              <a:t>predominates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At </a:t>
            </a:r>
            <a:r>
              <a:rPr lang="en-US" dirty="0">
                <a:solidFill>
                  <a:schemeClr val="tx1"/>
                </a:solidFill>
              </a:rPr>
              <a:t>the beginning of the life cycle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The requirements workflow predominates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At the end of the life cycle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The implementation and test workflows </a:t>
            </a:r>
            <a:r>
              <a:rPr lang="en-US" dirty="0" smtClean="0">
                <a:solidFill>
                  <a:schemeClr val="tx1"/>
                </a:solidFill>
              </a:rPr>
              <a:t>predominate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Planning and documentation activities are performed throughout the life cycle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2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726" y="110456"/>
            <a:ext cx="9067800" cy="839788"/>
          </a:xfrm>
        </p:spPr>
        <p:txBody>
          <a:bodyPr>
            <a:normAutofit/>
          </a:bodyPr>
          <a:lstStyle/>
          <a:p>
            <a:r>
              <a:rPr lang="en-US" dirty="0"/>
              <a:t>Iteration and </a:t>
            </a:r>
            <a:r>
              <a:rPr lang="en-US" dirty="0" err="1"/>
              <a:t>Incrementation</a:t>
            </a:r>
            <a:r>
              <a:rPr lang="en-US" dirty="0"/>
              <a:t>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1142" y="1068388"/>
            <a:ext cx="8532813" cy="578961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Iteration is performed during each </a:t>
            </a:r>
            <a:r>
              <a:rPr lang="en-US" sz="2800" dirty="0" err="1">
                <a:solidFill>
                  <a:schemeClr val="tx1"/>
                </a:solidFill>
              </a:rPr>
              <a:t>incrementation</a:t>
            </a:r>
            <a:endParaRPr lang="en-US" sz="2800" dirty="0"/>
          </a:p>
        </p:txBody>
      </p:sp>
      <p:pic>
        <p:nvPicPr>
          <p:cNvPr id="150540" name="Picture 12" descr="sch2333x_020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09" y="1794252"/>
            <a:ext cx="7316787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02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273" y="1416552"/>
            <a:ext cx="8157411" cy="4724400"/>
          </a:xfrm>
        </p:spPr>
        <p:txBody>
          <a:bodyPr>
            <a:noAutofit/>
          </a:bodyPr>
          <a:lstStyle/>
          <a:p>
            <a:r>
              <a:rPr lang="en-US" dirty="0"/>
              <a:t>Software development in </a:t>
            </a:r>
            <a:r>
              <a:rPr lang="en-US" dirty="0" smtClean="0"/>
              <a:t>theory and practice</a:t>
            </a:r>
            <a:endParaRPr lang="en-US" dirty="0"/>
          </a:p>
          <a:p>
            <a:r>
              <a:rPr lang="en-US" dirty="0" smtClean="0"/>
              <a:t>Iteration </a:t>
            </a:r>
            <a:r>
              <a:rPr lang="en-US" dirty="0"/>
              <a:t>and </a:t>
            </a:r>
            <a:r>
              <a:rPr lang="en-US" dirty="0" err="1"/>
              <a:t>incrementation</a:t>
            </a:r>
            <a:endParaRPr lang="en-US" dirty="0"/>
          </a:p>
          <a:p>
            <a:r>
              <a:rPr lang="en-US" dirty="0" smtClean="0"/>
              <a:t>Other </a:t>
            </a:r>
            <a:r>
              <a:rPr lang="en-US" dirty="0"/>
              <a:t>life-cycle models</a:t>
            </a:r>
          </a:p>
          <a:p>
            <a:r>
              <a:rPr lang="en-US" dirty="0"/>
              <a:t>Comparison of life-cycle models</a:t>
            </a:r>
          </a:p>
        </p:txBody>
      </p:sp>
    </p:spTree>
    <p:extLst>
      <p:ext uri="{BB962C8B-B14F-4D97-AF65-F5344CB8AC3E}">
        <p14:creationId xmlns:p14="http://schemas.microsoft.com/office/powerpoint/2010/main" val="2644405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105" y="274638"/>
            <a:ext cx="825433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Winburg</a:t>
            </a:r>
            <a:r>
              <a:rPr lang="en-US" dirty="0"/>
              <a:t> Mini Case Study Revisited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7368" y="1751262"/>
            <a:ext cx="7300245" cy="40399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Consider the next slide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The evolution-tree model has been superimposed on the iterative-and-incremental life-cycle model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The test workflow has been omitted — the evolution-tree model assumes continuous testing</a:t>
            </a:r>
          </a:p>
        </p:txBody>
      </p:sp>
    </p:spTree>
    <p:extLst>
      <p:ext uri="{BB962C8B-B14F-4D97-AF65-F5344CB8AC3E}">
        <p14:creationId xmlns:p14="http://schemas.microsoft.com/office/powerpoint/2010/main" val="295714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45040" y="156494"/>
            <a:ext cx="819896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Winburg</a:t>
            </a:r>
            <a:r>
              <a:rPr lang="en-US" dirty="0"/>
              <a:t> Mini Case Study Revisited</a:t>
            </a:r>
          </a:p>
        </p:txBody>
      </p:sp>
      <p:pic>
        <p:nvPicPr>
          <p:cNvPr id="158736" name="Picture 16" descr="sch2333x_020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440063"/>
            <a:ext cx="8596312" cy="503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9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637" y="274638"/>
            <a:ext cx="7900051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Other </a:t>
            </a:r>
            <a:r>
              <a:rPr lang="en-US" sz="3600" dirty="0"/>
              <a:t>Aspects of </a:t>
            </a:r>
            <a:r>
              <a:rPr lang="en-US" sz="3600" dirty="0" err="1"/>
              <a:t>Iter</a:t>
            </a:r>
            <a:r>
              <a:rPr lang="en-US" sz="3600" dirty="0"/>
              <a:t>. and </a:t>
            </a:r>
            <a:r>
              <a:rPr lang="en-US" sz="3600" dirty="0" err="1"/>
              <a:t>Increm</a:t>
            </a:r>
            <a:r>
              <a:rPr lang="en-US" sz="3600" dirty="0"/>
              <a:t>.</a:t>
            </a:r>
            <a:endParaRPr lang="en-US" sz="3600" b="1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444" y="1654042"/>
            <a:ext cx="7740244" cy="4594357"/>
          </a:xfrm>
        </p:spPr>
        <p:txBody>
          <a:bodyPr>
            <a:noAutofit/>
          </a:bodyPr>
          <a:lstStyle/>
          <a:p>
            <a:r>
              <a:rPr lang="en-US" sz="2800" dirty="0"/>
              <a:t>We can consider the project as a whole as a set of mini projects (increments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/>
              <a:t>Each mini project extends the </a:t>
            </a:r>
          </a:p>
          <a:p>
            <a:pPr lvl="1"/>
            <a:r>
              <a:rPr lang="en-US" dirty="0"/>
              <a:t>Requirements artifacts</a:t>
            </a:r>
          </a:p>
          <a:p>
            <a:pPr lvl="1"/>
            <a:r>
              <a:rPr lang="en-US" dirty="0"/>
              <a:t>Analysis artifacts</a:t>
            </a:r>
          </a:p>
          <a:p>
            <a:pPr lvl="1"/>
            <a:r>
              <a:rPr lang="en-US" dirty="0"/>
              <a:t>Design artifacts</a:t>
            </a:r>
          </a:p>
          <a:p>
            <a:pPr lvl="1"/>
            <a:r>
              <a:rPr lang="en-US" dirty="0"/>
              <a:t>Implementation artifacts</a:t>
            </a:r>
          </a:p>
          <a:p>
            <a:pPr lvl="1"/>
            <a:r>
              <a:rPr lang="en-US" dirty="0"/>
              <a:t>Testing artifacts </a:t>
            </a:r>
            <a:endParaRPr lang="en-US" sz="2800" dirty="0"/>
          </a:p>
          <a:p>
            <a:r>
              <a:rPr lang="en-US" sz="2800" dirty="0"/>
              <a:t>The final set of artifacts is the complete product</a:t>
            </a:r>
          </a:p>
        </p:txBody>
      </p:sp>
    </p:spTree>
    <p:extLst>
      <p:ext uri="{BB962C8B-B14F-4D97-AF65-F5344CB8AC3E}">
        <p14:creationId xmlns:p14="http://schemas.microsoft.com/office/powerpoint/2010/main" val="353079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7001" y="274638"/>
            <a:ext cx="7796687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Other </a:t>
            </a:r>
            <a:r>
              <a:rPr lang="en-US" sz="3600" dirty="0"/>
              <a:t>Aspects of </a:t>
            </a:r>
            <a:r>
              <a:rPr lang="en-US" sz="3600" dirty="0" err="1"/>
              <a:t>Iter</a:t>
            </a:r>
            <a:r>
              <a:rPr lang="en-US" sz="3600" dirty="0"/>
              <a:t>. and </a:t>
            </a:r>
            <a:r>
              <a:rPr lang="en-US" sz="3600" dirty="0" err="1"/>
              <a:t>Increm</a:t>
            </a:r>
            <a:r>
              <a:rPr lang="en-US" sz="3600" dirty="0"/>
              <a:t>. (</a:t>
            </a:r>
            <a:r>
              <a:rPr lang="en-US" sz="3600" dirty="0" err="1"/>
              <a:t>contd</a:t>
            </a:r>
            <a:r>
              <a:rPr lang="en-US" sz="3600" dirty="0"/>
              <a:t>)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664" y="1757420"/>
            <a:ext cx="7649024" cy="449098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During each mini project we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Extend the artifacts (</a:t>
            </a:r>
            <a:r>
              <a:rPr lang="en-US" sz="2400" dirty="0" err="1">
                <a:solidFill>
                  <a:schemeClr val="tx1"/>
                </a:solidFill>
              </a:rPr>
              <a:t>incrementation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Check the artifacts (test workflow); and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If necessary, change the relevant artifacts (iteration)</a:t>
            </a:r>
          </a:p>
          <a:p>
            <a:r>
              <a:rPr lang="en-US" sz="2800" dirty="0"/>
              <a:t>Each iteration can be viewed as a small but complete waterfall life-cycle </a:t>
            </a:r>
            <a:r>
              <a:rPr lang="en-US" sz="2800" dirty="0" smtClean="0"/>
              <a:t>model</a:t>
            </a:r>
            <a:endParaRPr lang="en-US" sz="2800" dirty="0"/>
          </a:p>
          <a:p>
            <a:r>
              <a:rPr lang="en-US" sz="2800" dirty="0"/>
              <a:t>During each iteration we select a portion of the software product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287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5599" y="156494"/>
            <a:ext cx="7708089" cy="1143000"/>
          </a:xfrm>
        </p:spPr>
        <p:txBody>
          <a:bodyPr>
            <a:noAutofit/>
          </a:bodyPr>
          <a:lstStyle/>
          <a:p>
            <a:r>
              <a:rPr lang="en-US" sz="3600" dirty="0"/>
              <a:t>Strengths of the Iterative-and-Incremental Model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5599" y="1447800"/>
            <a:ext cx="7708089" cy="4800600"/>
          </a:xfrm>
          <a:noFill/>
          <a:ln/>
        </p:spPr>
        <p:txBody>
          <a:bodyPr>
            <a:normAutofit fontScale="92500"/>
          </a:bodyPr>
          <a:lstStyle/>
          <a:p>
            <a:pPr>
              <a:spcBef>
                <a:spcPts val="200"/>
              </a:spcBef>
            </a:pPr>
            <a:r>
              <a:rPr lang="en-US" dirty="0" smtClean="0"/>
              <a:t>Multiple </a:t>
            </a:r>
            <a:r>
              <a:rPr lang="en-US" dirty="0"/>
              <a:t>opportunities for checking that the software product is correct</a:t>
            </a:r>
          </a:p>
          <a:p>
            <a:pPr lvl="1"/>
            <a:r>
              <a:rPr lang="en-US" dirty="0"/>
              <a:t>Every iteration incorporates the test workflow</a:t>
            </a:r>
          </a:p>
          <a:p>
            <a:pPr lvl="1"/>
            <a:r>
              <a:rPr lang="en-US" dirty="0"/>
              <a:t>Faults can be detected and corrected </a:t>
            </a:r>
            <a:r>
              <a:rPr lang="en-US" dirty="0" smtClean="0"/>
              <a:t>early</a:t>
            </a:r>
            <a:endParaRPr lang="en-US" dirty="0"/>
          </a:p>
          <a:p>
            <a:r>
              <a:rPr lang="en-US" dirty="0"/>
              <a:t>The robustness of the architecture can be determined early in the life cycle</a:t>
            </a:r>
          </a:p>
          <a:p>
            <a:pPr lvl="1"/>
            <a:r>
              <a:rPr lang="en-US" dirty="0"/>
              <a:t>A</a:t>
            </a:r>
            <a:r>
              <a:rPr lang="en-US" i="1" dirty="0"/>
              <a:t>rchitecture </a:t>
            </a:r>
            <a:r>
              <a:rPr lang="en-US" dirty="0"/>
              <a:t>— the various component modules and how they fit together</a:t>
            </a:r>
          </a:p>
          <a:p>
            <a:pPr lvl="1"/>
            <a:r>
              <a:rPr lang="en-US" i="1" dirty="0"/>
              <a:t>Robustness </a:t>
            </a:r>
            <a:r>
              <a:rPr lang="en-US" dirty="0"/>
              <a:t>— the property of being able to handle extensions and changes without falling apart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6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Strengths of the Iterative-and-Incremental Model (</a:t>
            </a:r>
            <a:r>
              <a:rPr lang="en-US" sz="3600" dirty="0" err="1"/>
              <a:t>contd</a:t>
            </a:r>
            <a:r>
              <a:rPr lang="en-US" sz="3600" dirty="0"/>
              <a:t>)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5131" y="1698346"/>
            <a:ext cx="7678557" cy="45500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>
                <a:solidFill>
                  <a:schemeClr val="tx1"/>
                </a:solidFill>
              </a:rPr>
              <a:t>have a working version of the software product from the start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client and users can experiment with this version to determine what changes are </a:t>
            </a:r>
            <a:r>
              <a:rPr lang="en-US" dirty="0" smtClean="0">
                <a:solidFill>
                  <a:schemeClr val="tx1"/>
                </a:solidFill>
              </a:rPr>
              <a:t>needed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Variation: Deliver partial versions to smooth the introduction of the new product in the client organization</a:t>
            </a:r>
          </a:p>
          <a:p>
            <a:r>
              <a:rPr lang="en-US" dirty="0"/>
              <a:t>We can </a:t>
            </a:r>
            <a:r>
              <a:rPr lang="en-US" i="1" dirty="0"/>
              <a:t>mitigate</a:t>
            </a:r>
            <a:r>
              <a:rPr lang="en-US" dirty="0"/>
              <a:t> (resolve)</a:t>
            </a:r>
            <a:r>
              <a:rPr lang="en-US" i="1" dirty="0"/>
              <a:t> </a:t>
            </a:r>
            <a:r>
              <a:rPr lang="en-US" dirty="0"/>
              <a:t>risks early</a:t>
            </a:r>
          </a:p>
          <a:p>
            <a:pPr lvl="1"/>
            <a:r>
              <a:rPr lang="en-US" dirty="0"/>
              <a:t>Risks are invariably involved in software development and maintenance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1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631" y="48396"/>
            <a:ext cx="772705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Risks in Development &amp;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31" y="1272619"/>
            <a:ext cx="7727057" cy="4975781"/>
          </a:xfrm>
        </p:spPr>
        <p:txBody>
          <a:bodyPr>
            <a:noAutofit/>
          </a:bodyPr>
          <a:lstStyle/>
          <a:p>
            <a:r>
              <a:rPr lang="en-US" sz="2600" dirty="0" smtClean="0"/>
              <a:t>A complete project will not meet its time constraints</a:t>
            </a:r>
          </a:p>
          <a:p>
            <a:r>
              <a:rPr lang="en-US" sz="2600" dirty="0" smtClean="0"/>
              <a:t>Current hardware is inadequate</a:t>
            </a:r>
          </a:p>
          <a:p>
            <a:r>
              <a:rPr lang="en-US" sz="2600" dirty="0" smtClean="0"/>
              <a:t>Key personnel can resign before the product has been adequately documented</a:t>
            </a:r>
          </a:p>
          <a:p>
            <a:r>
              <a:rPr lang="en-US" sz="2600" dirty="0" smtClean="0"/>
              <a:t>The hardware </a:t>
            </a:r>
            <a:r>
              <a:rPr lang="en-US" sz="2600" dirty="0" smtClean="0"/>
              <a:t>manufacturer </a:t>
            </a:r>
            <a:r>
              <a:rPr lang="en-US" sz="2600" dirty="0" smtClean="0"/>
              <a:t>can go bankrupt</a:t>
            </a:r>
          </a:p>
          <a:p>
            <a:r>
              <a:rPr lang="en-US" sz="2600" dirty="0"/>
              <a:t>The components may not fit together when integrated</a:t>
            </a:r>
          </a:p>
          <a:p>
            <a:r>
              <a:rPr lang="en-US" sz="2600" dirty="0" smtClean="0"/>
              <a:t>Technological breakthroughs can render the entire product worthless</a:t>
            </a:r>
          </a:p>
          <a:p>
            <a:r>
              <a:rPr lang="en-US" sz="2600" dirty="0" smtClean="0"/>
              <a:t>A competitor may announce a lower-priced but similar product</a:t>
            </a:r>
          </a:p>
          <a:p>
            <a:r>
              <a:rPr lang="en-US" sz="2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9486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Life-Cycle Models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727884"/>
            <a:ext cx="7498080" cy="4520516"/>
          </a:xfrm>
        </p:spPr>
        <p:txBody>
          <a:bodyPr/>
          <a:lstStyle/>
          <a:p>
            <a:r>
              <a:rPr lang="en-US" dirty="0" smtClean="0"/>
              <a:t>Code</a:t>
            </a:r>
            <a:r>
              <a:rPr lang="en-US" dirty="0"/>
              <a:t>-and-fix life-cycle model</a:t>
            </a:r>
          </a:p>
          <a:p>
            <a:r>
              <a:rPr lang="en-US" dirty="0" smtClean="0"/>
              <a:t>Rapid </a:t>
            </a:r>
            <a:r>
              <a:rPr lang="en-US" dirty="0"/>
              <a:t>prototyping life-cycle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V Model</a:t>
            </a:r>
            <a:endParaRPr lang="en-US" dirty="0"/>
          </a:p>
          <a:p>
            <a:r>
              <a:rPr lang="en-US" dirty="0"/>
              <a:t>Open-source life-cycle model</a:t>
            </a:r>
          </a:p>
          <a:p>
            <a:r>
              <a:rPr lang="en-US" dirty="0"/>
              <a:t>Synchronize-and-stabilize life-cycle model</a:t>
            </a:r>
          </a:p>
          <a:p>
            <a:r>
              <a:rPr lang="en-US" dirty="0"/>
              <a:t>Spiral life-cycle model</a:t>
            </a:r>
          </a:p>
          <a:p>
            <a:r>
              <a:rPr lang="en-US" dirty="0" smtClean="0"/>
              <a:t>Agile processes</a:t>
            </a:r>
          </a:p>
        </p:txBody>
      </p:sp>
    </p:spTree>
    <p:extLst>
      <p:ext uri="{BB962C8B-B14F-4D97-AF65-F5344CB8AC3E}">
        <p14:creationId xmlns:p14="http://schemas.microsoft.com/office/powerpoint/2010/main" val="194970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470" y="-1"/>
            <a:ext cx="7917329" cy="1135529"/>
          </a:xfrm>
        </p:spPr>
        <p:txBody>
          <a:bodyPr>
            <a:normAutofit/>
          </a:bodyPr>
          <a:lstStyle/>
          <a:p>
            <a:r>
              <a:rPr lang="en-US" dirty="0" smtClean="0"/>
              <a:t>Code</a:t>
            </a:r>
            <a:r>
              <a:rPr lang="en-US" dirty="0"/>
              <a:t>-and-Fix Model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2503"/>
            <a:ext cx="3839882" cy="5789612"/>
          </a:xfrm>
        </p:spPr>
        <p:txBody>
          <a:bodyPr/>
          <a:lstStyle/>
          <a:p>
            <a:r>
              <a:rPr lang="en-US" dirty="0"/>
              <a:t>No design</a:t>
            </a:r>
          </a:p>
          <a:p>
            <a:endParaRPr lang="en-US" dirty="0"/>
          </a:p>
          <a:p>
            <a:r>
              <a:rPr lang="en-US" dirty="0"/>
              <a:t>No specifications</a:t>
            </a:r>
          </a:p>
          <a:p>
            <a:pPr lvl="1"/>
            <a:r>
              <a:rPr lang="en-US" dirty="0"/>
              <a:t>Maintenance </a:t>
            </a:r>
            <a:r>
              <a:rPr lang="en-US" dirty="0" smtClean="0"/>
              <a:t>nightmare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“easiest” </a:t>
            </a:r>
            <a:r>
              <a:rPr lang="en-US" dirty="0"/>
              <a:t>way </a:t>
            </a:r>
            <a:r>
              <a:rPr lang="en-US" dirty="0" smtClean="0"/>
              <a:t>The </a:t>
            </a:r>
            <a:r>
              <a:rPr lang="en-US" dirty="0"/>
              <a:t>most expensive way</a:t>
            </a:r>
          </a:p>
          <a:p>
            <a:pPr lvl="1"/>
            <a:endParaRPr lang="en-US" dirty="0"/>
          </a:p>
        </p:txBody>
      </p:sp>
      <p:pic>
        <p:nvPicPr>
          <p:cNvPr id="266248" name="Picture 8" descr="sch2333x_020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5" y="1393822"/>
            <a:ext cx="5599952" cy="42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6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5646" y="94130"/>
            <a:ext cx="7962153" cy="985369"/>
          </a:xfrm>
        </p:spPr>
        <p:txBody>
          <a:bodyPr>
            <a:normAutofit/>
          </a:bodyPr>
          <a:lstStyle/>
          <a:p>
            <a:r>
              <a:rPr lang="en-US" dirty="0" smtClean="0"/>
              <a:t>Rapid </a:t>
            </a:r>
            <a:r>
              <a:rPr lang="en-US" dirty="0"/>
              <a:t>Prototyping Model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05646" y="2280770"/>
            <a:ext cx="2041525" cy="228600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Linear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altLang="ja-JP" dirty="0" smtClean="0">
                <a:latin typeface="Arial"/>
              </a:rPr>
              <a:t>“</a:t>
            </a:r>
            <a:r>
              <a:rPr lang="en-US" dirty="0" smtClean="0"/>
              <a:t>Rapid</a:t>
            </a:r>
            <a:r>
              <a:rPr lang="en-US" altLang="ja-JP" dirty="0" smtClean="0">
                <a:latin typeface="Arial"/>
              </a:rPr>
              <a:t>”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274440" name="Picture 8" descr="sch2333x_021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09" y="1358900"/>
            <a:ext cx="6178176" cy="52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05646" y="4132377"/>
            <a:ext cx="3879562" cy="1384578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A rapid prototype is a working model that is functionally equivalent to a subset of the product.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5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627" y="228600"/>
            <a:ext cx="7526422" cy="7339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</a:t>
            </a:r>
            <a:r>
              <a:rPr noProof="1" smtClean="0"/>
              <a:t> </a:t>
            </a:r>
            <a:r>
              <a:rPr noProof="1"/>
              <a:t>Development in Theory</a:t>
            </a:r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000" y="1443789"/>
            <a:ext cx="4170948" cy="3759535"/>
          </a:xfrm>
        </p:spPr>
        <p:txBody>
          <a:bodyPr>
            <a:normAutofit/>
          </a:bodyPr>
          <a:lstStyle/>
          <a:p>
            <a:pPr marL="533400" indent="-533400"/>
            <a:r>
              <a:rPr lang="en-US" dirty="0"/>
              <a:t>Ideally, software is </a:t>
            </a:r>
            <a:r>
              <a:rPr lang="en-US" dirty="0" smtClean="0"/>
              <a:t>developed</a:t>
            </a:r>
            <a:endParaRPr lang="en-US" dirty="0"/>
          </a:p>
          <a:p>
            <a:pPr marL="1139825" lvl="1" indent="-682625"/>
            <a:r>
              <a:rPr lang="en-US" dirty="0"/>
              <a:t>Linear</a:t>
            </a:r>
          </a:p>
          <a:p>
            <a:pPr marL="1139825" lvl="1" indent="-682625"/>
            <a:r>
              <a:rPr lang="en-US" dirty="0"/>
              <a:t>Starting from scratch</a:t>
            </a:r>
          </a:p>
          <a:p>
            <a:pPr marL="533400" indent="-533400"/>
            <a:endParaRPr lang="en-US" dirty="0"/>
          </a:p>
          <a:p>
            <a:pPr marL="533400" indent="-533400"/>
            <a:endParaRPr lang="en-US" dirty="0"/>
          </a:p>
          <a:p>
            <a:pPr marL="533400" indent="-533400">
              <a:buFont typeface="Monotype Sorts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9035" name="Picture 11" descr="sch2333x_020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1393314"/>
            <a:ext cx="2252663" cy="51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5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435100" y="152400"/>
            <a:ext cx="7250113" cy="9906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/>
              <a:t>V </a:t>
            </a:r>
            <a:r>
              <a:rPr lang="en-GB" sz="4000" dirty="0" smtClean="0"/>
              <a:t>Model</a:t>
            </a:r>
            <a:endParaRPr lang="en-GB" sz="2800" dirty="0"/>
          </a:p>
        </p:txBody>
      </p:sp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485900"/>
            <a:ext cx="7210425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2453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127000"/>
            <a:ext cx="7313613" cy="11430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 dirty="0" smtClean="0"/>
              <a:t>V Model - </a:t>
            </a:r>
            <a:r>
              <a:rPr lang="en-GB" sz="4400" dirty="0" err="1" smtClean="0"/>
              <a:t>cont</a:t>
            </a:r>
            <a:endParaRPr lang="en-GB" sz="44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239000" cy="4660900"/>
          </a:xfrm>
          <a:ln/>
        </p:spPr>
        <p:txBody>
          <a:bodyPr>
            <a:normAutofit fontScale="925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000" dirty="0"/>
              <a:t>A variation of the waterfall model that demonstrates how the testing activities are related to analysis and design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Unit </a:t>
            </a:r>
            <a:r>
              <a:rPr lang="en-GB" dirty="0"/>
              <a:t>testing to verify procedural design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Integration </a:t>
            </a:r>
            <a:r>
              <a:rPr lang="en-GB" dirty="0"/>
              <a:t>testing to verify architectural design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Acceptance </a:t>
            </a:r>
            <a:r>
              <a:rPr lang="en-GB" dirty="0"/>
              <a:t>testing to validate the </a:t>
            </a:r>
            <a:r>
              <a:rPr lang="en-GB" dirty="0" smtClean="0"/>
              <a:t>requirements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000" dirty="0"/>
              <a:t>If problems are found during </a:t>
            </a:r>
            <a:r>
              <a:rPr lang="en-GB" sz="3000" dirty="0" err="1"/>
              <a:t>v&amp;v</a:t>
            </a:r>
            <a:r>
              <a:rPr lang="en-GB" sz="3000" dirty="0"/>
              <a:t>, the left side of the V can be re-executed before testing on the right side is re-enacted</a:t>
            </a:r>
          </a:p>
        </p:txBody>
      </p:sp>
    </p:spTree>
    <p:extLst>
      <p:ext uri="{BB962C8B-B14F-4D97-AF65-F5344CB8AC3E}">
        <p14:creationId xmlns:p14="http://schemas.microsoft.com/office/powerpoint/2010/main" val="28754367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61938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Open</a:t>
            </a:r>
            <a:r>
              <a:rPr lang="en-US" sz="4000" dirty="0"/>
              <a:t>-Source Life-Cycle Model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Two informal phases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3300" dirty="0"/>
              <a:t>First, one individual builds an initial version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Made available via the Internet (e.g., </a:t>
            </a:r>
            <a:r>
              <a:rPr lang="en-US" dirty="0" err="1"/>
              <a:t>SourceForge.net</a:t>
            </a:r>
            <a:r>
              <a:rPr lang="en-US" dirty="0"/>
              <a:t>)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3300" dirty="0"/>
              <a:t>Then, if there is sufficient interest in the project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initial version is widely downloaded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Users become co-developers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product is extended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3300" dirty="0"/>
              <a:t>Key point: Individuals generally work voluntarily on an open-source project in their spare time</a:t>
            </a:r>
          </a:p>
        </p:txBody>
      </p:sp>
    </p:spTree>
    <p:extLst>
      <p:ext uri="{BB962C8B-B14F-4D97-AF65-F5344CB8AC3E}">
        <p14:creationId xmlns:p14="http://schemas.microsoft.com/office/powerpoint/2010/main" val="332738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274638"/>
            <a:ext cx="7841488" cy="1143000"/>
          </a:xfrm>
        </p:spPr>
        <p:txBody>
          <a:bodyPr>
            <a:noAutofit/>
          </a:bodyPr>
          <a:lstStyle/>
          <a:p>
            <a:r>
              <a:rPr lang="en-US" sz="3600" dirty="0"/>
              <a:t>The Activities of the </a:t>
            </a:r>
            <a:r>
              <a:rPr lang="en-US" sz="3600" dirty="0" smtClean="0"/>
              <a:t>2nd </a:t>
            </a:r>
            <a:r>
              <a:rPr lang="en-US" sz="3600" dirty="0"/>
              <a:t>Informal Phase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Reporting and correcting defects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Corrective maintenance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Adding additional functionality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Perfective maintenance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Porting the program to a new environment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Adaptive maintenance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second informal phase consists </a:t>
            </a:r>
            <a:r>
              <a:rPr lang="en-US" i="1" dirty="0"/>
              <a:t>solely</a:t>
            </a:r>
            <a:r>
              <a:rPr lang="en-US" dirty="0"/>
              <a:t> of </a:t>
            </a:r>
            <a:r>
              <a:rPr lang="en-US" dirty="0" err="1"/>
              <a:t>postdelivery</a:t>
            </a:r>
            <a:r>
              <a:rPr lang="en-US" dirty="0"/>
              <a:t> maintenance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word </a:t>
            </a:r>
            <a:r>
              <a:rPr lang="en-US" altLang="ja-JP" dirty="0" smtClean="0">
                <a:latin typeface="Arial"/>
              </a:rPr>
              <a:t>“</a:t>
            </a:r>
            <a:r>
              <a:rPr lang="en-US" dirty="0" smtClean="0"/>
              <a:t>co</a:t>
            </a:r>
            <a:r>
              <a:rPr lang="en-US" dirty="0"/>
              <a:t>-</a:t>
            </a:r>
            <a:r>
              <a:rPr lang="en-US" dirty="0" smtClean="0"/>
              <a:t>developers</a:t>
            </a:r>
            <a:r>
              <a:rPr lang="en-US" altLang="ja-JP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on the previous slide should rather be </a:t>
            </a:r>
            <a:r>
              <a:rPr lang="en-US" altLang="ja-JP" dirty="0" smtClean="0">
                <a:latin typeface="Arial"/>
              </a:rPr>
              <a:t>“</a:t>
            </a:r>
            <a:r>
              <a:rPr lang="en-US" dirty="0" smtClean="0"/>
              <a:t>co</a:t>
            </a:r>
            <a:r>
              <a:rPr lang="en-US" dirty="0"/>
              <a:t>-</a:t>
            </a:r>
            <a:r>
              <a:rPr lang="en-US" dirty="0" smtClean="0"/>
              <a:t>maintainers</a:t>
            </a:r>
            <a:r>
              <a:rPr lang="en-US" altLang="ja-JP" dirty="0" smtClean="0">
                <a:latin typeface="Arial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35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Open-Source Life-Cycle Model (</a:t>
            </a:r>
            <a:r>
              <a:rPr lang="en-US" sz="3600" dirty="0" err="1"/>
              <a:t>contd</a:t>
            </a:r>
            <a:r>
              <a:rPr lang="en-US" sz="3600" dirty="0"/>
              <a:t>)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Closed-source software is maintained and tested by employees</a:t>
            </a:r>
          </a:p>
          <a:p>
            <a:pPr lvl="1"/>
            <a:r>
              <a:rPr lang="en-US" dirty="0"/>
              <a:t>Users can submit failure reports but never fault reports (the source code is not available)</a:t>
            </a:r>
          </a:p>
          <a:p>
            <a:pPr>
              <a:buFont typeface="Monotype Sorts" charset="0"/>
              <a:buNone/>
            </a:pPr>
            <a:r>
              <a:rPr lang="en-US" dirty="0"/>
              <a:t>	</a:t>
            </a:r>
          </a:p>
          <a:p>
            <a:r>
              <a:rPr lang="en-US" dirty="0"/>
              <a:t>Open-source software is generally maintained by unpaid volunteers</a:t>
            </a:r>
          </a:p>
          <a:p>
            <a:pPr lvl="1"/>
            <a:r>
              <a:rPr lang="en-US" dirty="0"/>
              <a:t>Users are strongly encouraged to submit defect </a:t>
            </a:r>
            <a:r>
              <a:rPr lang="en-US" dirty="0" smtClean="0"/>
              <a:t>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2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Open-Source Life-Cycle Model (</a:t>
            </a:r>
            <a:r>
              <a:rPr lang="en-US" sz="3600" dirty="0" err="1"/>
              <a:t>contd</a:t>
            </a:r>
            <a:r>
              <a:rPr lang="en-US" sz="3600" dirty="0"/>
              <a:t>)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447800"/>
            <a:ext cx="7874000" cy="4800600"/>
          </a:xfrm>
        </p:spPr>
        <p:txBody>
          <a:bodyPr>
            <a:normAutofit/>
          </a:bodyPr>
          <a:lstStyle/>
          <a:p>
            <a:r>
              <a:rPr lang="en-US" dirty="0"/>
              <a:t>Core group</a:t>
            </a:r>
          </a:p>
          <a:p>
            <a:pPr lvl="1"/>
            <a:r>
              <a:rPr lang="en-US" dirty="0"/>
              <a:t>Small number of dedicated maintainers with the inclination, the time, and the necessary skills to submit fault reports </a:t>
            </a:r>
            <a:r>
              <a:rPr lang="en-US" dirty="0" smtClean="0"/>
              <a:t>(</a:t>
            </a:r>
            <a:r>
              <a:rPr lang="en-US" altLang="ja-JP" dirty="0" smtClean="0">
                <a:latin typeface="Arial"/>
              </a:rPr>
              <a:t>“</a:t>
            </a:r>
            <a:r>
              <a:rPr lang="en-US" dirty="0" smtClean="0"/>
              <a:t>fixes</a:t>
            </a:r>
            <a:r>
              <a:rPr lang="en-US" altLang="ja-JP" dirty="0" smtClean="0">
                <a:latin typeface="Arial"/>
              </a:rPr>
              <a:t>”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They take responsibility for managing the project</a:t>
            </a:r>
          </a:p>
          <a:p>
            <a:pPr lvl="1"/>
            <a:r>
              <a:rPr lang="en-US" dirty="0"/>
              <a:t>They have the authority to install </a:t>
            </a:r>
            <a:r>
              <a:rPr lang="en-US" dirty="0" smtClean="0"/>
              <a:t>fixes</a:t>
            </a:r>
            <a:endParaRPr lang="en-US" dirty="0"/>
          </a:p>
          <a:p>
            <a:r>
              <a:rPr lang="en-US" dirty="0"/>
              <a:t>Peripheral group</a:t>
            </a:r>
          </a:p>
          <a:p>
            <a:pPr lvl="1"/>
            <a:r>
              <a:rPr lang="en-US" dirty="0"/>
              <a:t>Users who choose to submit defect reports from time to time </a:t>
            </a:r>
          </a:p>
        </p:txBody>
      </p:sp>
    </p:spTree>
    <p:extLst>
      <p:ext uri="{BB962C8B-B14F-4D97-AF65-F5344CB8AC3E}">
        <p14:creationId xmlns:p14="http://schemas.microsoft.com/office/powerpoint/2010/main" val="213615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Open-Source Life-Cycle Model (</a:t>
            </a:r>
            <a:r>
              <a:rPr lang="en-US" sz="3600" dirty="0" err="1"/>
              <a:t>contd</a:t>
            </a:r>
            <a:r>
              <a:rPr lang="en-US" sz="3600" dirty="0"/>
              <a:t>)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8359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an open-source project, there are generally no specifications and no </a:t>
            </a:r>
            <a:r>
              <a:rPr lang="en-US" dirty="0" smtClean="0"/>
              <a:t>design.</a:t>
            </a:r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How have some open-source projects been so successful without specifications or designs</a:t>
            </a:r>
            <a:r>
              <a:rPr lang="en-US" dirty="0" smtClean="0">
                <a:solidFill>
                  <a:srgbClr val="FF6600"/>
                </a:solidFill>
              </a:rPr>
              <a:t>?</a:t>
            </a:r>
          </a:p>
          <a:p>
            <a:r>
              <a:rPr lang="en-US" dirty="0"/>
              <a:t>It can be extremely successful for infrastructure projects, such as </a:t>
            </a:r>
          </a:p>
          <a:p>
            <a:pPr lvl="1"/>
            <a:r>
              <a:rPr lang="en-US" dirty="0" smtClean="0"/>
              <a:t>OS (</a:t>
            </a:r>
            <a:r>
              <a:rPr lang="en-US" dirty="0"/>
              <a:t>Linux, </a:t>
            </a:r>
            <a:r>
              <a:rPr lang="en-US" dirty="0" err="1" smtClean="0"/>
              <a:t>OpenBSD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Compilers (</a:t>
            </a:r>
            <a:r>
              <a:rPr lang="en-US" dirty="0" err="1"/>
              <a:t>gcc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browsers (</a:t>
            </a:r>
            <a:r>
              <a:rPr lang="en-US" dirty="0" smtClean="0"/>
              <a:t>Firefox)</a:t>
            </a:r>
            <a:r>
              <a:rPr lang="en-US" dirty="0"/>
              <a:t> </a:t>
            </a:r>
            <a:r>
              <a:rPr lang="en-US" dirty="0" smtClean="0"/>
              <a:t>, Web </a:t>
            </a:r>
            <a:r>
              <a:rPr lang="en-US" dirty="0"/>
              <a:t>servers (Apache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Database </a:t>
            </a:r>
            <a:r>
              <a:rPr lang="en-US" dirty="0"/>
              <a:t>management systems (MySQL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7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3693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Microsoft’s Synchronize-and </a:t>
            </a:r>
            <a:r>
              <a:rPr lang="en-US" dirty="0"/>
              <a:t>Stabilize Model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0235" y="1696598"/>
            <a:ext cx="7627378" cy="4197426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Requirements </a:t>
            </a:r>
            <a:r>
              <a:rPr lang="en-US" dirty="0"/>
              <a:t>analysis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Interview </a:t>
            </a:r>
            <a:r>
              <a:rPr lang="en-US" dirty="0"/>
              <a:t>potential </a:t>
            </a:r>
            <a:r>
              <a:rPr lang="en-US" dirty="0" smtClean="0"/>
              <a:t>customers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A specification is drawn </a:t>
            </a:r>
            <a:r>
              <a:rPr lang="en-US" dirty="0"/>
              <a:t>up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Work is divided into 3 </a:t>
            </a:r>
            <a:r>
              <a:rPr lang="en-US" dirty="0"/>
              <a:t>or 4 </a:t>
            </a:r>
            <a:r>
              <a:rPr lang="en-US" dirty="0" smtClean="0"/>
              <a:t>builds (milestone junctures/sequential sub-projects)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build: most critical features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build: next most critical features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Each build is carried out by small teams working in parallel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310" y="5894024"/>
            <a:ext cx="762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Cusumano</a:t>
            </a:r>
            <a:r>
              <a:rPr lang="en-US" dirty="0"/>
              <a:t>, Michael A</a:t>
            </a:r>
            <a:r>
              <a:rPr lang="en-US" dirty="0" smtClean="0"/>
              <a:t>.,; </a:t>
            </a:r>
            <a:r>
              <a:rPr lang="en-US" dirty="0"/>
              <a:t>Selby, Richard W</a:t>
            </a:r>
            <a:r>
              <a:rPr lang="en-US" dirty="0" smtClean="0"/>
              <a:t>. Synchronize-and-stabilize </a:t>
            </a:r>
            <a:r>
              <a:rPr lang="en-US" dirty="0"/>
              <a:t>: an approach for balancing flexibility and structure in software product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4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Synchronize-and Stabilize Model (contd)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785563"/>
            <a:ext cx="7261558" cy="3738543"/>
          </a:xfrm>
        </p:spPr>
        <p:txBody>
          <a:bodyPr>
            <a:normAutofit fontScale="92500"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Synchronize</a:t>
            </a:r>
            <a:r>
              <a:rPr lang="en-US" dirty="0" smtClean="0"/>
              <a:t> at </a:t>
            </a:r>
            <a:r>
              <a:rPr lang="en-US" dirty="0"/>
              <a:t>the end of the day </a:t>
            </a:r>
            <a:endParaRPr lang="en-US" dirty="0" smtClean="0"/>
          </a:p>
          <a:p>
            <a:pPr lvl="1"/>
            <a:r>
              <a:rPr lang="en-US" dirty="0" smtClean="0"/>
              <a:t>Integrate the partially completed components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and </a:t>
            </a:r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early insights into the </a:t>
            </a:r>
            <a:r>
              <a:rPr lang="en-US" dirty="0" smtClean="0"/>
              <a:t>operation of product</a:t>
            </a:r>
            <a:endParaRPr lang="en-US" dirty="0"/>
          </a:p>
          <a:p>
            <a:r>
              <a:rPr lang="en-US" i="1" dirty="0" smtClean="0">
                <a:solidFill>
                  <a:srgbClr val="0070C0"/>
                </a:solidFill>
              </a:rPr>
              <a:t>Stabilize</a:t>
            </a:r>
            <a:r>
              <a:rPr lang="en-US" i="1" dirty="0" smtClean="0"/>
              <a:t> </a:t>
            </a:r>
            <a:r>
              <a:rPr lang="en-US" dirty="0" smtClean="0"/>
              <a:t>at </a:t>
            </a:r>
            <a:r>
              <a:rPr lang="en-US" dirty="0"/>
              <a:t>the end of the </a:t>
            </a:r>
            <a:r>
              <a:rPr lang="en-US" dirty="0" smtClean="0"/>
              <a:t>build</a:t>
            </a:r>
          </a:p>
          <a:p>
            <a:pPr lvl="1"/>
            <a:r>
              <a:rPr lang="en-US" dirty="0" smtClean="0"/>
              <a:t>Defects are fixed</a:t>
            </a:r>
            <a:endParaRPr lang="en-US" dirty="0"/>
          </a:p>
          <a:p>
            <a:pPr lvl="1"/>
            <a:r>
              <a:rPr lang="en-US" dirty="0" smtClean="0"/>
              <a:t>Freeze </a:t>
            </a:r>
            <a:r>
              <a:rPr lang="en-US" dirty="0"/>
              <a:t>the </a:t>
            </a:r>
            <a:r>
              <a:rPr lang="en-US" dirty="0" smtClean="0"/>
              <a:t>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7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5882" y="124013"/>
            <a:ext cx="8021918" cy="839788"/>
          </a:xfrm>
        </p:spPr>
        <p:txBody>
          <a:bodyPr>
            <a:normAutofit/>
          </a:bodyPr>
          <a:lstStyle/>
          <a:p>
            <a:r>
              <a:rPr lang="en-US" dirty="0" smtClean="0"/>
              <a:t>Spiral </a:t>
            </a:r>
            <a:r>
              <a:rPr lang="en-US" dirty="0"/>
              <a:t>Mode</a:t>
            </a:r>
            <a:r>
              <a:rPr lang="en-US" b="1" dirty="0"/>
              <a:t>l</a:t>
            </a:r>
          </a:p>
        </p:txBody>
      </p:sp>
      <p:pic>
        <p:nvPicPr>
          <p:cNvPr id="331784" name="Picture 8" descr="sch2333x_021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12" y="1101725"/>
            <a:ext cx="5018088" cy="53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1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5882" y="2752207"/>
            <a:ext cx="4110318" cy="4093428"/>
          </a:xfrm>
        </p:spPr>
        <p:txBody>
          <a:bodyPr wrap="square">
            <a:spAutoFit/>
          </a:bodyPr>
          <a:lstStyle/>
          <a:p>
            <a:r>
              <a:rPr lang="en-US" sz="2400" dirty="0" smtClean="0"/>
              <a:t>Simple form: Rapid </a:t>
            </a:r>
            <a:r>
              <a:rPr lang="en-US" sz="2400" dirty="0"/>
              <a:t>prototyping </a:t>
            </a:r>
            <a:r>
              <a:rPr lang="en-US" sz="2400" dirty="0" smtClean="0"/>
              <a:t>plus </a:t>
            </a:r>
            <a:r>
              <a:rPr lang="en-US" sz="2400" dirty="0"/>
              <a:t>risk </a:t>
            </a:r>
            <a:r>
              <a:rPr lang="en-US" sz="2400" dirty="0" smtClean="0"/>
              <a:t>analysis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Proof-of-concept </a:t>
            </a:r>
            <a:r>
              <a:rPr lang="en-US" sz="2400" dirty="0"/>
              <a:t>prototype (a scale model) to test the feasibility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all risks cannot be mitigated, the project is immediately terminated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913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noProof="1"/>
              <a:t>oftware Development in Practice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real world, </a:t>
            </a:r>
            <a:r>
              <a:rPr lang="en-US" dirty="0" smtClean="0"/>
              <a:t>it is </a:t>
            </a:r>
            <a:r>
              <a:rPr lang="en-US" dirty="0"/>
              <a:t>totally different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 make mistakes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client</a:t>
            </a:r>
            <a:r>
              <a:rPr lang="en-US" altLang="ja-JP" dirty="0" smtClean="0">
                <a:solidFill>
                  <a:schemeClr val="tx1"/>
                </a:solidFill>
                <a:latin typeface="Arial"/>
              </a:rPr>
              <a:t>’</a:t>
            </a:r>
            <a:r>
              <a:rPr lang="en-US" dirty="0" smtClean="0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requirements change while the software product is being developed</a:t>
            </a:r>
          </a:p>
        </p:txBody>
      </p:sp>
    </p:spTree>
    <p:extLst>
      <p:ext uri="{BB962C8B-B14F-4D97-AF65-F5344CB8AC3E}">
        <p14:creationId xmlns:p14="http://schemas.microsoft.com/office/powerpoint/2010/main" val="391794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Spiral Model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941" y="1417638"/>
            <a:ext cx="7552672" cy="4797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Each phase is a cycle of the spiral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Determine objectives, alternatives, and constraints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Evaluate alternatives, identify/mitigate risks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Sometimes build a prototype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Develop, verify next-level product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Planning of the next phase</a:t>
            </a:r>
          </a:p>
        </p:txBody>
      </p:sp>
    </p:spTree>
    <p:extLst>
      <p:ext uri="{BB962C8B-B14F-4D97-AF65-F5344CB8AC3E}">
        <p14:creationId xmlns:p14="http://schemas.microsoft.com/office/powerpoint/2010/main" val="369957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5700"/>
            <a:ext cx="7498080" cy="1143000"/>
          </a:xfrm>
        </p:spPr>
        <p:txBody>
          <a:bodyPr/>
          <a:lstStyle/>
          <a:p>
            <a:r>
              <a:rPr lang="en-US" dirty="0"/>
              <a:t>Full Spiral Model (</a:t>
            </a:r>
            <a:r>
              <a:rPr lang="en-US" dirty="0" err="1"/>
              <a:t>contd</a:t>
            </a:r>
            <a:r>
              <a:rPr lang="en-US" dirty="0"/>
              <a:t>) </a:t>
            </a:r>
          </a:p>
        </p:txBody>
      </p:sp>
      <p:pic>
        <p:nvPicPr>
          <p:cNvPr id="337927" name="Picture 7" descr="sch2333x_021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023938"/>
            <a:ext cx="6600825" cy="549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6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the Spiral Model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6682" y="1531345"/>
            <a:ext cx="7926131" cy="49245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Strengths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is easy to judge how much to test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distinction is made between development and </a:t>
            </a:r>
            <a:r>
              <a:rPr lang="en-US" dirty="0" smtClean="0"/>
              <a:t>maintenance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Weaknesses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large-scale software only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dirty="0"/>
              <a:t>internal (in-house) software only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Risk-driven can be a strength and weakness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Skilled at pinpointing and analyzing risks accurately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8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471" y="274638"/>
            <a:ext cx="778321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Comparison </a:t>
            </a:r>
            <a:r>
              <a:rPr lang="en-US" dirty="0"/>
              <a:t>of Life-Cycle Models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632" y="1538940"/>
            <a:ext cx="7123781" cy="4558647"/>
          </a:xfrm>
        </p:spPr>
        <p:txBody>
          <a:bodyPr>
            <a:normAutofit fontScale="92500"/>
          </a:bodyPr>
          <a:lstStyle/>
          <a:p>
            <a:r>
              <a:rPr lang="en-US" dirty="0"/>
              <a:t>Different </a:t>
            </a:r>
            <a:r>
              <a:rPr lang="en-US" dirty="0" smtClean="0"/>
              <a:t>models </a:t>
            </a:r>
            <a:r>
              <a:rPr lang="en-US" dirty="0"/>
              <a:t>have been presented</a:t>
            </a:r>
          </a:p>
          <a:p>
            <a:pPr lvl="1"/>
            <a:r>
              <a:rPr lang="en-US" dirty="0"/>
              <a:t>Each with its own strengths and </a:t>
            </a:r>
            <a:r>
              <a:rPr lang="en-US" dirty="0" smtClean="0"/>
              <a:t>weaknesses</a:t>
            </a:r>
            <a:endParaRPr lang="en-US" dirty="0"/>
          </a:p>
          <a:p>
            <a:r>
              <a:rPr lang="en-US" dirty="0"/>
              <a:t>Criteria for deciding on a model include:</a:t>
            </a:r>
          </a:p>
          <a:p>
            <a:pPr lvl="1"/>
            <a:r>
              <a:rPr lang="en-US" dirty="0"/>
              <a:t>The organization</a:t>
            </a:r>
          </a:p>
          <a:p>
            <a:pPr lvl="1"/>
            <a:r>
              <a:rPr lang="en-US" dirty="0"/>
              <a:t>Its management</a:t>
            </a:r>
          </a:p>
          <a:p>
            <a:pPr lvl="1"/>
            <a:r>
              <a:rPr lang="en-US" dirty="0"/>
              <a:t>The skills of the employees</a:t>
            </a:r>
          </a:p>
          <a:p>
            <a:pPr lvl="1"/>
            <a:r>
              <a:rPr lang="en-US" dirty="0"/>
              <a:t>The nature of the </a:t>
            </a:r>
            <a:r>
              <a:rPr lang="en-US" dirty="0" smtClean="0"/>
              <a:t>product</a:t>
            </a:r>
            <a:endParaRPr lang="en-US" dirty="0"/>
          </a:p>
          <a:p>
            <a:r>
              <a:rPr lang="en-US" dirty="0"/>
              <a:t>Best suggestion</a:t>
            </a:r>
          </a:p>
          <a:p>
            <a:pPr lvl="1"/>
            <a:r>
              <a:rPr lang="en-US" altLang="ja-JP" dirty="0" smtClean="0">
                <a:latin typeface="Arial"/>
              </a:rPr>
              <a:t>“</a:t>
            </a:r>
            <a:r>
              <a:rPr lang="en-US" dirty="0" smtClean="0"/>
              <a:t>Mix</a:t>
            </a:r>
            <a:r>
              <a:rPr lang="en-US" dirty="0"/>
              <a:t>-and-</a:t>
            </a:r>
            <a:r>
              <a:rPr lang="en-US" dirty="0" smtClean="0"/>
              <a:t>match</a:t>
            </a:r>
            <a:r>
              <a:rPr lang="en-US" altLang="ja-JP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life-cycle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0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Comparison of Life-Cycle Models (contd)</a:t>
            </a:r>
          </a:p>
        </p:txBody>
      </p:sp>
      <p:pic>
        <p:nvPicPr>
          <p:cNvPr id="344071" name="Picture 7" descr="sch2333x_021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22" y="957263"/>
            <a:ext cx="8139578" cy="593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51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Winburg</a:t>
            </a:r>
            <a:r>
              <a:rPr lang="en-US" dirty="0" smtClean="0"/>
              <a:t> </a:t>
            </a:r>
            <a:r>
              <a:rPr lang="en-US" dirty="0"/>
              <a:t>Mini </a:t>
            </a:r>
            <a:r>
              <a:rPr lang="en-US" dirty="0" smtClean="0"/>
              <a:t>Case Study</a:t>
            </a:r>
            <a:endParaRPr lang="en-US" b="1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702" y="1417638"/>
            <a:ext cx="7840986" cy="50526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Episode 1</a:t>
            </a:r>
            <a:r>
              <a:rPr lang="en-US" dirty="0"/>
              <a:t>: The first version is </a:t>
            </a:r>
            <a:r>
              <a:rPr lang="en-US" dirty="0" smtClean="0"/>
              <a:t>implemented</a:t>
            </a: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Episode 2:</a:t>
            </a:r>
            <a:r>
              <a:rPr lang="en-US" dirty="0"/>
              <a:t> A fault is found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product is too slow because of </a:t>
            </a:r>
            <a:r>
              <a:rPr lang="en-US" dirty="0" smtClean="0"/>
              <a:t>the fault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Changes to the implementation are begun 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Episode 3:</a:t>
            </a:r>
            <a:r>
              <a:rPr lang="en-US" dirty="0"/>
              <a:t> A new design is adopted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faster algorithm is </a:t>
            </a:r>
            <a:r>
              <a:rPr lang="en-US" dirty="0" smtClean="0"/>
              <a:t>used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Episode 4: </a:t>
            </a:r>
            <a:r>
              <a:rPr lang="en-US" dirty="0"/>
              <a:t>The requirements change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Accuracy has to be </a:t>
            </a:r>
            <a:r>
              <a:rPr lang="en-US" dirty="0" smtClean="0"/>
              <a:t>increased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Epilogue</a:t>
            </a:r>
            <a:r>
              <a:rPr lang="en-US" b="1" dirty="0"/>
              <a:t>:</a:t>
            </a:r>
            <a:r>
              <a:rPr lang="en-US" dirty="0"/>
              <a:t>  A few years later, these problems recur</a:t>
            </a:r>
          </a:p>
        </p:txBody>
      </p:sp>
    </p:spTree>
    <p:extLst>
      <p:ext uri="{BB962C8B-B14F-4D97-AF65-F5344CB8AC3E}">
        <p14:creationId xmlns:p14="http://schemas.microsoft.com/office/powerpoint/2010/main" val="24159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9789" y="228600"/>
            <a:ext cx="5828632" cy="1054768"/>
          </a:xfrm>
        </p:spPr>
        <p:txBody>
          <a:bodyPr>
            <a:normAutofit/>
          </a:bodyPr>
          <a:lstStyle/>
          <a:p>
            <a:r>
              <a:rPr lang="en-US" dirty="0"/>
              <a:t>Evolution-Tree Model</a:t>
            </a:r>
          </a:p>
        </p:txBody>
      </p:sp>
      <p:pic>
        <p:nvPicPr>
          <p:cNvPr id="132108" name="Picture 12" descr="sch2333x_020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600200"/>
            <a:ext cx="863917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30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012" y="126958"/>
            <a:ext cx="7498080" cy="1143000"/>
          </a:xfrm>
        </p:spPr>
        <p:txBody>
          <a:bodyPr/>
          <a:lstStyle/>
          <a:p>
            <a:r>
              <a:rPr lang="en-US" dirty="0" smtClean="0"/>
              <a:t>Waterfall </a:t>
            </a:r>
            <a:r>
              <a:rPr lang="en-US" dirty="0"/>
              <a:t>Model</a:t>
            </a:r>
          </a:p>
        </p:txBody>
      </p:sp>
      <p:pic>
        <p:nvPicPr>
          <p:cNvPr id="270343" name="Picture 7" descr="sch2333x_020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76" y="1299494"/>
            <a:ext cx="6662737" cy="541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469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</a:t>
            </a:r>
            <a:r>
              <a:rPr lang="en-US" dirty="0"/>
              <a:t>Model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9765" y="1417638"/>
            <a:ext cx="7380942" cy="5314141"/>
          </a:xfrm>
        </p:spPr>
        <p:txBody>
          <a:bodyPr>
            <a:normAutofit/>
          </a:bodyPr>
          <a:lstStyle/>
          <a:p>
            <a:r>
              <a:rPr lang="en-US" dirty="0"/>
              <a:t>Characterized by</a:t>
            </a:r>
          </a:p>
          <a:p>
            <a:pPr lvl="1"/>
            <a:r>
              <a:rPr lang="en-US" dirty="0"/>
              <a:t>Linear life cycle model with feedback loops</a:t>
            </a:r>
          </a:p>
          <a:p>
            <a:pPr lvl="1"/>
            <a:r>
              <a:rPr lang="en-US" dirty="0" smtClean="0"/>
              <a:t>Documentation</a:t>
            </a:r>
            <a:r>
              <a:rPr lang="en-US" dirty="0"/>
              <a:t>-</a:t>
            </a:r>
            <a:r>
              <a:rPr lang="en-US" dirty="0" smtClean="0"/>
              <a:t>driven</a:t>
            </a:r>
            <a:endParaRPr lang="en-US" dirty="0"/>
          </a:p>
          <a:p>
            <a:r>
              <a:rPr lang="en-US" dirty="0"/>
              <a:t>Advantages </a:t>
            </a:r>
          </a:p>
          <a:p>
            <a:pPr lvl="1"/>
            <a:r>
              <a:rPr lang="en-US" dirty="0" smtClean="0"/>
              <a:t>Straightforward</a:t>
            </a:r>
          </a:p>
          <a:p>
            <a:pPr lvl="1"/>
            <a:r>
              <a:rPr lang="en-US" dirty="0" smtClean="0"/>
              <a:t>Documentation makes</a:t>
            </a:r>
            <a:r>
              <a:rPr lang="en-US" dirty="0"/>
              <a:t> </a:t>
            </a:r>
            <a:r>
              <a:rPr lang="en-US" dirty="0" smtClean="0"/>
              <a:t>maintenance easier 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It cannot show the order of events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err="1" smtClean="0"/>
              <a:t>vs</a:t>
            </a:r>
            <a:r>
              <a:rPr lang="en-US" dirty="0" smtClean="0"/>
              <a:t> other activities?</a:t>
            </a:r>
          </a:p>
          <a:p>
            <a:pPr lvl="1"/>
            <a:r>
              <a:rPr lang="en-US" dirty="0" smtClean="0"/>
              <a:t>Iteration?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0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Return to the Evolution-Tree Model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explicit order of events is </a:t>
            </a:r>
            <a:r>
              <a:rPr lang="en-US" dirty="0" smtClean="0">
                <a:solidFill>
                  <a:schemeClr val="tx1"/>
                </a:solidFill>
              </a:rPr>
              <a:t>shown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At the end of each episode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 have a </a:t>
            </a:r>
            <a:r>
              <a:rPr lang="en-US" i="1" dirty="0">
                <a:solidFill>
                  <a:schemeClr val="tx1"/>
                </a:solidFill>
              </a:rPr>
              <a:t>baseline</a:t>
            </a:r>
            <a:r>
              <a:rPr lang="en-US" dirty="0">
                <a:solidFill>
                  <a:schemeClr val="tx1"/>
                </a:solidFill>
              </a:rPr>
              <a:t>, a complete set of </a:t>
            </a:r>
            <a:r>
              <a:rPr lang="en-US" i="1" dirty="0">
                <a:solidFill>
                  <a:schemeClr val="tx1"/>
                </a:solidFill>
              </a:rPr>
              <a:t>artifacts</a:t>
            </a:r>
            <a:r>
              <a:rPr lang="en-US" dirty="0">
                <a:solidFill>
                  <a:schemeClr val="tx1"/>
                </a:solidFill>
              </a:rPr>
              <a:t> (constituent components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Baseline at the end of Episode 3:</a:t>
            </a:r>
            <a:r>
              <a:rPr lang="en-US" i="1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Requirements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Analysis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Design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Implementation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Real world </a:t>
            </a:r>
            <a:r>
              <a:rPr lang="en-US" dirty="0" smtClean="0"/>
              <a:t>development </a:t>
            </a:r>
            <a:r>
              <a:rPr lang="en-US" dirty="0"/>
              <a:t>is more chaotic</a:t>
            </a:r>
          </a:p>
          <a:p>
            <a:pPr lvl="1"/>
            <a:r>
              <a:rPr lang="en-US" dirty="0"/>
              <a:t>Changes are always needed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5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866</TotalTime>
  <Words>2060</Words>
  <Application>Microsoft Macintosh PowerPoint</Application>
  <PresentationFormat>On-screen Show (4:3)</PresentationFormat>
  <Paragraphs>323</Paragraphs>
  <Slides>44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Solstice</vt:lpstr>
      <vt:lpstr>CS471/571</vt:lpstr>
      <vt:lpstr>Outline</vt:lpstr>
      <vt:lpstr>Software Development in Theory</vt:lpstr>
      <vt:lpstr>Software Development in Practice</vt:lpstr>
      <vt:lpstr>The Winburg Mini Case Study</vt:lpstr>
      <vt:lpstr>Evolution-Tree Model</vt:lpstr>
      <vt:lpstr>Waterfall Model</vt:lpstr>
      <vt:lpstr>Waterfall Model (contd)</vt:lpstr>
      <vt:lpstr>Return to the Evolution-Tree Model</vt:lpstr>
      <vt:lpstr>Teal Tractors Mini Case Study</vt:lpstr>
      <vt:lpstr>Moving Target Problem</vt:lpstr>
      <vt:lpstr>Iteration and Incrementation</vt:lpstr>
      <vt:lpstr>Complexity: Miller’s Law: 7  2 </vt:lpstr>
      <vt:lpstr>Miller’s Law: 7  2 - cont</vt:lpstr>
      <vt:lpstr>Iteration and Incrementation (contd)</vt:lpstr>
      <vt:lpstr>Iteration and Incrementation (contd)</vt:lpstr>
      <vt:lpstr>Sequential Phases versus Workflows</vt:lpstr>
      <vt:lpstr>Workflows</vt:lpstr>
      <vt:lpstr>Iteration and Incrementation (contd)</vt:lpstr>
      <vt:lpstr>The Winburg Mini Case Study Revisited</vt:lpstr>
      <vt:lpstr>The Winburg Mini Case Study Revisited</vt:lpstr>
      <vt:lpstr>Other Aspects of Iter. and Increm.</vt:lpstr>
      <vt:lpstr>Other Aspects of Iter. and Increm. (contd)</vt:lpstr>
      <vt:lpstr>Strengths of the Iterative-and-Incremental Model</vt:lpstr>
      <vt:lpstr>Strengths of the Iterative-and-Incremental Model (contd)</vt:lpstr>
      <vt:lpstr>Risks in Development &amp; Maintenance</vt:lpstr>
      <vt:lpstr>Other Life-Cycle Models</vt:lpstr>
      <vt:lpstr>Code-and-Fix Model</vt:lpstr>
      <vt:lpstr>Rapid Prototyping Model</vt:lpstr>
      <vt:lpstr>V Model</vt:lpstr>
      <vt:lpstr>V Model - cont</vt:lpstr>
      <vt:lpstr>Open-Source Life-Cycle Model</vt:lpstr>
      <vt:lpstr>The Activities of the 2nd Informal Phase</vt:lpstr>
      <vt:lpstr>Open-Source Life-Cycle Model (contd)</vt:lpstr>
      <vt:lpstr>Open-Source Life-Cycle Model (contd)</vt:lpstr>
      <vt:lpstr>Open-Source Life-Cycle Model (contd)</vt:lpstr>
      <vt:lpstr>Microsoft’s Synchronize-and Stabilize Model</vt:lpstr>
      <vt:lpstr>Synchronize-and Stabilize Model (contd)</vt:lpstr>
      <vt:lpstr>Spiral Model</vt:lpstr>
      <vt:lpstr>Full Spiral Model</vt:lpstr>
      <vt:lpstr>Full Spiral Model (contd) </vt:lpstr>
      <vt:lpstr>Analysis of the Spiral Model</vt:lpstr>
      <vt:lpstr>Comparison of Life-Cycle Models</vt:lpstr>
      <vt:lpstr>Comparison of Life-Cycle Models (contd)</vt:lpstr>
    </vt:vector>
  </TitlesOfParts>
  <Company>DSU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CS471/571</dc:title>
  <dc:creator>Dianxiang Xu</dc:creator>
  <cp:lastModifiedBy>Dianxiang Xu</cp:lastModifiedBy>
  <cp:revision>87</cp:revision>
  <dcterms:created xsi:type="dcterms:W3CDTF">2013-08-21T15:13:23Z</dcterms:created>
  <dcterms:modified xsi:type="dcterms:W3CDTF">2013-09-23T05:40:18Z</dcterms:modified>
</cp:coreProperties>
</file>