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81" r:id="rId2"/>
    <p:sldId id="282" r:id="rId3"/>
    <p:sldId id="299" r:id="rId4"/>
    <p:sldId id="301" r:id="rId5"/>
    <p:sldId id="283" r:id="rId6"/>
    <p:sldId id="286" r:id="rId7"/>
    <p:sldId id="284" r:id="rId8"/>
    <p:sldId id="285" r:id="rId9"/>
    <p:sldId id="288" r:id="rId10"/>
    <p:sldId id="289" r:id="rId11"/>
    <p:sldId id="290" r:id="rId12"/>
    <p:sldId id="292" r:id="rId13"/>
    <p:sldId id="291" r:id="rId14"/>
    <p:sldId id="294" r:id="rId15"/>
    <p:sldId id="295" r:id="rId16"/>
    <p:sldId id="298" r:id="rId17"/>
    <p:sldId id="300" r:id="rId18"/>
    <p:sldId id="297" r:id="rId19"/>
    <p:sldId id="302" r:id="rId20"/>
    <p:sldId id="303" r:id="rId21"/>
    <p:sldId id="304" r:id="rId22"/>
    <p:sldId id="305" r:id="rId23"/>
    <p:sldId id="307" r:id="rId24"/>
    <p:sldId id="308" r:id="rId25"/>
    <p:sldId id="309" r:id="rId26"/>
    <p:sldId id="310" r:id="rId27"/>
    <p:sldId id="311" r:id="rId28"/>
    <p:sldId id="293"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4" d="100"/>
          <a:sy n="94" d="100"/>
        </p:scale>
        <p:origin x="-202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FA82BF-6264-6F4D-9253-5D1EA4083677}" type="datetimeFigureOut">
              <a:rPr lang="en-US" smtClean="0"/>
              <a:t>9/29/14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6B370D-9FC9-4441-978E-EA791BDFE959}" type="slidenum">
              <a:rPr lang="en-US" smtClean="0"/>
              <a:t>‹#›</a:t>
            </a:fld>
            <a:endParaRPr lang="en-US"/>
          </a:p>
        </p:txBody>
      </p:sp>
    </p:spTree>
    <p:extLst>
      <p:ext uri="{BB962C8B-B14F-4D97-AF65-F5344CB8AC3E}">
        <p14:creationId xmlns:p14="http://schemas.microsoft.com/office/powerpoint/2010/main" val="103619834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www.backblaze.com</a:t>
            </a:r>
            <a:r>
              <a:rPr lang="en-US" dirty="0" smtClean="0"/>
              <a:t>/blog/what-hard-drive-should-</a:t>
            </a:r>
            <a:r>
              <a:rPr lang="en-US" dirty="0" err="1" smtClean="0"/>
              <a:t>i</a:t>
            </a:r>
            <a:r>
              <a:rPr lang="en-US" dirty="0" smtClean="0"/>
              <a:t>-buy/</a:t>
            </a:r>
            <a:endParaRPr lang="en-US" dirty="0"/>
          </a:p>
        </p:txBody>
      </p:sp>
      <p:sp>
        <p:nvSpPr>
          <p:cNvPr id="4" name="Slide Number Placeholder 3"/>
          <p:cNvSpPr>
            <a:spLocks noGrp="1"/>
          </p:cNvSpPr>
          <p:nvPr>
            <p:ph type="sldNum" sz="quarter" idx="10"/>
          </p:nvPr>
        </p:nvSpPr>
        <p:spPr/>
        <p:txBody>
          <a:bodyPr/>
          <a:lstStyle/>
          <a:p>
            <a:fld id="{406B370D-9FC9-4441-978E-EA791BDFE959}" type="slidenum">
              <a:rPr lang="en-US" smtClean="0"/>
              <a:t>6</a:t>
            </a:fld>
            <a:endParaRPr lang="en-US"/>
          </a:p>
        </p:txBody>
      </p:sp>
    </p:spTree>
    <p:extLst>
      <p:ext uri="{BB962C8B-B14F-4D97-AF65-F5344CB8AC3E}">
        <p14:creationId xmlns:p14="http://schemas.microsoft.com/office/powerpoint/2010/main" val="4031750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F80B2C-168C-084B-8FC7-03A7895F5344}" type="datetimeFigureOut">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360D5-331B-3243-BBC5-A5589EB44830}" type="slidenum">
              <a:rPr lang="en-US" smtClean="0"/>
              <a:t>‹#›</a:t>
            </a:fld>
            <a:endParaRPr lang="en-US"/>
          </a:p>
        </p:txBody>
      </p:sp>
    </p:spTree>
    <p:extLst>
      <p:ext uri="{BB962C8B-B14F-4D97-AF65-F5344CB8AC3E}">
        <p14:creationId xmlns:p14="http://schemas.microsoft.com/office/powerpoint/2010/main" val="377854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F80B2C-168C-084B-8FC7-03A7895F5344}" type="datetimeFigureOut">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360D5-331B-3243-BBC5-A5589EB44830}" type="slidenum">
              <a:rPr lang="en-US" smtClean="0"/>
              <a:t>‹#›</a:t>
            </a:fld>
            <a:endParaRPr lang="en-US"/>
          </a:p>
        </p:txBody>
      </p:sp>
    </p:spTree>
    <p:extLst>
      <p:ext uri="{BB962C8B-B14F-4D97-AF65-F5344CB8AC3E}">
        <p14:creationId xmlns:p14="http://schemas.microsoft.com/office/powerpoint/2010/main" val="146905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F80B2C-168C-084B-8FC7-03A7895F5344}" type="datetimeFigureOut">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360D5-331B-3243-BBC5-A5589EB44830}" type="slidenum">
              <a:rPr lang="en-US" smtClean="0"/>
              <a:t>‹#›</a:t>
            </a:fld>
            <a:endParaRPr lang="en-US"/>
          </a:p>
        </p:txBody>
      </p:sp>
    </p:spTree>
    <p:extLst>
      <p:ext uri="{BB962C8B-B14F-4D97-AF65-F5344CB8AC3E}">
        <p14:creationId xmlns:p14="http://schemas.microsoft.com/office/powerpoint/2010/main" val="351193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F80B2C-168C-084B-8FC7-03A7895F5344}" type="datetimeFigureOut">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360D5-331B-3243-BBC5-A5589EB44830}" type="slidenum">
              <a:rPr lang="en-US" smtClean="0"/>
              <a:t>‹#›</a:t>
            </a:fld>
            <a:endParaRPr lang="en-US"/>
          </a:p>
        </p:txBody>
      </p:sp>
    </p:spTree>
    <p:extLst>
      <p:ext uri="{BB962C8B-B14F-4D97-AF65-F5344CB8AC3E}">
        <p14:creationId xmlns:p14="http://schemas.microsoft.com/office/powerpoint/2010/main" val="1248046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F80B2C-168C-084B-8FC7-03A7895F5344}" type="datetimeFigureOut">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360D5-331B-3243-BBC5-A5589EB44830}" type="slidenum">
              <a:rPr lang="en-US" smtClean="0"/>
              <a:t>‹#›</a:t>
            </a:fld>
            <a:endParaRPr lang="en-US"/>
          </a:p>
        </p:txBody>
      </p:sp>
    </p:spTree>
    <p:extLst>
      <p:ext uri="{BB962C8B-B14F-4D97-AF65-F5344CB8AC3E}">
        <p14:creationId xmlns:p14="http://schemas.microsoft.com/office/powerpoint/2010/main" val="3705382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F80B2C-168C-084B-8FC7-03A7895F5344}" type="datetimeFigureOut">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9360D5-331B-3243-BBC5-A5589EB44830}" type="slidenum">
              <a:rPr lang="en-US" smtClean="0"/>
              <a:t>‹#›</a:t>
            </a:fld>
            <a:endParaRPr lang="en-US"/>
          </a:p>
        </p:txBody>
      </p:sp>
    </p:spTree>
    <p:extLst>
      <p:ext uri="{BB962C8B-B14F-4D97-AF65-F5344CB8AC3E}">
        <p14:creationId xmlns:p14="http://schemas.microsoft.com/office/powerpoint/2010/main" val="327365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F80B2C-168C-084B-8FC7-03A7895F5344}" type="datetimeFigureOut">
              <a:rPr lang="en-US" smtClean="0"/>
              <a:t>9/29/14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9360D5-331B-3243-BBC5-A5589EB44830}" type="slidenum">
              <a:rPr lang="en-US" smtClean="0"/>
              <a:t>‹#›</a:t>
            </a:fld>
            <a:endParaRPr lang="en-US"/>
          </a:p>
        </p:txBody>
      </p:sp>
    </p:spTree>
    <p:extLst>
      <p:ext uri="{BB962C8B-B14F-4D97-AF65-F5344CB8AC3E}">
        <p14:creationId xmlns:p14="http://schemas.microsoft.com/office/powerpoint/2010/main" val="4075327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F80B2C-168C-084B-8FC7-03A7895F5344}" type="datetimeFigureOut">
              <a:rPr lang="en-US" smtClean="0"/>
              <a:t>9/29/14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9360D5-331B-3243-BBC5-A5589EB44830}" type="slidenum">
              <a:rPr lang="en-US" smtClean="0"/>
              <a:t>‹#›</a:t>
            </a:fld>
            <a:endParaRPr lang="en-US"/>
          </a:p>
        </p:txBody>
      </p:sp>
    </p:spTree>
    <p:extLst>
      <p:ext uri="{BB962C8B-B14F-4D97-AF65-F5344CB8AC3E}">
        <p14:creationId xmlns:p14="http://schemas.microsoft.com/office/powerpoint/2010/main" val="3585964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F80B2C-168C-084B-8FC7-03A7895F5344}" type="datetimeFigureOut">
              <a:rPr lang="en-US" smtClean="0"/>
              <a:t>9/29/14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9360D5-331B-3243-BBC5-A5589EB44830}" type="slidenum">
              <a:rPr lang="en-US" smtClean="0"/>
              <a:t>‹#›</a:t>
            </a:fld>
            <a:endParaRPr lang="en-US"/>
          </a:p>
        </p:txBody>
      </p:sp>
    </p:spTree>
    <p:extLst>
      <p:ext uri="{BB962C8B-B14F-4D97-AF65-F5344CB8AC3E}">
        <p14:creationId xmlns:p14="http://schemas.microsoft.com/office/powerpoint/2010/main" val="2380248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F80B2C-168C-084B-8FC7-03A7895F5344}" type="datetimeFigureOut">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9360D5-331B-3243-BBC5-A5589EB44830}" type="slidenum">
              <a:rPr lang="en-US" smtClean="0"/>
              <a:t>‹#›</a:t>
            </a:fld>
            <a:endParaRPr lang="en-US"/>
          </a:p>
        </p:txBody>
      </p:sp>
    </p:spTree>
    <p:extLst>
      <p:ext uri="{BB962C8B-B14F-4D97-AF65-F5344CB8AC3E}">
        <p14:creationId xmlns:p14="http://schemas.microsoft.com/office/powerpoint/2010/main" val="525509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F80B2C-168C-084B-8FC7-03A7895F5344}" type="datetimeFigureOut">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9360D5-331B-3243-BBC5-A5589EB44830}" type="slidenum">
              <a:rPr lang="en-US" smtClean="0"/>
              <a:t>‹#›</a:t>
            </a:fld>
            <a:endParaRPr lang="en-US"/>
          </a:p>
        </p:txBody>
      </p:sp>
    </p:spTree>
    <p:extLst>
      <p:ext uri="{BB962C8B-B14F-4D97-AF65-F5344CB8AC3E}">
        <p14:creationId xmlns:p14="http://schemas.microsoft.com/office/powerpoint/2010/main" val="35369160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F80B2C-168C-084B-8FC7-03A7895F5344}" type="datetimeFigureOut">
              <a:rPr lang="en-US" smtClean="0"/>
              <a:t>9/29/14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9360D5-331B-3243-BBC5-A5589EB44830}" type="slidenum">
              <a:rPr lang="en-US" smtClean="0"/>
              <a:t>‹#›</a:t>
            </a:fld>
            <a:endParaRPr lang="en-US"/>
          </a:p>
        </p:txBody>
      </p:sp>
    </p:spTree>
    <p:extLst>
      <p:ext uri="{BB962C8B-B14F-4D97-AF65-F5344CB8AC3E}">
        <p14:creationId xmlns:p14="http://schemas.microsoft.com/office/powerpoint/2010/main" val="227591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Layout" Target="../slideLayouts/slideLayout1.xml"/><Relationship Id="rId3" Type="http://schemas.openxmlformats.org/officeDocument/2006/relationships/hyperlink" Target="mailto:vijaydialani@boisestate.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aws.amazon.com/s3/"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www.usenix.org/legacy/publications/library/proceedings/fast04/tech/corbett/corbett_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3366FF"/>
          </a:solidFill>
        </p:spPr>
        <p:txBody>
          <a:bodyPr vert="horz" lIns="91440" tIns="45720" rIns="91440" bIns="45720" rtlCol="0" anchor="ctr">
            <a:normAutofit/>
          </a:bodyPr>
          <a:lstStyle/>
          <a:p>
            <a:pPr algn="r"/>
            <a:r>
              <a:rPr lang="en-US" sz="2800" dirty="0">
                <a:solidFill>
                  <a:schemeClr val="bg1"/>
                </a:solidFill>
              </a:rPr>
              <a:t>Cloud Computing:</a:t>
            </a:r>
            <a:br>
              <a:rPr lang="en-US" sz="2800" dirty="0">
                <a:solidFill>
                  <a:schemeClr val="bg1"/>
                </a:solidFill>
              </a:rPr>
            </a:br>
            <a:r>
              <a:rPr lang="en-US" sz="2800" dirty="0" smtClean="0">
                <a:solidFill>
                  <a:schemeClr val="bg1"/>
                </a:solidFill>
              </a:rPr>
              <a:t>Storage as a Service</a:t>
            </a:r>
            <a:endParaRPr lang="en-US" sz="2800" dirty="0">
              <a:solidFill>
                <a:schemeClr val="bg1"/>
              </a:solidFill>
            </a:endParaRPr>
          </a:p>
        </p:txBody>
      </p:sp>
      <p:sp>
        <p:nvSpPr>
          <p:cNvPr id="3" name="Subtitle 2"/>
          <p:cNvSpPr>
            <a:spLocks noGrp="1"/>
          </p:cNvSpPr>
          <p:nvPr>
            <p:ph type="subTitle" idx="1"/>
          </p:nvPr>
        </p:nvSpPr>
        <p:spPr>
          <a:xfrm>
            <a:off x="4291242" y="3886200"/>
            <a:ext cx="4122821" cy="1366528"/>
          </a:xfrm>
          <a:noFill/>
        </p:spPr>
        <p:txBody>
          <a:bodyPr wrap="square" rtlCol="0">
            <a:spAutoFit/>
          </a:bodyPr>
          <a:lstStyle/>
          <a:p>
            <a:pPr algn="l"/>
            <a:r>
              <a:rPr lang="en-US" sz="1800" dirty="0">
                <a:solidFill>
                  <a:schemeClr val="tx1"/>
                </a:solidFill>
              </a:rPr>
              <a:t>Vijay Dialani, PhD</a:t>
            </a:r>
          </a:p>
          <a:p>
            <a:pPr algn="l"/>
            <a:r>
              <a:rPr lang="en-US" sz="1800" dirty="0">
                <a:solidFill>
                  <a:schemeClr val="tx1"/>
                </a:solidFill>
              </a:rPr>
              <a:t>Boise State </a:t>
            </a:r>
            <a:r>
              <a:rPr lang="en-US" sz="1800" dirty="0" smtClean="0">
                <a:solidFill>
                  <a:schemeClr val="tx1"/>
                </a:solidFill>
              </a:rPr>
              <a:t>University</a:t>
            </a:r>
          </a:p>
          <a:p>
            <a:pPr algn="l"/>
            <a:r>
              <a:rPr lang="en-US" sz="1800" dirty="0" smtClean="0">
                <a:solidFill>
                  <a:schemeClr val="tx1"/>
                </a:solidFill>
                <a:hlinkClick r:id="rId3"/>
              </a:rPr>
              <a:t>vijaydialani@boisestate.edu</a:t>
            </a:r>
            <a:endParaRPr lang="en-US" sz="1800" dirty="0" smtClean="0">
              <a:solidFill>
                <a:schemeClr val="tx1"/>
              </a:solidFill>
            </a:endParaRPr>
          </a:p>
          <a:p>
            <a:pPr algn="l"/>
            <a:r>
              <a:rPr lang="en-US" sz="1800" dirty="0" smtClean="0">
                <a:solidFill>
                  <a:schemeClr val="tx1"/>
                </a:solidFill>
              </a:rPr>
              <a:t>©All rights reserved by the author</a:t>
            </a:r>
            <a:endParaRPr lang="en-US" sz="1800" dirty="0">
              <a:solidFill>
                <a:schemeClr val="tx1"/>
              </a:solidFill>
            </a:endParaRPr>
          </a:p>
        </p:txBody>
      </p:sp>
    </p:spTree>
    <p:extLst>
      <p:ext uri="{BB962C8B-B14F-4D97-AF65-F5344CB8AC3E}">
        <p14:creationId xmlns:p14="http://schemas.microsoft.com/office/powerpoint/2010/main" val="1398364153"/>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How will the parity be used for Recovery?</a:t>
            </a:r>
            <a:endParaRPr lang="en-US" sz="2800" dirty="0">
              <a:solidFill>
                <a:schemeClr val="bg1"/>
              </a:solidFill>
            </a:endParaRPr>
          </a:p>
        </p:txBody>
      </p:sp>
      <p:sp>
        <p:nvSpPr>
          <p:cNvPr id="5" name="TextBox 4"/>
          <p:cNvSpPr txBox="1"/>
          <p:nvPr/>
        </p:nvSpPr>
        <p:spPr>
          <a:xfrm>
            <a:off x="499931" y="1432057"/>
            <a:ext cx="7903576" cy="923330"/>
          </a:xfrm>
          <a:prstGeom prst="rect">
            <a:avLst/>
          </a:prstGeom>
          <a:noFill/>
        </p:spPr>
        <p:txBody>
          <a:bodyPr wrap="none" rtlCol="0">
            <a:spAutoFit/>
          </a:bodyPr>
          <a:lstStyle/>
          <a:p>
            <a:r>
              <a:rPr lang="en-US" dirty="0" smtClean="0"/>
              <a:t>Assume that we have four disks each storing the data and the fifth disks stores the</a:t>
            </a:r>
          </a:p>
          <a:p>
            <a:r>
              <a:rPr lang="en-US" dirty="0"/>
              <a:t>e</a:t>
            </a:r>
            <a:r>
              <a:rPr lang="en-US" dirty="0" smtClean="0"/>
              <a:t>ven parity bit. Assuming that disk 3 has failed, recreate the contents of the failed</a:t>
            </a:r>
          </a:p>
          <a:p>
            <a:r>
              <a:rPr lang="en-US" dirty="0"/>
              <a:t>d</a:t>
            </a:r>
            <a:r>
              <a:rPr lang="en-US" dirty="0" smtClean="0"/>
              <a:t>isk from the remaining disks and parity disk.</a:t>
            </a:r>
            <a:endParaRPr lang="en-US" dirty="0"/>
          </a:p>
        </p:txBody>
      </p:sp>
      <p:sp>
        <p:nvSpPr>
          <p:cNvPr id="6" name="TextBox 5"/>
          <p:cNvSpPr txBox="1"/>
          <p:nvPr/>
        </p:nvSpPr>
        <p:spPr>
          <a:xfrm>
            <a:off x="756652" y="2810074"/>
            <a:ext cx="7296283" cy="1754327"/>
          </a:xfrm>
          <a:prstGeom prst="rect">
            <a:avLst/>
          </a:prstGeom>
          <a:noFill/>
        </p:spPr>
        <p:txBody>
          <a:bodyPr wrap="square" rtlCol="0">
            <a:spAutoFit/>
          </a:bodyPr>
          <a:lstStyle/>
          <a:p>
            <a:r>
              <a:rPr lang="en-US" dirty="0" smtClean="0"/>
              <a:t>Disk 1:  0xFE     0xFF    0x10   0x35</a:t>
            </a:r>
          </a:p>
          <a:p>
            <a:r>
              <a:rPr lang="en-US" dirty="0" smtClean="0"/>
              <a:t>Disk 2:  0xAA    0x33    0x1A  0x14</a:t>
            </a:r>
          </a:p>
          <a:p>
            <a:r>
              <a:rPr lang="en-US" dirty="0" smtClean="0"/>
              <a:t>Disk 3:     ??        ??          ??      ??</a:t>
            </a:r>
          </a:p>
          <a:p>
            <a:r>
              <a:rPr lang="en-US" dirty="0" smtClean="0"/>
              <a:t>Disk 4:   0x45    0x12    0x11    0x13</a:t>
            </a:r>
          </a:p>
          <a:p>
            <a:endParaRPr lang="en-US" dirty="0"/>
          </a:p>
          <a:p>
            <a:r>
              <a:rPr lang="en-US" dirty="0" smtClean="0"/>
              <a:t>Parity:   0x34     0xFF    0x2A    0x26</a:t>
            </a:r>
            <a:endParaRPr lang="en-US" dirty="0"/>
          </a:p>
        </p:txBody>
      </p:sp>
    </p:spTree>
    <p:extLst>
      <p:ext uri="{BB962C8B-B14F-4D97-AF65-F5344CB8AC3E}">
        <p14:creationId xmlns:p14="http://schemas.microsoft.com/office/powerpoint/2010/main" val="290435126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Partitioning of Parity Blocks</a:t>
            </a:r>
            <a:endParaRPr lang="en-US" sz="2800" dirty="0">
              <a:solidFill>
                <a:schemeClr val="bg1"/>
              </a:solidFill>
            </a:endParaRPr>
          </a:p>
        </p:txBody>
      </p:sp>
      <p:sp>
        <p:nvSpPr>
          <p:cNvPr id="7" name="TextBox 6"/>
          <p:cNvSpPr txBox="1"/>
          <p:nvPr/>
        </p:nvSpPr>
        <p:spPr>
          <a:xfrm>
            <a:off x="635048" y="1729277"/>
            <a:ext cx="7296283" cy="1477328"/>
          </a:xfrm>
          <a:prstGeom prst="rect">
            <a:avLst/>
          </a:prstGeom>
          <a:noFill/>
        </p:spPr>
        <p:txBody>
          <a:bodyPr wrap="square" rtlCol="0">
            <a:spAutoFit/>
          </a:bodyPr>
          <a:lstStyle/>
          <a:p>
            <a:r>
              <a:rPr lang="en-US" dirty="0" smtClean="0"/>
              <a:t>Disk 1:   0xFE     </a:t>
            </a:r>
            <a:r>
              <a:rPr lang="en-US" b="1" dirty="0" smtClean="0"/>
              <a:t>0xFF</a:t>
            </a:r>
            <a:r>
              <a:rPr lang="en-US" dirty="0" smtClean="0"/>
              <a:t>    0x10    0x35</a:t>
            </a:r>
          </a:p>
          <a:p>
            <a:r>
              <a:rPr lang="en-US" dirty="0" smtClean="0"/>
              <a:t>Disk 2:   0xAA    0x33    </a:t>
            </a:r>
            <a:r>
              <a:rPr lang="en-US" b="1" dirty="0" smtClean="0"/>
              <a:t>0x1A</a:t>
            </a:r>
            <a:r>
              <a:rPr lang="en-US" dirty="0" smtClean="0"/>
              <a:t>   0x14</a:t>
            </a:r>
          </a:p>
          <a:p>
            <a:r>
              <a:rPr lang="en-US" dirty="0" smtClean="0"/>
              <a:t>Disk 3:   </a:t>
            </a:r>
            <a:r>
              <a:rPr lang="en-US" b="1" dirty="0" smtClean="0"/>
              <a:t>0x25</a:t>
            </a:r>
            <a:r>
              <a:rPr lang="en-US" dirty="0" smtClean="0"/>
              <a:t>     0x21    0x31   0x14</a:t>
            </a:r>
          </a:p>
          <a:p>
            <a:r>
              <a:rPr lang="en-US" dirty="0" smtClean="0"/>
              <a:t>Disk 4:   0x45    0x12    0x11    </a:t>
            </a:r>
            <a:r>
              <a:rPr lang="en-US" b="1" dirty="0" smtClean="0"/>
              <a:t>0x13</a:t>
            </a:r>
          </a:p>
          <a:p>
            <a:r>
              <a:rPr lang="en-US" dirty="0" smtClean="0"/>
              <a:t>Disk 5:   0x34     0xFF    0x2A   0x26</a:t>
            </a:r>
            <a:endParaRPr lang="en-US" dirty="0"/>
          </a:p>
        </p:txBody>
      </p:sp>
      <p:sp>
        <p:nvSpPr>
          <p:cNvPr id="2" name="TextBox 1"/>
          <p:cNvSpPr txBox="1"/>
          <p:nvPr/>
        </p:nvSpPr>
        <p:spPr>
          <a:xfrm>
            <a:off x="391838" y="3688223"/>
            <a:ext cx="8403112" cy="1477328"/>
          </a:xfrm>
          <a:prstGeom prst="rect">
            <a:avLst/>
          </a:prstGeom>
          <a:noFill/>
        </p:spPr>
        <p:txBody>
          <a:bodyPr wrap="none" rtlCol="0">
            <a:spAutoFit/>
          </a:bodyPr>
          <a:lstStyle/>
          <a:p>
            <a:r>
              <a:rPr lang="en-US" dirty="0" smtClean="0"/>
              <a:t>It is possible to stripe the data and the parity information in such a way that both</a:t>
            </a:r>
          </a:p>
          <a:p>
            <a:r>
              <a:rPr lang="en-US" dirty="0"/>
              <a:t>r</a:t>
            </a:r>
            <a:r>
              <a:rPr lang="en-US" dirty="0" smtClean="0"/>
              <a:t>eside on the same disc.</a:t>
            </a:r>
          </a:p>
          <a:p>
            <a:endParaRPr lang="en-US" dirty="0"/>
          </a:p>
          <a:p>
            <a:r>
              <a:rPr lang="en-US" dirty="0" smtClean="0"/>
              <a:t>Identification of parity blocks can be based on the location of the block or the metadata</a:t>
            </a:r>
            <a:br>
              <a:rPr lang="en-US" dirty="0" smtClean="0"/>
            </a:br>
            <a:r>
              <a:rPr lang="en-US" dirty="0" smtClean="0"/>
              <a:t>associated with the block </a:t>
            </a:r>
            <a:endParaRPr lang="en-US" dirty="0"/>
          </a:p>
        </p:txBody>
      </p:sp>
    </p:spTree>
    <p:extLst>
      <p:ext uri="{BB962C8B-B14F-4D97-AF65-F5344CB8AC3E}">
        <p14:creationId xmlns:p14="http://schemas.microsoft.com/office/powerpoint/2010/main" val="188246275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Horizontal and Vertical Partitioning</a:t>
            </a:r>
            <a:endParaRPr lang="en-US" sz="2800" dirty="0">
              <a:solidFill>
                <a:schemeClr val="bg1"/>
              </a:solidFill>
            </a:endParaRPr>
          </a:p>
        </p:txBody>
      </p:sp>
      <p:grpSp>
        <p:nvGrpSpPr>
          <p:cNvPr id="3" name="Group 2"/>
          <p:cNvGrpSpPr/>
          <p:nvPr/>
        </p:nvGrpSpPr>
        <p:grpSpPr>
          <a:xfrm>
            <a:off x="2900789" y="918570"/>
            <a:ext cx="3556745" cy="2426551"/>
            <a:chOff x="321020" y="1334960"/>
            <a:chExt cx="3556745" cy="2426551"/>
          </a:xfrm>
        </p:grpSpPr>
        <p:sp>
          <p:nvSpPr>
            <p:cNvPr id="5" name="Can 4"/>
            <p:cNvSpPr/>
            <p:nvPr/>
          </p:nvSpPr>
          <p:spPr>
            <a:xfrm>
              <a:off x="321020" y="1828307"/>
              <a:ext cx="524574" cy="41639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Can 5"/>
            <p:cNvSpPr/>
            <p:nvPr/>
          </p:nvSpPr>
          <p:spPr>
            <a:xfrm>
              <a:off x="321020" y="2345205"/>
              <a:ext cx="524574" cy="41639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an 6"/>
            <p:cNvSpPr/>
            <p:nvPr/>
          </p:nvSpPr>
          <p:spPr>
            <a:xfrm>
              <a:off x="321020" y="2849759"/>
              <a:ext cx="524574" cy="41639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an 7"/>
            <p:cNvSpPr/>
            <p:nvPr/>
          </p:nvSpPr>
          <p:spPr>
            <a:xfrm>
              <a:off x="321020" y="3345121"/>
              <a:ext cx="524574" cy="41639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Can 8"/>
            <p:cNvSpPr/>
            <p:nvPr/>
          </p:nvSpPr>
          <p:spPr>
            <a:xfrm>
              <a:off x="321020" y="1334960"/>
              <a:ext cx="524574" cy="41639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an 9"/>
            <p:cNvSpPr/>
            <p:nvPr/>
          </p:nvSpPr>
          <p:spPr>
            <a:xfrm>
              <a:off x="1104415" y="1828307"/>
              <a:ext cx="524574" cy="41639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Can 10"/>
            <p:cNvSpPr/>
            <p:nvPr/>
          </p:nvSpPr>
          <p:spPr>
            <a:xfrm>
              <a:off x="1104415" y="2345205"/>
              <a:ext cx="524574" cy="41639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Can 11"/>
            <p:cNvSpPr/>
            <p:nvPr/>
          </p:nvSpPr>
          <p:spPr>
            <a:xfrm>
              <a:off x="1104415" y="2849759"/>
              <a:ext cx="524574" cy="41639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Can 12"/>
            <p:cNvSpPr/>
            <p:nvPr/>
          </p:nvSpPr>
          <p:spPr>
            <a:xfrm>
              <a:off x="1104415" y="3345121"/>
              <a:ext cx="524574" cy="41639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Can 13"/>
            <p:cNvSpPr/>
            <p:nvPr/>
          </p:nvSpPr>
          <p:spPr>
            <a:xfrm>
              <a:off x="1104415" y="1334960"/>
              <a:ext cx="524574" cy="41639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an 14"/>
            <p:cNvSpPr/>
            <p:nvPr/>
          </p:nvSpPr>
          <p:spPr>
            <a:xfrm>
              <a:off x="1907554" y="1828307"/>
              <a:ext cx="524574" cy="41639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Can 15"/>
            <p:cNvSpPr/>
            <p:nvPr/>
          </p:nvSpPr>
          <p:spPr>
            <a:xfrm>
              <a:off x="1907554" y="2345205"/>
              <a:ext cx="524574" cy="41639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Can 16"/>
            <p:cNvSpPr/>
            <p:nvPr/>
          </p:nvSpPr>
          <p:spPr>
            <a:xfrm>
              <a:off x="1907554" y="2849759"/>
              <a:ext cx="524574" cy="41639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Can 17"/>
            <p:cNvSpPr/>
            <p:nvPr/>
          </p:nvSpPr>
          <p:spPr>
            <a:xfrm>
              <a:off x="1907554" y="3345121"/>
              <a:ext cx="524574" cy="41639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Can 18"/>
            <p:cNvSpPr/>
            <p:nvPr/>
          </p:nvSpPr>
          <p:spPr>
            <a:xfrm>
              <a:off x="1907554" y="1334960"/>
              <a:ext cx="524574" cy="41639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Can 19"/>
            <p:cNvSpPr/>
            <p:nvPr/>
          </p:nvSpPr>
          <p:spPr>
            <a:xfrm>
              <a:off x="2618905" y="1828307"/>
              <a:ext cx="524574" cy="41639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Can 20"/>
            <p:cNvSpPr/>
            <p:nvPr/>
          </p:nvSpPr>
          <p:spPr>
            <a:xfrm>
              <a:off x="2618905" y="2345205"/>
              <a:ext cx="524574" cy="41639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Can 21"/>
            <p:cNvSpPr/>
            <p:nvPr/>
          </p:nvSpPr>
          <p:spPr>
            <a:xfrm>
              <a:off x="2618905" y="2849759"/>
              <a:ext cx="524574" cy="41639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Can 22"/>
            <p:cNvSpPr/>
            <p:nvPr/>
          </p:nvSpPr>
          <p:spPr>
            <a:xfrm>
              <a:off x="2618905" y="3345121"/>
              <a:ext cx="524574" cy="41639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Can 23"/>
            <p:cNvSpPr/>
            <p:nvPr/>
          </p:nvSpPr>
          <p:spPr>
            <a:xfrm>
              <a:off x="2618905" y="1334960"/>
              <a:ext cx="524574" cy="41639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 name="Group 24"/>
            <p:cNvGrpSpPr/>
            <p:nvPr/>
          </p:nvGrpSpPr>
          <p:grpSpPr>
            <a:xfrm>
              <a:off x="3353191" y="1334960"/>
              <a:ext cx="524574" cy="2426551"/>
              <a:chOff x="3353191" y="1334960"/>
              <a:chExt cx="524574" cy="2426551"/>
            </a:xfrm>
          </p:grpSpPr>
          <p:sp>
            <p:nvSpPr>
              <p:cNvPr id="26" name="Can 25"/>
              <p:cNvSpPr/>
              <p:nvPr/>
            </p:nvSpPr>
            <p:spPr>
              <a:xfrm>
                <a:off x="3353191" y="1828307"/>
                <a:ext cx="524574" cy="41639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Can 26"/>
              <p:cNvSpPr/>
              <p:nvPr/>
            </p:nvSpPr>
            <p:spPr>
              <a:xfrm>
                <a:off x="3353191" y="2345205"/>
                <a:ext cx="524574" cy="41639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Can 27"/>
              <p:cNvSpPr/>
              <p:nvPr/>
            </p:nvSpPr>
            <p:spPr>
              <a:xfrm>
                <a:off x="3353191" y="2849759"/>
                <a:ext cx="524574" cy="41639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Can 28"/>
              <p:cNvSpPr/>
              <p:nvPr/>
            </p:nvSpPr>
            <p:spPr>
              <a:xfrm>
                <a:off x="3353191" y="3345121"/>
                <a:ext cx="524574" cy="41639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Can 29"/>
              <p:cNvSpPr/>
              <p:nvPr/>
            </p:nvSpPr>
            <p:spPr>
              <a:xfrm>
                <a:off x="3353191" y="1334960"/>
                <a:ext cx="524574" cy="41639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31" name="Group 30"/>
          <p:cNvGrpSpPr/>
          <p:nvPr/>
        </p:nvGrpSpPr>
        <p:grpSpPr>
          <a:xfrm>
            <a:off x="378883" y="4063975"/>
            <a:ext cx="3556745" cy="2426551"/>
            <a:chOff x="4776088" y="1334960"/>
            <a:chExt cx="4300279" cy="2426551"/>
          </a:xfrm>
        </p:grpSpPr>
        <p:grpSp>
          <p:nvGrpSpPr>
            <p:cNvPr id="32" name="Group 31"/>
            <p:cNvGrpSpPr/>
            <p:nvPr/>
          </p:nvGrpSpPr>
          <p:grpSpPr>
            <a:xfrm>
              <a:off x="4776088" y="1334960"/>
              <a:ext cx="3556745" cy="2426551"/>
              <a:chOff x="4607455" y="1152139"/>
              <a:chExt cx="4188593" cy="3887082"/>
            </a:xfrm>
          </p:grpSpPr>
          <p:grpSp>
            <p:nvGrpSpPr>
              <p:cNvPr id="38" name="Group 37"/>
              <p:cNvGrpSpPr/>
              <p:nvPr/>
            </p:nvGrpSpPr>
            <p:grpSpPr>
              <a:xfrm>
                <a:off x="4607455" y="1152139"/>
                <a:ext cx="617763" cy="3887082"/>
                <a:chOff x="5080375" y="1152138"/>
                <a:chExt cx="770164" cy="4566371"/>
              </a:xfrm>
            </p:grpSpPr>
            <p:sp>
              <p:nvSpPr>
                <p:cNvPr id="63" name="Can 62"/>
                <p:cNvSpPr/>
                <p:nvPr/>
              </p:nvSpPr>
              <p:spPr>
                <a:xfrm>
                  <a:off x="5080375" y="2080536"/>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Can 63"/>
                <p:cNvSpPr/>
                <p:nvPr/>
              </p:nvSpPr>
              <p:spPr>
                <a:xfrm>
                  <a:off x="5080375" y="3053254"/>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Can 64"/>
                <p:cNvSpPr/>
                <p:nvPr/>
              </p:nvSpPr>
              <p:spPr>
                <a:xfrm>
                  <a:off x="5080375" y="4002742"/>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Can 65"/>
                <p:cNvSpPr/>
                <p:nvPr/>
              </p:nvSpPr>
              <p:spPr>
                <a:xfrm>
                  <a:off x="5080375" y="4934931"/>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Can 66"/>
                <p:cNvSpPr/>
                <p:nvPr/>
              </p:nvSpPr>
              <p:spPr>
                <a:xfrm>
                  <a:off x="5080375" y="1152138"/>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9" name="Group 38"/>
              <p:cNvGrpSpPr/>
              <p:nvPr/>
            </p:nvGrpSpPr>
            <p:grpSpPr>
              <a:xfrm>
                <a:off x="5530019" y="1152139"/>
                <a:ext cx="617763" cy="3887082"/>
                <a:chOff x="5080375" y="1152138"/>
                <a:chExt cx="770164" cy="4566371"/>
              </a:xfrm>
            </p:grpSpPr>
            <p:sp>
              <p:nvSpPr>
                <p:cNvPr id="58" name="Can 57"/>
                <p:cNvSpPr/>
                <p:nvPr/>
              </p:nvSpPr>
              <p:spPr>
                <a:xfrm>
                  <a:off x="5080375" y="2080536"/>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Can 58"/>
                <p:cNvSpPr/>
                <p:nvPr/>
              </p:nvSpPr>
              <p:spPr>
                <a:xfrm>
                  <a:off x="5080375" y="3053254"/>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Can 59"/>
                <p:cNvSpPr/>
                <p:nvPr/>
              </p:nvSpPr>
              <p:spPr>
                <a:xfrm>
                  <a:off x="5080375" y="4002742"/>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Can 60"/>
                <p:cNvSpPr/>
                <p:nvPr/>
              </p:nvSpPr>
              <p:spPr>
                <a:xfrm>
                  <a:off x="5080375" y="4934931"/>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Can 61"/>
                <p:cNvSpPr/>
                <p:nvPr/>
              </p:nvSpPr>
              <p:spPr>
                <a:xfrm>
                  <a:off x="5080375" y="1152138"/>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0" name="Group 39"/>
              <p:cNvGrpSpPr/>
              <p:nvPr/>
            </p:nvGrpSpPr>
            <p:grpSpPr>
              <a:xfrm>
                <a:off x="6475833" y="1152139"/>
                <a:ext cx="617763" cy="3887082"/>
                <a:chOff x="5080375" y="1152138"/>
                <a:chExt cx="770164" cy="4566371"/>
              </a:xfrm>
            </p:grpSpPr>
            <p:sp>
              <p:nvSpPr>
                <p:cNvPr id="53" name="Can 52"/>
                <p:cNvSpPr/>
                <p:nvPr/>
              </p:nvSpPr>
              <p:spPr>
                <a:xfrm>
                  <a:off x="5080375" y="2080536"/>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Can 53"/>
                <p:cNvSpPr/>
                <p:nvPr/>
              </p:nvSpPr>
              <p:spPr>
                <a:xfrm>
                  <a:off x="5080375" y="3053254"/>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Can 54"/>
                <p:cNvSpPr/>
                <p:nvPr/>
              </p:nvSpPr>
              <p:spPr>
                <a:xfrm>
                  <a:off x="5080375" y="4002742"/>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Can 55"/>
                <p:cNvSpPr/>
                <p:nvPr/>
              </p:nvSpPr>
              <p:spPr>
                <a:xfrm>
                  <a:off x="5080375" y="4934931"/>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Can 56"/>
                <p:cNvSpPr/>
                <p:nvPr/>
              </p:nvSpPr>
              <p:spPr>
                <a:xfrm>
                  <a:off x="5080375" y="1152138"/>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7313554" y="1152139"/>
                <a:ext cx="617763" cy="3887082"/>
                <a:chOff x="5080375" y="1152138"/>
                <a:chExt cx="770164" cy="4566371"/>
              </a:xfrm>
            </p:grpSpPr>
            <p:sp>
              <p:nvSpPr>
                <p:cNvPr id="48" name="Can 47"/>
                <p:cNvSpPr/>
                <p:nvPr/>
              </p:nvSpPr>
              <p:spPr>
                <a:xfrm>
                  <a:off x="5080375" y="2080536"/>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Can 48"/>
                <p:cNvSpPr/>
                <p:nvPr/>
              </p:nvSpPr>
              <p:spPr>
                <a:xfrm>
                  <a:off x="5080375" y="3053254"/>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Can 49"/>
                <p:cNvSpPr/>
                <p:nvPr/>
              </p:nvSpPr>
              <p:spPr>
                <a:xfrm>
                  <a:off x="5080375" y="4002742"/>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Can 50"/>
                <p:cNvSpPr/>
                <p:nvPr/>
              </p:nvSpPr>
              <p:spPr>
                <a:xfrm>
                  <a:off x="5080375" y="4934931"/>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Can 51"/>
                <p:cNvSpPr/>
                <p:nvPr/>
              </p:nvSpPr>
              <p:spPr>
                <a:xfrm>
                  <a:off x="5080375" y="1152138"/>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2" name="Group 41"/>
              <p:cNvGrpSpPr/>
              <p:nvPr/>
            </p:nvGrpSpPr>
            <p:grpSpPr>
              <a:xfrm>
                <a:off x="8178285" y="1152139"/>
                <a:ext cx="617763" cy="3887082"/>
                <a:chOff x="5080375" y="1152138"/>
                <a:chExt cx="770164" cy="4566371"/>
              </a:xfrm>
            </p:grpSpPr>
            <p:sp>
              <p:nvSpPr>
                <p:cNvPr id="43" name="Can 42"/>
                <p:cNvSpPr/>
                <p:nvPr/>
              </p:nvSpPr>
              <p:spPr>
                <a:xfrm>
                  <a:off x="5080375" y="2080536"/>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Can 43"/>
                <p:cNvSpPr/>
                <p:nvPr/>
              </p:nvSpPr>
              <p:spPr>
                <a:xfrm>
                  <a:off x="5080375" y="3053254"/>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Can 44"/>
                <p:cNvSpPr/>
                <p:nvPr/>
              </p:nvSpPr>
              <p:spPr>
                <a:xfrm>
                  <a:off x="5080375" y="4002742"/>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Can 45"/>
                <p:cNvSpPr/>
                <p:nvPr/>
              </p:nvSpPr>
              <p:spPr>
                <a:xfrm>
                  <a:off x="5080375" y="4934931"/>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Can 46"/>
                <p:cNvSpPr/>
                <p:nvPr/>
              </p:nvSpPr>
              <p:spPr>
                <a:xfrm>
                  <a:off x="5080375" y="1152138"/>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33" name="Can 32"/>
            <p:cNvSpPr/>
            <p:nvPr/>
          </p:nvSpPr>
          <p:spPr>
            <a:xfrm>
              <a:off x="8551793" y="1828307"/>
              <a:ext cx="524574" cy="416390"/>
            </a:xfrm>
            <a:prstGeom prst="can">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Can 33"/>
            <p:cNvSpPr/>
            <p:nvPr/>
          </p:nvSpPr>
          <p:spPr>
            <a:xfrm>
              <a:off x="8551793" y="2345205"/>
              <a:ext cx="524574" cy="416390"/>
            </a:xfrm>
            <a:prstGeom prst="can">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Can 34"/>
            <p:cNvSpPr/>
            <p:nvPr/>
          </p:nvSpPr>
          <p:spPr>
            <a:xfrm>
              <a:off x="8551793" y="2849759"/>
              <a:ext cx="524574" cy="416390"/>
            </a:xfrm>
            <a:prstGeom prst="can">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Can 35"/>
            <p:cNvSpPr/>
            <p:nvPr/>
          </p:nvSpPr>
          <p:spPr>
            <a:xfrm>
              <a:off x="8551793" y="3345121"/>
              <a:ext cx="524574" cy="416390"/>
            </a:xfrm>
            <a:prstGeom prst="can">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Can 36"/>
            <p:cNvSpPr/>
            <p:nvPr/>
          </p:nvSpPr>
          <p:spPr>
            <a:xfrm>
              <a:off x="8551793" y="1334960"/>
              <a:ext cx="524574" cy="416390"/>
            </a:xfrm>
            <a:prstGeom prst="can">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0" name="Group 199"/>
          <p:cNvGrpSpPr/>
          <p:nvPr/>
        </p:nvGrpSpPr>
        <p:grpSpPr>
          <a:xfrm>
            <a:off x="4997104" y="3991626"/>
            <a:ext cx="3364283" cy="2497677"/>
            <a:chOff x="4487323" y="3992849"/>
            <a:chExt cx="3364283" cy="2497677"/>
          </a:xfrm>
        </p:grpSpPr>
        <p:grpSp>
          <p:nvGrpSpPr>
            <p:cNvPr id="119" name="Group 118"/>
            <p:cNvGrpSpPr/>
            <p:nvPr/>
          </p:nvGrpSpPr>
          <p:grpSpPr>
            <a:xfrm>
              <a:off x="4487323" y="4063975"/>
              <a:ext cx="472199" cy="2426551"/>
              <a:chOff x="4487323" y="4063975"/>
              <a:chExt cx="472199" cy="2426551"/>
            </a:xfrm>
          </p:grpSpPr>
          <p:grpSp>
            <p:nvGrpSpPr>
              <p:cNvPr id="106" name="Group 105"/>
              <p:cNvGrpSpPr/>
              <p:nvPr/>
            </p:nvGrpSpPr>
            <p:grpSpPr>
              <a:xfrm>
                <a:off x="4487323" y="4063975"/>
                <a:ext cx="433873" cy="416390"/>
                <a:chOff x="4487323" y="4063975"/>
                <a:chExt cx="433873" cy="416390"/>
              </a:xfrm>
            </p:grpSpPr>
            <p:sp>
              <p:nvSpPr>
                <p:cNvPr id="104" name="Can 103"/>
                <p:cNvSpPr/>
                <p:nvPr/>
              </p:nvSpPr>
              <p:spPr>
                <a:xfrm>
                  <a:off x="4487323" y="4063975"/>
                  <a:ext cx="433873"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Rectangle 104"/>
                <p:cNvSpPr/>
                <p:nvPr/>
              </p:nvSpPr>
              <p:spPr>
                <a:xfrm>
                  <a:off x="4742586" y="4255641"/>
                  <a:ext cx="121605" cy="184194"/>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7" name="Group 106"/>
              <p:cNvGrpSpPr/>
              <p:nvPr/>
            </p:nvGrpSpPr>
            <p:grpSpPr>
              <a:xfrm>
                <a:off x="4487323" y="4557322"/>
                <a:ext cx="433873" cy="416390"/>
                <a:chOff x="4487323" y="4063975"/>
                <a:chExt cx="433873" cy="416390"/>
              </a:xfrm>
            </p:grpSpPr>
            <p:sp>
              <p:nvSpPr>
                <p:cNvPr id="108" name="Can 107"/>
                <p:cNvSpPr/>
                <p:nvPr/>
              </p:nvSpPr>
              <p:spPr>
                <a:xfrm>
                  <a:off x="4487323" y="4063975"/>
                  <a:ext cx="433873"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Rectangle 108"/>
                <p:cNvSpPr/>
                <p:nvPr/>
              </p:nvSpPr>
              <p:spPr>
                <a:xfrm>
                  <a:off x="4742586" y="4255641"/>
                  <a:ext cx="121605" cy="184194"/>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0" name="Group 109"/>
              <p:cNvGrpSpPr/>
              <p:nvPr/>
            </p:nvGrpSpPr>
            <p:grpSpPr>
              <a:xfrm>
                <a:off x="4498625" y="5074220"/>
                <a:ext cx="433873" cy="416390"/>
                <a:chOff x="4487323" y="4063975"/>
                <a:chExt cx="433873" cy="416390"/>
              </a:xfrm>
            </p:grpSpPr>
            <p:sp>
              <p:nvSpPr>
                <p:cNvPr id="111" name="Can 110"/>
                <p:cNvSpPr/>
                <p:nvPr/>
              </p:nvSpPr>
              <p:spPr>
                <a:xfrm>
                  <a:off x="4487323" y="4063975"/>
                  <a:ext cx="433873"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Rectangle 111"/>
                <p:cNvSpPr/>
                <p:nvPr/>
              </p:nvSpPr>
              <p:spPr>
                <a:xfrm>
                  <a:off x="4742586" y="4255641"/>
                  <a:ext cx="121605" cy="184194"/>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3" name="Group 112"/>
              <p:cNvGrpSpPr/>
              <p:nvPr/>
            </p:nvGrpSpPr>
            <p:grpSpPr>
              <a:xfrm>
                <a:off x="4525649" y="5578774"/>
                <a:ext cx="433873" cy="416390"/>
                <a:chOff x="4487323" y="4063975"/>
                <a:chExt cx="433873" cy="416390"/>
              </a:xfrm>
            </p:grpSpPr>
            <p:sp>
              <p:nvSpPr>
                <p:cNvPr id="114" name="Can 113"/>
                <p:cNvSpPr/>
                <p:nvPr/>
              </p:nvSpPr>
              <p:spPr>
                <a:xfrm>
                  <a:off x="4487323" y="4063975"/>
                  <a:ext cx="433873"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Rectangle 114"/>
                <p:cNvSpPr/>
                <p:nvPr/>
              </p:nvSpPr>
              <p:spPr>
                <a:xfrm>
                  <a:off x="4742586" y="4255641"/>
                  <a:ext cx="121605" cy="184194"/>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6" name="Group 115"/>
              <p:cNvGrpSpPr/>
              <p:nvPr/>
            </p:nvGrpSpPr>
            <p:grpSpPr>
              <a:xfrm>
                <a:off x="4501585" y="6074136"/>
                <a:ext cx="433873" cy="416390"/>
                <a:chOff x="4487323" y="4063975"/>
                <a:chExt cx="433873" cy="416390"/>
              </a:xfrm>
            </p:grpSpPr>
            <p:sp>
              <p:nvSpPr>
                <p:cNvPr id="117" name="Can 116"/>
                <p:cNvSpPr/>
                <p:nvPr/>
              </p:nvSpPr>
              <p:spPr>
                <a:xfrm>
                  <a:off x="4487323" y="4063975"/>
                  <a:ext cx="433873"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Rectangle 117"/>
                <p:cNvSpPr/>
                <p:nvPr/>
              </p:nvSpPr>
              <p:spPr>
                <a:xfrm>
                  <a:off x="4742586" y="4255641"/>
                  <a:ext cx="121605" cy="184194"/>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20" name="Group 119"/>
            <p:cNvGrpSpPr/>
            <p:nvPr/>
          </p:nvGrpSpPr>
          <p:grpSpPr>
            <a:xfrm>
              <a:off x="5091632" y="4048726"/>
              <a:ext cx="472199" cy="2426551"/>
              <a:chOff x="4487323" y="4063975"/>
              <a:chExt cx="472199" cy="2426551"/>
            </a:xfrm>
          </p:grpSpPr>
          <p:grpSp>
            <p:nvGrpSpPr>
              <p:cNvPr id="121" name="Group 120"/>
              <p:cNvGrpSpPr/>
              <p:nvPr/>
            </p:nvGrpSpPr>
            <p:grpSpPr>
              <a:xfrm>
                <a:off x="4487323" y="4063975"/>
                <a:ext cx="433873" cy="416390"/>
                <a:chOff x="4487323" y="4063975"/>
                <a:chExt cx="433873" cy="416390"/>
              </a:xfrm>
            </p:grpSpPr>
            <p:sp>
              <p:nvSpPr>
                <p:cNvPr id="134" name="Can 133"/>
                <p:cNvSpPr/>
                <p:nvPr/>
              </p:nvSpPr>
              <p:spPr>
                <a:xfrm>
                  <a:off x="4487323" y="4063975"/>
                  <a:ext cx="433873"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4742586" y="4255641"/>
                  <a:ext cx="121605" cy="184194"/>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2" name="Group 121"/>
              <p:cNvGrpSpPr/>
              <p:nvPr/>
            </p:nvGrpSpPr>
            <p:grpSpPr>
              <a:xfrm>
                <a:off x="4487323" y="4557322"/>
                <a:ext cx="433873" cy="416390"/>
                <a:chOff x="4487323" y="4063975"/>
                <a:chExt cx="433873" cy="416390"/>
              </a:xfrm>
            </p:grpSpPr>
            <p:sp>
              <p:nvSpPr>
                <p:cNvPr id="132" name="Can 131"/>
                <p:cNvSpPr/>
                <p:nvPr/>
              </p:nvSpPr>
              <p:spPr>
                <a:xfrm>
                  <a:off x="4487323" y="4063975"/>
                  <a:ext cx="433873"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Rectangle 132"/>
                <p:cNvSpPr/>
                <p:nvPr/>
              </p:nvSpPr>
              <p:spPr>
                <a:xfrm>
                  <a:off x="4742586" y="4255641"/>
                  <a:ext cx="121605" cy="184194"/>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3" name="Group 122"/>
              <p:cNvGrpSpPr/>
              <p:nvPr/>
            </p:nvGrpSpPr>
            <p:grpSpPr>
              <a:xfrm>
                <a:off x="4498625" y="5074220"/>
                <a:ext cx="433873" cy="416390"/>
                <a:chOff x="4487323" y="4063975"/>
                <a:chExt cx="433873" cy="416390"/>
              </a:xfrm>
            </p:grpSpPr>
            <p:sp>
              <p:nvSpPr>
                <p:cNvPr id="130" name="Can 129"/>
                <p:cNvSpPr/>
                <p:nvPr/>
              </p:nvSpPr>
              <p:spPr>
                <a:xfrm>
                  <a:off x="4487323" y="4063975"/>
                  <a:ext cx="433873"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ectangle 130"/>
                <p:cNvSpPr/>
                <p:nvPr/>
              </p:nvSpPr>
              <p:spPr>
                <a:xfrm>
                  <a:off x="4742586" y="4255641"/>
                  <a:ext cx="121605" cy="184194"/>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4" name="Group 123"/>
              <p:cNvGrpSpPr/>
              <p:nvPr/>
            </p:nvGrpSpPr>
            <p:grpSpPr>
              <a:xfrm>
                <a:off x="4525649" y="5578774"/>
                <a:ext cx="433873" cy="416390"/>
                <a:chOff x="4487323" y="4063975"/>
                <a:chExt cx="433873" cy="416390"/>
              </a:xfrm>
            </p:grpSpPr>
            <p:sp>
              <p:nvSpPr>
                <p:cNvPr id="128" name="Can 127"/>
                <p:cNvSpPr/>
                <p:nvPr/>
              </p:nvSpPr>
              <p:spPr>
                <a:xfrm>
                  <a:off x="4487323" y="4063975"/>
                  <a:ext cx="433873"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p:cNvSpPr/>
                <p:nvPr/>
              </p:nvSpPr>
              <p:spPr>
                <a:xfrm>
                  <a:off x="4742586" y="4255641"/>
                  <a:ext cx="121605" cy="184194"/>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5" name="Group 124"/>
              <p:cNvGrpSpPr/>
              <p:nvPr/>
            </p:nvGrpSpPr>
            <p:grpSpPr>
              <a:xfrm>
                <a:off x="4501585" y="6074136"/>
                <a:ext cx="433873" cy="416390"/>
                <a:chOff x="4487323" y="4063975"/>
                <a:chExt cx="433873" cy="416390"/>
              </a:xfrm>
            </p:grpSpPr>
            <p:sp>
              <p:nvSpPr>
                <p:cNvPr id="126" name="Can 125"/>
                <p:cNvSpPr/>
                <p:nvPr/>
              </p:nvSpPr>
              <p:spPr>
                <a:xfrm>
                  <a:off x="4487323" y="4063975"/>
                  <a:ext cx="433873"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Rectangle 126"/>
                <p:cNvSpPr/>
                <p:nvPr/>
              </p:nvSpPr>
              <p:spPr>
                <a:xfrm>
                  <a:off x="4742586" y="4255641"/>
                  <a:ext cx="121605" cy="184194"/>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36" name="Group 135"/>
            <p:cNvGrpSpPr/>
            <p:nvPr/>
          </p:nvGrpSpPr>
          <p:grpSpPr>
            <a:xfrm>
              <a:off x="5656324" y="4031025"/>
              <a:ext cx="472199" cy="2426551"/>
              <a:chOff x="4487323" y="4063975"/>
              <a:chExt cx="472199" cy="2426551"/>
            </a:xfrm>
          </p:grpSpPr>
          <p:grpSp>
            <p:nvGrpSpPr>
              <p:cNvPr id="137" name="Group 136"/>
              <p:cNvGrpSpPr/>
              <p:nvPr/>
            </p:nvGrpSpPr>
            <p:grpSpPr>
              <a:xfrm>
                <a:off x="4487323" y="4063975"/>
                <a:ext cx="433873" cy="416390"/>
                <a:chOff x="4487323" y="4063975"/>
                <a:chExt cx="433873" cy="416390"/>
              </a:xfrm>
            </p:grpSpPr>
            <p:sp>
              <p:nvSpPr>
                <p:cNvPr id="150" name="Can 149"/>
                <p:cNvSpPr/>
                <p:nvPr/>
              </p:nvSpPr>
              <p:spPr>
                <a:xfrm>
                  <a:off x="4487323" y="4063975"/>
                  <a:ext cx="433873"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1" name="Rectangle 150"/>
                <p:cNvSpPr/>
                <p:nvPr/>
              </p:nvSpPr>
              <p:spPr>
                <a:xfrm>
                  <a:off x="4742586" y="4255641"/>
                  <a:ext cx="121605" cy="184194"/>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8" name="Group 137"/>
              <p:cNvGrpSpPr/>
              <p:nvPr/>
            </p:nvGrpSpPr>
            <p:grpSpPr>
              <a:xfrm>
                <a:off x="4487323" y="4557322"/>
                <a:ext cx="433873" cy="416390"/>
                <a:chOff x="4487323" y="4063975"/>
                <a:chExt cx="433873" cy="416390"/>
              </a:xfrm>
            </p:grpSpPr>
            <p:sp>
              <p:nvSpPr>
                <p:cNvPr id="148" name="Can 147"/>
                <p:cNvSpPr/>
                <p:nvPr/>
              </p:nvSpPr>
              <p:spPr>
                <a:xfrm>
                  <a:off x="4487323" y="4063975"/>
                  <a:ext cx="433873"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Rectangle 148"/>
                <p:cNvSpPr/>
                <p:nvPr/>
              </p:nvSpPr>
              <p:spPr>
                <a:xfrm>
                  <a:off x="4742586" y="4255641"/>
                  <a:ext cx="121605" cy="184194"/>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9" name="Group 138"/>
              <p:cNvGrpSpPr/>
              <p:nvPr/>
            </p:nvGrpSpPr>
            <p:grpSpPr>
              <a:xfrm>
                <a:off x="4498625" y="5074220"/>
                <a:ext cx="433873" cy="416390"/>
                <a:chOff x="4487323" y="4063975"/>
                <a:chExt cx="433873" cy="416390"/>
              </a:xfrm>
            </p:grpSpPr>
            <p:sp>
              <p:nvSpPr>
                <p:cNvPr id="146" name="Can 145"/>
                <p:cNvSpPr/>
                <p:nvPr/>
              </p:nvSpPr>
              <p:spPr>
                <a:xfrm>
                  <a:off x="4487323" y="4063975"/>
                  <a:ext cx="433873"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Rectangle 146"/>
                <p:cNvSpPr/>
                <p:nvPr/>
              </p:nvSpPr>
              <p:spPr>
                <a:xfrm>
                  <a:off x="4742586" y="4255641"/>
                  <a:ext cx="121605" cy="184194"/>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0" name="Group 139"/>
              <p:cNvGrpSpPr/>
              <p:nvPr/>
            </p:nvGrpSpPr>
            <p:grpSpPr>
              <a:xfrm>
                <a:off x="4525649" y="5578774"/>
                <a:ext cx="433873" cy="416390"/>
                <a:chOff x="4487323" y="4063975"/>
                <a:chExt cx="433873" cy="416390"/>
              </a:xfrm>
            </p:grpSpPr>
            <p:sp>
              <p:nvSpPr>
                <p:cNvPr id="144" name="Can 143"/>
                <p:cNvSpPr/>
                <p:nvPr/>
              </p:nvSpPr>
              <p:spPr>
                <a:xfrm>
                  <a:off x="4487323" y="4063975"/>
                  <a:ext cx="433873"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Rectangle 144"/>
                <p:cNvSpPr/>
                <p:nvPr/>
              </p:nvSpPr>
              <p:spPr>
                <a:xfrm>
                  <a:off x="4742586" y="4255641"/>
                  <a:ext cx="121605" cy="184194"/>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1" name="Group 140"/>
              <p:cNvGrpSpPr/>
              <p:nvPr/>
            </p:nvGrpSpPr>
            <p:grpSpPr>
              <a:xfrm>
                <a:off x="4501585" y="6074136"/>
                <a:ext cx="433873" cy="416390"/>
                <a:chOff x="4487323" y="4063975"/>
                <a:chExt cx="433873" cy="416390"/>
              </a:xfrm>
            </p:grpSpPr>
            <p:sp>
              <p:nvSpPr>
                <p:cNvPr id="142" name="Can 141"/>
                <p:cNvSpPr/>
                <p:nvPr/>
              </p:nvSpPr>
              <p:spPr>
                <a:xfrm>
                  <a:off x="4487323" y="4063975"/>
                  <a:ext cx="433873"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Rectangle 142"/>
                <p:cNvSpPr/>
                <p:nvPr/>
              </p:nvSpPr>
              <p:spPr>
                <a:xfrm>
                  <a:off x="4742586" y="4255641"/>
                  <a:ext cx="121605" cy="184194"/>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52" name="Group 151"/>
            <p:cNvGrpSpPr/>
            <p:nvPr/>
          </p:nvGrpSpPr>
          <p:grpSpPr>
            <a:xfrm>
              <a:off x="6210406" y="4025799"/>
              <a:ext cx="555481" cy="2426551"/>
              <a:chOff x="4487323" y="4063975"/>
              <a:chExt cx="555481" cy="2426551"/>
            </a:xfrm>
          </p:grpSpPr>
          <p:grpSp>
            <p:nvGrpSpPr>
              <p:cNvPr id="153" name="Group 152"/>
              <p:cNvGrpSpPr/>
              <p:nvPr/>
            </p:nvGrpSpPr>
            <p:grpSpPr>
              <a:xfrm>
                <a:off x="4487323" y="4063975"/>
                <a:ext cx="433873" cy="416390"/>
                <a:chOff x="4487323" y="4063975"/>
                <a:chExt cx="433873" cy="416390"/>
              </a:xfrm>
            </p:grpSpPr>
            <p:sp>
              <p:nvSpPr>
                <p:cNvPr id="166" name="Can 165"/>
                <p:cNvSpPr/>
                <p:nvPr/>
              </p:nvSpPr>
              <p:spPr>
                <a:xfrm>
                  <a:off x="4487323" y="4063975"/>
                  <a:ext cx="433873"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Rectangle 166"/>
                <p:cNvSpPr/>
                <p:nvPr/>
              </p:nvSpPr>
              <p:spPr>
                <a:xfrm>
                  <a:off x="4742586" y="4255641"/>
                  <a:ext cx="121605" cy="184194"/>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4" name="Group 153"/>
              <p:cNvGrpSpPr/>
              <p:nvPr/>
            </p:nvGrpSpPr>
            <p:grpSpPr>
              <a:xfrm>
                <a:off x="4608931" y="4557322"/>
                <a:ext cx="433873" cy="416390"/>
                <a:chOff x="4608931" y="4063975"/>
                <a:chExt cx="433873" cy="416390"/>
              </a:xfrm>
            </p:grpSpPr>
            <p:sp>
              <p:nvSpPr>
                <p:cNvPr id="164" name="Can 163"/>
                <p:cNvSpPr/>
                <p:nvPr/>
              </p:nvSpPr>
              <p:spPr>
                <a:xfrm>
                  <a:off x="4608931" y="4063975"/>
                  <a:ext cx="433873"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Rectangle 164"/>
                <p:cNvSpPr/>
                <p:nvPr/>
              </p:nvSpPr>
              <p:spPr>
                <a:xfrm>
                  <a:off x="4742586" y="4255641"/>
                  <a:ext cx="121605" cy="184194"/>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5" name="Group 154"/>
              <p:cNvGrpSpPr/>
              <p:nvPr/>
            </p:nvGrpSpPr>
            <p:grpSpPr>
              <a:xfrm>
                <a:off x="4498625" y="5074220"/>
                <a:ext cx="433873" cy="416390"/>
                <a:chOff x="4487323" y="4063975"/>
                <a:chExt cx="433873" cy="416390"/>
              </a:xfrm>
            </p:grpSpPr>
            <p:sp>
              <p:nvSpPr>
                <p:cNvPr id="162" name="Can 161"/>
                <p:cNvSpPr/>
                <p:nvPr/>
              </p:nvSpPr>
              <p:spPr>
                <a:xfrm>
                  <a:off x="4487323" y="4063975"/>
                  <a:ext cx="433873"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3" name="Rectangle 162"/>
                <p:cNvSpPr/>
                <p:nvPr/>
              </p:nvSpPr>
              <p:spPr>
                <a:xfrm>
                  <a:off x="4742586" y="4255641"/>
                  <a:ext cx="121605" cy="184194"/>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6" name="Group 155"/>
              <p:cNvGrpSpPr/>
              <p:nvPr/>
            </p:nvGrpSpPr>
            <p:grpSpPr>
              <a:xfrm>
                <a:off x="4525649" y="5578774"/>
                <a:ext cx="433873" cy="416390"/>
                <a:chOff x="4487323" y="4063975"/>
                <a:chExt cx="433873" cy="416390"/>
              </a:xfrm>
            </p:grpSpPr>
            <p:sp>
              <p:nvSpPr>
                <p:cNvPr id="160" name="Can 159"/>
                <p:cNvSpPr/>
                <p:nvPr/>
              </p:nvSpPr>
              <p:spPr>
                <a:xfrm>
                  <a:off x="4487323" y="4063975"/>
                  <a:ext cx="433873"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1" name="Rectangle 160"/>
                <p:cNvSpPr/>
                <p:nvPr/>
              </p:nvSpPr>
              <p:spPr>
                <a:xfrm>
                  <a:off x="4742586" y="4255641"/>
                  <a:ext cx="121605" cy="184194"/>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7" name="Group 156"/>
              <p:cNvGrpSpPr/>
              <p:nvPr/>
            </p:nvGrpSpPr>
            <p:grpSpPr>
              <a:xfrm>
                <a:off x="4501585" y="6074136"/>
                <a:ext cx="433873" cy="416390"/>
                <a:chOff x="4487323" y="4063975"/>
                <a:chExt cx="433873" cy="416390"/>
              </a:xfrm>
            </p:grpSpPr>
            <p:sp>
              <p:nvSpPr>
                <p:cNvPr id="158" name="Can 157"/>
                <p:cNvSpPr/>
                <p:nvPr/>
              </p:nvSpPr>
              <p:spPr>
                <a:xfrm>
                  <a:off x="4487323" y="4063975"/>
                  <a:ext cx="433873"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9" name="Rectangle 158"/>
                <p:cNvSpPr/>
                <p:nvPr/>
              </p:nvSpPr>
              <p:spPr>
                <a:xfrm>
                  <a:off x="4742586" y="4255641"/>
                  <a:ext cx="121605" cy="184194"/>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68" name="Group 167"/>
            <p:cNvGrpSpPr/>
            <p:nvPr/>
          </p:nvGrpSpPr>
          <p:grpSpPr>
            <a:xfrm>
              <a:off x="6814715" y="4010550"/>
              <a:ext cx="472199" cy="2426551"/>
              <a:chOff x="4487323" y="4063975"/>
              <a:chExt cx="472199" cy="2426551"/>
            </a:xfrm>
          </p:grpSpPr>
          <p:grpSp>
            <p:nvGrpSpPr>
              <p:cNvPr id="169" name="Group 168"/>
              <p:cNvGrpSpPr/>
              <p:nvPr/>
            </p:nvGrpSpPr>
            <p:grpSpPr>
              <a:xfrm>
                <a:off x="4487323" y="4063975"/>
                <a:ext cx="433873" cy="416390"/>
                <a:chOff x="4487323" y="4063975"/>
                <a:chExt cx="433873" cy="416390"/>
              </a:xfrm>
            </p:grpSpPr>
            <p:sp>
              <p:nvSpPr>
                <p:cNvPr id="182" name="Can 181"/>
                <p:cNvSpPr/>
                <p:nvPr/>
              </p:nvSpPr>
              <p:spPr>
                <a:xfrm>
                  <a:off x="4487323" y="4063975"/>
                  <a:ext cx="433873"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3" name="Rectangle 182"/>
                <p:cNvSpPr/>
                <p:nvPr/>
              </p:nvSpPr>
              <p:spPr>
                <a:xfrm>
                  <a:off x="4742586" y="4255641"/>
                  <a:ext cx="121605" cy="184194"/>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0" name="Group 169"/>
              <p:cNvGrpSpPr/>
              <p:nvPr/>
            </p:nvGrpSpPr>
            <p:grpSpPr>
              <a:xfrm>
                <a:off x="4487323" y="4557322"/>
                <a:ext cx="433873" cy="416390"/>
                <a:chOff x="4487323" y="4063975"/>
                <a:chExt cx="433873" cy="416390"/>
              </a:xfrm>
            </p:grpSpPr>
            <p:sp>
              <p:nvSpPr>
                <p:cNvPr id="180" name="Can 179"/>
                <p:cNvSpPr/>
                <p:nvPr/>
              </p:nvSpPr>
              <p:spPr>
                <a:xfrm>
                  <a:off x="4487323" y="4063975"/>
                  <a:ext cx="433873"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1" name="Rectangle 180"/>
                <p:cNvSpPr/>
                <p:nvPr/>
              </p:nvSpPr>
              <p:spPr>
                <a:xfrm>
                  <a:off x="4742586" y="4255641"/>
                  <a:ext cx="121605" cy="184194"/>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1" name="Group 170"/>
              <p:cNvGrpSpPr/>
              <p:nvPr/>
            </p:nvGrpSpPr>
            <p:grpSpPr>
              <a:xfrm>
                <a:off x="4498625" y="5074220"/>
                <a:ext cx="433873" cy="416390"/>
                <a:chOff x="4487323" y="4063975"/>
                <a:chExt cx="433873" cy="416390"/>
              </a:xfrm>
            </p:grpSpPr>
            <p:sp>
              <p:nvSpPr>
                <p:cNvPr id="178" name="Can 177"/>
                <p:cNvSpPr/>
                <p:nvPr/>
              </p:nvSpPr>
              <p:spPr>
                <a:xfrm>
                  <a:off x="4487323" y="4063975"/>
                  <a:ext cx="433873"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9" name="Rectangle 178"/>
                <p:cNvSpPr/>
                <p:nvPr/>
              </p:nvSpPr>
              <p:spPr>
                <a:xfrm>
                  <a:off x="4742586" y="4255641"/>
                  <a:ext cx="121605" cy="184194"/>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2" name="Group 171"/>
              <p:cNvGrpSpPr/>
              <p:nvPr/>
            </p:nvGrpSpPr>
            <p:grpSpPr>
              <a:xfrm>
                <a:off x="4525649" y="5578774"/>
                <a:ext cx="433873" cy="416390"/>
                <a:chOff x="4487323" y="4063975"/>
                <a:chExt cx="433873" cy="416390"/>
              </a:xfrm>
            </p:grpSpPr>
            <p:sp>
              <p:nvSpPr>
                <p:cNvPr id="176" name="Can 175"/>
                <p:cNvSpPr/>
                <p:nvPr/>
              </p:nvSpPr>
              <p:spPr>
                <a:xfrm>
                  <a:off x="4487323" y="4063975"/>
                  <a:ext cx="433873"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7" name="Rectangle 176"/>
                <p:cNvSpPr/>
                <p:nvPr/>
              </p:nvSpPr>
              <p:spPr>
                <a:xfrm>
                  <a:off x="4742586" y="4255641"/>
                  <a:ext cx="121605" cy="184194"/>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3" name="Group 172"/>
              <p:cNvGrpSpPr/>
              <p:nvPr/>
            </p:nvGrpSpPr>
            <p:grpSpPr>
              <a:xfrm>
                <a:off x="4501585" y="6074136"/>
                <a:ext cx="433873" cy="416390"/>
                <a:chOff x="4487323" y="4063975"/>
                <a:chExt cx="433873" cy="416390"/>
              </a:xfrm>
            </p:grpSpPr>
            <p:sp>
              <p:nvSpPr>
                <p:cNvPr id="174" name="Can 173"/>
                <p:cNvSpPr/>
                <p:nvPr/>
              </p:nvSpPr>
              <p:spPr>
                <a:xfrm>
                  <a:off x="4487323" y="4063975"/>
                  <a:ext cx="433873"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5" name="Rectangle 174"/>
                <p:cNvSpPr/>
                <p:nvPr/>
              </p:nvSpPr>
              <p:spPr>
                <a:xfrm>
                  <a:off x="4742586" y="4255641"/>
                  <a:ext cx="121605" cy="184194"/>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84" name="Group 183"/>
            <p:cNvGrpSpPr/>
            <p:nvPr/>
          </p:nvGrpSpPr>
          <p:grpSpPr>
            <a:xfrm>
              <a:off x="7379407" y="3992849"/>
              <a:ext cx="472199" cy="2426551"/>
              <a:chOff x="4487323" y="4063975"/>
              <a:chExt cx="472199" cy="2426551"/>
            </a:xfrm>
          </p:grpSpPr>
          <p:grpSp>
            <p:nvGrpSpPr>
              <p:cNvPr id="185" name="Group 184"/>
              <p:cNvGrpSpPr/>
              <p:nvPr/>
            </p:nvGrpSpPr>
            <p:grpSpPr>
              <a:xfrm>
                <a:off x="4487323" y="4063975"/>
                <a:ext cx="433873" cy="416390"/>
                <a:chOff x="4487323" y="4063975"/>
                <a:chExt cx="433873" cy="416390"/>
              </a:xfrm>
            </p:grpSpPr>
            <p:sp>
              <p:nvSpPr>
                <p:cNvPr id="198" name="Can 197"/>
                <p:cNvSpPr/>
                <p:nvPr/>
              </p:nvSpPr>
              <p:spPr>
                <a:xfrm>
                  <a:off x="4487323" y="4063975"/>
                  <a:ext cx="433873"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9" name="Rectangle 198"/>
                <p:cNvSpPr/>
                <p:nvPr/>
              </p:nvSpPr>
              <p:spPr>
                <a:xfrm>
                  <a:off x="4742586" y="4255641"/>
                  <a:ext cx="121605" cy="184194"/>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86" name="Group 185"/>
              <p:cNvGrpSpPr/>
              <p:nvPr/>
            </p:nvGrpSpPr>
            <p:grpSpPr>
              <a:xfrm>
                <a:off x="4487323" y="4557322"/>
                <a:ext cx="433873" cy="416390"/>
                <a:chOff x="4487323" y="4063975"/>
                <a:chExt cx="433873" cy="416390"/>
              </a:xfrm>
            </p:grpSpPr>
            <p:sp>
              <p:nvSpPr>
                <p:cNvPr id="196" name="Can 195"/>
                <p:cNvSpPr/>
                <p:nvPr/>
              </p:nvSpPr>
              <p:spPr>
                <a:xfrm>
                  <a:off x="4487323" y="4063975"/>
                  <a:ext cx="433873"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7" name="Rectangle 196"/>
                <p:cNvSpPr/>
                <p:nvPr/>
              </p:nvSpPr>
              <p:spPr>
                <a:xfrm>
                  <a:off x="4742586" y="4255641"/>
                  <a:ext cx="121605" cy="184194"/>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87" name="Group 186"/>
              <p:cNvGrpSpPr/>
              <p:nvPr/>
            </p:nvGrpSpPr>
            <p:grpSpPr>
              <a:xfrm>
                <a:off x="4498625" y="5074220"/>
                <a:ext cx="433873" cy="416390"/>
                <a:chOff x="4487323" y="4063975"/>
                <a:chExt cx="433873" cy="416390"/>
              </a:xfrm>
            </p:grpSpPr>
            <p:sp>
              <p:nvSpPr>
                <p:cNvPr id="194" name="Can 193"/>
                <p:cNvSpPr/>
                <p:nvPr/>
              </p:nvSpPr>
              <p:spPr>
                <a:xfrm>
                  <a:off x="4487323" y="4063975"/>
                  <a:ext cx="433873"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5" name="Rectangle 194"/>
                <p:cNvSpPr/>
                <p:nvPr/>
              </p:nvSpPr>
              <p:spPr>
                <a:xfrm>
                  <a:off x="4742586" y="4255641"/>
                  <a:ext cx="121605" cy="184194"/>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88" name="Group 187"/>
              <p:cNvGrpSpPr/>
              <p:nvPr/>
            </p:nvGrpSpPr>
            <p:grpSpPr>
              <a:xfrm>
                <a:off x="4525649" y="5578774"/>
                <a:ext cx="433873" cy="416390"/>
                <a:chOff x="4487323" y="4063975"/>
                <a:chExt cx="433873" cy="416390"/>
              </a:xfrm>
            </p:grpSpPr>
            <p:sp>
              <p:nvSpPr>
                <p:cNvPr id="192" name="Can 191"/>
                <p:cNvSpPr/>
                <p:nvPr/>
              </p:nvSpPr>
              <p:spPr>
                <a:xfrm>
                  <a:off x="4487323" y="4063975"/>
                  <a:ext cx="433873"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3" name="Rectangle 192"/>
                <p:cNvSpPr/>
                <p:nvPr/>
              </p:nvSpPr>
              <p:spPr>
                <a:xfrm>
                  <a:off x="4742586" y="4255641"/>
                  <a:ext cx="121605" cy="184194"/>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89" name="Group 188"/>
              <p:cNvGrpSpPr/>
              <p:nvPr/>
            </p:nvGrpSpPr>
            <p:grpSpPr>
              <a:xfrm>
                <a:off x="4501585" y="6074136"/>
                <a:ext cx="433873" cy="416390"/>
                <a:chOff x="4487323" y="4063975"/>
                <a:chExt cx="433873" cy="416390"/>
              </a:xfrm>
            </p:grpSpPr>
            <p:sp>
              <p:nvSpPr>
                <p:cNvPr id="190" name="Can 189"/>
                <p:cNvSpPr/>
                <p:nvPr/>
              </p:nvSpPr>
              <p:spPr>
                <a:xfrm>
                  <a:off x="4487323" y="4063975"/>
                  <a:ext cx="433873"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1" name="Rectangle 190"/>
                <p:cNvSpPr/>
                <p:nvPr/>
              </p:nvSpPr>
              <p:spPr>
                <a:xfrm>
                  <a:off x="4742586" y="4255641"/>
                  <a:ext cx="121605" cy="184194"/>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sp>
        <p:nvSpPr>
          <p:cNvPr id="201" name="TextBox 200"/>
          <p:cNvSpPr txBox="1"/>
          <p:nvPr/>
        </p:nvSpPr>
        <p:spPr>
          <a:xfrm>
            <a:off x="648559" y="3620673"/>
            <a:ext cx="2304312" cy="369332"/>
          </a:xfrm>
          <a:prstGeom prst="rect">
            <a:avLst/>
          </a:prstGeom>
          <a:noFill/>
        </p:spPr>
        <p:txBody>
          <a:bodyPr wrap="none" rtlCol="0">
            <a:spAutoFit/>
          </a:bodyPr>
          <a:lstStyle/>
          <a:p>
            <a:r>
              <a:rPr lang="en-US" dirty="0" smtClean="0"/>
              <a:t>Horizontal Partitioning</a:t>
            </a:r>
            <a:endParaRPr lang="en-US" dirty="0"/>
          </a:p>
        </p:txBody>
      </p:sp>
      <p:sp>
        <p:nvSpPr>
          <p:cNvPr id="202" name="TextBox 201"/>
          <p:cNvSpPr txBox="1"/>
          <p:nvPr/>
        </p:nvSpPr>
        <p:spPr>
          <a:xfrm>
            <a:off x="5054109" y="3588407"/>
            <a:ext cx="2046316" cy="369332"/>
          </a:xfrm>
          <a:prstGeom prst="rect">
            <a:avLst/>
          </a:prstGeom>
          <a:noFill/>
        </p:spPr>
        <p:txBody>
          <a:bodyPr wrap="none" rtlCol="0">
            <a:spAutoFit/>
          </a:bodyPr>
          <a:lstStyle/>
          <a:p>
            <a:r>
              <a:rPr lang="en-US" dirty="0" smtClean="0"/>
              <a:t>Vertical Partitioning</a:t>
            </a:r>
            <a:endParaRPr lang="en-US" dirty="0"/>
          </a:p>
        </p:txBody>
      </p:sp>
      <p:sp>
        <p:nvSpPr>
          <p:cNvPr id="203" name="TextBox 202"/>
          <p:cNvSpPr txBox="1"/>
          <p:nvPr/>
        </p:nvSpPr>
        <p:spPr>
          <a:xfrm>
            <a:off x="238494" y="1282484"/>
            <a:ext cx="2542020" cy="2031325"/>
          </a:xfrm>
          <a:prstGeom prst="rect">
            <a:avLst/>
          </a:prstGeom>
          <a:noFill/>
        </p:spPr>
        <p:txBody>
          <a:bodyPr wrap="none" rtlCol="0">
            <a:spAutoFit/>
          </a:bodyPr>
          <a:lstStyle/>
          <a:p>
            <a:pPr marL="285750" indent="-285750">
              <a:buFont typeface="Arial"/>
              <a:buChar char="•"/>
            </a:pPr>
            <a:r>
              <a:rPr lang="en-US" dirty="0" smtClean="0"/>
              <a:t>Total space required</a:t>
            </a:r>
            <a:br>
              <a:rPr lang="en-US" dirty="0" smtClean="0"/>
            </a:br>
            <a:r>
              <a:rPr lang="en-US" dirty="0" smtClean="0"/>
              <a:t>by two schemes is the </a:t>
            </a:r>
            <a:br>
              <a:rPr lang="en-US" dirty="0" smtClean="0"/>
            </a:br>
            <a:r>
              <a:rPr lang="en-US" dirty="0" smtClean="0"/>
              <a:t>same</a:t>
            </a:r>
          </a:p>
          <a:p>
            <a:endParaRPr lang="en-US" dirty="0"/>
          </a:p>
          <a:p>
            <a:pPr marL="285750" indent="-285750">
              <a:buFont typeface="Arial"/>
              <a:buChar char="•"/>
            </a:pPr>
            <a:r>
              <a:rPr lang="en-US" dirty="0" smtClean="0"/>
              <a:t>Vertical partitioning </a:t>
            </a:r>
            <a:br>
              <a:rPr lang="en-US" dirty="0" smtClean="0"/>
            </a:br>
            <a:r>
              <a:rPr lang="en-US" dirty="0" smtClean="0"/>
              <a:t>allows increased</a:t>
            </a:r>
            <a:br>
              <a:rPr lang="en-US" dirty="0" smtClean="0"/>
            </a:br>
            <a:r>
              <a:rPr lang="en-US" dirty="0" smtClean="0"/>
              <a:t>throughput</a:t>
            </a:r>
            <a:endParaRPr lang="en-US" dirty="0"/>
          </a:p>
        </p:txBody>
      </p:sp>
    </p:spTree>
    <p:extLst>
      <p:ext uri="{BB962C8B-B14F-4D97-AF65-F5344CB8AC3E}">
        <p14:creationId xmlns:p14="http://schemas.microsoft.com/office/powerpoint/2010/main" val="187658454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fontScale="90000"/>
          </a:bodyPr>
          <a:lstStyle/>
          <a:p>
            <a:r>
              <a:rPr lang="en-US" sz="2800" dirty="0" smtClean="0">
                <a:solidFill>
                  <a:schemeClr val="bg1"/>
                </a:solidFill>
              </a:rPr>
              <a:t>Recovering from multiple failures: </a:t>
            </a:r>
            <a:br>
              <a:rPr lang="en-US" sz="2800" dirty="0" smtClean="0">
                <a:solidFill>
                  <a:schemeClr val="bg1"/>
                </a:solidFill>
              </a:rPr>
            </a:br>
            <a:r>
              <a:rPr lang="en-US" sz="2800" dirty="0" smtClean="0">
                <a:solidFill>
                  <a:schemeClr val="bg1"/>
                </a:solidFill>
              </a:rPr>
              <a:t>Maximum Distance Separable</a:t>
            </a:r>
            <a:r>
              <a:rPr lang="en-US" sz="2800" dirty="0" smtClean="0">
                <a:solidFill>
                  <a:schemeClr val="bg1"/>
                </a:solidFill>
              </a:rPr>
              <a:t> Codes</a:t>
            </a:r>
            <a:endParaRPr lang="en-US" sz="2800" dirty="0">
              <a:solidFill>
                <a:schemeClr val="bg1"/>
              </a:solidFill>
            </a:endParaRPr>
          </a:p>
        </p:txBody>
      </p:sp>
      <p:sp>
        <p:nvSpPr>
          <p:cNvPr id="3" name="Rectangle 2"/>
          <p:cNvSpPr/>
          <p:nvPr/>
        </p:nvSpPr>
        <p:spPr>
          <a:xfrm>
            <a:off x="770163" y="1918416"/>
            <a:ext cx="1107954" cy="5133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7" name="Rectangle 6"/>
          <p:cNvSpPr/>
          <p:nvPr/>
        </p:nvSpPr>
        <p:spPr>
          <a:xfrm>
            <a:off x="2449378" y="1918416"/>
            <a:ext cx="1107954" cy="5133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t>
            </a:r>
            <a:endParaRPr lang="en-US" dirty="0"/>
          </a:p>
        </p:txBody>
      </p:sp>
      <p:sp>
        <p:nvSpPr>
          <p:cNvPr id="8" name="Rectangle 7"/>
          <p:cNvSpPr/>
          <p:nvPr/>
        </p:nvSpPr>
        <p:spPr>
          <a:xfrm>
            <a:off x="770163" y="2746315"/>
            <a:ext cx="1107954" cy="5133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t>
            </a:r>
            <a:endParaRPr lang="en-US" dirty="0"/>
          </a:p>
        </p:txBody>
      </p:sp>
      <p:sp>
        <p:nvSpPr>
          <p:cNvPr id="9" name="Rectangle 8"/>
          <p:cNvSpPr/>
          <p:nvPr/>
        </p:nvSpPr>
        <p:spPr>
          <a:xfrm>
            <a:off x="2449378" y="2746315"/>
            <a:ext cx="1107954" cy="5133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
            </a:r>
            <a:endParaRPr lang="en-US" dirty="0"/>
          </a:p>
        </p:txBody>
      </p:sp>
      <p:sp>
        <p:nvSpPr>
          <p:cNvPr id="10" name="Rectangle 9"/>
          <p:cNvSpPr/>
          <p:nvPr/>
        </p:nvSpPr>
        <p:spPr>
          <a:xfrm>
            <a:off x="4543682" y="1918416"/>
            <a:ext cx="1107954" cy="51337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a</a:t>
            </a:r>
            <a:r>
              <a:rPr lang="en-US" dirty="0" err="1" smtClean="0"/>
              <a:t>+b</a:t>
            </a:r>
            <a:endParaRPr lang="en-US" dirty="0"/>
          </a:p>
        </p:txBody>
      </p:sp>
      <p:sp>
        <p:nvSpPr>
          <p:cNvPr id="11" name="Rectangle 10"/>
          <p:cNvSpPr/>
          <p:nvPr/>
        </p:nvSpPr>
        <p:spPr>
          <a:xfrm>
            <a:off x="6222897" y="1918416"/>
            <a:ext cx="1107954" cy="51337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a</a:t>
            </a:r>
            <a:r>
              <a:rPr lang="en-US" dirty="0" err="1" smtClean="0"/>
              <a:t>+d</a:t>
            </a:r>
            <a:endParaRPr lang="en-US" dirty="0"/>
          </a:p>
        </p:txBody>
      </p:sp>
      <p:sp>
        <p:nvSpPr>
          <p:cNvPr id="12" name="Rectangle 11"/>
          <p:cNvSpPr/>
          <p:nvPr/>
        </p:nvSpPr>
        <p:spPr>
          <a:xfrm>
            <a:off x="4543682" y="2746315"/>
            <a:ext cx="1107954" cy="51337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c</a:t>
            </a:r>
            <a:r>
              <a:rPr lang="en-US" dirty="0" err="1" smtClean="0"/>
              <a:t>+d</a:t>
            </a:r>
            <a:endParaRPr lang="en-US" dirty="0"/>
          </a:p>
        </p:txBody>
      </p:sp>
      <p:sp>
        <p:nvSpPr>
          <p:cNvPr id="13" name="Rectangle 12"/>
          <p:cNvSpPr/>
          <p:nvPr/>
        </p:nvSpPr>
        <p:spPr>
          <a:xfrm>
            <a:off x="6222897" y="2746315"/>
            <a:ext cx="1107954" cy="51337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c</a:t>
            </a:r>
            <a:r>
              <a:rPr lang="en-US" dirty="0" err="1" smtClean="0"/>
              <a:t>+b+d</a:t>
            </a:r>
            <a:endParaRPr lang="en-US" dirty="0"/>
          </a:p>
        </p:txBody>
      </p:sp>
      <p:sp>
        <p:nvSpPr>
          <p:cNvPr id="14" name="TextBox 13"/>
          <p:cNvSpPr txBox="1"/>
          <p:nvPr/>
        </p:nvSpPr>
        <p:spPr>
          <a:xfrm>
            <a:off x="770163" y="1022196"/>
            <a:ext cx="3627541" cy="369332"/>
          </a:xfrm>
          <a:prstGeom prst="rect">
            <a:avLst/>
          </a:prstGeom>
          <a:noFill/>
        </p:spPr>
        <p:txBody>
          <a:bodyPr wrap="none" rtlCol="0">
            <a:spAutoFit/>
          </a:bodyPr>
          <a:lstStyle/>
          <a:p>
            <a:r>
              <a:rPr lang="en-US" b="1" dirty="0"/>
              <a:t>r</a:t>
            </a:r>
            <a:r>
              <a:rPr lang="en-US" dirty="0" smtClean="0"/>
              <a:t> redundancies  </a:t>
            </a:r>
            <a:r>
              <a:rPr lang="en-US" dirty="0" smtClean="0">
                <a:sym typeface="Wingdings"/>
              </a:rPr>
              <a:t> correct </a:t>
            </a:r>
            <a:r>
              <a:rPr lang="en-US" b="1" dirty="0" smtClean="0">
                <a:sym typeface="Wingdings"/>
              </a:rPr>
              <a:t>r</a:t>
            </a:r>
            <a:r>
              <a:rPr lang="en-US" dirty="0" smtClean="0">
                <a:sym typeface="Wingdings"/>
              </a:rPr>
              <a:t> erasures</a:t>
            </a:r>
            <a:endParaRPr lang="en-US" dirty="0"/>
          </a:p>
        </p:txBody>
      </p:sp>
      <p:sp>
        <p:nvSpPr>
          <p:cNvPr id="15" name="Multiply 14"/>
          <p:cNvSpPr/>
          <p:nvPr/>
        </p:nvSpPr>
        <p:spPr>
          <a:xfrm>
            <a:off x="878257" y="2296696"/>
            <a:ext cx="864744" cy="621459"/>
          </a:xfrm>
          <a:prstGeom prst="mathMultiply">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Multiply 15"/>
          <p:cNvSpPr/>
          <p:nvPr/>
        </p:nvSpPr>
        <p:spPr>
          <a:xfrm>
            <a:off x="2557472" y="2273467"/>
            <a:ext cx="864744" cy="621459"/>
          </a:xfrm>
          <a:prstGeom prst="mathMultiply">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696628" y="4232411"/>
            <a:ext cx="1107954" cy="51337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a</a:t>
            </a:r>
            <a:r>
              <a:rPr lang="en-US" dirty="0" err="1" smtClean="0"/>
              <a:t>+b</a:t>
            </a:r>
            <a:endParaRPr lang="en-US" dirty="0"/>
          </a:p>
        </p:txBody>
      </p:sp>
      <p:sp>
        <p:nvSpPr>
          <p:cNvPr id="22" name="Rectangle 21"/>
          <p:cNvSpPr/>
          <p:nvPr/>
        </p:nvSpPr>
        <p:spPr>
          <a:xfrm>
            <a:off x="2375843" y="4232411"/>
            <a:ext cx="1107954" cy="51337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a</a:t>
            </a:r>
            <a:r>
              <a:rPr lang="en-US" dirty="0" err="1" smtClean="0"/>
              <a:t>+d</a:t>
            </a:r>
            <a:endParaRPr lang="en-US" dirty="0"/>
          </a:p>
        </p:txBody>
      </p:sp>
      <p:sp>
        <p:nvSpPr>
          <p:cNvPr id="23" name="Rectangle 22"/>
          <p:cNvSpPr/>
          <p:nvPr/>
        </p:nvSpPr>
        <p:spPr>
          <a:xfrm>
            <a:off x="696628" y="5060310"/>
            <a:ext cx="1107954" cy="51337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c</a:t>
            </a:r>
            <a:r>
              <a:rPr lang="en-US" dirty="0" err="1" smtClean="0"/>
              <a:t>+d</a:t>
            </a:r>
            <a:endParaRPr lang="en-US" dirty="0"/>
          </a:p>
        </p:txBody>
      </p:sp>
      <p:sp>
        <p:nvSpPr>
          <p:cNvPr id="24" name="Rectangle 23"/>
          <p:cNvSpPr/>
          <p:nvPr/>
        </p:nvSpPr>
        <p:spPr>
          <a:xfrm>
            <a:off x="2375843" y="5060310"/>
            <a:ext cx="1107954" cy="51337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c</a:t>
            </a:r>
            <a:r>
              <a:rPr lang="en-US" dirty="0" err="1" smtClean="0"/>
              <a:t>+b+d</a:t>
            </a:r>
            <a:endParaRPr lang="en-US" dirty="0"/>
          </a:p>
        </p:txBody>
      </p:sp>
      <p:sp>
        <p:nvSpPr>
          <p:cNvPr id="25" name="TextBox 24"/>
          <p:cNvSpPr txBox="1"/>
          <p:nvPr/>
        </p:nvSpPr>
        <p:spPr>
          <a:xfrm>
            <a:off x="4397704" y="4232411"/>
            <a:ext cx="3451974" cy="1200329"/>
          </a:xfrm>
          <a:prstGeom prst="rect">
            <a:avLst/>
          </a:prstGeom>
          <a:noFill/>
        </p:spPr>
        <p:txBody>
          <a:bodyPr wrap="none" rtlCol="0">
            <a:spAutoFit/>
          </a:bodyPr>
          <a:lstStyle/>
          <a:p>
            <a:r>
              <a:rPr lang="en-US" dirty="0" smtClean="0"/>
              <a:t>1</a:t>
            </a:r>
            <a:r>
              <a:rPr lang="en-US" baseline="30000" dirty="0" smtClean="0"/>
              <a:t>st</a:t>
            </a:r>
            <a:r>
              <a:rPr lang="en-US" dirty="0" smtClean="0"/>
              <a:t> rebuilt block = (</a:t>
            </a:r>
            <a:r>
              <a:rPr lang="en-US" dirty="0" err="1" smtClean="0"/>
              <a:t>c+b+d</a:t>
            </a:r>
            <a:r>
              <a:rPr lang="en-US" dirty="0" smtClean="0"/>
              <a:t>)-(</a:t>
            </a:r>
            <a:r>
              <a:rPr lang="en-US" dirty="0" err="1" smtClean="0"/>
              <a:t>c+d</a:t>
            </a:r>
            <a:r>
              <a:rPr lang="en-US" dirty="0" smtClean="0"/>
              <a:t>) = b</a:t>
            </a:r>
          </a:p>
          <a:p>
            <a:r>
              <a:rPr lang="en-US" dirty="0" smtClean="0"/>
              <a:t>2</a:t>
            </a:r>
            <a:r>
              <a:rPr lang="en-US" baseline="30000" dirty="0" smtClean="0"/>
              <a:t>nd</a:t>
            </a:r>
            <a:r>
              <a:rPr lang="en-US" dirty="0" smtClean="0"/>
              <a:t> rebuilt block = (</a:t>
            </a:r>
            <a:r>
              <a:rPr lang="en-US" dirty="0" err="1" smtClean="0"/>
              <a:t>a+b</a:t>
            </a:r>
            <a:r>
              <a:rPr lang="en-US" dirty="0" smtClean="0"/>
              <a:t>)-b = a</a:t>
            </a:r>
          </a:p>
          <a:p>
            <a:r>
              <a:rPr lang="en-US" dirty="0" smtClean="0"/>
              <a:t>3</a:t>
            </a:r>
            <a:r>
              <a:rPr lang="en-US" baseline="30000" dirty="0" smtClean="0"/>
              <a:t>rd</a:t>
            </a:r>
            <a:r>
              <a:rPr lang="en-US" dirty="0" smtClean="0"/>
              <a:t> rebuilt block = (</a:t>
            </a:r>
            <a:r>
              <a:rPr lang="en-US" dirty="0" err="1" smtClean="0"/>
              <a:t>a+d</a:t>
            </a:r>
            <a:r>
              <a:rPr lang="en-US" dirty="0" smtClean="0"/>
              <a:t>) – a = d</a:t>
            </a:r>
          </a:p>
          <a:p>
            <a:r>
              <a:rPr lang="en-US" dirty="0" smtClean="0"/>
              <a:t>4</a:t>
            </a:r>
            <a:r>
              <a:rPr lang="en-US" baseline="30000" dirty="0" smtClean="0"/>
              <a:t>th</a:t>
            </a:r>
            <a:r>
              <a:rPr lang="en-US" dirty="0" smtClean="0"/>
              <a:t> rebuilt block = (</a:t>
            </a:r>
            <a:r>
              <a:rPr lang="en-US" dirty="0" err="1" smtClean="0"/>
              <a:t>c+d</a:t>
            </a:r>
            <a:r>
              <a:rPr lang="en-US" dirty="0" smtClean="0"/>
              <a:t>)-d =c</a:t>
            </a:r>
            <a:endParaRPr lang="en-US" dirty="0"/>
          </a:p>
        </p:txBody>
      </p:sp>
    </p:spTree>
    <p:extLst>
      <p:ext uri="{BB962C8B-B14F-4D97-AF65-F5344CB8AC3E}">
        <p14:creationId xmlns:p14="http://schemas.microsoft.com/office/powerpoint/2010/main" val="22182540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1" grpId="0" animBg="1"/>
      <p:bldP spid="22" grpId="0" animBg="1"/>
      <p:bldP spid="23" grpId="0" animBg="1"/>
      <p:bldP spid="24" grpId="0" animBg="1"/>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Example for calculating the codes</a:t>
            </a:r>
            <a:endParaRPr lang="en-US" sz="2800" dirty="0">
              <a:solidFill>
                <a:schemeClr val="bg1"/>
              </a:solidFill>
            </a:endParaRPr>
          </a:p>
        </p:txBody>
      </p:sp>
      <p:sp>
        <p:nvSpPr>
          <p:cNvPr id="5" name="Rectangle 4"/>
          <p:cNvSpPr/>
          <p:nvPr/>
        </p:nvSpPr>
        <p:spPr>
          <a:xfrm>
            <a:off x="770163" y="1918416"/>
            <a:ext cx="1107954" cy="5133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0xFE</a:t>
            </a:r>
            <a:endParaRPr lang="en-US" dirty="0"/>
          </a:p>
        </p:txBody>
      </p:sp>
      <p:sp>
        <p:nvSpPr>
          <p:cNvPr id="6" name="Rectangle 5"/>
          <p:cNvSpPr/>
          <p:nvPr/>
        </p:nvSpPr>
        <p:spPr>
          <a:xfrm>
            <a:off x="2449378" y="1918416"/>
            <a:ext cx="1107954" cy="5133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0xAA</a:t>
            </a:r>
            <a:endParaRPr lang="en-US" dirty="0"/>
          </a:p>
        </p:txBody>
      </p:sp>
      <p:sp>
        <p:nvSpPr>
          <p:cNvPr id="7" name="Rectangle 6"/>
          <p:cNvSpPr/>
          <p:nvPr/>
        </p:nvSpPr>
        <p:spPr>
          <a:xfrm>
            <a:off x="770163" y="2746315"/>
            <a:ext cx="1107954" cy="5133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0x25</a:t>
            </a:r>
            <a:endParaRPr lang="en-US" dirty="0"/>
          </a:p>
        </p:txBody>
      </p:sp>
      <p:sp>
        <p:nvSpPr>
          <p:cNvPr id="8" name="Rectangle 7"/>
          <p:cNvSpPr/>
          <p:nvPr/>
        </p:nvSpPr>
        <p:spPr>
          <a:xfrm>
            <a:off x="2449378" y="2746315"/>
            <a:ext cx="1107954" cy="5133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0x45</a:t>
            </a:r>
            <a:endParaRPr lang="en-US" dirty="0"/>
          </a:p>
        </p:txBody>
      </p:sp>
      <p:sp>
        <p:nvSpPr>
          <p:cNvPr id="9" name="Rectangle 8"/>
          <p:cNvSpPr/>
          <p:nvPr/>
        </p:nvSpPr>
        <p:spPr>
          <a:xfrm>
            <a:off x="4543682" y="1918416"/>
            <a:ext cx="1107954" cy="51337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0x54</a:t>
            </a:r>
            <a:endParaRPr lang="en-US" dirty="0"/>
          </a:p>
        </p:txBody>
      </p:sp>
      <p:sp>
        <p:nvSpPr>
          <p:cNvPr id="10" name="Rectangle 9"/>
          <p:cNvSpPr/>
          <p:nvPr/>
        </p:nvSpPr>
        <p:spPr>
          <a:xfrm>
            <a:off x="6222897" y="1918416"/>
            <a:ext cx="1107954" cy="51337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0xBB</a:t>
            </a:r>
            <a:endParaRPr lang="en-US" dirty="0"/>
          </a:p>
        </p:txBody>
      </p:sp>
      <p:sp>
        <p:nvSpPr>
          <p:cNvPr id="11" name="Rectangle 10"/>
          <p:cNvSpPr/>
          <p:nvPr/>
        </p:nvSpPr>
        <p:spPr>
          <a:xfrm>
            <a:off x="4543682" y="2746315"/>
            <a:ext cx="1107954" cy="51337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0x60</a:t>
            </a:r>
            <a:endParaRPr lang="en-US" dirty="0"/>
          </a:p>
        </p:txBody>
      </p:sp>
      <p:sp>
        <p:nvSpPr>
          <p:cNvPr id="12" name="Rectangle 11"/>
          <p:cNvSpPr/>
          <p:nvPr/>
        </p:nvSpPr>
        <p:spPr>
          <a:xfrm>
            <a:off x="6222897" y="2746315"/>
            <a:ext cx="1107954" cy="51337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0xDA</a:t>
            </a:r>
            <a:endParaRPr lang="en-US" dirty="0"/>
          </a:p>
        </p:txBody>
      </p:sp>
      <p:sp>
        <p:nvSpPr>
          <p:cNvPr id="13" name="Multiply 12"/>
          <p:cNvSpPr/>
          <p:nvPr/>
        </p:nvSpPr>
        <p:spPr>
          <a:xfrm>
            <a:off x="878257" y="2296696"/>
            <a:ext cx="864744" cy="621459"/>
          </a:xfrm>
          <a:prstGeom prst="mathMultiply">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Multiply 13"/>
          <p:cNvSpPr/>
          <p:nvPr/>
        </p:nvSpPr>
        <p:spPr>
          <a:xfrm>
            <a:off x="2557472" y="2273467"/>
            <a:ext cx="864744" cy="621459"/>
          </a:xfrm>
          <a:prstGeom prst="mathMultiply">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696628" y="4232411"/>
            <a:ext cx="1107954" cy="51337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a</a:t>
            </a:r>
            <a:r>
              <a:rPr lang="en-US" dirty="0" err="1" smtClean="0"/>
              <a:t>+b</a:t>
            </a:r>
            <a:endParaRPr lang="en-US" dirty="0"/>
          </a:p>
        </p:txBody>
      </p:sp>
      <p:sp>
        <p:nvSpPr>
          <p:cNvPr id="16" name="Rectangle 15"/>
          <p:cNvSpPr/>
          <p:nvPr/>
        </p:nvSpPr>
        <p:spPr>
          <a:xfrm>
            <a:off x="2375843" y="4232411"/>
            <a:ext cx="1107954" cy="51337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a</a:t>
            </a:r>
            <a:r>
              <a:rPr lang="en-US" dirty="0" err="1" smtClean="0"/>
              <a:t>+d</a:t>
            </a:r>
            <a:endParaRPr lang="en-US" dirty="0"/>
          </a:p>
        </p:txBody>
      </p:sp>
      <p:sp>
        <p:nvSpPr>
          <p:cNvPr id="17" name="Rectangle 16"/>
          <p:cNvSpPr/>
          <p:nvPr/>
        </p:nvSpPr>
        <p:spPr>
          <a:xfrm>
            <a:off x="696628" y="5060310"/>
            <a:ext cx="1107954" cy="51337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c</a:t>
            </a:r>
            <a:r>
              <a:rPr lang="en-US" dirty="0" err="1" smtClean="0"/>
              <a:t>+d</a:t>
            </a:r>
            <a:endParaRPr lang="en-US" dirty="0"/>
          </a:p>
        </p:txBody>
      </p:sp>
      <p:sp>
        <p:nvSpPr>
          <p:cNvPr id="18" name="Rectangle 17"/>
          <p:cNvSpPr/>
          <p:nvPr/>
        </p:nvSpPr>
        <p:spPr>
          <a:xfrm>
            <a:off x="2375843" y="5060310"/>
            <a:ext cx="1107954" cy="51337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c</a:t>
            </a:r>
            <a:r>
              <a:rPr lang="en-US" dirty="0" err="1" smtClean="0"/>
              <a:t>+b+d</a:t>
            </a:r>
            <a:endParaRPr lang="en-US" dirty="0"/>
          </a:p>
        </p:txBody>
      </p:sp>
      <p:sp>
        <p:nvSpPr>
          <p:cNvPr id="19" name="TextBox 18"/>
          <p:cNvSpPr txBox="1"/>
          <p:nvPr/>
        </p:nvSpPr>
        <p:spPr>
          <a:xfrm>
            <a:off x="4397704" y="4232411"/>
            <a:ext cx="4103219" cy="1200329"/>
          </a:xfrm>
          <a:prstGeom prst="rect">
            <a:avLst/>
          </a:prstGeom>
          <a:noFill/>
        </p:spPr>
        <p:txBody>
          <a:bodyPr wrap="none" rtlCol="0">
            <a:spAutoFit/>
          </a:bodyPr>
          <a:lstStyle/>
          <a:p>
            <a:r>
              <a:rPr lang="en-US" dirty="0" smtClean="0"/>
              <a:t>1</a:t>
            </a:r>
            <a:r>
              <a:rPr lang="en-US" baseline="30000" dirty="0" smtClean="0"/>
              <a:t>st</a:t>
            </a:r>
            <a:r>
              <a:rPr lang="en-US" dirty="0" smtClean="0"/>
              <a:t> rebuilt block = (</a:t>
            </a:r>
            <a:r>
              <a:rPr lang="en-US" dirty="0" err="1" smtClean="0"/>
              <a:t>c+b+d</a:t>
            </a:r>
            <a:r>
              <a:rPr lang="en-US" dirty="0" smtClean="0"/>
              <a:t>)-(</a:t>
            </a:r>
            <a:r>
              <a:rPr lang="en-US" dirty="0" err="1" smtClean="0"/>
              <a:t>c+d</a:t>
            </a:r>
            <a:r>
              <a:rPr lang="en-US" dirty="0" smtClean="0"/>
              <a:t>) = b= 0xAA</a:t>
            </a:r>
          </a:p>
          <a:p>
            <a:r>
              <a:rPr lang="en-US" dirty="0" smtClean="0"/>
              <a:t>2</a:t>
            </a:r>
            <a:r>
              <a:rPr lang="en-US" baseline="30000" dirty="0" smtClean="0"/>
              <a:t>nd</a:t>
            </a:r>
            <a:r>
              <a:rPr lang="en-US" dirty="0" smtClean="0"/>
              <a:t> rebuilt block = (</a:t>
            </a:r>
            <a:r>
              <a:rPr lang="en-US" dirty="0" err="1" smtClean="0"/>
              <a:t>a+b</a:t>
            </a:r>
            <a:r>
              <a:rPr lang="en-US" dirty="0" smtClean="0"/>
              <a:t>)-b = a =0xFE</a:t>
            </a:r>
          </a:p>
          <a:p>
            <a:r>
              <a:rPr lang="en-US" dirty="0" smtClean="0"/>
              <a:t>3</a:t>
            </a:r>
            <a:r>
              <a:rPr lang="en-US" baseline="30000" dirty="0" smtClean="0"/>
              <a:t>rd</a:t>
            </a:r>
            <a:r>
              <a:rPr lang="en-US" dirty="0" smtClean="0"/>
              <a:t> rebuilt block = (</a:t>
            </a:r>
            <a:r>
              <a:rPr lang="en-US" dirty="0" err="1" smtClean="0"/>
              <a:t>a+d</a:t>
            </a:r>
            <a:r>
              <a:rPr lang="en-US" dirty="0" smtClean="0"/>
              <a:t>) – a = d = 0x45</a:t>
            </a:r>
          </a:p>
          <a:p>
            <a:r>
              <a:rPr lang="en-US" dirty="0" smtClean="0"/>
              <a:t>4</a:t>
            </a:r>
            <a:r>
              <a:rPr lang="en-US" baseline="30000" dirty="0" smtClean="0"/>
              <a:t>th</a:t>
            </a:r>
            <a:r>
              <a:rPr lang="en-US" dirty="0" smtClean="0"/>
              <a:t> rebuilt block = (</a:t>
            </a:r>
            <a:r>
              <a:rPr lang="en-US" dirty="0" err="1" smtClean="0"/>
              <a:t>c+d</a:t>
            </a:r>
            <a:r>
              <a:rPr lang="en-US" dirty="0" smtClean="0"/>
              <a:t>)-d = c = 0x25 </a:t>
            </a:r>
            <a:endParaRPr lang="en-US" dirty="0"/>
          </a:p>
        </p:txBody>
      </p:sp>
    </p:spTree>
    <p:extLst>
      <p:ext uri="{BB962C8B-B14F-4D97-AF65-F5344CB8AC3E}">
        <p14:creationId xmlns:p14="http://schemas.microsoft.com/office/powerpoint/2010/main" val="2829133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Recovering from </a:t>
            </a:r>
            <a:r>
              <a:rPr lang="en-US" sz="2800" dirty="0" smtClean="0">
                <a:solidFill>
                  <a:schemeClr val="bg1"/>
                </a:solidFill>
              </a:rPr>
              <a:t>single failures</a:t>
            </a:r>
            <a:endParaRPr lang="en-US" sz="2800" dirty="0">
              <a:solidFill>
                <a:schemeClr val="bg1"/>
              </a:solidFill>
            </a:endParaRPr>
          </a:p>
        </p:txBody>
      </p:sp>
      <p:sp>
        <p:nvSpPr>
          <p:cNvPr id="5" name="Title 3"/>
          <p:cNvSpPr txBox="1">
            <a:spLocks/>
          </p:cNvSpPr>
          <p:nvPr/>
        </p:nvSpPr>
        <p:spPr>
          <a:xfrm>
            <a:off x="0" y="0"/>
            <a:ext cx="9144000" cy="788737"/>
          </a:xfrm>
          <a:prstGeom prst="rect">
            <a:avLst/>
          </a:prstGeom>
          <a:solidFill>
            <a:srgbClr val="3366FF"/>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smtClean="0">
                <a:solidFill>
                  <a:schemeClr val="bg1"/>
                </a:solidFill>
              </a:rPr>
              <a:t>Example for calculating the codes</a:t>
            </a:r>
            <a:endParaRPr lang="en-US" sz="2800" dirty="0">
              <a:solidFill>
                <a:schemeClr val="bg1"/>
              </a:solidFill>
            </a:endParaRPr>
          </a:p>
        </p:txBody>
      </p:sp>
      <p:sp>
        <p:nvSpPr>
          <p:cNvPr id="6" name="Rectangle 5"/>
          <p:cNvSpPr/>
          <p:nvPr/>
        </p:nvSpPr>
        <p:spPr>
          <a:xfrm>
            <a:off x="770163" y="1918416"/>
            <a:ext cx="1107954" cy="5133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0xFE</a:t>
            </a:r>
            <a:endParaRPr lang="en-US" dirty="0"/>
          </a:p>
        </p:txBody>
      </p:sp>
      <p:sp>
        <p:nvSpPr>
          <p:cNvPr id="7" name="Rectangle 6"/>
          <p:cNvSpPr/>
          <p:nvPr/>
        </p:nvSpPr>
        <p:spPr>
          <a:xfrm>
            <a:off x="2449378" y="1918416"/>
            <a:ext cx="1107954" cy="5133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0xAA</a:t>
            </a:r>
            <a:endParaRPr lang="en-US" dirty="0"/>
          </a:p>
        </p:txBody>
      </p:sp>
      <p:sp>
        <p:nvSpPr>
          <p:cNvPr id="8" name="Rectangle 7"/>
          <p:cNvSpPr/>
          <p:nvPr/>
        </p:nvSpPr>
        <p:spPr>
          <a:xfrm>
            <a:off x="770163" y="2746315"/>
            <a:ext cx="1107954" cy="5133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0x25</a:t>
            </a:r>
            <a:endParaRPr lang="en-US" dirty="0"/>
          </a:p>
        </p:txBody>
      </p:sp>
      <p:sp>
        <p:nvSpPr>
          <p:cNvPr id="9" name="Rectangle 8"/>
          <p:cNvSpPr/>
          <p:nvPr/>
        </p:nvSpPr>
        <p:spPr>
          <a:xfrm>
            <a:off x="2449378" y="2746315"/>
            <a:ext cx="1107954" cy="5133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0x45</a:t>
            </a:r>
            <a:endParaRPr lang="en-US" dirty="0"/>
          </a:p>
        </p:txBody>
      </p:sp>
      <p:sp>
        <p:nvSpPr>
          <p:cNvPr id="10" name="Rectangle 9"/>
          <p:cNvSpPr/>
          <p:nvPr/>
        </p:nvSpPr>
        <p:spPr>
          <a:xfrm>
            <a:off x="4543682" y="1918416"/>
            <a:ext cx="1107954" cy="51337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0x54</a:t>
            </a:r>
            <a:endParaRPr lang="en-US" dirty="0"/>
          </a:p>
        </p:txBody>
      </p:sp>
      <p:sp>
        <p:nvSpPr>
          <p:cNvPr id="11" name="Rectangle 10"/>
          <p:cNvSpPr/>
          <p:nvPr/>
        </p:nvSpPr>
        <p:spPr>
          <a:xfrm>
            <a:off x="6222897" y="1918416"/>
            <a:ext cx="1107954" cy="51337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0xBB</a:t>
            </a:r>
            <a:endParaRPr lang="en-US" dirty="0"/>
          </a:p>
        </p:txBody>
      </p:sp>
      <p:sp>
        <p:nvSpPr>
          <p:cNvPr id="12" name="Rectangle 11"/>
          <p:cNvSpPr/>
          <p:nvPr/>
        </p:nvSpPr>
        <p:spPr>
          <a:xfrm>
            <a:off x="4543682" y="2746315"/>
            <a:ext cx="1107954" cy="51337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0x60</a:t>
            </a:r>
            <a:endParaRPr lang="en-US" dirty="0"/>
          </a:p>
        </p:txBody>
      </p:sp>
      <p:sp>
        <p:nvSpPr>
          <p:cNvPr id="13" name="Rectangle 12"/>
          <p:cNvSpPr/>
          <p:nvPr/>
        </p:nvSpPr>
        <p:spPr>
          <a:xfrm>
            <a:off x="6222897" y="2746315"/>
            <a:ext cx="1107954" cy="51337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0xDA</a:t>
            </a:r>
            <a:endParaRPr lang="en-US" dirty="0"/>
          </a:p>
        </p:txBody>
      </p:sp>
      <p:sp>
        <p:nvSpPr>
          <p:cNvPr id="15" name="Multiply 14"/>
          <p:cNvSpPr/>
          <p:nvPr/>
        </p:nvSpPr>
        <p:spPr>
          <a:xfrm>
            <a:off x="2557472" y="2273467"/>
            <a:ext cx="864744" cy="621459"/>
          </a:xfrm>
          <a:prstGeom prst="mathMultiply">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5181379" y="4232411"/>
            <a:ext cx="3568856" cy="646331"/>
          </a:xfrm>
          <a:prstGeom prst="rect">
            <a:avLst/>
          </a:prstGeom>
          <a:noFill/>
        </p:spPr>
        <p:txBody>
          <a:bodyPr wrap="none" rtlCol="0">
            <a:spAutoFit/>
          </a:bodyPr>
          <a:lstStyle/>
          <a:p>
            <a:r>
              <a:rPr lang="en-US" dirty="0" smtClean="0"/>
              <a:t>1</a:t>
            </a:r>
            <a:r>
              <a:rPr lang="en-US" baseline="30000" dirty="0" smtClean="0"/>
              <a:t>st</a:t>
            </a:r>
            <a:r>
              <a:rPr lang="en-US" dirty="0" smtClean="0"/>
              <a:t> rebuilt block = (</a:t>
            </a:r>
            <a:r>
              <a:rPr lang="en-US" dirty="0" err="1" smtClean="0"/>
              <a:t>a+b</a:t>
            </a:r>
            <a:r>
              <a:rPr lang="en-US" dirty="0" smtClean="0"/>
              <a:t>) - a= b= 0xAA</a:t>
            </a:r>
          </a:p>
          <a:p>
            <a:r>
              <a:rPr lang="en-US" dirty="0" smtClean="0"/>
              <a:t>2</a:t>
            </a:r>
            <a:r>
              <a:rPr lang="en-US" baseline="30000" dirty="0" smtClean="0"/>
              <a:t>nd</a:t>
            </a:r>
            <a:r>
              <a:rPr lang="en-US" dirty="0" smtClean="0"/>
              <a:t> rebuilt block = (</a:t>
            </a:r>
            <a:r>
              <a:rPr lang="en-US" dirty="0" err="1" smtClean="0"/>
              <a:t>c+d</a:t>
            </a:r>
            <a:r>
              <a:rPr lang="en-US" dirty="0" smtClean="0"/>
              <a:t>)-d = c = 0x25 </a:t>
            </a:r>
            <a:endParaRPr lang="en-US" dirty="0"/>
          </a:p>
        </p:txBody>
      </p:sp>
      <p:grpSp>
        <p:nvGrpSpPr>
          <p:cNvPr id="2" name="Group 1"/>
          <p:cNvGrpSpPr/>
          <p:nvPr/>
        </p:nvGrpSpPr>
        <p:grpSpPr>
          <a:xfrm>
            <a:off x="540473" y="4232411"/>
            <a:ext cx="4321548" cy="1341278"/>
            <a:chOff x="540473" y="4232411"/>
            <a:chExt cx="4321548" cy="1341278"/>
          </a:xfrm>
        </p:grpSpPr>
        <p:sp>
          <p:nvSpPr>
            <p:cNvPr id="16" name="Rectangle 15"/>
            <p:cNvSpPr/>
            <p:nvPr/>
          </p:nvSpPr>
          <p:spPr>
            <a:xfrm>
              <a:off x="2074852" y="4232411"/>
              <a:ext cx="1107954" cy="51337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a</a:t>
              </a:r>
              <a:r>
                <a:rPr lang="en-US" dirty="0" err="1" smtClean="0"/>
                <a:t>+b</a:t>
              </a:r>
              <a:endParaRPr lang="en-US" dirty="0"/>
            </a:p>
          </p:txBody>
        </p:sp>
        <p:sp>
          <p:nvSpPr>
            <p:cNvPr id="17" name="Rectangle 16"/>
            <p:cNvSpPr/>
            <p:nvPr/>
          </p:nvSpPr>
          <p:spPr>
            <a:xfrm>
              <a:off x="3754067" y="4232411"/>
              <a:ext cx="1107954" cy="51337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a</a:t>
              </a:r>
              <a:r>
                <a:rPr lang="en-US" dirty="0" err="1" smtClean="0"/>
                <a:t>+d</a:t>
              </a:r>
              <a:endParaRPr lang="en-US" dirty="0"/>
            </a:p>
          </p:txBody>
        </p:sp>
        <p:sp>
          <p:nvSpPr>
            <p:cNvPr id="18" name="Rectangle 17"/>
            <p:cNvSpPr/>
            <p:nvPr/>
          </p:nvSpPr>
          <p:spPr>
            <a:xfrm>
              <a:off x="2074852" y="5060310"/>
              <a:ext cx="1107954" cy="51337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c</a:t>
              </a:r>
              <a:r>
                <a:rPr lang="en-US" dirty="0" err="1" smtClean="0"/>
                <a:t>+d</a:t>
              </a:r>
              <a:endParaRPr lang="en-US" dirty="0"/>
            </a:p>
          </p:txBody>
        </p:sp>
        <p:sp>
          <p:nvSpPr>
            <p:cNvPr id="19" name="Rectangle 18"/>
            <p:cNvSpPr/>
            <p:nvPr/>
          </p:nvSpPr>
          <p:spPr>
            <a:xfrm>
              <a:off x="3754067" y="5060310"/>
              <a:ext cx="1107954" cy="51337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c</a:t>
              </a:r>
              <a:r>
                <a:rPr lang="en-US" dirty="0" err="1" smtClean="0"/>
                <a:t>+b+d</a:t>
              </a:r>
              <a:endParaRPr lang="en-US" dirty="0"/>
            </a:p>
          </p:txBody>
        </p:sp>
        <p:sp>
          <p:nvSpPr>
            <p:cNvPr id="21" name="Rectangle 20"/>
            <p:cNvSpPr/>
            <p:nvPr/>
          </p:nvSpPr>
          <p:spPr>
            <a:xfrm>
              <a:off x="540473" y="4232411"/>
              <a:ext cx="1107954" cy="5133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22" name="Rectangle 21"/>
            <p:cNvSpPr/>
            <p:nvPr/>
          </p:nvSpPr>
          <p:spPr>
            <a:xfrm>
              <a:off x="540473" y="5060310"/>
              <a:ext cx="1107954" cy="5133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t>
              </a:r>
              <a:endParaRPr lang="en-US" dirty="0"/>
            </a:p>
          </p:txBody>
        </p:sp>
      </p:grpSp>
    </p:spTree>
    <p:extLst>
      <p:ext uri="{BB962C8B-B14F-4D97-AF65-F5344CB8AC3E}">
        <p14:creationId xmlns:p14="http://schemas.microsoft.com/office/powerpoint/2010/main" val="19149265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Recovering from </a:t>
            </a:r>
            <a:r>
              <a:rPr lang="en-US" sz="2800" dirty="0" smtClean="0">
                <a:solidFill>
                  <a:schemeClr val="bg1"/>
                </a:solidFill>
              </a:rPr>
              <a:t>single failures</a:t>
            </a:r>
            <a:endParaRPr lang="en-US" sz="2800" dirty="0">
              <a:solidFill>
                <a:schemeClr val="bg1"/>
              </a:solidFill>
            </a:endParaRPr>
          </a:p>
        </p:txBody>
      </p:sp>
      <p:sp>
        <p:nvSpPr>
          <p:cNvPr id="5" name="Title 3"/>
          <p:cNvSpPr txBox="1">
            <a:spLocks/>
          </p:cNvSpPr>
          <p:nvPr/>
        </p:nvSpPr>
        <p:spPr>
          <a:xfrm>
            <a:off x="0" y="0"/>
            <a:ext cx="9144000" cy="788737"/>
          </a:xfrm>
          <a:prstGeom prst="rect">
            <a:avLst/>
          </a:prstGeom>
          <a:solidFill>
            <a:srgbClr val="3366FF"/>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smtClean="0">
                <a:solidFill>
                  <a:schemeClr val="bg1"/>
                </a:solidFill>
              </a:rPr>
              <a:t>Example for calculating the codes</a:t>
            </a:r>
            <a:endParaRPr lang="en-US" sz="2800" dirty="0">
              <a:solidFill>
                <a:schemeClr val="bg1"/>
              </a:solidFill>
            </a:endParaRPr>
          </a:p>
        </p:txBody>
      </p:sp>
      <p:sp>
        <p:nvSpPr>
          <p:cNvPr id="23" name="Rectangle 22"/>
          <p:cNvSpPr/>
          <p:nvPr/>
        </p:nvSpPr>
        <p:spPr>
          <a:xfrm>
            <a:off x="770163" y="1918416"/>
            <a:ext cx="1107954" cy="5133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24" name="Rectangle 23"/>
          <p:cNvSpPr/>
          <p:nvPr/>
        </p:nvSpPr>
        <p:spPr>
          <a:xfrm>
            <a:off x="2449378" y="1918416"/>
            <a:ext cx="1107954" cy="5133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t>
            </a:r>
            <a:endParaRPr lang="en-US" dirty="0"/>
          </a:p>
        </p:txBody>
      </p:sp>
      <p:sp>
        <p:nvSpPr>
          <p:cNvPr id="25" name="Rectangle 24"/>
          <p:cNvSpPr/>
          <p:nvPr/>
        </p:nvSpPr>
        <p:spPr>
          <a:xfrm>
            <a:off x="770163" y="2746315"/>
            <a:ext cx="1107954" cy="5133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t>
            </a:r>
            <a:endParaRPr lang="en-US" dirty="0"/>
          </a:p>
        </p:txBody>
      </p:sp>
      <p:sp>
        <p:nvSpPr>
          <p:cNvPr id="26" name="Rectangle 25"/>
          <p:cNvSpPr/>
          <p:nvPr/>
        </p:nvSpPr>
        <p:spPr>
          <a:xfrm>
            <a:off x="2449378" y="2746315"/>
            <a:ext cx="1107954" cy="5133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
            </a:r>
            <a:endParaRPr lang="en-US" dirty="0"/>
          </a:p>
        </p:txBody>
      </p:sp>
      <p:sp>
        <p:nvSpPr>
          <p:cNvPr id="27" name="Rectangle 26"/>
          <p:cNvSpPr/>
          <p:nvPr/>
        </p:nvSpPr>
        <p:spPr>
          <a:xfrm>
            <a:off x="4543682" y="1918416"/>
            <a:ext cx="1107954" cy="51337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a</a:t>
            </a:r>
            <a:r>
              <a:rPr lang="en-US" dirty="0" err="1" smtClean="0"/>
              <a:t>+b</a:t>
            </a:r>
            <a:endParaRPr lang="en-US" dirty="0"/>
          </a:p>
        </p:txBody>
      </p:sp>
      <p:sp>
        <p:nvSpPr>
          <p:cNvPr id="28" name="Rectangle 27"/>
          <p:cNvSpPr/>
          <p:nvPr/>
        </p:nvSpPr>
        <p:spPr>
          <a:xfrm>
            <a:off x="6222897" y="1918416"/>
            <a:ext cx="1107954" cy="51337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a</a:t>
            </a:r>
            <a:r>
              <a:rPr lang="en-US" dirty="0" err="1" smtClean="0"/>
              <a:t>+d</a:t>
            </a:r>
            <a:endParaRPr lang="en-US" dirty="0"/>
          </a:p>
        </p:txBody>
      </p:sp>
      <p:sp>
        <p:nvSpPr>
          <p:cNvPr id="29" name="Rectangle 28"/>
          <p:cNvSpPr/>
          <p:nvPr/>
        </p:nvSpPr>
        <p:spPr>
          <a:xfrm>
            <a:off x="4543682" y="2746315"/>
            <a:ext cx="1107954" cy="51337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c</a:t>
            </a:r>
            <a:r>
              <a:rPr lang="en-US" dirty="0" err="1" smtClean="0"/>
              <a:t>+d</a:t>
            </a:r>
            <a:endParaRPr lang="en-US" dirty="0"/>
          </a:p>
        </p:txBody>
      </p:sp>
      <p:sp>
        <p:nvSpPr>
          <p:cNvPr id="30" name="Rectangle 29"/>
          <p:cNvSpPr/>
          <p:nvPr/>
        </p:nvSpPr>
        <p:spPr>
          <a:xfrm>
            <a:off x="6222897" y="2746315"/>
            <a:ext cx="1107954" cy="51337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c</a:t>
            </a:r>
            <a:r>
              <a:rPr lang="en-US" dirty="0" err="1" smtClean="0"/>
              <a:t>+b+d</a:t>
            </a:r>
            <a:endParaRPr lang="en-US" dirty="0"/>
          </a:p>
        </p:txBody>
      </p:sp>
      <p:sp>
        <p:nvSpPr>
          <p:cNvPr id="31" name="TextBox 30"/>
          <p:cNvSpPr txBox="1"/>
          <p:nvPr/>
        </p:nvSpPr>
        <p:spPr>
          <a:xfrm>
            <a:off x="770163" y="1022196"/>
            <a:ext cx="3627541" cy="369332"/>
          </a:xfrm>
          <a:prstGeom prst="rect">
            <a:avLst/>
          </a:prstGeom>
          <a:noFill/>
        </p:spPr>
        <p:txBody>
          <a:bodyPr wrap="none" rtlCol="0">
            <a:spAutoFit/>
          </a:bodyPr>
          <a:lstStyle/>
          <a:p>
            <a:r>
              <a:rPr lang="en-US" b="1" dirty="0"/>
              <a:t>r</a:t>
            </a:r>
            <a:r>
              <a:rPr lang="en-US" dirty="0" smtClean="0"/>
              <a:t> redundancies  </a:t>
            </a:r>
            <a:r>
              <a:rPr lang="en-US" dirty="0" smtClean="0">
                <a:sym typeface="Wingdings"/>
              </a:rPr>
              <a:t> correct </a:t>
            </a:r>
            <a:r>
              <a:rPr lang="en-US" b="1" dirty="0" smtClean="0">
                <a:sym typeface="Wingdings"/>
              </a:rPr>
              <a:t>r</a:t>
            </a:r>
            <a:r>
              <a:rPr lang="en-US" dirty="0" smtClean="0">
                <a:sym typeface="Wingdings"/>
              </a:rPr>
              <a:t> erasures</a:t>
            </a:r>
            <a:endParaRPr lang="en-US" dirty="0"/>
          </a:p>
        </p:txBody>
      </p:sp>
      <p:sp>
        <p:nvSpPr>
          <p:cNvPr id="33" name="Multiply 32"/>
          <p:cNvSpPr/>
          <p:nvPr/>
        </p:nvSpPr>
        <p:spPr>
          <a:xfrm>
            <a:off x="6367753" y="2273467"/>
            <a:ext cx="864744" cy="621459"/>
          </a:xfrm>
          <a:prstGeom prst="mathMultiply">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324279" y="4606901"/>
            <a:ext cx="8404238" cy="369332"/>
          </a:xfrm>
          <a:prstGeom prst="rect">
            <a:avLst/>
          </a:prstGeom>
          <a:noFill/>
        </p:spPr>
        <p:txBody>
          <a:bodyPr wrap="square" rtlCol="0">
            <a:spAutoFit/>
          </a:bodyPr>
          <a:lstStyle/>
          <a:p>
            <a:r>
              <a:rPr lang="en-US" b="1" dirty="0" smtClean="0"/>
              <a:t>How many network accesses are required for regeneration, when a parity node fails?</a:t>
            </a:r>
            <a:endParaRPr lang="en-US" b="1" dirty="0"/>
          </a:p>
        </p:txBody>
      </p:sp>
    </p:spTree>
    <p:extLst>
      <p:ext uri="{BB962C8B-B14F-4D97-AF65-F5344CB8AC3E}">
        <p14:creationId xmlns:p14="http://schemas.microsoft.com/office/powerpoint/2010/main" val="29625261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Recovering from </a:t>
            </a:r>
            <a:r>
              <a:rPr lang="en-US" sz="2800" dirty="0" smtClean="0">
                <a:solidFill>
                  <a:schemeClr val="bg1"/>
                </a:solidFill>
              </a:rPr>
              <a:t>single failures</a:t>
            </a:r>
            <a:endParaRPr lang="en-US" sz="2800" dirty="0">
              <a:solidFill>
                <a:schemeClr val="bg1"/>
              </a:solidFill>
            </a:endParaRPr>
          </a:p>
        </p:txBody>
      </p:sp>
      <p:sp>
        <p:nvSpPr>
          <p:cNvPr id="5" name="Title 3"/>
          <p:cNvSpPr txBox="1">
            <a:spLocks/>
          </p:cNvSpPr>
          <p:nvPr/>
        </p:nvSpPr>
        <p:spPr>
          <a:xfrm>
            <a:off x="0" y="0"/>
            <a:ext cx="9144000" cy="788737"/>
          </a:xfrm>
          <a:prstGeom prst="rect">
            <a:avLst/>
          </a:prstGeom>
          <a:solidFill>
            <a:srgbClr val="3366FF"/>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dirty="0" smtClean="0">
                <a:solidFill>
                  <a:schemeClr val="bg1"/>
                </a:solidFill>
              </a:rPr>
              <a:t>Cost of Reconstruction?</a:t>
            </a:r>
            <a:endParaRPr lang="en-US" sz="2800" dirty="0">
              <a:solidFill>
                <a:schemeClr val="bg1"/>
              </a:solidFill>
            </a:endParaRPr>
          </a:p>
        </p:txBody>
      </p:sp>
      <p:sp>
        <p:nvSpPr>
          <p:cNvPr id="2" name="TextBox 1"/>
          <p:cNvSpPr txBox="1"/>
          <p:nvPr/>
        </p:nvSpPr>
        <p:spPr>
          <a:xfrm>
            <a:off x="1162000" y="1634707"/>
            <a:ext cx="5945121" cy="3970318"/>
          </a:xfrm>
          <a:prstGeom prst="rect">
            <a:avLst/>
          </a:prstGeom>
          <a:noFill/>
        </p:spPr>
        <p:txBody>
          <a:bodyPr wrap="square" rtlCol="0">
            <a:spAutoFit/>
          </a:bodyPr>
          <a:lstStyle/>
          <a:p>
            <a:r>
              <a:rPr lang="en-US" b="1" dirty="0" smtClean="0"/>
              <a:t>When parity node fails</a:t>
            </a:r>
          </a:p>
          <a:p>
            <a:endParaRPr lang="en-US" dirty="0"/>
          </a:p>
          <a:p>
            <a:r>
              <a:rPr lang="en-US" dirty="0" smtClean="0"/>
              <a:t>Access:  # of Access/ # Remaining = 4/6 = 0.66</a:t>
            </a:r>
          </a:p>
          <a:p>
            <a:endParaRPr lang="en-US" dirty="0"/>
          </a:p>
          <a:p>
            <a:r>
              <a:rPr lang="en-US" dirty="0" smtClean="0"/>
              <a:t>Bandwidth:  # transmission / # Remaining =   3/6 = ½</a:t>
            </a:r>
          </a:p>
          <a:p>
            <a:endParaRPr lang="en-US" dirty="0"/>
          </a:p>
          <a:p>
            <a:endParaRPr lang="en-US" b="1" dirty="0" smtClean="0"/>
          </a:p>
          <a:p>
            <a:r>
              <a:rPr lang="en-US" b="1" dirty="0" smtClean="0"/>
              <a:t>When systematic node fails</a:t>
            </a:r>
          </a:p>
          <a:p>
            <a:endParaRPr lang="en-US" dirty="0" smtClean="0"/>
          </a:p>
          <a:p>
            <a:r>
              <a:rPr lang="en-US" dirty="0" smtClean="0"/>
              <a:t>Access</a:t>
            </a:r>
            <a:r>
              <a:rPr lang="en-US" dirty="0"/>
              <a:t>:  # of Access/ # Remaining = </a:t>
            </a:r>
            <a:r>
              <a:rPr lang="en-US" dirty="0" smtClean="0"/>
              <a:t>3/</a:t>
            </a:r>
            <a:r>
              <a:rPr lang="en-US" dirty="0"/>
              <a:t>6 = </a:t>
            </a:r>
            <a:r>
              <a:rPr lang="en-US" dirty="0" smtClean="0"/>
              <a:t>½ </a:t>
            </a:r>
            <a:endParaRPr lang="en-US" dirty="0"/>
          </a:p>
          <a:p>
            <a:endParaRPr lang="en-US" dirty="0"/>
          </a:p>
          <a:p>
            <a:r>
              <a:rPr lang="en-US" dirty="0"/>
              <a:t>Bandwidth:  # transmission / # Remaining =   3/6 = ½</a:t>
            </a:r>
          </a:p>
          <a:p>
            <a:endParaRPr lang="en-US" b="1" dirty="0"/>
          </a:p>
          <a:p>
            <a:endParaRPr lang="en-US" b="1" dirty="0"/>
          </a:p>
        </p:txBody>
      </p:sp>
    </p:spTree>
    <p:extLst>
      <p:ext uri="{BB962C8B-B14F-4D97-AF65-F5344CB8AC3E}">
        <p14:creationId xmlns:p14="http://schemas.microsoft.com/office/powerpoint/2010/main" val="130843036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Recovering from </a:t>
            </a:r>
            <a:r>
              <a:rPr lang="en-US" sz="2800" dirty="0" smtClean="0">
                <a:solidFill>
                  <a:schemeClr val="bg1"/>
                </a:solidFill>
              </a:rPr>
              <a:t>single failures</a:t>
            </a:r>
            <a:endParaRPr lang="en-US" sz="2800" dirty="0">
              <a:solidFill>
                <a:schemeClr val="bg1"/>
              </a:solidFill>
            </a:endParaRPr>
          </a:p>
        </p:txBody>
      </p:sp>
      <p:sp>
        <p:nvSpPr>
          <p:cNvPr id="5" name="Title 3"/>
          <p:cNvSpPr txBox="1">
            <a:spLocks/>
          </p:cNvSpPr>
          <p:nvPr/>
        </p:nvSpPr>
        <p:spPr>
          <a:xfrm>
            <a:off x="0" y="0"/>
            <a:ext cx="9144000" cy="788737"/>
          </a:xfrm>
          <a:prstGeom prst="rect">
            <a:avLst/>
          </a:prstGeom>
          <a:solidFill>
            <a:srgbClr val="3366FF"/>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dirty="0" err="1" smtClean="0">
                <a:solidFill>
                  <a:schemeClr val="bg1"/>
                </a:solidFill>
              </a:rPr>
              <a:t>ZigZag</a:t>
            </a:r>
            <a:r>
              <a:rPr lang="en-US" sz="2800" dirty="0" smtClean="0">
                <a:solidFill>
                  <a:schemeClr val="bg1"/>
                </a:solidFill>
              </a:rPr>
              <a:t> Codes</a:t>
            </a:r>
            <a:endParaRPr lang="en-US" sz="2800" dirty="0">
              <a:solidFill>
                <a:schemeClr val="bg1"/>
              </a:solidFill>
            </a:endParaRPr>
          </a:p>
        </p:txBody>
      </p:sp>
      <p:sp>
        <p:nvSpPr>
          <p:cNvPr id="3" name="Rectangle 2"/>
          <p:cNvSpPr/>
          <p:nvPr/>
        </p:nvSpPr>
        <p:spPr>
          <a:xfrm>
            <a:off x="553977" y="967859"/>
            <a:ext cx="7620563" cy="3693319"/>
          </a:xfrm>
          <a:prstGeom prst="rect">
            <a:avLst/>
          </a:prstGeom>
        </p:spPr>
        <p:txBody>
          <a:bodyPr wrap="square">
            <a:spAutoFit/>
          </a:bodyPr>
          <a:lstStyle/>
          <a:p>
            <a:r>
              <a:rPr lang="en-US" dirty="0" smtClean="0"/>
              <a:t>Zigzag </a:t>
            </a:r>
            <a:r>
              <a:rPr lang="en-US" dirty="0"/>
              <a:t>Codes: MDS Array Codes With </a:t>
            </a:r>
            <a:r>
              <a:rPr lang="en-US" dirty="0" smtClean="0"/>
              <a:t>Optimal Rebuilding</a:t>
            </a:r>
          </a:p>
          <a:p>
            <a:endParaRPr lang="en-US" dirty="0"/>
          </a:p>
          <a:p>
            <a:r>
              <a:rPr lang="en-US" dirty="0"/>
              <a:t>@ARTICLE{6352912, </a:t>
            </a:r>
            <a:br>
              <a:rPr lang="en-US" dirty="0"/>
            </a:br>
            <a:r>
              <a:rPr lang="en-US" dirty="0"/>
              <a:t>author={</a:t>
            </a:r>
            <a:r>
              <a:rPr lang="en-US" dirty="0" err="1"/>
              <a:t>Tamo</a:t>
            </a:r>
            <a:r>
              <a:rPr lang="en-US" dirty="0"/>
              <a:t>, I and </a:t>
            </a:r>
            <a:r>
              <a:rPr lang="en-US" dirty="0" err="1"/>
              <a:t>Zhiying</a:t>
            </a:r>
            <a:r>
              <a:rPr lang="en-US" dirty="0"/>
              <a:t> Wang and </a:t>
            </a:r>
            <a:r>
              <a:rPr lang="en-US" dirty="0" err="1"/>
              <a:t>Bruck</a:t>
            </a:r>
            <a:r>
              <a:rPr lang="en-US" dirty="0"/>
              <a:t>, J.}, </a:t>
            </a:r>
            <a:br>
              <a:rPr lang="en-US" dirty="0"/>
            </a:br>
            <a:r>
              <a:rPr lang="en-US" dirty="0"/>
              <a:t>journal={Information Theory, IEEE Transactions on}, </a:t>
            </a:r>
            <a:br>
              <a:rPr lang="en-US" dirty="0"/>
            </a:br>
            <a:r>
              <a:rPr lang="en-US" dirty="0"/>
              <a:t>title={Zigzag Codes: MDS Array Codes With Optimal Rebuilding}, </a:t>
            </a:r>
            <a:br>
              <a:rPr lang="en-US" dirty="0"/>
            </a:br>
            <a:r>
              <a:rPr lang="en-US" dirty="0"/>
              <a:t>year={2013}, </a:t>
            </a:r>
            <a:br>
              <a:rPr lang="en-US" dirty="0"/>
            </a:br>
            <a:r>
              <a:rPr lang="en-US" dirty="0"/>
              <a:t>month={March}, </a:t>
            </a:r>
            <a:br>
              <a:rPr lang="en-US" dirty="0"/>
            </a:br>
            <a:r>
              <a:rPr lang="en-US" dirty="0"/>
              <a:t>volume={59}, </a:t>
            </a:r>
            <a:br>
              <a:rPr lang="en-US" dirty="0"/>
            </a:br>
            <a:r>
              <a:rPr lang="en-US" dirty="0"/>
              <a:t>number={3}, </a:t>
            </a:r>
            <a:br>
              <a:rPr lang="en-US" dirty="0"/>
            </a:br>
            <a:r>
              <a:rPr lang="en-US" dirty="0"/>
              <a:t>pages={1597-1616}, </a:t>
            </a:r>
            <a:br>
              <a:rPr lang="en-US" dirty="0"/>
            </a:br>
            <a:r>
              <a:rPr lang="en-US" dirty="0" smtClean="0"/>
              <a:t>}</a:t>
            </a:r>
            <a:endParaRPr lang="en-US" dirty="0"/>
          </a:p>
          <a:p>
            <a:endParaRPr lang="en-US" dirty="0"/>
          </a:p>
        </p:txBody>
      </p:sp>
    </p:spTree>
    <p:extLst>
      <p:ext uri="{BB962C8B-B14F-4D97-AF65-F5344CB8AC3E}">
        <p14:creationId xmlns:p14="http://schemas.microsoft.com/office/powerpoint/2010/main" val="333045791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Recovering from </a:t>
            </a:r>
            <a:r>
              <a:rPr lang="en-US" sz="2800" dirty="0" smtClean="0">
                <a:solidFill>
                  <a:schemeClr val="bg1"/>
                </a:solidFill>
              </a:rPr>
              <a:t>single failures</a:t>
            </a:r>
            <a:endParaRPr lang="en-US" sz="2800" dirty="0">
              <a:solidFill>
                <a:schemeClr val="bg1"/>
              </a:solidFill>
            </a:endParaRPr>
          </a:p>
        </p:txBody>
      </p:sp>
      <p:sp>
        <p:nvSpPr>
          <p:cNvPr id="5" name="Title 3"/>
          <p:cNvSpPr txBox="1">
            <a:spLocks/>
          </p:cNvSpPr>
          <p:nvPr/>
        </p:nvSpPr>
        <p:spPr>
          <a:xfrm>
            <a:off x="0" y="0"/>
            <a:ext cx="9144000" cy="788737"/>
          </a:xfrm>
          <a:prstGeom prst="rect">
            <a:avLst/>
          </a:prstGeom>
          <a:solidFill>
            <a:srgbClr val="3366FF"/>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dirty="0" err="1" smtClean="0">
                <a:solidFill>
                  <a:schemeClr val="bg1"/>
                </a:solidFill>
              </a:rPr>
              <a:t>ZigZag</a:t>
            </a:r>
            <a:r>
              <a:rPr lang="en-US" sz="2800" dirty="0" smtClean="0">
                <a:solidFill>
                  <a:schemeClr val="bg1"/>
                </a:solidFill>
              </a:rPr>
              <a:t> Codes</a:t>
            </a:r>
            <a:endParaRPr lang="en-US" sz="2800" dirty="0">
              <a:solidFill>
                <a:schemeClr val="bg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727931763"/>
              </p:ext>
            </p:extLst>
          </p:nvPr>
        </p:nvGraphicFramePr>
        <p:xfrm>
          <a:off x="486420" y="1397000"/>
          <a:ext cx="8228586" cy="2642480"/>
        </p:xfrm>
        <a:graphic>
          <a:graphicData uri="http://schemas.openxmlformats.org/drawingml/2006/table">
            <a:tbl>
              <a:tblPr firstRow="1" bandRow="1">
                <a:tableStyleId>{5C22544A-7EE6-4342-B048-85BDC9FD1C3A}</a:tableStyleId>
              </a:tblPr>
              <a:tblGrid>
                <a:gridCol w="1371431"/>
                <a:gridCol w="1371431"/>
                <a:gridCol w="1371431"/>
                <a:gridCol w="1371431"/>
                <a:gridCol w="1371431"/>
                <a:gridCol w="1371431"/>
              </a:tblGrid>
              <a:tr h="528496">
                <a:tc>
                  <a:txBody>
                    <a:bodyPr/>
                    <a:lstStyle/>
                    <a:p>
                      <a:endParaRPr lang="en-US" dirty="0"/>
                    </a:p>
                  </a:txBody>
                  <a:tcPr/>
                </a:tc>
                <a:tc>
                  <a:txBody>
                    <a:bodyPr/>
                    <a:lstStyle/>
                    <a:p>
                      <a:r>
                        <a:rPr lang="en-US" dirty="0" smtClean="0"/>
                        <a:t>Node-0</a:t>
                      </a:r>
                      <a:endParaRPr lang="en-US" dirty="0"/>
                    </a:p>
                  </a:txBody>
                  <a:tcPr/>
                </a:tc>
                <a:tc>
                  <a:txBody>
                    <a:bodyPr/>
                    <a:lstStyle/>
                    <a:p>
                      <a:r>
                        <a:rPr lang="en-US" dirty="0" smtClean="0"/>
                        <a:t>Node-1</a:t>
                      </a:r>
                      <a:endParaRPr lang="en-US" dirty="0"/>
                    </a:p>
                  </a:txBody>
                  <a:tcPr/>
                </a:tc>
                <a:tc>
                  <a:txBody>
                    <a:bodyPr/>
                    <a:lstStyle/>
                    <a:p>
                      <a:r>
                        <a:rPr lang="en-US" dirty="0" smtClean="0"/>
                        <a:t>Node-2</a:t>
                      </a:r>
                      <a:endParaRPr lang="en-US" dirty="0"/>
                    </a:p>
                  </a:txBody>
                  <a:tcPr/>
                </a:tc>
                <a:tc>
                  <a:txBody>
                    <a:bodyPr/>
                    <a:lstStyle/>
                    <a:p>
                      <a:r>
                        <a:rPr lang="en-US" dirty="0" smtClean="0"/>
                        <a:t>Row sum</a:t>
                      </a:r>
                      <a:endParaRPr lang="en-US" dirty="0"/>
                    </a:p>
                  </a:txBody>
                  <a:tcPr/>
                </a:tc>
                <a:tc>
                  <a:txBody>
                    <a:bodyPr/>
                    <a:lstStyle/>
                    <a:p>
                      <a:r>
                        <a:rPr lang="en-US" dirty="0" smtClean="0"/>
                        <a:t>Parity-2</a:t>
                      </a:r>
                      <a:endParaRPr lang="en-US" dirty="0"/>
                    </a:p>
                  </a:txBody>
                  <a:tcPr/>
                </a:tc>
              </a:tr>
              <a:tr h="528496">
                <a:tc>
                  <a:txBody>
                    <a:bodyPr/>
                    <a:lstStyle/>
                    <a:p>
                      <a:pPr algn="ctr"/>
                      <a:r>
                        <a:rPr lang="en-US" dirty="0" smtClean="0"/>
                        <a:t>0</a:t>
                      </a:r>
                      <a:endParaRPr lang="en-US" dirty="0"/>
                    </a:p>
                  </a:txBody>
                  <a:tcPr/>
                </a:tc>
                <a:tc>
                  <a:txBody>
                    <a:bodyPr/>
                    <a:lstStyle/>
                    <a:p>
                      <a:pPr algn="ctr"/>
                      <a:r>
                        <a:rPr lang="en-US" dirty="0" smtClean="0"/>
                        <a:t>a0</a:t>
                      </a:r>
                    </a:p>
                  </a:txBody>
                  <a:tcPr/>
                </a:tc>
                <a:tc>
                  <a:txBody>
                    <a:bodyPr/>
                    <a:lstStyle/>
                    <a:p>
                      <a:pPr algn="ctr"/>
                      <a:r>
                        <a:rPr lang="en-US" dirty="0" smtClean="0"/>
                        <a:t>b0</a:t>
                      </a:r>
                      <a:endParaRPr lang="en-US" dirty="0"/>
                    </a:p>
                  </a:txBody>
                  <a:tcPr/>
                </a:tc>
                <a:tc>
                  <a:txBody>
                    <a:bodyPr/>
                    <a:lstStyle/>
                    <a:p>
                      <a:pPr algn="ctr"/>
                      <a:r>
                        <a:rPr lang="en-US" dirty="0" smtClean="0"/>
                        <a:t>c0</a:t>
                      </a:r>
                      <a:endParaRPr lang="en-US" dirty="0"/>
                    </a:p>
                  </a:txBody>
                  <a:tcPr/>
                </a:tc>
                <a:tc>
                  <a:txBody>
                    <a:bodyPr/>
                    <a:lstStyle/>
                    <a:p>
                      <a:r>
                        <a:rPr lang="en-US" dirty="0" smtClean="0"/>
                        <a:t>a0+b0+c0</a:t>
                      </a:r>
                      <a:endParaRPr lang="en-US" dirty="0"/>
                    </a:p>
                  </a:txBody>
                  <a:tcPr/>
                </a:tc>
                <a:tc>
                  <a:txBody>
                    <a:bodyPr/>
                    <a:lstStyle/>
                    <a:p>
                      <a:r>
                        <a:rPr lang="en-US" dirty="0" smtClean="0"/>
                        <a:t>a0+b1+c3</a:t>
                      </a:r>
                      <a:endParaRPr lang="en-US" dirty="0"/>
                    </a:p>
                  </a:txBody>
                  <a:tcPr/>
                </a:tc>
              </a:tr>
              <a:tr h="528496">
                <a:tc>
                  <a:txBody>
                    <a:bodyPr/>
                    <a:lstStyle/>
                    <a:p>
                      <a:pPr algn="ctr"/>
                      <a:r>
                        <a:rPr lang="en-US" dirty="0" smtClean="0"/>
                        <a:t>1</a:t>
                      </a:r>
                      <a:endParaRPr lang="en-US" dirty="0"/>
                    </a:p>
                  </a:txBody>
                  <a:tcPr/>
                </a:tc>
                <a:tc>
                  <a:txBody>
                    <a:bodyPr/>
                    <a:lstStyle/>
                    <a:p>
                      <a:pPr algn="ctr"/>
                      <a:r>
                        <a:rPr lang="en-US" dirty="0" smtClean="0"/>
                        <a:t>a1</a:t>
                      </a:r>
                      <a:endParaRPr lang="en-US" dirty="0"/>
                    </a:p>
                  </a:txBody>
                  <a:tcPr/>
                </a:tc>
                <a:tc>
                  <a:txBody>
                    <a:bodyPr/>
                    <a:lstStyle/>
                    <a:p>
                      <a:pPr algn="ctr"/>
                      <a:r>
                        <a:rPr lang="en-US" dirty="0" smtClean="0"/>
                        <a:t>b1</a:t>
                      </a:r>
                      <a:endParaRPr lang="en-US" dirty="0"/>
                    </a:p>
                  </a:txBody>
                  <a:tcPr/>
                </a:tc>
                <a:tc>
                  <a:txBody>
                    <a:bodyPr/>
                    <a:lstStyle/>
                    <a:p>
                      <a:pPr algn="ctr"/>
                      <a:r>
                        <a:rPr lang="en-US" dirty="0" smtClean="0"/>
                        <a:t>c1</a:t>
                      </a:r>
                      <a:endParaRPr lang="en-US" dirty="0"/>
                    </a:p>
                  </a:txBody>
                  <a:tcPr/>
                </a:tc>
                <a:tc>
                  <a:txBody>
                    <a:bodyPr/>
                    <a:lstStyle/>
                    <a:p>
                      <a:r>
                        <a:rPr lang="en-US" dirty="0" smtClean="0"/>
                        <a:t>a1+b1+c1</a:t>
                      </a:r>
                    </a:p>
                  </a:txBody>
                  <a:tcPr/>
                </a:tc>
                <a:tc>
                  <a:txBody>
                    <a:bodyPr/>
                    <a:lstStyle/>
                    <a:p>
                      <a:r>
                        <a:rPr lang="en-US" dirty="0" smtClean="0"/>
                        <a:t>a1+b3+c0</a:t>
                      </a:r>
                      <a:endParaRPr lang="en-US" dirty="0"/>
                    </a:p>
                  </a:txBody>
                  <a:tcPr/>
                </a:tc>
              </a:tr>
              <a:tr h="528496">
                <a:tc>
                  <a:txBody>
                    <a:bodyPr/>
                    <a:lstStyle/>
                    <a:p>
                      <a:pPr algn="ctr"/>
                      <a:r>
                        <a:rPr lang="en-US" dirty="0" smtClean="0"/>
                        <a:t>2</a:t>
                      </a:r>
                      <a:endParaRPr lang="en-US" dirty="0"/>
                    </a:p>
                  </a:txBody>
                  <a:tcPr/>
                </a:tc>
                <a:tc>
                  <a:txBody>
                    <a:bodyPr/>
                    <a:lstStyle/>
                    <a:p>
                      <a:pPr algn="ctr"/>
                      <a:r>
                        <a:rPr lang="en-US" dirty="0" smtClean="0"/>
                        <a:t>a2</a:t>
                      </a:r>
                      <a:endParaRPr lang="en-US" dirty="0"/>
                    </a:p>
                  </a:txBody>
                  <a:tcPr/>
                </a:tc>
                <a:tc>
                  <a:txBody>
                    <a:bodyPr/>
                    <a:lstStyle/>
                    <a:p>
                      <a:pPr algn="ctr"/>
                      <a:r>
                        <a:rPr lang="en-US" dirty="0" smtClean="0"/>
                        <a:t>b2</a:t>
                      </a:r>
                      <a:endParaRPr lang="en-US" dirty="0"/>
                    </a:p>
                  </a:txBody>
                  <a:tcPr/>
                </a:tc>
                <a:tc>
                  <a:txBody>
                    <a:bodyPr/>
                    <a:lstStyle/>
                    <a:p>
                      <a:pPr algn="ctr"/>
                      <a:r>
                        <a:rPr lang="en-US" dirty="0" smtClean="0"/>
                        <a:t>c2</a:t>
                      </a:r>
                      <a:endParaRPr lang="en-US" dirty="0"/>
                    </a:p>
                  </a:txBody>
                  <a:tcPr/>
                </a:tc>
                <a:tc>
                  <a:txBody>
                    <a:bodyPr/>
                    <a:lstStyle/>
                    <a:p>
                      <a:r>
                        <a:rPr lang="en-US" dirty="0" smtClean="0"/>
                        <a:t>a2+b2+c2</a:t>
                      </a:r>
                      <a:endParaRPr lang="en-US" dirty="0"/>
                    </a:p>
                  </a:txBody>
                  <a:tcPr/>
                </a:tc>
                <a:tc>
                  <a:txBody>
                    <a:bodyPr/>
                    <a:lstStyle/>
                    <a:p>
                      <a:r>
                        <a:rPr lang="en-US" dirty="0" smtClean="0"/>
                        <a:t>a2+b2+c1</a:t>
                      </a:r>
                      <a:endParaRPr lang="en-US" dirty="0"/>
                    </a:p>
                  </a:txBody>
                  <a:tcPr/>
                </a:tc>
              </a:tr>
              <a:tr h="528496">
                <a:tc>
                  <a:txBody>
                    <a:bodyPr/>
                    <a:lstStyle/>
                    <a:p>
                      <a:pPr algn="ctr"/>
                      <a:r>
                        <a:rPr lang="en-US" dirty="0" smtClean="0"/>
                        <a:t>3</a:t>
                      </a:r>
                      <a:endParaRPr lang="en-US" dirty="0"/>
                    </a:p>
                  </a:txBody>
                  <a:tcPr/>
                </a:tc>
                <a:tc>
                  <a:txBody>
                    <a:bodyPr/>
                    <a:lstStyle/>
                    <a:p>
                      <a:pPr algn="ctr"/>
                      <a:r>
                        <a:rPr lang="en-US" dirty="0" smtClean="0"/>
                        <a:t>a3</a:t>
                      </a:r>
                      <a:endParaRPr lang="en-US" dirty="0"/>
                    </a:p>
                  </a:txBody>
                  <a:tcPr/>
                </a:tc>
                <a:tc>
                  <a:txBody>
                    <a:bodyPr/>
                    <a:lstStyle/>
                    <a:p>
                      <a:pPr algn="ctr"/>
                      <a:r>
                        <a:rPr lang="en-US" dirty="0" smtClean="0"/>
                        <a:t>b3</a:t>
                      </a:r>
                      <a:endParaRPr lang="en-US" dirty="0"/>
                    </a:p>
                  </a:txBody>
                  <a:tcPr/>
                </a:tc>
                <a:tc>
                  <a:txBody>
                    <a:bodyPr/>
                    <a:lstStyle/>
                    <a:p>
                      <a:pPr algn="ctr"/>
                      <a:r>
                        <a:rPr lang="en-US" dirty="0" smtClean="0"/>
                        <a:t>c3</a:t>
                      </a:r>
                      <a:endParaRPr lang="en-US" dirty="0"/>
                    </a:p>
                  </a:txBody>
                  <a:tcPr/>
                </a:tc>
                <a:tc>
                  <a:txBody>
                    <a:bodyPr/>
                    <a:lstStyle/>
                    <a:p>
                      <a:r>
                        <a:rPr lang="en-US" dirty="0" smtClean="0"/>
                        <a:t>a3+b3+c3</a:t>
                      </a:r>
                      <a:endParaRPr lang="en-US" dirty="0"/>
                    </a:p>
                  </a:txBody>
                  <a:tcPr/>
                </a:tc>
                <a:tc>
                  <a:txBody>
                    <a:bodyPr/>
                    <a:lstStyle/>
                    <a:p>
                      <a:r>
                        <a:rPr lang="en-US" dirty="0" smtClean="0"/>
                        <a:t>a3+b0+c2</a:t>
                      </a:r>
                      <a:endParaRPr lang="en-US" dirty="0"/>
                    </a:p>
                  </a:txBody>
                  <a:tcPr/>
                </a:tc>
              </a:tr>
            </a:tbl>
          </a:graphicData>
        </a:graphic>
      </p:graphicFrame>
      <p:cxnSp>
        <p:nvCxnSpPr>
          <p:cNvPr id="7" name="Straight Connector 6"/>
          <p:cNvCxnSpPr/>
          <p:nvPr/>
        </p:nvCxnSpPr>
        <p:spPr>
          <a:xfrm>
            <a:off x="2864467" y="2094046"/>
            <a:ext cx="918791" cy="607949"/>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4039979" y="2701995"/>
            <a:ext cx="986350" cy="1053777"/>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2756374" y="3228884"/>
            <a:ext cx="1026884" cy="67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4161584" y="2701995"/>
            <a:ext cx="864745" cy="52688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03556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Storage</a:t>
            </a:r>
            <a:endParaRPr lang="en-US" sz="2800" dirty="0">
              <a:solidFill>
                <a:schemeClr val="bg1"/>
              </a:solidFill>
            </a:endParaRPr>
          </a:p>
        </p:txBody>
      </p:sp>
      <p:sp>
        <p:nvSpPr>
          <p:cNvPr id="3" name="TextBox 2"/>
          <p:cNvSpPr txBox="1"/>
          <p:nvPr/>
        </p:nvSpPr>
        <p:spPr>
          <a:xfrm>
            <a:off x="526954" y="1265375"/>
            <a:ext cx="7985377" cy="4524316"/>
          </a:xfrm>
          <a:prstGeom prst="rect">
            <a:avLst/>
          </a:prstGeom>
          <a:noFill/>
        </p:spPr>
        <p:txBody>
          <a:bodyPr wrap="square" rtlCol="0">
            <a:spAutoFit/>
          </a:bodyPr>
          <a:lstStyle/>
          <a:p>
            <a:pPr marL="285750" indent="-285750">
              <a:buFont typeface="Arial"/>
              <a:buChar char="•"/>
            </a:pPr>
            <a:r>
              <a:rPr lang="en-US" dirty="0" smtClean="0"/>
              <a:t>It is one of the easiest resource to monitor and virtualize</a:t>
            </a:r>
          </a:p>
          <a:p>
            <a:pPr marL="742950" lvl="1" indent="-285750">
              <a:buFont typeface="Arial"/>
              <a:buChar char="•"/>
            </a:pPr>
            <a:r>
              <a:rPr lang="en-US" dirty="0" smtClean="0"/>
              <a:t>Units of measures are well understood (bytes, KB, MB, GB, TB ….)</a:t>
            </a:r>
          </a:p>
          <a:p>
            <a:pPr marL="742950" lvl="1" indent="-285750">
              <a:buFont typeface="Arial"/>
              <a:buChar char="•"/>
            </a:pPr>
            <a:r>
              <a:rPr lang="en-US" dirty="0" smtClean="0"/>
              <a:t>Easy to name (URI) and organize (File Collections)</a:t>
            </a:r>
          </a:p>
          <a:p>
            <a:pPr marL="742950" lvl="1" indent="-285750">
              <a:buFont typeface="Arial"/>
              <a:buChar char="•"/>
            </a:pPr>
            <a:r>
              <a:rPr lang="en-US" dirty="0" smtClean="0"/>
              <a:t>Easy to monitor</a:t>
            </a:r>
          </a:p>
          <a:p>
            <a:pPr marL="742950" lvl="1" indent="-285750">
              <a:buFont typeface="Arial"/>
              <a:buChar char="•"/>
            </a:pPr>
            <a:r>
              <a:rPr lang="en-US" dirty="0" smtClean="0"/>
              <a:t>Easy to partition and share between users</a:t>
            </a:r>
          </a:p>
          <a:p>
            <a:pPr marL="285750" indent="-285750">
              <a:buFont typeface="Arial"/>
              <a:buChar char="•"/>
            </a:pPr>
            <a:endParaRPr lang="en-US" dirty="0"/>
          </a:p>
          <a:p>
            <a:pPr marL="285750" indent="-285750">
              <a:buFont typeface="Arial"/>
              <a:buChar char="•"/>
            </a:pPr>
            <a:r>
              <a:rPr lang="en-US" dirty="0" smtClean="0"/>
              <a:t>Is a non-volatile resource</a:t>
            </a:r>
          </a:p>
          <a:p>
            <a:pPr marL="285750" indent="-285750">
              <a:buFont typeface="Arial"/>
              <a:buChar char="•"/>
            </a:pPr>
            <a:endParaRPr lang="en-US" dirty="0"/>
          </a:p>
          <a:p>
            <a:pPr marL="285750" indent="-285750">
              <a:buFont typeface="Arial"/>
              <a:buChar char="•"/>
            </a:pPr>
            <a:r>
              <a:rPr lang="en-US" dirty="0" smtClean="0"/>
              <a:t>Challenges</a:t>
            </a:r>
          </a:p>
          <a:p>
            <a:pPr marL="742950" lvl="1" indent="-285750">
              <a:buFont typeface="Arial"/>
              <a:buChar char="•"/>
            </a:pPr>
            <a:r>
              <a:rPr lang="en-US" dirty="0" smtClean="0"/>
              <a:t>How to make it reliable in a system that has failing components?</a:t>
            </a:r>
          </a:p>
          <a:p>
            <a:pPr marL="742950" lvl="1" indent="-285750">
              <a:buFont typeface="Arial"/>
              <a:buChar char="•"/>
            </a:pPr>
            <a:r>
              <a:rPr lang="en-US" dirty="0" smtClean="0"/>
              <a:t>How to make it scale and attain high throughput?</a:t>
            </a:r>
          </a:p>
          <a:p>
            <a:pPr lvl="1"/>
            <a:endParaRPr lang="en-US" dirty="0"/>
          </a:p>
          <a:p>
            <a:r>
              <a:rPr lang="en-US" dirty="0" smtClean="0"/>
              <a:t>As of 2012, </a:t>
            </a:r>
            <a:r>
              <a:rPr lang="en-US" dirty="0" smtClean="0">
                <a:hlinkClick r:id="rId2"/>
              </a:rPr>
              <a:t>S3 </a:t>
            </a:r>
            <a:r>
              <a:rPr lang="en-US" dirty="0">
                <a:hlinkClick r:id="rId2"/>
              </a:rPr>
              <a:t>storage service</a:t>
            </a:r>
            <a:r>
              <a:rPr lang="en-US" dirty="0"/>
              <a:t> </a:t>
            </a:r>
            <a:r>
              <a:rPr lang="en-US" dirty="0" smtClean="0"/>
              <a:t>stored </a:t>
            </a:r>
            <a:r>
              <a:rPr lang="en-US" dirty="0"/>
              <a:t>a total of 1.3 trillion objects and handles over 830,000 requests per </a:t>
            </a:r>
            <a:r>
              <a:rPr lang="en-US" dirty="0" smtClean="0"/>
              <a:t>second.</a:t>
            </a:r>
          </a:p>
          <a:p>
            <a:pPr marL="742950" lvl="1" indent="-285750">
              <a:buFont typeface="Arial"/>
              <a:buChar char="•"/>
            </a:pPr>
            <a:endParaRPr lang="en-US" dirty="0" smtClean="0"/>
          </a:p>
          <a:p>
            <a:pPr marL="742950" lvl="1" indent="-285750">
              <a:buFont typeface="Arial"/>
              <a:buChar char="•"/>
            </a:pPr>
            <a:endParaRPr lang="en-US" dirty="0"/>
          </a:p>
        </p:txBody>
      </p:sp>
    </p:spTree>
    <p:extLst>
      <p:ext uri="{BB962C8B-B14F-4D97-AF65-F5344CB8AC3E}">
        <p14:creationId xmlns:p14="http://schemas.microsoft.com/office/powerpoint/2010/main" val="319054767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Recovering from </a:t>
            </a:r>
            <a:r>
              <a:rPr lang="en-US" sz="2800" dirty="0" smtClean="0">
                <a:solidFill>
                  <a:schemeClr val="bg1"/>
                </a:solidFill>
              </a:rPr>
              <a:t>single failures</a:t>
            </a:r>
            <a:endParaRPr lang="en-US" sz="2800" dirty="0">
              <a:solidFill>
                <a:schemeClr val="bg1"/>
              </a:solidFill>
            </a:endParaRPr>
          </a:p>
        </p:txBody>
      </p:sp>
      <p:sp>
        <p:nvSpPr>
          <p:cNvPr id="5" name="Title 3"/>
          <p:cNvSpPr txBox="1">
            <a:spLocks/>
          </p:cNvSpPr>
          <p:nvPr/>
        </p:nvSpPr>
        <p:spPr>
          <a:xfrm>
            <a:off x="0" y="0"/>
            <a:ext cx="9144000" cy="788737"/>
          </a:xfrm>
          <a:prstGeom prst="rect">
            <a:avLst/>
          </a:prstGeom>
          <a:solidFill>
            <a:srgbClr val="3366FF"/>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dirty="0" err="1" smtClean="0">
                <a:solidFill>
                  <a:schemeClr val="bg1"/>
                </a:solidFill>
              </a:rPr>
              <a:t>ZigZag</a:t>
            </a:r>
            <a:r>
              <a:rPr lang="en-US" sz="2800" dirty="0" smtClean="0">
                <a:solidFill>
                  <a:schemeClr val="bg1"/>
                </a:solidFill>
              </a:rPr>
              <a:t> Codes</a:t>
            </a:r>
            <a:endParaRPr lang="en-US" sz="2800" dirty="0">
              <a:solidFill>
                <a:schemeClr val="bg1"/>
              </a:solidFill>
            </a:endParaRPr>
          </a:p>
        </p:txBody>
      </p:sp>
      <p:sp>
        <p:nvSpPr>
          <p:cNvPr id="2" name="TextBox 1"/>
          <p:cNvSpPr txBox="1"/>
          <p:nvPr/>
        </p:nvSpPr>
        <p:spPr>
          <a:xfrm>
            <a:off x="1162000" y="1634707"/>
            <a:ext cx="5945121" cy="646331"/>
          </a:xfrm>
          <a:prstGeom prst="rect">
            <a:avLst/>
          </a:prstGeom>
          <a:noFill/>
        </p:spPr>
        <p:txBody>
          <a:bodyPr wrap="square" rtlCol="0">
            <a:spAutoFit/>
          </a:bodyPr>
          <a:lstStyle/>
          <a:p>
            <a:endParaRPr lang="en-US" b="1" dirty="0"/>
          </a:p>
          <a:p>
            <a:endParaRPr lang="en-US" b="1" dirty="0"/>
          </a:p>
        </p:txBody>
      </p:sp>
      <p:graphicFrame>
        <p:nvGraphicFramePr>
          <p:cNvPr id="6" name="Table 5"/>
          <p:cNvGraphicFramePr>
            <a:graphicFrameLocks noGrp="1"/>
          </p:cNvGraphicFramePr>
          <p:nvPr>
            <p:extLst>
              <p:ext uri="{D42A27DB-BD31-4B8C-83A1-F6EECF244321}">
                <p14:modId xmlns:p14="http://schemas.microsoft.com/office/powerpoint/2010/main" val="4114996810"/>
              </p:ext>
            </p:extLst>
          </p:nvPr>
        </p:nvGraphicFramePr>
        <p:xfrm>
          <a:off x="486420" y="959798"/>
          <a:ext cx="8228586" cy="2642480"/>
        </p:xfrm>
        <a:graphic>
          <a:graphicData uri="http://schemas.openxmlformats.org/drawingml/2006/table">
            <a:tbl>
              <a:tblPr firstRow="1" bandRow="1">
                <a:tableStyleId>{5C22544A-7EE6-4342-B048-85BDC9FD1C3A}</a:tableStyleId>
              </a:tblPr>
              <a:tblGrid>
                <a:gridCol w="1371431"/>
                <a:gridCol w="1371431"/>
                <a:gridCol w="1371431"/>
                <a:gridCol w="1371431"/>
                <a:gridCol w="1371431"/>
                <a:gridCol w="1371431"/>
              </a:tblGrid>
              <a:tr h="528496">
                <a:tc>
                  <a:txBody>
                    <a:bodyPr/>
                    <a:lstStyle/>
                    <a:p>
                      <a:endParaRPr lang="en-US" dirty="0"/>
                    </a:p>
                  </a:txBody>
                  <a:tcPr/>
                </a:tc>
                <a:tc>
                  <a:txBody>
                    <a:bodyPr/>
                    <a:lstStyle/>
                    <a:p>
                      <a:r>
                        <a:rPr lang="en-US" dirty="0" smtClean="0"/>
                        <a:t>Node-0</a:t>
                      </a:r>
                      <a:endParaRPr lang="en-US" dirty="0"/>
                    </a:p>
                  </a:txBody>
                  <a:tcPr/>
                </a:tc>
                <a:tc>
                  <a:txBody>
                    <a:bodyPr/>
                    <a:lstStyle/>
                    <a:p>
                      <a:r>
                        <a:rPr lang="en-US" dirty="0" smtClean="0"/>
                        <a:t>Node-1</a:t>
                      </a:r>
                      <a:endParaRPr lang="en-US" dirty="0"/>
                    </a:p>
                  </a:txBody>
                  <a:tcPr/>
                </a:tc>
                <a:tc>
                  <a:txBody>
                    <a:bodyPr/>
                    <a:lstStyle/>
                    <a:p>
                      <a:r>
                        <a:rPr lang="en-US" dirty="0" smtClean="0"/>
                        <a:t>Node-2</a:t>
                      </a:r>
                      <a:endParaRPr lang="en-US" dirty="0"/>
                    </a:p>
                  </a:txBody>
                  <a:tcPr/>
                </a:tc>
                <a:tc>
                  <a:txBody>
                    <a:bodyPr/>
                    <a:lstStyle/>
                    <a:p>
                      <a:r>
                        <a:rPr lang="en-US" dirty="0" smtClean="0"/>
                        <a:t>Row sum</a:t>
                      </a:r>
                      <a:endParaRPr lang="en-US" dirty="0"/>
                    </a:p>
                  </a:txBody>
                  <a:tcPr/>
                </a:tc>
                <a:tc>
                  <a:txBody>
                    <a:bodyPr/>
                    <a:lstStyle/>
                    <a:p>
                      <a:r>
                        <a:rPr lang="en-US" dirty="0" smtClean="0"/>
                        <a:t>Parity-2</a:t>
                      </a:r>
                      <a:endParaRPr lang="en-US" dirty="0"/>
                    </a:p>
                  </a:txBody>
                  <a:tcPr/>
                </a:tc>
              </a:tr>
              <a:tr h="528496">
                <a:tc>
                  <a:txBody>
                    <a:bodyPr/>
                    <a:lstStyle/>
                    <a:p>
                      <a:pPr algn="ctr"/>
                      <a:r>
                        <a:rPr lang="en-US" dirty="0" smtClean="0"/>
                        <a:t>0</a:t>
                      </a:r>
                      <a:endParaRPr lang="en-US" dirty="0"/>
                    </a:p>
                  </a:txBody>
                  <a:tcPr/>
                </a:tc>
                <a:tc>
                  <a:txBody>
                    <a:bodyPr/>
                    <a:lstStyle/>
                    <a:p>
                      <a:pPr algn="ctr"/>
                      <a:r>
                        <a:rPr lang="en-US" dirty="0" smtClean="0"/>
                        <a:t>0</a:t>
                      </a:r>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r>
                        <a:rPr lang="en-US" dirty="0" smtClean="0"/>
                        <a:t>a0+b0+c0</a:t>
                      </a:r>
                      <a:endParaRPr lang="en-US" dirty="0"/>
                    </a:p>
                  </a:txBody>
                  <a:tcPr/>
                </a:tc>
                <a:tc>
                  <a:txBody>
                    <a:bodyPr/>
                    <a:lstStyle/>
                    <a:p>
                      <a:r>
                        <a:rPr lang="en-US" dirty="0" smtClean="0"/>
                        <a:t>a0+b1+c3</a:t>
                      </a:r>
                      <a:endParaRPr lang="en-US" dirty="0"/>
                    </a:p>
                  </a:txBody>
                  <a:tcPr/>
                </a:tc>
              </a:tr>
              <a:tr h="528496">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2</a:t>
                      </a:r>
                      <a:endParaRPr lang="en-US" dirty="0"/>
                    </a:p>
                  </a:txBody>
                  <a:tcPr/>
                </a:tc>
                <a:tc>
                  <a:txBody>
                    <a:bodyPr/>
                    <a:lstStyle/>
                    <a:p>
                      <a:r>
                        <a:rPr lang="en-US" dirty="0" smtClean="0"/>
                        <a:t>a1+b1+c1</a:t>
                      </a:r>
                    </a:p>
                  </a:txBody>
                  <a:tcPr/>
                </a:tc>
                <a:tc>
                  <a:txBody>
                    <a:bodyPr/>
                    <a:lstStyle/>
                    <a:p>
                      <a:r>
                        <a:rPr lang="en-US" dirty="0" smtClean="0"/>
                        <a:t>a1+b3+c0</a:t>
                      </a:r>
                      <a:endParaRPr lang="en-US" dirty="0"/>
                    </a:p>
                  </a:txBody>
                  <a:tcPr/>
                </a:tc>
              </a:tr>
              <a:tr h="528496">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r>
                        <a:rPr lang="en-US" dirty="0" smtClean="0"/>
                        <a:t>a2+b2+c2</a:t>
                      </a:r>
                      <a:endParaRPr lang="en-US" dirty="0"/>
                    </a:p>
                  </a:txBody>
                  <a:tcPr/>
                </a:tc>
                <a:tc>
                  <a:txBody>
                    <a:bodyPr/>
                    <a:lstStyle/>
                    <a:p>
                      <a:r>
                        <a:rPr lang="en-US" dirty="0" smtClean="0"/>
                        <a:t>a2+b2+c1</a:t>
                      </a:r>
                      <a:endParaRPr lang="en-US" dirty="0"/>
                    </a:p>
                  </a:txBody>
                  <a:tcPr/>
                </a:tc>
              </a:tr>
              <a:tr h="528496">
                <a:tc>
                  <a:txBody>
                    <a:bodyPr/>
                    <a:lstStyle/>
                    <a:p>
                      <a:pPr algn="ctr"/>
                      <a:r>
                        <a:rPr lang="en-US" dirty="0" smtClean="0"/>
                        <a:t>3</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r>
                        <a:rPr lang="en-US" dirty="0" smtClean="0"/>
                        <a:t>a3+b3+c3</a:t>
                      </a:r>
                      <a:endParaRPr lang="en-US" dirty="0"/>
                    </a:p>
                  </a:txBody>
                  <a:tcPr/>
                </a:tc>
                <a:tc>
                  <a:txBody>
                    <a:bodyPr/>
                    <a:lstStyle/>
                    <a:p>
                      <a:r>
                        <a:rPr lang="en-US" dirty="0" smtClean="0"/>
                        <a:t>a3+b0+c2</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075040908"/>
              </p:ext>
            </p:extLst>
          </p:nvPr>
        </p:nvGraphicFramePr>
        <p:xfrm>
          <a:off x="486420" y="3908170"/>
          <a:ext cx="8228586" cy="2642480"/>
        </p:xfrm>
        <a:graphic>
          <a:graphicData uri="http://schemas.openxmlformats.org/drawingml/2006/table">
            <a:tbl>
              <a:tblPr firstRow="1" bandRow="1">
                <a:tableStyleId>{5C22544A-7EE6-4342-B048-85BDC9FD1C3A}</a:tableStyleId>
              </a:tblPr>
              <a:tblGrid>
                <a:gridCol w="1371431"/>
                <a:gridCol w="1371431"/>
                <a:gridCol w="1371431"/>
                <a:gridCol w="1371431"/>
                <a:gridCol w="1371431"/>
                <a:gridCol w="1371431"/>
              </a:tblGrid>
              <a:tr h="528496">
                <a:tc>
                  <a:txBody>
                    <a:bodyPr/>
                    <a:lstStyle/>
                    <a:p>
                      <a:endParaRPr lang="en-US" dirty="0"/>
                    </a:p>
                  </a:txBody>
                  <a:tcPr/>
                </a:tc>
                <a:tc>
                  <a:txBody>
                    <a:bodyPr/>
                    <a:lstStyle/>
                    <a:p>
                      <a:r>
                        <a:rPr lang="en-US" dirty="0" smtClean="0"/>
                        <a:t>Node-0</a:t>
                      </a:r>
                      <a:endParaRPr lang="en-US" dirty="0"/>
                    </a:p>
                  </a:txBody>
                  <a:tcPr/>
                </a:tc>
                <a:tc>
                  <a:txBody>
                    <a:bodyPr/>
                    <a:lstStyle/>
                    <a:p>
                      <a:r>
                        <a:rPr lang="en-US" dirty="0" smtClean="0"/>
                        <a:t>Node-1</a:t>
                      </a:r>
                      <a:endParaRPr lang="en-US" dirty="0"/>
                    </a:p>
                  </a:txBody>
                  <a:tcPr/>
                </a:tc>
                <a:tc>
                  <a:txBody>
                    <a:bodyPr/>
                    <a:lstStyle/>
                    <a:p>
                      <a:r>
                        <a:rPr lang="en-US" dirty="0" smtClean="0"/>
                        <a:t>Node-2</a:t>
                      </a:r>
                      <a:endParaRPr lang="en-US" dirty="0"/>
                    </a:p>
                  </a:txBody>
                  <a:tcPr/>
                </a:tc>
                <a:tc>
                  <a:txBody>
                    <a:bodyPr/>
                    <a:lstStyle/>
                    <a:p>
                      <a:r>
                        <a:rPr lang="en-US" dirty="0" smtClean="0"/>
                        <a:t>Row sum</a:t>
                      </a:r>
                      <a:endParaRPr lang="en-US" dirty="0"/>
                    </a:p>
                  </a:txBody>
                  <a:tcPr/>
                </a:tc>
                <a:tc>
                  <a:txBody>
                    <a:bodyPr/>
                    <a:lstStyle/>
                    <a:p>
                      <a:r>
                        <a:rPr lang="en-US" dirty="0" err="1" smtClean="0"/>
                        <a:t>ZigZag</a:t>
                      </a:r>
                      <a:r>
                        <a:rPr lang="en-US" dirty="0" smtClean="0"/>
                        <a:t> sum</a:t>
                      </a:r>
                      <a:endParaRPr lang="en-US" dirty="0"/>
                    </a:p>
                  </a:txBody>
                  <a:tcPr/>
                </a:tc>
              </a:tr>
              <a:tr h="528496">
                <a:tc>
                  <a:txBody>
                    <a:bodyPr/>
                    <a:lstStyle/>
                    <a:p>
                      <a:pPr algn="ctr"/>
                      <a:r>
                        <a:rPr lang="en-US" dirty="0" smtClean="0"/>
                        <a:t>0</a:t>
                      </a:r>
                      <a:endParaRPr lang="en-US" dirty="0"/>
                    </a:p>
                  </a:txBody>
                  <a:tcPr/>
                </a:tc>
                <a:tc>
                  <a:txBody>
                    <a:bodyPr/>
                    <a:lstStyle/>
                    <a:p>
                      <a:pPr algn="ctr"/>
                      <a:r>
                        <a:rPr lang="en-US" dirty="0" smtClean="0"/>
                        <a:t>0</a:t>
                      </a:r>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r0</a:t>
                      </a:r>
                      <a:endParaRPr lang="en-US" dirty="0"/>
                    </a:p>
                  </a:txBody>
                  <a:tcPr/>
                </a:tc>
                <a:tc>
                  <a:txBody>
                    <a:bodyPr/>
                    <a:lstStyle/>
                    <a:p>
                      <a:pPr algn="ctr"/>
                      <a:r>
                        <a:rPr lang="en-US" dirty="0" smtClean="0"/>
                        <a:t>z0</a:t>
                      </a:r>
                      <a:endParaRPr lang="en-US" dirty="0"/>
                    </a:p>
                  </a:txBody>
                  <a:tcPr/>
                </a:tc>
              </a:tr>
              <a:tr h="528496">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2</a:t>
                      </a:r>
                      <a:endParaRPr lang="en-US" dirty="0"/>
                    </a:p>
                  </a:txBody>
                  <a:tcPr/>
                </a:tc>
                <a:tc>
                  <a:txBody>
                    <a:bodyPr/>
                    <a:lstStyle/>
                    <a:p>
                      <a:pPr algn="ctr"/>
                      <a:r>
                        <a:rPr lang="en-US" dirty="0" smtClean="0"/>
                        <a:t>r1</a:t>
                      </a:r>
                    </a:p>
                  </a:txBody>
                  <a:tcPr/>
                </a:tc>
                <a:tc>
                  <a:txBody>
                    <a:bodyPr/>
                    <a:lstStyle/>
                    <a:p>
                      <a:pPr algn="ctr"/>
                      <a:r>
                        <a:rPr lang="en-US" dirty="0" smtClean="0"/>
                        <a:t>z1</a:t>
                      </a:r>
                      <a:endParaRPr lang="en-US" dirty="0"/>
                    </a:p>
                  </a:txBody>
                  <a:tcPr/>
                </a:tc>
              </a:tr>
              <a:tr h="528496">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r2</a:t>
                      </a:r>
                      <a:endParaRPr lang="en-US" dirty="0"/>
                    </a:p>
                  </a:txBody>
                  <a:tcPr/>
                </a:tc>
                <a:tc>
                  <a:txBody>
                    <a:bodyPr/>
                    <a:lstStyle/>
                    <a:p>
                      <a:pPr algn="ctr"/>
                      <a:r>
                        <a:rPr lang="en-US" dirty="0" smtClean="0"/>
                        <a:t>z2</a:t>
                      </a:r>
                      <a:endParaRPr lang="en-US" dirty="0"/>
                    </a:p>
                  </a:txBody>
                  <a:tcPr/>
                </a:tc>
              </a:tr>
              <a:tr h="528496">
                <a:tc>
                  <a:txBody>
                    <a:bodyPr/>
                    <a:lstStyle/>
                    <a:p>
                      <a:pPr algn="ctr"/>
                      <a:r>
                        <a:rPr lang="en-US" dirty="0" smtClean="0"/>
                        <a:t>3</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r3</a:t>
                      </a:r>
                      <a:endParaRPr lang="en-US" dirty="0"/>
                    </a:p>
                  </a:txBody>
                  <a:tcPr/>
                </a:tc>
                <a:tc>
                  <a:txBody>
                    <a:bodyPr/>
                    <a:lstStyle/>
                    <a:p>
                      <a:pPr algn="ctr"/>
                      <a:r>
                        <a:rPr lang="en-US" dirty="0" smtClean="0"/>
                        <a:t>z3</a:t>
                      </a:r>
                      <a:endParaRPr lang="en-US" dirty="0"/>
                    </a:p>
                  </a:txBody>
                  <a:tcPr/>
                </a:tc>
              </a:tr>
            </a:tbl>
          </a:graphicData>
        </a:graphic>
      </p:graphicFrame>
    </p:spTree>
    <p:extLst>
      <p:ext uri="{BB962C8B-B14F-4D97-AF65-F5344CB8AC3E}">
        <p14:creationId xmlns:p14="http://schemas.microsoft.com/office/powerpoint/2010/main" val="357982647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Recovering from </a:t>
            </a:r>
            <a:r>
              <a:rPr lang="en-US" sz="2800" dirty="0" smtClean="0">
                <a:solidFill>
                  <a:schemeClr val="bg1"/>
                </a:solidFill>
              </a:rPr>
              <a:t>single failures</a:t>
            </a:r>
            <a:endParaRPr lang="en-US" sz="2800" dirty="0">
              <a:solidFill>
                <a:schemeClr val="bg1"/>
              </a:solidFill>
            </a:endParaRPr>
          </a:p>
        </p:txBody>
      </p:sp>
      <p:sp>
        <p:nvSpPr>
          <p:cNvPr id="5" name="Title 3"/>
          <p:cNvSpPr txBox="1">
            <a:spLocks/>
          </p:cNvSpPr>
          <p:nvPr/>
        </p:nvSpPr>
        <p:spPr>
          <a:xfrm>
            <a:off x="0" y="0"/>
            <a:ext cx="9144000" cy="788737"/>
          </a:xfrm>
          <a:prstGeom prst="rect">
            <a:avLst/>
          </a:prstGeom>
          <a:solidFill>
            <a:srgbClr val="3366FF"/>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dirty="0" err="1" smtClean="0">
                <a:solidFill>
                  <a:schemeClr val="bg1"/>
                </a:solidFill>
              </a:rPr>
              <a:t>ZigZag</a:t>
            </a:r>
            <a:r>
              <a:rPr lang="en-US" sz="2800" dirty="0" smtClean="0">
                <a:solidFill>
                  <a:schemeClr val="bg1"/>
                </a:solidFill>
              </a:rPr>
              <a:t> Codes</a:t>
            </a:r>
            <a:endParaRPr lang="en-US" sz="2800" dirty="0">
              <a:solidFill>
                <a:schemeClr val="bg1"/>
              </a:solidFill>
            </a:endParaRPr>
          </a:p>
        </p:txBody>
      </p:sp>
      <p:sp>
        <p:nvSpPr>
          <p:cNvPr id="2" name="TextBox 1"/>
          <p:cNvSpPr txBox="1"/>
          <p:nvPr/>
        </p:nvSpPr>
        <p:spPr>
          <a:xfrm>
            <a:off x="1162000" y="1634707"/>
            <a:ext cx="5945121" cy="646331"/>
          </a:xfrm>
          <a:prstGeom prst="rect">
            <a:avLst/>
          </a:prstGeom>
          <a:noFill/>
        </p:spPr>
        <p:txBody>
          <a:bodyPr wrap="square" rtlCol="0">
            <a:spAutoFit/>
          </a:bodyPr>
          <a:lstStyle/>
          <a:p>
            <a:endParaRPr lang="en-US" b="1" dirty="0"/>
          </a:p>
          <a:p>
            <a:endParaRPr lang="en-US" b="1" dirty="0"/>
          </a:p>
        </p:txBody>
      </p:sp>
      <p:graphicFrame>
        <p:nvGraphicFramePr>
          <p:cNvPr id="7" name="Table 6"/>
          <p:cNvGraphicFramePr>
            <a:graphicFrameLocks noGrp="1"/>
          </p:cNvGraphicFramePr>
          <p:nvPr>
            <p:extLst>
              <p:ext uri="{D42A27DB-BD31-4B8C-83A1-F6EECF244321}">
                <p14:modId xmlns:p14="http://schemas.microsoft.com/office/powerpoint/2010/main" val="2346306586"/>
              </p:ext>
            </p:extLst>
          </p:nvPr>
        </p:nvGraphicFramePr>
        <p:xfrm>
          <a:off x="486420" y="959798"/>
          <a:ext cx="8228586" cy="2642480"/>
        </p:xfrm>
        <a:graphic>
          <a:graphicData uri="http://schemas.openxmlformats.org/drawingml/2006/table">
            <a:tbl>
              <a:tblPr firstRow="1" bandRow="1">
                <a:tableStyleId>{5C22544A-7EE6-4342-B048-85BDC9FD1C3A}</a:tableStyleId>
              </a:tblPr>
              <a:tblGrid>
                <a:gridCol w="1371431"/>
                <a:gridCol w="1371431"/>
                <a:gridCol w="1371431"/>
                <a:gridCol w="1371431"/>
                <a:gridCol w="1371431"/>
                <a:gridCol w="1371431"/>
              </a:tblGrid>
              <a:tr h="528496">
                <a:tc>
                  <a:txBody>
                    <a:bodyPr/>
                    <a:lstStyle/>
                    <a:p>
                      <a:endParaRPr lang="en-US" dirty="0"/>
                    </a:p>
                  </a:txBody>
                  <a:tcPr/>
                </a:tc>
                <a:tc>
                  <a:txBody>
                    <a:bodyPr/>
                    <a:lstStyle/>
                    <a:p>
                      <a:r>
                        <a:rPr lang="en-US" dirty="0" smtClean="0"/>
                        <a:t>Node-0</a:t>
                      </a:r>
                      <a:endParaRPr lang="en-US" dirty="0"/>
                    </a:p>
                  </a:txBody>
                  <a:tcPr/>
                </a:tc>
                <a:tc>
                  <a:txBody>
                    <a:bodyPr/>
                    <a:lstStyle/>
                    <a:p>
                      <a:r>
                        <a:rPr lang="en-US" dirty="0" smtClean="0"/>
                        <a:t>Node-1</a:t>
                      </a:r>
                      <a:endParaRPr lang="en-US" dirty="0"/>
                    </a:p>
                  </a:txBody>
                  <a:tcPr/>
                </a:tc>
                <a:tc>
                  <a:txBody>
                    <a:bodyPr/>
                    <a:lstStyle/>
                    <a:p>
                      <a:r>
                        <a:rPr lang="en-US" dirty="0" smtClean="0"/>
                        <a:t>Node-2</a:t>
                      </a:r>
                      <a:endParaRPr lang="en-US" dirty="0"/>
                    </a:p>
                  </a:txBody>
                  <a:tcPr/>
                </a:tc>
                <a:tc>
                  <a:txBody>
                    <a:bodyPr/>
                    <a:lstStyle/>
                    <a:p>
                      <a:r>
                        <a:rPr lang="en-US" dirty="0" smtClean="0"/>
                        <a:t>Row sum</a:t>
                      </a:r>
                      <a:endParaRPr lang="en-US" dirty="0"/>
                    </a:p>
                  </a:txBody>
                  <a:tcPr/>
                </a:tc>
                <a:tc>
                  <a:txBody>
                    <a:bodyPr/>
                    <a:lstStyle/>
                    <a:p>
                      <a:r>
                        <a:rPr lang="en-US" dirty="0" err="1" smtClean="0"/>
                        <a:t>ZigZag</a:t>
                      </a:r>
                      <a:r>
                        <a:rPr lang="en-US" dirty="0" smtClean="0"/>
                        <a:t> sum</a:t>
                      </a:r>
                      <a:endParaRPr lang="en-US" dirty="0"/>
                    </a:p>
                  </a:txBody>
                  <a:tcPr/>
                </a:tc>
              </a:tr>
              <a:tr h="528496">
                <a:tc>
                  <a:txBody>
                    <a:bodyPr/>
                    <a:lstStyle/>
                    <a:p>
                      <a:pPr algn="ctr"/>
                      <a:r>
                        <a:rPr lang="en-US" dirty="0" smtClean="0"/>
                        <a:t>0</a:t>
                      </a:r>
                      <a:endParaRPr lang="en-US" dirty="0"/>
                    </a:p>
                  </a:txBody>
                  <a:tcPr/>
                </a:tc>
                <a:tc>
                  <a:txBody>
                    <a:bodyPr/>
                    <a:lstStyle/>
                    <a:p>
                      <a:pPr algn="ctr"/>
                      <a:r>
                        <a:rPr lang="en-US" dirty="0" smtClean="0"/>
                        <a:t>0</a:t>
                      </a:r>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r0</a:t>
                      </a:r>
                      <a:endParaRPr lang="en-US" dirty="0"/>
                    </a:p>
                  </a:txBody>
                  <a:tcPr/>
                </a:tc>
                <a:tc>
                  <a:txBody>
                    <a:bodyPr/>
                    <a:lstStyle/>
                    <a:p>
                      <a:pPr algn="ctr"/>
                      <a:r>
                        <a:rPr lang="en-US" dirty="0" smtClean="0"/>
                        <a:t>z0</a:t>
                      </a:r>
                      <a:endParaRPr lang="en-US" dirty="0"/>
                    </a:p>
                  </a:txBody>
                  <a:tcPr/>
                </a:tc>
              </a:tr>
              <a:tr h="528496">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2</a:t>
                      </a:r>
                      <a:endParaRPr lang="en-US" dirty="0"/>
                    </a:p>
                  </a:txBody>
                  <a:tcPr/>
                </a:tc>
                <a:tc>
                  <a:txBody>
                    <a:bodyPr/>
                    <a:lstStyle/>
                    <a:p>
                      <a:pPr algn="ctr"/>
                      <a:r>
                        <a:rPr lang="en-US" dirty="0" smtClean="0"/>
                        <a:t>r1</a:t>
                      </a:r>
                    </a:p>
                  </a:txBody>
                  <a:tcPr/>
                </a:tc>
                <a:tc>
                  <a:txBody>
                    <a:bodyPr/>
                    <a:lstStyle/>
                    <a:p>
                      <a:pPr algn="ctr"/>
                      <a:r>
                        <a:rPr lang="en-US" dirty="0" smtClean="0"/>
                        <a:t>z1</a:t>
                      </a:r>
                      <a:endParaRPr lang="en-US" dirty="0"/>
                    </a:p>
                  </a:txBody>
                  <a:tcPr/>
                </a:tc>
              </a:tr>
              <a:tr h="528496">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r2</a:t>
                      </a:r>
                      <a:endParaRPr lang="en-US" dirty="0"/>
                    </a:p>
                  </a:txBody>
                  <a:tcPr/>
                </a:tc>
                <a:tc>
                  <a:txBody>
                    <a:bodyPr/>
                    <a:lstStyle/>
                    <a:p>
                      <a:pPr algn="ctr"/>
                      <a:r>
                        <a:rPr lang="en-US" dirty="0" smtClean="0"/>
                        <a:t>z2</a:t>
                      </a:r>
                      <a:endParaRPr lang="en-US" dirty="0"/>
                    </a:p>
                  </a:txBody>
                  <a:tcPr/>
                </a:tc>
              </a:tr>
              <a:tr h="528496">
                <a:tc>
                  <a:txBody>
                    <a:bodyPr/>
                    <a:lstStyle/>
                    <a:p>
                      <a:pPr algn="ctr"/>
                      <a:r>
                        <a:rPr lang="en-US" dirty="0" smtClean="0"/>
                        <a:t>3</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r3</a:t>
                      </a:r>
                      <a:endParaRPr lang="en-US" dirty="0"/>
                    </a:p>
                  </a:txBody>
                  <a:tcPr/>
                </a:tc>
                <a:tc>
                  <a:txBody>
                    <a:bodyPr/>
                    <a:lstStyle/>
                    <a:p>
                      <a:pPr algn="ctr"/>
                      <a:r>
                        <a:rPr lang="en-US" dirty="0" smtClean="0"/>
                        <a:t>z3</a:t>
                      </a:r>
                      <a:endParaRPr lang="en-US" dirty="0"/>
                    </a:p>
                  </a:txBody>
                  <a:tcPr/>
                </a:tc>
              </a:tr>
            </a:tbl>
          </a:graphicData>
        </a:graphic>
      </p:graphicFrame>
      <p:cxnSp>
        <p:nvCxnSpPr>
          <p:cNvPr id="8" name="Straight Arrow Connector 7"/>
          <p:cNvCxnSpPr/>
          <p:nvPr/>
        </p:nvCxnSpPr>
        <p:spPr>
          <a:xfrm flipV="1">
            <a:off x="3972421" y="3715242"/>
            <a:ext cx="0" cy="8646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5286822" y="3715242"/>
            <a:ext cx="0" cy="8646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6610962" y="3715242"/>
            <a:ext cx="0" cy="8646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Multiply 11"/>
          <p:cNvSpPr/>
          <p:nvPr/>
        </p:nvSpPr>
        <p:spPr>
          <a:xfrm>
            <a:off x="1851094" y="364770"/>
            <a:ext cx="1310629" cy="4579881"/>
          </a:xfrm>
          <a:prstGeom prst="mathMultiply">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621535" y="4944651"/>
            <a:ext cx="5308627" cy="369332"/>
          </a:xfrm>
          <a:prstGeom prst="rect">
            <a:avLst/>
          </a:prstGeom>
          <a:noFill/>
        </p:spPr>
        <p:txBody>
          <a:bodyPr wrap="none" rtlCol="0">
            <a:spAutoFit/>
          </a:bodyPr>
          <a:lstStyle/>
          <a:p>
            <a:r>
              <a:rPr lang="en-US" dirty="0" smtClean="0"/>
              <a:t>Requires 12 accesses to recreate the dataset on node0</a:t>
            </a:r>
            <a:endParaRPr lang="en-US" dirty="0"/>
          </a:p>
        </p:txBody>
      </p:sp>
    </p:spTree>
    <p:extLst>
      <p:ext uri="{BB962C8B-B14F-4D97-AF65-F5344CB8AC3E}">
        <p14:creationId xmlns:p14="http://schemas.microsoft.com/office/powerpoint/2010/main" val="287504325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Recovering from </a:t>
            </a:r>
            <a:r>
              <a:rPr lang="en-US" sz="2800" dirty="0" smtClean="0">
                <a:solidFill>
                  <a:schemeClr val="bg1"/>
                </a:solidFill>
              </a:rPr>
              <a:t>single failures</a:t>
            </a:r>
            <a:endParaRPr lang="en-US" sz="2800" dirty="0">
              <a:solidFill>
                <a:schemeClr val="bg1"/>
              </a:solidFill>
            </a:endParaRPr>
          </a:p>
        </p:txBody>
      </p:sp>
      <p:sp>
        <p:nvSpPr>
          <p:cNvPr id="5" name="Title 3"/>
          <p:cNvSpPr txBox="1">
            <a:spLocks/>
          </p:cNvSpPr>
          <p:nvPr/>
        </p:nvSpPr>
        <p:spPr>
          <a:xfrm>
            <a:off x="0" y="0"/>
            <a:ext cx="9144000" cy="788737"/>
          </a:xfrm>
          <a:prstGeom prst="rect">
            <a:avLst/>
          </a:prstGeom>
          <a:solidFill>
            <a:srgbClr val="3366FF"/>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dirty="0" err="1" smtClean="0">
                <a:solidFill>
                  <a:schemeClr val="bg1"/>
                </a:solidFill>
              </a:rPr>
              <a:t>ZigZag</a:t>
            </a:r>
            <a:r>
              <a:rPr lang="en-US" sz="2800" dirty="0" smtClean="0">
                <a:solidFill>
                  <a:schemeClr val="bg1"/>
                </a:solidFill>
              </a:rPr>
              <a:t> Codes</a:t>
            </a:r>
            <a:endParaRPr lang="en-US" sz="2800" dirty="0">
              <a:solidFill>
                <a:schemeClr val="bg1"/>
              </a:solidFill>
            </a:endParaRPr>
          </a:p>
        </p:txBody>
      </p:sp>
      <p:sp>
        <p:nvSpPr>
          <p:cNvPr id="2" name="TextBox 1"/>
          <p:cNvSpPr txBox="1"/>
          <p:nvPr/>
        </p:nvSpPr>
        <p:spPr>
          <a:xfrm>
            <a:off x="1162000" y="1634707"/>
            <a:ext cx="5945121" cy="646331"/>
          </a:xfrm>
          <a:prstGeom prst="rect">
            <a:avLst/>
          </a:prstGeom>
          <a:noFill/>
        </p:spPr>
        <p:txBody>
          <a:bodyPr wrap="square" rtlCol="0">
            <a:spAutoFit/>
          </a:bodyPr>
          <a:lstStyle/>
          <a:p>
            <a:endParaRPr lang="en-US" b="1" dirty="0"/>
          </a:p>
          <a:p>
            <a:endParaRPr lang="en-US" b="1" dirty="0"/>
          </a:p>
        </p:txBody>
      </p:sp>
      <p:graphicFrame>
        <p:nvGraphicFramePr>
          <p:cNvPr id="7" name="Table 6"/>
          <p:cNvGraphicFramePr>
            <a:graphicFrameLocks noGrp="1"/>
          </p:cNvGraphicFramePr>
          <p:nvPr>
            <p:extLst>
              <p:ext uri="{D42A27DB-BD31-4B8C-83A1-F6EECF244321}">
                <p14:modId xmlns:p14="http://schemas.microsoft.com/office/powerpoint/2010/main" val="3106753286"/>
              </p:ext>
            </p:extLst>
          </p:nvPr>
        </p:nvGraphicFramePr>
        <p:xfrm>
          <a:off x="486420" y="959798"/>
          <a:ext cx="8228586" cy="2642480"/>
        </p:xfrm>
        <a:graphic>
          <a:graphicData uri="http://schemas.openxmlformats.org/drawingml/2006/table">
            <a:tbl>
              <a:tblPr firstRow="1" bandRow="1">
                <a:tableStyleId>{5C22544A-7EE6-4342-B048-85BDC9FD1C3A}</a:tableStyleId>
              </a:tblPr>
              <a:tblGrid>
                <a:gridCol w="1371431"/>
                <a:gridCol w="1371431"/>
                <a:gridCol w="1371431"/>
                <a:gridCol w="1371431"/>
                <a:gridCol w="1371431"/>
                <a:gridCol w="1371431"/>
              </a:tblGrid>
              <a:tr h="528496">
                <a:tc>
                  <a:txBody>
                    <a:bodyPr/>
                    <a:lstStyle/>
                    <a:p>
                      <a:endParaRPr lang="en-US" dirty="0"/>
                    </a:p>
                  </a:txBody>
                  <a:tcPr/>
                </a:tc>
                <a:tc>
                  <a:txBody>
                    <a:bodyPr/>
                    <a:lstStyle/>
                    <a:p>
                      <a:r>
                        <a:rPr lang="en-US" dirty="0" smtClean="0"/>
                        <a:t>Node-0</a:t>
                      </a:r>
                      <a:endParaRPr lang="en-US" dirty="0"/>
                    </a:p>
                  </a:txBody>
                  <a:tcPr/>
                </a:tc>
                <a:tc>
                  <a:txBody>
                    <a:bodyPr/>
                    <a:lstStyle/>
                    <a:p>
                      <a:r>
                        <a:rPr lang="en-US" dirty="0" smtClean="0"/>
                        <a:t>Node-1</a:t>
                      </a:r>
                      <a:endParaRPr lang="en-US" dirty="0"/>
                    </a:p>
                  </a:txBody>
                  <a:tcPr/>
                </a:tc>
                <a:tc>
                  <a:txBody>
                    <a:bodyPr/>
                    <a:lstStyle/>
                    <a:p>
                      <a:r>
                        <a:rPr lang="en-US" dirty="0" smtClean="0"/>
                        <a:t>Node-2</a:t>
                      </a:r>
                      <a:endParaRPr lang="en-US" dirty="0"/>
                    </a:p>
                  </a:txBody>
                  <a:tcPr/>
                </a:tc>
                <a:tc>
                  <a:txBody>
                    <a:bodyPr/>
                    <a:lstStyle/>
                    <a:p>
                      <a:r>
                        <a:rPr lang="en-US" dirty="0" smtClean="0"/>
                        <a:t>Row sum</a:t>
                      </a:r>
                      <a:endParaRPr lang="en-US" dirty="0"/>
                    </a:p>
                  </a:txBody>
                  <a:tcPr/>
                </a:tc>
                <a:tc>
                  <a:txBody>
                    <a:bodyPr/>
                    <a:lstStyle/>
                    <a:p>
                      <a:r>
                        <a:rPr lang="en-US" dirty="0" err="1" smtClean="0"/>
                        <a:t>ZigZag</a:t>
                      </a:r>
                      <a:r>
                        <a:rPr lang="en-US" dirty="0" smtClean="0"/>
                        <a:t> sum</a:t>
                      </a:r>
                      <a:endParaRPr lang="en-US" dirty="0"/>
                    </a:p>
                  </a:txBody>
                  <a:tcPr/>
                </a:tc>
              </a:tr>
              <a:tr h="528496">
                <a:tc>
                  <a:txBody>
                    <a:bodyPr/>
                    <a:lstStyle/>
                    <a:p>
                      <a:pPr algn="ctr"/>
                      <a:r>
                        <a:rPr lang="en-US" dirty="0" smtClean="0"/>
                        <a:t>0</a:t>
                      </a:r>
                      <a:endParaRPr lang="en-US" dirty="0"/>
                    </a:p>
                  </a:txBody>
                  <a:tcPr/>
                </a:tc>
                <a:tc>
                  <a:txBody>
                    <a:bodyPr/>
                    <a:lstStyle/>
                    <a:p>
                      <a:pPr algn="ctr"/>
                      <a:r>
                        <a:rPr lang="en-US" dirty="0" smtClean="0"/>
                        <a:t>0</a:t>
                      </a:r>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r0</a:t>
                      </a:r>
                      <a:endParaRPr lang="en-US" dirty="0"/>
                    </a:p>
                  </a:txBody>
                  <a:tcPr/>
                </a:tc>
                <a:tc>
                  <a:txBody>
                    <a:bodyPr/>
                    <a:lstStyle/>
                    <a:p>
                      <a:pPr algn="ctr"/>
                      <a:r>
                        <a:rPr lang="en-US" dirty="0" smtClean="0"/>
                        <a:t>z0</a:t>
                      </a:r>
                      <a:endParaRPr lang="en-US" dirty="0"/>
                    </a:p>
                  </a:txBody>
                  <a:tcPr/>
                </a:tc>
              </a:tr>
              <a:tr h="528496">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2</a:t>
                      </a:r>
                      <a:endParaRPr lang="en-US" dirty="0"/>
                    </a:p>
                  </a:txBody>
                  <a:tcPr/>
                </a:tc>
                <a:tc>
                  <a:txBody>
                    <a:bodyPr/>
                    <a:lstStyle/>
                    <a:p>
                      <a:pPr algn="ctr"/>
                      <a:r>
                        <a:rPr lang="en-US" dirty="0" smtClean="0"/>
                        <a:t>r1</a:t>
                      </a:r>
                    </a:p>
                  </a:txBody>
                  <a:tcPr/>
                </a:tc>
                <a:tc>
                  <a:txBody>
                    <a:bodyPr/>
                    <a:lstStyle/>
                    <a:p>
                      <a:pPr algn="ctr"/>
                      <a:r>
                        <a:rPr lang="en-US" dirty="0" smtClean="0"/>
                        <a:t>z1</a:t>
                      </a:r>
                      <a:endParaRPr lang="en-US" dirty="0"/>
                    </a:p>
                  </a:txBody>
                  <a:tcPr/>
                </a:tc>
              </a:tr>
              <a:tr h="528496">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r2</a:t>
                      </a:r>
                      <a:endParaRPr lang="en-US" dirty="0"/>
                    </a:p>
                  </a:txBody>
                  <a:tcPr/>
                </a:tc>
                <a:tc>
                  <a:txBody>
                    <a:bodyPr/>
                    <a:lstStyle/>
                    <a:p>
                      <a:pPr algn="ctr"/>
                      <a:r>
                        <a:rPr lang="en-US" dirty="0" smtClean="0"/>
                        <a:t>z2</a:t>
                      </a:r>
                      <a:endParaRPr lang="en-US" dirty="0"/>
                    </a:p>
                  </a:txBody>
                  <a:tcPr/>
                </a:tc>
              </a:tr>
              <a:tr h="528496">
                <a:tc>
                  <a:txBody>
                    <a:bodyPr/>
                    <a:lstStyle/>
                    <a:p>
                      <a:pPr algn="ctr"/>
                      <a:r>
                        <a:rPr lang="en-US" dirty="0" smtClean="0"/>
                        <a:t>3</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r3</a:t>
                      </a:r>
                      <a:endParaRPr lang="en-US" dirty="0"/>
                    </a:p>
                  </a:txBody>
                  <a:tcPr/>
                </a:tc>
                <a:tc>
                  <a:txBody>
                    <a:bodyPr/>
                    <a:lstStyle/>
                    <a:p>
                      <a:pPr algn="ctr"/>
                      <a:r>
                        <a:rPr lang="en-US" dirty="0" smtClean="0"/>
                        <a:t>z3</a:t>
                      </a:r>
                      <a:endParaRPr lang="en-US" dirty="0"/>
                    </a:p>
                  </a:txBody>
                  <a:tcPr/>
                </a:tc>
              </a:tr>
            </a:tbl>
          </a:graphicData>
        </a:graphic>
      </p:graphicFrame>
      <p:cxnSp>
        <p:nvCxnSpPr>
          <p:cNvPr id="8" name="Straight Arrow Connector 7"/>
          <p:cNvCxnSpPr/>
          <p:nvPr/>
        </p:nvCxnSpPr>
        <p:spPr>
          <a:xfrm flipV="1">
            <a:off x="3972421" y="3715242"/>
            <a:ext cx="0" cy="8646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5286822" y="3715242"/>
            <a:ext cx="0" cy="8646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6610962" y="3715242"/>
            <a:ext cx="0" cy="8646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Multiply 11"/>
          <p:cNvSpPr/>
          <p:nvPr/>
        </p:nvSpPr>
        <p:spPr>
          <a:xfrm>
            <a:off x="1851094" y="364770"/>
            <a:ext cx="1310629" cy="4579881"/>
          </a:xfrm>
          <a:prstGeom prst="mathMultiply">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621535" y="4944651"/>
            <a:ext cx="6660798" cy="1200329"/>
          </a:xfrm>
          <a:prstGeom prst="rect">
            <a:avLst/>
          </a:prstGeom>
          <a:noFill/>
        </p:spPr>
        <p:txBody>
          <a:bodyPr wrap="none" rtlCol="0">
            <a:spAutoFit/>
          </a:bodyPr>
          <a:lstStyle/>
          <a:p>
            <a:pPr marL="342900" indent="-342900">
              <a:buFont typeface="+mj-lt"/>
              <a:buAutoNum type="arabicPeriod"/>
            </a:pPr>
            <a:r>
              <a:rPr lang="en-US" dirty="0" smtClean="0"/>
              <a:t>Naïve read requires 12 accesses to recreate the dataset on node0</a:t>
            </a:r>
          </a:p>
          <a:p>
            <a:pPr marL="342900" indent="-342900">
              <a:buFont typeface="+mj-lt"/>
              <a:buAutoNum type="arabicPeriod"/>
            </a:pPr>
            <a:endParaRPr lang="en-US" dirty="0"/>
          </a:p>
          <a:p>
            <a:pPr marL="342900" indent="-342900">
              <a:buFont typeface="+mj-lt"/>
              <a:buAutoNum type="arabicPeriod"/>
            </a:pPr>
            <a:r>
              <a:rPr lang="en-US" dirty="0" smtClean="0"/>
              <a:t>Smart read requires 8 accesses</a:t>
            </a:r>
          </a:p>
          <a:p>
            <a:endParaRPr lang="en-US" dirty="0"/>
          </a:p>
        </p:txBody>
      </p:sp>
    </p:spTree>
    <p:extLst>
      <p:ext uri="{BB962C8B-B14F-4D97-AF65-F5344CB8AC3E}">
        <p14:creationId xmlns:p14="http://schemas.microsoft.com/office/powerpoint/2010/main" val="313123906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Recovering from </a:t>
            </a:r>
            <a:r>
              <a:rPr lang="en-US" sz="2800" dirty="0" smtClean="0">
                <a:solidFill>
                  <a:schemeClr val="bg1"/>
                </a:solidFill>
              </a:rPr>
              <a:t>single failures</a:t>
            </a:r>
            <a:endParaRPr lang="en-US" sz="2800" dirty="0">
              <a:solidFill>
                <a:schemeClr val="bg1"/>
              </a:solidFill>
            </a:endParaRPr>
          </a:p>
        </p:txBody>
      </p:sp>
      <p:sp>
        <p:nvSpPr>
          <p:cNvPr id="5" name="Title 3"/>
          <p:cNvSpPr txBox="1">
            <a:spLocks/>
          </p:cNvSpPr>
          <p:nvPr/>
        </p:nvSpPr>
        <p:spPr>
          <a:xfrm>
            <a:off x="0" y="0"/>
            <a:ext cx="9144000" cy="788737"/>
          </a:xfrm>
          <a:prstGeom prst="rect">
            <a:avLst/>
          </a:prstGeom>
          <a:solidFill>
            <a:srgbClr val="3366FF"/>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dirty="0" err="1" smtClean="0">
                <a:solidFill>
                  <a:schemeClr val="bg1"/>
                </a:solidFill>
              </a:rPr>
              <a:t>ZigZag</a:t>
            </a:r>
            <a:r>
              <a:rPr lang="en-US" sz="2800" dirty="0" smtClean="0">
                <a:solidFill>
                  <a:schemeClr val="bg1"/>
                </a:solidFill>
              </a:rPr>
              <a:t> Codes</a:t>
            </a:r>
            <a:endParaRPr lang="en-US" sz="2800" dirty="0">
              <a:solidFill>
                <a:schemeClr val="bg1"/>
              </a:solidFill>
            </a:endParaRPr>
          </a:p>
        </p:txBody>
      </p:sp>
      <p:sp>
        <p:nvSpPr>
          <p:cNvPr id="2" name="TextBox 1"/>
          <p:cNvSpPr txBox="1"/>
          <p:nvPr/>
        </p:nvSpPr>
        <p:spPr>
          <a:xfrm>
            <a:off x="1162000" y="1634707"/>
            <a:ext cx="5945121" cy="646331"/>
          </a:xfrm>
          <a:prstGeom prst="rect">
            <a:avLst/>
          </a:prstGeom>
          <a:noFill/>
        </p:spPr>
        <p:txBody>
          <a:bodyPr wrap="square" rtlCol="0">
            <a:spAutoFit/>
          </a:bodyPr>
          <a:lstStyle/>
          <a:p>
            <a:endParaRPr lang="en-US" b="1" dirty="0"/>
          </a:p>
          <a:p>
            <a:endParaRPr lang="en-US" b="1" dirty="0"/>
          </a:p>
        </p:txBody>
      </p:sp>
      <p:graphicFrame>
        <p:nvGraphicFramePr>
          <p:cNvPr id="7" name="Table 6"/>
          <p:cNvGraphicFramePr>
            <a:graphicFrameLocks noGrp="1"/>
          </p:cNvGraphicFramePr>
          <p:nvPr>
            <p:extLst>
              <p:ext uri="{D42A27DB-BD31-4B8C-83A1-F6EECF244321}">
                <p14:modId xmlns:p14="http://schemas.microsoft.com/office/powerpoint/2010/main" val="1266458455"/>
              </p:ext>
            </p:extLst>
          </p:nvPr>
        </p:nvGraphicFramePr>
        <p:xfrm>
          <a:off x="486420" y="959798"/>
          <a:ext cx="8228586" cy="2642480"/>
        </p:xfrm>
        <a:graphic>
          <a:graphicData uri="http://schemas.openxmlformats.org/drawingml/2006/table">
            <a:tbl>
              <a:tblPr firstRow="1" bandRow="1">
                <a:tableStyleId>{5C22544A-7EE6-4342-B048-85BDC9FD1C3A}</a:tableStyleId>
              </a:tblPr>
              <a:tblGrid>
                <a:gridCol w="1371431"/>
                <a:gridCol w="1371431"/>
                <a:gridCol w="1371431"/>
                <a:gridCol w="1371431"/>
                <a:gridCol w="1371431"/>
                <a:gridCol w="1371431"/>
              </a:tblGrid>
              <a:tr h="528496">
                <a:tc>
                  <a:txBody>
                    <a:bodyPr/>
                    <a:lstStyle/>
                    <a:p>
                      <a:endParaRPr lang="en-US" dirty="0"/>
                    </a:p>
                  </a:txBody>
                  <a:tcPr/>
                </a:tc>
                <a:tc>
                  <a:txBody>
                    <a:bodyPr/>
                    <a:lstStyle/>
                    <a:p>
                      <a:r>
                        <a:rPr lang="en-US" dirty="0" smtClean="0"/>
                        <a:t>Node-0</a:t>
                      </a:r>
                      <a:endParaRPr lang="en-US" dirty="0"/>
                    </a:p>
                  </a:txBody>
                  <a:tcPr/>
                </a:tc>
                <a:tc>
                  <a:txBody>
                    <a:bodyPr/>
                    <a:lstStyle/>
                    <a:p>
                      <a:r>
                        <a:rPr lang="en-US" dirty="0" smtClean="0"/>
                        <a:t>Node-1</a:t>
                      </a:r>
                      <a:endParaRPr lang="en-US" dirty="0"/>
                    </a:p>
                  </a:txBody>
                  <a:tcPr/>
                </a:tc>
                <a:tc>
                  <a:txBody>
                    <a:bodyPr/>
                    <a:lstStyle/>
                    <a:p>
                      <a:r>
                        <a:rPr lang="en-US" dirty="0" smtClean="0"/>
                        <a:t>Node-2</a:t>
                      </a:r>
                      <a:endParaRPr lang="en-US" dirty="0"/>
                    </a:p>
                  </a:txBody>
                  <a:tcPr/>
                </a:tc>
                <a:tc>
                  <a:txBody>
                    <a:bodyPr/>
                    <a:lstStyle/>
                    <a:p>
                      <a:r>
                        <a:rPr lang="en-US" dirty="0" smtClean="0"/>
                        <a:t>Row sum</a:t>
                      </a:r>
                      <a:endParaRPr lang="en-US" dirty="0"/>
                    </a:p>
                  </a:txBody>
                  <a:tcPr/>
                </a:tc>
                <a:tc>
                  <a:txBody>
                    <a:bodyPr/>
                    <a:lstStyle/>
                    <a:p>
                      <a:r>
                        <a:rPr lang="en-US" dirty="0" err="1" smtClean="0"/>
                        <a:t>ZigZag</a:t>
                      </a:r>
                      <a:r>
                        <a:rPr lang="en-US" dirty="0" smtClean="0"/>
                        <a:t> sum</a:t>
                      </a:r>
                      <a:endParaRPr lang="en-US" dirty="0"/>
                    </a:p>
                  </a:txBody>
                  <a:tcPr/>
                </a:tc>
              </a:tr>
              <a:tr h="528496">
                <a:tc>
                  <a:txBody>
                    <a:bodyPr/>
                    <a:lstStyle/>
                    <a:p>
                      <a:pPr algn="ctr"/>
                      <a:r>
                        <a:rPr lang="en-US" dirty="0" smtClean="0"/>
                        <a:t>0</a:t>
                      </a:r>
                      <a:endParaRPr lang="en-US" dirty="0"/>
                    </a:p>
                  </a:txBody>
                  <a:tcPr/>
                </a:tc>
                <a:tc>
                  <a:txBody>
                    <a:bodyPr/>
                    <a:lstStyle/>
                    <a:p>
                      <a:pPr algn="ctr"/>
                      <a:r>
                        <a:rPr lang="en-US" dirty="0" smtClean="0"/>
                        <a:t>0</a:t>
                      </a:r>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r0</a:t>
                      </a:r>
                      <a:endParaRPr lang="en-US" dirty="0"/>
                    </a:p>
                  </a:txBody>
                  <a:tcPr/>
                </a:tc>
                <a:tc>
                  <a:txBody>
                    <a:bodyPr/>
                    <a:lstStyle/>
                    <a:p>
                      <a:pPr algn="ctr"/>
                      <a:r>
                        <a:rPr lang="en-US" dirty="0" smtClean="0"/>
                        <a:t>z0</a:t>
                      </a:r>
                      <a:endParaRPr lang="en-US" dirty="0"/>
                    </a:p>
                  </a:txBody>
                  <a:tcPr/>
                </a:tc>
              </a:tr>
              <a:tr h="528496">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2</a:t>
                      </a:r>
                      <a:endParaRPr lang="en-US" dirty="0"/>
                    </a:p>
                  </a:txBody>
                  <a:tcPr/>
                </a:tc>
                <a:tc>
                  <a:txBody>
                    <a:bodyPr/>
                    <a:lstStyle/>
                    <a:p>
                      <a:pPr algn="ctr"/>
                      <a:r>
                        <a:rPr lang="en-US" dirty="0" smtClean="0"/>
                        <a:t>r1</a:t>
                      </a:r>
                    </a:p>
                  </a:txBody>
                  <a:tcPr/>
                </a:tc>
                <a:tc>
                  <a:txBody>
                    <a:bodyPr/>
                    <a:lstStyle/>
                    <a:p>
                      <a:pPr algn="ctr"/>
                      <a:r>
                        <a:rPr lang="en-US" dirty="0" smtClean="0"/>
                        <a:t>z1</a:t>
                      </a:r>
                      <a:endParaRPr lang="en-US" dirty="0"/>
                    </a:p>
                  </a:txBody>
                  <a:tcPr/>
                </a:tc>
              </a:tr>
              <a:tr h="528496">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r2</a:t>
                      </a:r>
                      <a:endParaRPr lang="en-US" dirty="0"/>
                    </a:p>
                  </a:txBody>
                  <a:tcPr/>
                </a:tc>
                <a:tc>
                  <a:txBody>
                    <a:bodyPr/>
                    <a:lstStyle/>
                    <a:p>
                      <a:pPr algn="ctr"/>
                      <a:r>
                        <a:rPr lang="en-US" dirty="0" smtClean="0"/>
                        <a:t>z2</a:t>
                      </a:r>
                      <a:endParaRPr lang="en-US" dirty="0"/>
                    </a:p>
                  </a:txBody>
                  <a:tcPr/>
                </a:tc>
              </a:tr>
              <a:tr h="528496">
                <a:tc>
                  <a:txBody>
                    <a:bodyPr/>
                    <a:lstStyle/>
                    <a:p>
                      <a:pPr algn="ctr"/>
                      <a:r>
                        <a:rPr lang="en-US" dirty="0" smtClean="0"/>
                        <a:t>3</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r3</a:t>
                      </a:r>
                      <a:endParaRPr lang="en-US" dirty="0"/>
                    </a:p>
                  </a:txBody>
                  <a:tcPr/>
                </a:tc>
                <a:tc>
                  <a:txBody>
                    <a:bodyPr/>
                    <a:lstStyle/>
                    <a:p>
                      <a:pPr algn="ctr"/>
                      <a:r>
                        <a:rPr lang="en-US" dirty="0" smtClean="0"/>
                        <a:t>z3</a:t>
                      </a:r>
                      <a:endParaRPr lang="en-US" dirty="0"/>
                    </a:p>
                  </a:txBody>
                  <a:tcPr/>
                </a:tc>
              </a:tr>
            </a:tbl>
          </a:graphicData>
        </a:graphic>
      </p:graphicFrame>
      <p:cxnSp>
        <p:nvCxnSpPr>
          <p:cNvPr id="8" name="Straight Arrow Connector 7"/>
          <p:cNvCxnSpPr/>
          <p:nvPr/>
        </p:nvCxnSpPr>
        <p:spPr>
          <a:xfrm flipV="1">
            <a:off x="2526676" y="3715242"/>
            <a:ext cx="0" cy="8646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5286822" y="3715242"/>
            <a:ext cx="0" cy="8646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6610962" y="3715242"/>
            <a:ext cx="0" cy="8646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21535" y="4944651"/>
            <a:ext cx="6660798" cy="1200329"/>
          </a:xfrm>
          <a:prstGeom prst="rect">
            <a:avLst/>
          </a:prstGeom>
          <a:noFill/>
        </p:spPr>
        <p:txBody>
          <a:bodyPr wrap="none" rtlCol="0">
            <a:spAutoFit/>
          </a:bodyPr>
          <a:lstStyle/>
          <a:p>
            <a:pPr marL="342900" indent="-342900">
              <a:buFont typeface="+mj-lt"/>
              <a:buAutoNum type="arabicPeriod"/>
            </a:pPr>
            <a:r>
              <a:rPr lang="en-US" dirty="0" smtClean="0"/>
              <a:t>Naïve read requires 12 accesses to recreate the dataset on node0</a:t>
            </a:r>
          </a:p>
          <a:p>
            <a:pPr marL="342900" indent="-342900">
              <a:buFont typeface="+mj-lt"/>
              <a:buAutoNum type="arabicPeriod"/>
            </a:pPr>
            <a:endParaRPr lang="en-US" dirty="0"/>
          </a:p>
          <a:p>
            <a:pPr marL="342900" indent="-342900">
              <a:buFont typeface="+mj-lt"/>
              <a:buAutoNum type="arabicPeriod"/>
            </a:pPr>
            <a:r>
              <a:rPr lang="en-US" dirty="0" smtClean="0"/>
              <a:t>Smart read requires 9 accesses</a:t>
            </a:r>
          </a:p>
          <a:p>
            <a:endParaRPr lang="en-US" dirty="0"/>
          </a:p>
        </p:txBody>
      </p:sp>
      <p:sp>
        <p:nvSpPr>
          <p:cNvPr id="14" name="Multiply 13"/>
          <p:cNvSpPr/>
          <p:nvPr/>
        </p:nvSpPr>
        <p:spPr>
          <a:xfrm>
            <a:off x="3296843" y="349113"/>
            <a:ext cx="1310629" cy="4579881"/>
          </a:xfrm>
          <a:prstGeom prst="mathMultiply">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837666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Recovering from </a:t>
            </a:r>
            <a:r>
              <a:rPr lang="en-US" sz="2800" dirty="0" smtClean="0">
                <a:solidFill>
                  <a:schemeClr val="bg1"/>
                </a:solidFill>
              </a:rPr>
              <a:t>single failures</a:t>
            </a:r>
            <a:endParaRPr lang="en-US" sz="2800" dirty="0">
              <a:solidFill>
                <a:schemeClr val="bg1"/>
              </a:solidFill>
            </a:endParaRPr>
          </a:p>
        </p:txBody>
      </p:sp>
      <p:sp>
        <p:nvSpPr>
          <p:cNvPr id="5" name="Title 3"/>
          <p:cNvSpPr txBox="1">
            <a:spLocks/>
          </p:cNvSpPr>
          <p:nvPr/>
        </p:nvSpPr>
        <p:spPr>
          <a:xfrm>
            <a:off x="0" y="0"/>
            <a:ext cx="9144000" cy="788737"/>
          </a:xfrm>
          <a:prstGeom prst="rect">
            <a:avLst/>
          </a:prstGeom>
          <a:solidFill>
            <a:srgbClr val="3366FF"/>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dirty="0" err="1" smtClean="0">
                <a:solidFill>
                  <a:schemeClr val="bg1"/>
                </a:solidFill>
              </a:rPr>
              <a:t>ZigZag</a:t>
            </a:r>
            <a:r>
              <a:rPr lang="en-US" sz="2800" dirty="0" smtClean="0">
                <a:solidFill>
                  <a:schemeClr val="bg1"/>
                </a:solidFill>
              </a:rPr>
              <a:t> Codes</a:t>
            </a:r>
            <a:endParaRPr lang="en-US" sz="2800" dirty="0">
              <a:solidFill>
                <a:schemeClr val="bg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283230963"/>
              </p:ext>
            </p:extLst>
          </p:nvPr>
        </p:nvGraphicFramePr>
        <p:xfrm>
          <a:off x="3931885" y="864936"/>
          <a:ext cx="4904724" cy="2615752"/>
        </p:xfrm>
        <a:graphic>
          <a:graphicData uri="http://schemas.openxmlformats.org/drawingml/2006/table">
            <a:tbl>
              <a:tblPr firstRow="1" bandRow="1">
                <a:tableStyleId>{5C22544A-7EE6-4342-B048-85BDC9FD1C3A}</a:tableStyleId>
              </a:tblPr>
              <a:tblGrid>
                <a:gridCol w="817454"/>
                <a:gridCol w="817454"/>
                <a:gridCol w="817454"/>
                <a:gridCol w="817454"/>
                <a:gridCol w="817454"/>
                <a:gridCol w="817454"/>
              </a:tblGrid>
              <a:tr h="493918">
                <a:tc>
                  <a:txBody>
                    <a:bodyPr/>
                    <a:lstStyle/>
                    <a:p>
                      <a:endParaRPr lang="en-US" dirty="0"/>
                    </a:p>
                  </a:txBody>
                  <a:tcPr/>
                </a:tc>
                <a:tc>
                  <a:txBody>
                    <a:bodyPr/>
                    <a:lstStyle/>
                    <a:p>
                      <a:r>
                        <a:rPr lang="en-US" dirty="0" smtClean="0"/>
                        <a:t>Node-0</a:t>
                      </a:r>
                      <a:endParaRPr lang="en-US" dirty="0"/>
                    </a:p>
                  </a:txBody>
                  <a:tcPr/>
                </a:tc>
                <a:tc>
                  <a:txBody>
                    <a:bodyPr/>
                    <a:lstStyle/>
                    <a:p>
                      <a:r>
                        <a:rPr lang="en-US" dirty="0" smtClean="0"/>
                        <a:t>Node-1</a:t>
                      </a:r>
                      <a:endParaRPr lang="en-US" dirty="0"/>
                    </a:p>
                  </a:txBody>
                  <a:tcPr/>
                </a:tc>
                <a:tc>
                  <a:txBody>
                    <a:bodyPr/>
                    <a:lstStyle/>
                    <a:p>
                      <a:r>
                        <a:rPr lang="en-US" dirty="0" smtClean="0"/>
                        <a:t>Node-2</a:t>
                      </a:r>
                      <a:endParaRPr lang="en-US" dirty="0"/>
                    </a:p>
                  </a:txBody>
                  <a:tcPr/>
                </a:tc>
                <a:tc>
                  <a:txBody>
                    <a:bodyPr/>
                    <a:lstStyle/>
                    <a:p>
                      <a:r>
                        <a:rPr lang="en-US" dirty="0" smtClean="0"/>
                        <a:t>Row sum</a:t>
                      </a:r>
                      <a:endParaRPr lang="en-US" dirty="0"/>
                    </a:p>
                  </a:txBody>
                  <a:tcPr/>
                </a:tc>
                <a:tc>
                  <a:txBody>
                    <a:bodyPr/>
                    <a:lstStyle/>
                    <a:p>
                      <a:r>
                        <a:rPr lang="en-US" dirty="0" err="1" smtClean="0"/>
                        <a:t>ZigZag</a:t>
                      </a:r>
                      <a:r>
                        <a:rPr lang="en-US" dirty="0" smtClean="0"/>
                        <a:t> sum</a:t>
                      </a:r>
                      <a:endParaRPr lang="en-US" dirty="0"/>
                    </a:p>
                  </a:txBody>
                  <a:tcPr/>
                </a:tc>
              </a:tr>
              <a:tr h="493918">
                <a:tc>
                  <a:txBody>
                    <a:bodyPr/>
                    <a:lstStyle/>
                    <a:p>
                      <a:pPr algn="ctr"/>
                      <a:r>
                        <a:rPr lang="en-US" dirty="0" smtClean="0"/>
                        <a:t>0</a:t>
                      </a:r>
                      <a:endParaRPr lang="en-US" dirty="0"/>
                    </a:p>
                  </a:txBody>
                  <a:tcPr/>
                </a:tc>
                <a:tc>
                  <a:txBody>
                    <a:bodyPr/>
                    <a:lstStyle/>
                    <a:p>
                      <a:pPr algn="ctr"/>
                      <a:r>
                        <a:rPr lang="en-US" dirty="0" smtClean="0"/>
                        <a:t>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493918">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smtClean="0"/>
                    </a:p>
                  </a:txBody>
                  <a:tcPr/>
                </a:tc>
                <a:tc>
                  <a:txBody>
                    <a:bodyPr/>
                    <a:lstStyle/>
                    <a:p>
                      <a:pPr algn="ctr"/>
                      <a:endParaRPr lang="en-US" dirty="0"/>
                    </a:p>
                  </a:txBody>
                  <a:tcPr/>
                </a:tc>
              </a:tr>
              <a:tr h="493918">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493918">
                <a:tc>
                  <a:txBody>
                    <a:bodyPr/>
                    <a:lstStyle/>
                    <a:p>
                      <a:pPr algn="ctr"/>
                      <a:r>
                        <a:rPr lang="en-US" dirty="0" smtClean="0"/>
                        <a:t>3</a:t>
                      </a:r>
                      <a:endParaRPr lang="en-US" dirty="0"/>
                    </a:p>
                  </a:txBody>
                  <a:tcPr/>
                </a:tc>
                <a:tc>
                  <a:txBody>
                    <a:bodyPr/>
                    <a:lstStyle/>
                    <a:p>
                      <a:pPr algn="ctr"/>
                      <a:r>
                        <a:rPr lang="en-US" dirty="0" smtClean="0"/>
                        <a:t>3</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sp>
        <p:nvSpPr>
          <p:cNvPr id="3" name="TextBox 2"/>
          <p:cNvSpPr txBox="1"/>
          <p:nvPr/>
        </p:nvSpPr>
        <p:spPr>
          <a:xfrm>
            <a:off x="432372" y="1243216"/>
            <a:ext cx="1486592" cy="369332"/>
          </a:xfrm>
          <a:prstGeom prst="rect">
            <a:avLst/>
          </a:prstGeom>
          <a:noFill/>
        </p:spPr>
        <p:txBody>
          <a:bodyPr wrap="none" rtlCol="0">
            <a:spAutoFit/>
          </a:bodyPr>
          <a:lstStyle/>
          <a:p>
            <a:r>
              <a:rPr lang="en-US" b="1" dirty="0" smtClean="0"/>
              <a:t>Permutations</a:t>
            </a:r>
            <a:endParaRPr lang="en-US" b="1" dirty="0"/>
          </a:p>
        </p:txBody>
      </p:sp>
      <p:sp>
        <p:nvSpPr>
          <p:cNvPr id="6" name="TextBox 5"/>
          <p:cNvSpPr txBox="1"/>
          <p:nvPr/>
        </p:nvSpPr>
        <p:spPr>
          <a:xfrm>
            <a:off x="432372" y="1891396"/>
            <a:ext cx="3634328" cy="1477328"/>
          </a:xfrm>
          <a:prstGeom prst="rect">
            <a:avLst/>
          </a:prstGeom>
          <a:noFill/>
        </p:spPr>
        <p:txBody>
          <a:bodyPr wrap="none" rtlCol="0">
            <a:spAutoFit/>
          </a:bodyPr>
          <a:lstStyle/>
          <a:p>
            <a:pPr marL="342900" indent="-342900">
              <a:buFont typeface="+mj-lt"/>
              <a:buAutoNum type="arabicPeriod"/>
            </a:pPr>
            <a:r>
              <a:rPr lang="en-US" dirty="0" smtClean="0"/>
              <a:t>Four rows three columns</a:t>
            </a:r>
          </a:p>
          <a:p>
            <a:pPr marL="342900" indent="-342900">
              <a:buFont typeface="+mj-lt"/>
              <a:buAutoNum type="arabicPeriod"/>
            </a:pPr>
            <a:r>
              <a:rPr lang="en-US" dirty="0" smtClean="0"/>
              <a:t>Column 0 : identity permutation</a:t>
            </a:r>
          </a:p>
          <a:p>
            <a:pPr marL="342900" indent="-342900">
              <a:buFont typeface="+mj-lt"/>
              <a:buAutoNum type="arabicPeriod"/>
            </a:pPr>
            <a:r>
              <a:rPr lang="en-US" dirty="0" smtClean="0"/>
              <a:t>Column I : Flip </a:t>
            </a:r>
            <a:r>
              <a:rPr lang="en-US" dirty="0" err="1" smtClean="0"/>
              <a:t>i</a:t>
            </a:r>
            <a:r>
              <a:rPr lang="en-US" baseline="30000" dirty="0" err="1" smtClean="0"/>
              <a:t>th</a:t>
            </a:r>
            <a:r>
              <a:rPr lang="en-US" dirty="0" smtClean="0"/>
              <a:t>  bit of the index</a:t>
            </a:r>
          </a:p>
          <a:p>
            <a:r>
              <a:rPr lang="en-US" dirty="0" smtClean="0"/>
              <a:t>From </a:t>
            </a:r>
            <a:r>
              <a:rPr lang="en-US" dirty="0" err="1" smtClean="0"/>
              <a:t>msb</a:t>
            </a:r>
            <a:r>
              <a:rPr lang="en-US" dirty="0" smtClean="0"/>
              <a:t/>
            </a:r>
            <a:br>
              <a:rPr lang="en-US" dirty="0" smtClean="0"/>
            </a:br>
            <a:r>
              <a:rPr lang="en-US" dirty="0" smtClean="0"/>
              <a:t> </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973229234"/>
              </p:ext>
            </p:extLst>
          </p:nvPr>
        </p:nvGraphicFramePr>
        <p:xfrm>
          <a:off x="432372" y="3878501"/>
          <a:ext cx="817454" cy="2469590"/>
        </p:xfrm>
        <a:graphic>
          <a:graphicData uri="http://schemas.openxmlformats.org/drawingml/2006/table">
            <a:tbl>
              <a:tblPr firstRow="1" bandRow="1">
                <a:tableStyleId>{5C22544A-7EE6-4342-B048-85BDC9FD1C3A}</a:tableStyleId>
              </a:tblPr>
              <a:tblGrid>
                <a:gridCol w="817454"/>
              </a:tblGrid>
              <a:tr h="493918">
                <a:tc>
                  <a:txBody>
                    <a:bodyPr/>
                    <a:lstStyle/>
                    <a:p>
                      <a:endParaRPr lang="en-US" dirty="0"/>
                    </a:p>
                  </a:txBody>
                  <a:tcPr/>
                </a:tc>
              </a:tr>
              <a:tr h="493918">
                <a:tc>
                  <a:txBody>
                    <a:bodyPr/>
                    <a:lstStyle/>
                    <a:p>
                      <a:pPr algn="ctr"/>
                      <a:r>
                        <a:rPr lang="en-US" dirty="0" smtClean="0"/>
                        <a:t>0</a:t>
                      </a:r>
                      <a:endParaRPr lang="en-US" dirty="0"/>
                    </a:p>
                  </a:txBody>
                  <a:tcPr/>
                </a:tc>
              </a:tr>
              <a:tr h="493918">
                <a:tc>
                  <a:txBody>
                    <a:bodyPr/>
                    <a:lstStyle/>
                    <a:p>
                      <a:pPr algn="ctr"/>
                      <a:r>
                        <a:rPr lang="en-US" dirty="0" smtClean="0"/>
                        <a:t>1</a:t>
                      </a:r>
                      <a:endParaRPr lang="en-US" dirty="0"/>
                    </a:p>
                  </a:txBody>
                  <a:tcPr/>
                </a:tc>
              </a:tr>
              <a:tr h="493918">
                <a:tc>
                  <a:txBody>
                    <a:bodyPr/>
                    <a:lstStyle/>
                    <a:p>
                      <a:pPr algn="ctr"/>
                      <a:r>
                        <a:rPr lang="en-US" dirty="0" smtClean="0"/>
                        <a:t>2</a:t>
                      </a:r>
                      <a:endParaRPr lang="en-US" dirty="0"/>
                    </a:p>
                  </a:txBody>
                  <a:tcPr/>
                </a:tc>
              </a:tr>
              <a:tr h="493918">
                <a:tc>
                  <a:txBody>
                    <a:bodyPr/>
                    <a:lstStyle/>
                    <a:p>
                      <a:pPr algn="ctr"/>
                      <a:r>
                        <a:rPr lang="en-US" dirty="0" smtClean="0"/>
                        <a:t>3</a:t>
                      </a:r>
                      <a:endParaRPr lang="en-US"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326117195"/>
              </p:ext>
            </p:extLst>
          </p:nvPr>
        </p:nvGraphicFramePr>
        <p:xfrm>
          <a:off x="2024550" y="3899498"/>
          <a:ext cx="817454" cy="2469590"/>
        </p:xfrm>
        <a:graphic>
          <a:graphicData uri="http://schemas.openxmlformats.org/drawingml/2006/table">
            <a:tbl>
              <a:tblPr firstRow="1" bandRow="1">
                <a:tableStyleId>{5C22544A-7EE6-4342-B048-85BDC9FD1C3A}</a:tableStyleId>
              </a:tblPr>
              <a:tblGrid>
                <a:gridCol w="817454"/>
              </a:tblGrid>
              <a:tr h="493918">
                <a:tc>
                  <a:txBody>
                    <a:bodyPr/>
                    <a:lstStyle/>
                    <a:p>
                      <a:endParaRPr lang="en-US" dirty="0"/>
                    </a:p>
                  </a:txBody>
                  <a:tcPr/>
                </a:tc>
              </a:tr>
              <a:tr h="493918">
                <a:tc>
                  <a:txBody>
                    <a:bodyPr/>
                    <a:lstStyle/>
                    <a:p>
                      <a:pPr algn="ctr"/>
                      <a:r>
                        <a:rPr lang="en-US" dirty="0" smtClean="0"/>
                        <a:t>00</a:t>
                      </a:r>
                      <a:endParaRPr lang="en-US" dirty="0"/>
                    </a:p>
                  </a:txBody>
                  <a:tcPr/>
                </a:tc>
              </a:tr>
              <a:tr h="493918">
                <a:tc>
                  <a:txBody>
                    <a:bodyPr/>
                    <a:lstStyle/>
                    <a:p>
                      <a:pPr algn="ctr"/>
                      <a:r>
                        <a:rPr lang="en-US" dirty="0" smtClean="0"/>
                        <a:t>01</a:t>
                      </a:r>
                      <a:endParaRPr lang="en-US" dirty="0"/>
                    </a:p>
                  </a:txBody>
                  <a:tcPr/>
                </a:tc>
              </a:tr>
              <a:tr h="493918">
                <a:tc>
                  <a:txBody>
                    <a:bodyPr/>
                    <a:lstStyle/>
                    <a:p>
                      <a:pPr algn="ctr"/>
                      <a:r>
                        <a:rPr lang="en-US" dirty="0" smtClean="0"/>
                        <a:t>10</a:t>
                      </a:r>
                      <a:endParaRPr lang="en-US" dirty="0"/>
                    </a:p>
                  </a:txBody>
                  <a:tcPr/>
                </a:tc>
              </a:tr>
              <a:tr h="493918">
                <a:tc>
                  <a:txBody>
                    <a:bodyPr/>
                    <a:lstStyle/>
                    <a:p>
                      <a:pPr algn="ctr"/>
                      <a:r>
                        <a:rPr lang="en-US" dirty="0" smtClean="0"/>
                        <a:t>11</a:t>
                      </a:r>
                      <a:endParaRPr lang="en-US"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767882203"/>
              </p:ext>
            </p:extLst>
          </p:nvPr>
        </p:nvGraphicFramePr>
        <p:xfrm>
          <a:off x="3657973" y="3904427"/>
          <a:ext cx="817454" cy="2469590"/>
        </p:xfrm>
        <a:graphic>
          <a:graphicData uri="http://schemas.openxmlformats.org/drawingml/2006/table">
            <a:tbl>
              <a:tblPr firstRow="1" bandRow="1">
                <a:tableStyleId>{5C22544A-7EE6-4342-B048-85BDC9FD1C3A}</a:tableStyleId>
              </a:tblPr>
              <a:tblGrid>
                <a:gridCol w="817454"/>
              </a:tblGrid>
              <a:tr h="493918">
                <a:tc>
                  <a:txBody>
                    <a:bodyPr/>
                    <a:lstStyle/>
                    <a:p>
                      <a:endParaRPr lang="en-US" dirty="0"/>
                    </a:p>
                  </a:txBody>
                  <a:tcPr/>
                </a:tc>
              </a:tr>
              <a:tr h="493918">
                <a:tc>
                  <a:txBody>
                    <a:bodyPr/>
                    <a:lstStyle/>
                    <a:p>
                      <a:pPr algn="ctr"/>
                      <a:r>
                        <a:rPr lang="en-US" dirty="0" smtClean="0"/>
                        <a:t>10</a:t>
                      </a:r>
                      <a:endParaRPr lang="en-US" dirty="0"/>
                    </a:p>
                  </a:txBody>
                  <a:tcPr/>
                </a:tc>
              </a:tr>
              <a:tr h="493918">
                <a:tc>
                  <a:txBody>
                    <a:bodyPr/>
                    <a:lstStyle/>
                    <a:p>
                      <a:pPr algn="ctr"/>
                      <a:r>
                        <a:rPr lang="en-US" dirty="0" smtClean="0"/>
                        <a:t>11</a:t>
                      </a:r>
                      <a:endParaRPr lang="en-US" dirty="0"/>
                    </a:p>
                  </a:txBody>
                  <a:tcPr/>
                </a:tc>
              </a:tr>
              <a:tr h="493918">
                <a:tc>
                  <a:txBody>
                    <a:bodyPr/>
                    <a:lstStyle/>
                    <a:p>
                      <a:pPr algn="ctr"/>
                      <a:r>
                        <a:rPr lang="en-US" dirty="0" smtClean="0"/>
                        <a:t>00</a:t>
                      </a:r>
                      <a:endParaRPr lang="en-US" dirty="0"/>
                    </a:p>
                  </a:txBody>
                  <a:tcPr/>
                </a:tc>
              </a:tr>
              <a:tr h="493918">
                <a:tc>
                  <a:txBody>
                    <a:bodyPr/>
                    <a:lstStyle/>
                    <a:p>
                      <a:pPr algn="ctr"/>
                      <a:r>
                        <a:rPr lang="en-US" dirty="0" smtClean="0"/>
                        <a:t>01</a:t>
                      </a:r>
                      <a:endParaRPr lang="en-US"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240804163"/>
              </p:ext>
            </p:extLst>
          </p:nvPr>
        </p:nvGraphicFramePr>
        <p:xfrm>
          <a:off x="5250151" y="3857504"/>
          <a:ext cx="817454" cy="2469590"/>
        </p:xfrm>
        <a:graphic>
          <a:graphicData uri="http://schemas.openxmlformats.org/drawingml/2006/table">
            <a:tbl>
              <a:tblPr firstRow="1" bandRow="1">
                <a:tableStyleId>{5C22544A-7EE6-4342-B048-85BDC9FD1C3A}</a:tableStyleId>
              </a:tblPr>
              <a:tblGrid>
                <a:gridCol w="817454"/>
              </a:tblGrid>
              <a:tr h="493918">
                <a:tc>
                  <a:txBody>
                    <a:bodyPr/>
                    <a:lstStyle/>
                    <a:p>
                      <a:endParaRPr lang="en-US" dirty="0"/>
                    </a:p>
                  </a:txBody>
                  <a:tcPr/>
                </a:tc>
              </a:tr>
              <a:tr h="493918">
                <a:tc>
                  <a:txBody>
                    <a:bodyPr/>
                    <a:lstStyle/>
                    <a:p>
                      <a:pPr algn="ctr"/>
                      <a:r>
                        <a:rPr lang="en-US" dirty="0" smtClean="0"/>
                        <a:t>2</a:t>
                      </a:r>
                      <a:endParaRPr lang="en-US" dirty="0"/>
                    </a:p>
                  </a:txBody>
                  <a:tcPr/>
                </a:tc>
              </a:tr>
              <a:tr h="493918">
                <a:tc>
                  <a:txBody>
                    <a:bodyPr/>
                    <a:lstStyle/>
                    <a:p>
                      <a:pPr algn="ctr"/>
                      <a:r>
                        <a:rPr lang="en-US" dirty="0" smtClean="0"/>
                        <a:t>3</a:t>
                      </a:r>
                      <a:endParaRPr lang="en-US" dirty="0"/>
                    </a:p>
                  </a:txBody>
                  <a:tcPr/>
                </a:tc>
              </a:tr>
              <a:tr h="493918">
                <a:tc>
                  <a:txBody>
                    <a:bodyPr/>
                    <a:lstStyle/>
                    <a:p>
                      <a:pPr algn="ctr"/>
                      <a:r>
                        <a:rPr lang="en-US" dirty="0" smtClean="0"/>
                        <a:t>0</a:t>
                      </a:r>
                      <a:endParaRPr lang="en-US" dirty="0"/>
                    </a:p>
                  </a:txBody>
                  <a:tcPr/>
                </a:tc>
              </a:tr>
              <a:tr h="493918">
                <a:tc>
                  <a:txBody>
                    <a:bodyPr/>
                    <a:lstStyle/>
                    <a:p>
                      <a:pPr algn="ctr"/>
                      <a:r>
                        <a:rPr lang="en-US" dirty="0" smtClean="0"/>
                        <a:t>1</a:t>
                      </a:r>
                      <a:endParaRPr lang="en-US" dirty="0"/>
                    </a:p>
                  </a:txBody>
                  <a:tcPr/>
                </a:tc>
              </a:tr>
            </a:tbl>
          </a:graphicData>
        </a:graphic>
      </p:graphicFrame>
      <p:cxnSp>
        <p:nvCxnSpPr>
          <p:cNvPr id="18" name="Straight Arrow Connector 17"/>
          <p:cNvCxnSpPr>
            <a:stCxn id="9" idx="3"/>
            <a:endCxn id="12" idx="1"/>
          </p:cNvCxnSpPr>
          <p:nvPr/>
        </p:nvCxnSpPr>
        <p:spPr>
          <a:xfrm>
            <a:off x="1249826" y="5113296"/>
            <a:ext cx="774724" cy="209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2" idx="3"/>
            <a:endCxn id="15" idx="1"/>
          </p:cNvCxnSpPr>
          <p:nvPr/>
        </p:nvCxnSpPr>
        <p:spPr>
          <a:xfrm>
            <a:off x="2842004" y="5134293"/>
            <a:ext cx="815969" cy="49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4475427" y="5092299"/>
            <a:ext cx="774724" cy="209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375390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Recovering from </a:t>
            </a:r>
            <a:r>
              <a:rPr lang="en-US" sz="2800" dirty="0" smtClean="0">
                <a:solidFill>
                  <a:schemeClr val="bg1"/>
                </a:solidFill>
              </a:rPr>
              <a:t>single failures</a:t>
            </a:r>
            <a:endParaRPr lang="en-US" sz="2800" dirty="0">
              <a:solidFill>
                <a:schemeClr val="bg1"/>
              </a:solidFill>
            </a:endParaRPr>
          </a:p>
        </p:txBody>
      </p:sp>
      <p:sp>
        <p:nvSpPr>
          <p:cNvPr id="5" name="Title 3"/>
          <p:cNvSpPr txBox="1">
            <a:spLocks/>
          </p:cNvSpPr>
          <p:nvPr/>
        </p:nvSpPr>
        <p:spPr>
          <a:xfrm>
            <a:off x="0" y="0"/>
            <a:ext cx="9144000" cy="788737"/>
          </a:xfrm>
          <a:prstGeom prst="rect">
            <a:avLst/>
          </a:prstGeom>
          <a:solidFill>
            <a:srgbClr val="3366FF"/>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dirty="0" err="1" smtClean="0">
                <a:solidFill>
                  <a:schemeClr val="bg1"/>
                </a:solidFill>
              </a:rPr>
              <a:t>ZigZag</a:t>
            </a:r>
            <a:r>
              <a:rPr lang="en-US" sz="2800" dirty="0" smtClean="0">
                <a:solidFill>
                  <a:schemeClr val="bg1"/>
                </a:solidFill>
              </a:rPr>
              <a:t> Codes</a:t>
            </a:r>
            <a:endParaRPr lang="en-US" sz="2800" dirty="0">
              <a:solidFill>
                <a:schemeClr val="bg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003421738"/>
              </p:ext>
            </p:extLst>
          </p:nvPr>
        </p:nvGraphicFramePr>
        <p:xfrm>
          <a:off x="3931885" y="864936"/>
          <a:ext cx="4904724" cy="2615752"/>
        </p:xfrm>
        <a:graphic>
          <a:graphicData uri="http://schemas.openxmlformats.org/drawingml/2006/table">
            <a:tbl>
              <a:tblPr firstRow="1" bandRow="1">
                <a:tableStyleId>{5C22544A-7EE6-4342-B048-85BDC9FD1C3A}</a:tableStyleId>
              </a:tblPr>
              <a:tblGrid>
                <a:gridCol w="817454"/>
                <a:gridCol w="817454"/>
                <a:gridCol w="817454"/>
                <a:gridCol w="817454"/>
                <a:gridCol w="817454"/>
                <a:gridCol w="817454"/>
              </a:tblGrid>
              <a:tr h="493918">
                <a:tc>
                  <a:txBody>
                    <a:bodyPr/>
                    <a:lstStyle/>
                    <a:p>
                      <a:endParaRPr lang="en-US" dirty="0"/>
                    </a:p>
                  </a:txBody>
                  <a:tcPr/>
                </a:tc>
                <a:tc>
                  <a:txBody>
                    <a:bodyPr/>
                    <a:lstStyle/>
                    <a:p>
                      <a:r>
                        <a:rPr lang="en-US" dirty="0" smtClean="0"/>
                        <a:t>Node-0</a:t>
                      </a:r>
                      <a:endParaRPr lang="en-US" dirty="0"/>
                    </a:p>
                  </a:txBody>
                  <a:tcPr/>
                </a:tc>
                <a:tc>
                  <a:txBody>
                    <a:bodyPr/>
                    <a:lstStyle/>
                    <a:p>
                      <a:r>
                        <a:rPr lang="en-US" dirty="0" smtClean="0"/>
                        <a:t>Node-1</a:t>
                      </a:r>
                      <a:endParaRPr lang="en-US" dirty="0"/>
                    </a:p>
                  </a:txBody>
                  <a:tcPr/>
                </a:tc>
                <a:tc>
                  <a:txBody>
                    <a:bodyPr/>
                    <a:lstStyle/>
                    <a:p>
                      <a:r>
                        <a:rPr lang="en-US" dirty="0" smtClean="0"/>
                        <a:t>Node-2</a:t>
                      </a:r>
                      <a:endParaRPr lang="en-US" dirty="0"/>
                    </a:p>
                  </a:txBody>
                  <a:tcPr/>
                </a:tc>
                <a:tc>
                  <a:txBody>
                    <a:bodyPr/>
                    <a:lstStyle/>
                    <a:p>
                      <a:r>
                        <a:rPr lang="en-US" dirty="0" smtClean="0"/>
                        <a:t>Row sum</a:t>
                      </a:r>
                      <a:endParaRPr lang="en-US" dirty="0"/>
                    </a:p>
                  </a:txBody>
                  <a:tcPr/>
                </a:tc>
                <a:tc>
                  <a:txBody>
                    <a:bodyPr/>
                    <a:lstStyle/>
                    <a:p>
                      <a:r>
                        <a:rPr lang="en-US" dirty="0" err="1" smtClean="0"/>
                        <a:t>ZigZag</a:t>
                      </a:r>
                      <a:r>
                        <a:rPr lang="en-US" dirty="0" smtClean="0"/>
                        <a:t> sum</a:t>
                      </a:r>
                      <a:endParaRPr lang="en-US" dirty="0"/>
                    </a:p>
                  </a:txBody>
                  <a:tcPr/>
                </a:tc>
              </a:tr>
              <a:tr h="493918">
                <a:tc>
                  <a:txBody>
                    <a:bodyPr/>
                    <a:lstStyle/>
                    <a:p>
                      <a:pPr algn="ctr"/>
                      <a:r>
                        <a:rPr lang="en-US" dirty="0" smtClean="0"/>
                        <a:t>0</a:t>
                      </a:r>
                      <a:endParaRPr lang="en-US" dirty="0"/>
                    </a:p>
                  </a:txBody>
                  <a:tcPr/>
                </a:tc>
                <a:tc>
                  <a:txBody>
                    <a:bodyPr/>
                    <a:lstStyle/>
                    <a:p>
                      <a:pPr algn="ctr"/>
                      <a:r>
                        <a:rPr lang="en-US" dirty="0" smtClean="0"/>
                        <a:t>0</a:t>
                      </a:r>
                    </a:p>
                  </a:txBody>
                  <a:tcPr/>
                </a:tc>
                <a:tc>
                  <a:txBody>
                    <a:bodyPr/>
                    <a:lstStyle/>
                    <a:p>
                      <a:pPr algn="ctr"/>
                      <a:r>
                        <a:rPr lang="en-US" dirty="0" smtClean="0"/>
                        <a:t>2</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493918">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endParaRPr lang="en-US" dirty="0"/>
                    </a:p>
                  </a:txBody>
                  <a:tcPr/>
                </a:tc>
                <a:tc>
                  <a:txBody>
                    <a:bodyPr/>
                    <a:lstStyle/>
                    <a:p>
                      <a:pPr algn="ctr"/>
                      <a:endParaRPr lang="en-US" dirty="0" smtClean="0"/>
                    </a:p>
                  </a:txBody>
                  <a:tcPr/>
                </a:tc>
                <a:tc>
                  <a:txBody>
                    <a:bodyPr/>
                    <a:lstStyle/>
                    <a:p>
                      <a:pPr algn="ctr"/>
                      <a:endParaRPr lang="en-US" dirty="0"/>
                    </a:p>
                  </a:txBody>
                  <a:tcPr/>
                </a:tc>
              </a:tr>
              <a:tr h="493918">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493918">
                <a:tc>
                  <a:txBody>
                    <a:bodyPr/>
                    <a:lstStyle/>
                    <a:p>
                      <a:pPr algn="ctr"/>
                      <a:r>
                        <a:rPr lang="en-US" dirty="0" smtClean="0"/>
                        <a:t>3</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sp>
        <p:nvSpPr>
          <p:cNvPr id="3" name="TextBox 2"/>
          <p:cNvSpPr txBox="1"/>
          <p:nvPr/>
        </p:nvSpPr>
        <p:spPr>
          <a:xfrm>
            <a:off x="432372" y="1243216"/>
            <a:ext cx="1486592" cy="369332"/>
          </a:xfrm>
          <a:prstGeom prst="rect">
            <a:avLst/>
          </a:prstGeom>
          <a:noFill/>
        </p:spPr>
        <p:txBody>
          <a:bodyPr wrap="none" rtlCol="0">
            <a:spAutoFit/>
          </a:bodyPr>
          <a:lstStyle/>
          <a:p>
            <a:r>
              <a:rPr lang="en-US" b="1" dirty="0" smtClean="0"/>
              <a:t>Permutations</a:t>
            </a:r>
            <a:endParaRPr lang="en-US" b="1" dirty="0"/>
          </a:p>
        </p:txBody>
      </p:sp>
      <p:sp>
        <p:nvSpPr>
          <p:cNvPr id="6" name="TextBox 5"/>
          <p:cNvSpPr txBox="1"/>
          <p:nvPr/>
        </p:nvSpPr>
        <p:spPr>
          <a:xfrm>
            <a:off x="432372" y="1891396"/>
            <a:ext cx="3634328" cy="1477328"/>
          </a:xfrm>
          <a:prstGeom prst="rect">
            <a:avLst/>
          </a:prstGeom>
          <a:noFill/>
        </p:spPr>
        <p:txBody>
          <a:bodyPr wrap="none" rtlCol="0">
            <a:spAutoFit/>
          </a:bodyPr>
          <a:lstStyle/>
          <a:p>
            <a:pPr marL="342900" indent="-342900">
              <a:buFont typeface="+mj-lt"/>
              <a:buAutoNum type="arabicPeriod"/>
            </a:pPr>
            <a:r>
              <a:rPr lang="en-US" dirty="0" smtClean="0"/>
              <a:t>Four rows three columns</a:t>
            </a:r>
          </a:p>
          <a:p>
            <a:pPr marL="342900" indent="-342900">
              <a:buFont typeface="+mj-lt"/>
              <a:buAutoNum type="arabicPeriod"/>
            </a:pPr>
            <a:r>
              <a:rPr lang="en-US" dirty="0" smtClean="0"/>
              <a:t>Column 0 : identity permutation</a:t>
            </a:r>
          </a:p>
          <a:p>
            <a:pPr marL="342900" indent="-342900">
              <a:buFont typeface="+mj-lt"/>
              <a:buAutoNum type="arabicPeriod"/>
            </a:pPr>
            <a:r>
              <a:rPr lang="en-US" dirty="0" smtClean="0"/>
              <a:t>Column I : Flip </a:t>
            </a:r>
            <a:r>
              <a:rPr lang="en-US" dirty="0" err="1" smtClean="0"/>
              <a:t>i</a:t>
            </a:r>
            <a:r>
              <a:rPr lang="en-US" baseline="30000" dirty="0" err="1" smtClean="0"/>
              <a:t>th</a:t>
            </a:r>
            <a:r>
              <a:rPr lang="en-US" dirty="0" smtClean="0"/>
              <a:t>  bit of the index</a:t>
            </a:r>
          </a:p>
          <a:p>
            <a:r>
              <a:rPr lang="en-US" dirty="0" smtClean="0"/>
              <a:t>From </a:t>
            </a:r>
            <a:r>
              <a:rPr lang="en-US" dirty="0" err="1" smtClean="0"/>
              <a:t>msb</a:t>
            </a:r>
            <a:r>
              <a:rPr lang="en-US" dirty="0" smtClean="0"/>
              <a:t/>
            </a:r>
            <a:br>
              <a:rPr lang="en-US" dirty="0" smtClean="0"/>
            </a:br>
            <a:r>
              <a:rPr lang="en-US" dirty="0" smtClean="0"/>
              <a:t> </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431534127"/>
              </p:ext>
            </p:extLst>
          </p:nvPr>
        </p:nvGraphicFramePr>
        <p:xfrm>
          <a:off x="432372" y="3878501"/>
          <a:ext cx="817454" cy="2469590"/>
        </p:xfrm>
        <a:graphic>
          <a:graphicData uri="http://schemas.openxmlformats.org/drawingml/2006/table">
            <a:tbl>
              <a:tblPr firstRow="1" bandRow="1">
                <a:tableStyleId>{5C22544A-7EE6-4342-B048-85BDC9FD1C3A}</a:tableStyleId>
              </a:tblPr>
              <a:tblGrid>
                <a:gridCol w="817454"/>
              </a:tblGrid>
              <a:tr h="493918">
                <a:tc>
                  <a:txBody>
                    <a:bodyPr/>
                    <a:lstStyle/>
                    <a:p>
                      <a:endParaRPr lang="en-US" dirty="0"/>
                    </a:p>
                  </a:txBody>
                  <a:tcPr/>
                </a:tc>
              </a:tr>
              <a:tr h="493918">
                <a:tc>
                  <a:txBody>
                    <a:bodyPr/>
                    <a:lstStyle/>
                    <a:p>
                      <a:pPr algn="ctr"/>
                      <a:r>
                        <a:rPr lang="en-US" dirty="0" smtClean="0"/>
                        <a:t>0</a:t>
                      </a:r>
                      <a:endParaRPr lang="en-US" dirty="0"/>
                    </a:p>
                  </a:txBody>
                  <a:tcPr/>
                </a:tc>
              </a:tr>
              <a:tr h="493918">
                <a:tc>
                  <a:txBody>
                    <a:bodyPr/>
                    <a:lstStyle/>
                    <a:p>
                      <a:pPr algn="ctr"/>
                      <a:r>
                        <a:rPr lang="en-US" dirty="0" smtClean="0"/>
                        <a:t>1</a:t>
                      </a:r>
                      <a:endParaRPr lang="en-US" dirty="0"/>
                    </a:p>
                  </a:txBody>
                  <a:tcPr/>
                </a:tc>
              </a:tr>
              <a:tr h="493918">
                <a:tc>
                  <a:txBody>
                    <a:bodyPr/>
                    <a:lstStyle/>
                    <a:p>
                      <a:pPr algn="ctr"/>
                      <a:r>
                        <a:rPr lang="en-US" dirty="0" smtClean="0"/>
                        <a:t>2</a:t>
                      </a:r>
                      <a:endParaRPr lang="en-US" dirty="0"/>
                    </a:p>
                  </a:txBody>
                  <a:tcPr/>
                </a:tc>
              </a:tr>
              <a:tr h="493918">
                <a:tc>
                  <a:txBody>
                    <a:bodyPr/>
                    <a:lstStyle/>
                    <a:p>
                      <a:pPr algn="ctr"/>
                      <a:r>
                        <a:rPr lang="en-US" dirty="0" smtClean="0"/>
                        <a:t>3</a:t>
                      </a:r>
                      <a:endParaRPr lang="en-US"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799697389"/>
              </p:ext>
            </p:extLst>
          </p:nvPr>
        </p:nvGraphicFramePr>
        <p:xfrm>
          <a:off x="2024550" y="3899498"/>
          <a:ext cx="817454" cy="2469590"/>
        </p:xfrm>
        <a:graphic>
          <a:graphicData uri="http://schemas.openxmlformats.org/drawingml/2006/table">
            <a:tbl>
              <a:tblPr firstRow="1" bandRow="1">
                <a:tableStyleId>{5C22544A-7EE6-4342-B048-85BDC9FD1C3A}</a:tableStyleId>
              </a:tblPr>
              <a:tblGrid>
                <a:gridCol w="817454"/>
              </a:tblGrid>
              <a:tr h="493918">
                <a:tc>
                  <a:txBody>
                    <a:bodyPr/>
                    <a:lstStyle/>
                    <a:p>
                      <a:endParaRPr lang="en-US" dirty="0"/>
                    </a:p>
                  </a:txBody>
                  <a:tcPr/>
                </a:tc>
              </a:tr>
              <a:tr h="493918">
                <a:tc>
                  <a:txBody>
                    <a:bodyPr/>
                    <a:lstStyle/>
                    <a:p>
                      <a:pPr algn="ctr"/>
                      <a:r>
                        <a:rPr lang="en-US" dirty="0" smtClean="0"/>
                        <a:t>00</a:t>
                      </a:r>
                      <a:endParaRPr lang="en-US" dirty="0"/>
                    </a:p>
                  </a:txBody>
                  <a:tcPr/>
                </a:tc>
              </a:tr>
              <a:tr h="493918">
                <a:tc>
                  <a:txBody>
                    <a:bodyPr/>
                    <a:lstStyle/>
                    <a:p>
                      <a:pPr algn="ctr"/>
                      <a:r>
                        <a:rPr lang="en-US" dirty="0" smtClean="0"/>
                        <a:t>01</a:t>
                      </a:r>
                      <a:endParaRPr lang="en-US" dirty="0"/>
                    </a:p>
                  </a:txBody>
                  <a:tcPr/>
                </a:tc>
              </a:tr>
              <a:tr h="493918">
                <a:tc>
                  <a:txBody>
                    <a:bodyPr/>
                    <a:lstStyle/>
                    <a:p>
                      <a:pPr algn="ctr"/>
                      <a:r>
                        <a:rPr lang="en-US" dirty="0" smtClean="0"/>
                        <a:t>10</a:t>
                      </a:r>
                      <a:endParaRPr lang="en-US" dirty="0"/>
                    </a:p>
                  </a:txBody>
                  <a:tcPr/>
                </a:tc>
              </a:tr>
              <a:tr h="493918">
                <a:tc>
                  <a:txBody>
                    <a:bodyPr/>
                    <a:lstStyle/>
                    <a:p>
                      <a:pPr algn="ctr"/>
                      <a:r>
                        <a:rPr lang="en-US" dirty="0" smtClean="0"/>
                        <a:t>11</a:t>
                      </a:r>
                      <a:endParaRPr lang="en-US"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06583824"/>
              </p:ext>
            </p:extLst>
          </p:nvPr>
        </p:nvGraphicFramePr>
        <p:xfrm>
          <a:off x="3657973" y="3904427"/>
          <a:ext cx="817454" cy="2469590"/>
        </p:xfrm>
        <a:graphic>
          <a:graphicData uri="http://schemas.openxmlformats.org/drawingml/2006/table">
            <a:tbl>
              <a:tblPr firstRow="1" bandRow="1">
                <a:tableStyleId>{5C22544A-7EE6-4342-B048-85BDC9FD1C3A}</a:tableStyleId>
              </a:tblPr>
              <a:tblGrid>
                <a:gridCol w="817454"/>
              </a:tblGrid>
              <a:tr h="493918">
                <a:tc>
                  <a:txBody>
                    <a:bodyPr/>
                    <a:lstStyle/>
                    <a:p>
                      <a:endParaRPr lang="en-US" dirty="0"/>
                    </a:p>
                  </a:txBody>
                  <a:tcPr/>
                </a:tc>
              </a:tr>
              <a:tr h="493918">
                <a:tc>
                  <a:txBody>
                    <a:bodyPr/>
                    <a:lstStyle/>
                    <a:p>
                      <a:pPr algn="ctr"/>
                      <a:r>
                        <a:rPr lang="en-US" dirty="0" smtClean="0"/>
                        <a:t>01</a:t>
                      </a:r>
                      <a:endParaRPr lang="en-US" dirty="0"/>
                    </a:p>
                  </a:txBody>
                  <a:tcPr/>
                </a:tc>
              </a:tr>
              <a:tr h="493918">
                <a:tc>
                  <a:txBody>
                    <a:bodyPr/>
                    <a:lstStyle/>
                    <a:p>
                      <a:pPr algn="ctr"/>
                      <a:r>
                        <a:rPr lang="en-US" dirty="0" smtClean="0"/>
                        <a:t>00</a:t>
                      </a:r>
                      <a:endParaRPr lang="en-US" dirty="0"/>
                    </a:p>
                  </a:txBody>
                  <a:tcPr/>
                </a:tc>
              </a:tr>
              <a:tr h="493918">
                <a:tc>
                  <a:txBody>
                    <a:bodyPr/>
                    <a:lstStyle/>
                    <a:p>
                      <a:pPr algn="ctr"/>
                      <a:r>
                        <a:rPr lang="en-US" dirty="0" smtClean="0"/>
                        <a:t>11</a:t>
                      </a:r>
                      <a:endParaRPr lang="en-US" dirty="0"/>
                    </a:p>
                  </a:txBody>
                  <a:tcPr/>
                </a:tc>
              </a:tr>
              <a:tr h="493918">
                <a:tc>
                  <a:txBody>
                    <a:bodyPr/>
                    <a:lstStyle/>
                    <a:p>
                      <a:pPr algn="ctr"/>
                      <a:r>
                        <a:rPr lang="en-US" dirty="0" smtClean="0"/>
                        <a:t>10</a:t>
                      </a:r>
                      <a:endParaRPr lang="en-US"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377706775"/>
              </p:ext>
            </p:extLst>
          </p:nvPr>
        </p:nvGraphicFramePr>
        <p:xfrm>
          <a:off x="5250151" y="3857504"/>
          <a:ext cx="817454" cy="2469590"/>
        </p:xfrm>
        <a:graphic>
          <a:graphicData uri="http://schemas.openxmlformats.org/drawingml/2006/table">
            <a:tbl>
              <a:tblPr firstRow="1" bandRow="1">
                <a:tableStyleId>{5C22544A-7EE6-4342-B048-85BDC9FD1C3A}</a:tableStyleId>
              </a:tblPr>
              <a:tblGrid>
                <a:gridCol w="817454"/>
              </a:tblGrid>
              <a:tr h="493918">
                <a:tc>
                  <a:txBody>
                    <a:bodyPr/>
                    <a:lstStyle/>
                    <a:p>
                      <a:endParaRPr lang="en-US" dirty="0"/>
                    </a:p>
                  </a:txBody>
                  <a:tcPr/>
                </a:tc>
              </a:tr>
              <a:tr h="493918">
                <a:tc>
                  <a:txBody>
                    <a:bodyPr/>
                    <a:lstStyle/>
                    <a:p>
                      <a:pPr algn="ctr"/>
                      <a:r>
                        <a:rPr lang="en-US" dirty="0" smtClean="0"/>
                        <a:t>1</a:t>
                      </a:r>
                      <a:endParaRPr lang="en-US" dirty="0"/>
                    </a:p>
                  </a:txBody>
                  <a:tcPr/>
                </a:tc>
              </a:tr>
              <a:tr h="493918">
                <a:tc>
                  <a:txBody>
                    <a:bodyPr/>
                    <a:lstStyle/>
                    <a:p>
                      <a:pPr algn="ctr"/>
                      <a:r>
                        <a:rPr lang="en-US" dirty="0" smtClean="0"/>
                        <a:t>0</a:t>
                      </a:r>
                      <a:endParaRPr lang="en-US" dirty="0"/>
                    </a:p>
                  </a:txBody>
                  <a:tcPr/>
                </a:tc>
              </a:tr>
              <a:tr h="493918">
                <a:tc>
                  <a:txBody>
                    <a:bodyPr/>
                    <a:lstStyle/>
                    <a:p>
                      <a:pPr algn="ctr"/>
                      <a:r>
                        <a:rPr lang="en-US" dirty="0" smtClean="0"/>
                        <a:t>3</a:t>
                      </a:r>
                      <a:endParaRPr lang="en-US" dirty="0"/>
                    </a:p>
                  </a:txBody>
                  <a:tcPr/>
                </a:tc>
              </a:tr>
              <a:tr h="493918">
                <a:tc>
                  <a:txBody>
                    <a:bodyPr/>
                    <a:lstStyle/>
                    <a:p>
                      <a:pPr algn="ctr"/>
                      <a:r>
                        <a:rPr lang="en-US" dirty="0" smtClean="0"/>
                        <a:t>2</a:t>
                      </a:r>
                      <a:endParaRPr lang="en-US" dirty="0"/>
                    </a:p>
                  </a:txBody>
                  <a:tcPr/>
                </a:tc>
              </a:tr>
            </a:tbl>
          </a:graphicData>
        </a:graphic>
      </p:graphicFrame>
      <p:cxnSp>
        <p:nvCxnSpPr>
          <p:cNvPr id="18" name="Straight Arrow Connector 17"/>
          <p:cNvCxnSpPr>
            <a:stCxn id="9" idx="3"/>
            <a:endCxn id="12" idx="1"/>
          </p:cNvCxnSpPr>
          <p:nvPr/>
        </p:nvCxnSpPr>
        <p:spPr>
          <a:xfrm>
            <a:off x="1249826" y="5113296"/>
            <a:ext cx="774724" cy="209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2" idx="3"/>
            <a:endCxn id="15" idx="1"/>
          </p:cNvCxnSpPr>
          <p:nvPr/>
        </p:nvCxnSpPr>
        <p:spPr>
          <a:xfrm>
            <a:off x="2842004" y="5134293"/>
            <a:ext cx="815969" cy="49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4475427" y="5092299"/>
            <a:ext cx="774724" cy="209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836890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Recovering from </a:t>
            </a:r>
            <a:r>
              <a:rPr lang="en-US" sz="2800" dirty="0" smtClean="0">
                <a:solidFill>
                  <a:schemeClr val="bg1"/>
                </a:solidFill>
              </a:rPr>
              <a:t>single failures</a:t>
            </a:r>
            <a:endParaRPr lang="en-US" sz="2800" dirty="0">
              <a:solidFill>
                <a:schemeClr val="bg1"/>
              </a:solidFill>
            </a:endParaRPr>
          </a:p>
        </p:txBody>
      </p:sp>
      <p:sp>
        <p:nvSpPr>
          <p:cNvPr id="5" name="Title 3"/>
          <p:cNvSpPr txBox="1">
            <a:spLocks/>
          </p:cNvSpPr>
          <p:nvPr/>
        </p:nvSpPr>
        <p:spPr>
          <a:xfrm>
            <a:off x="0" y="0"/>
            <a:ext cx="9144000" cy="788737"/>
          </a:xfrm>
          <a:prstGeom prst="rect">
            <a:avLst/>
          </a:prstGeom>
          <a:solidFill>
            <a:srgbClr val="3366FF"/>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dirty="0" err="1" smtClean="0">
                <a:solidFill>
                  <a:schemeClr val="bg1"/>
                </a:solidFill>
              </a:rPr>
              <a:t>ZigZag</a:t>
            </a:r>
            <a:r>
              <a:rPr lang="en-US" sz="2800" dirty="0" smtClean="0">
                <a:solidFill>
                  <a:schemeClr val="bg1"/>
                </a:solidFill>
              </a:rPr>
              <a:t> Codes</a:t>
            </a:r>
            <a:endParaRPr lang="en-US" sz="2800" dirty="0">
              <a:solidFill>
                <a:schemeClr val="bg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4066130575"/>
              </p:ext>
            </p:extLst>
          </p:nvPr>
        </p:nvGraphicFramePr>
        <p:xfrm>
          <a:off x="3931885" y="864936"/>
          <a:ext cx="4904724" cy="2615752"/>
        </p:xfrm>
        <a:graphic>
          <a:graphicData uri="http://schemas.openxmlformats.org/drawingml/2006/table">
            <a:tbl>
              <a:tblPr firstRow="1" bandRow="1">
                <a:tableStyleId>{5C22544A-7EE6-4342-B048-85BDC9FD1C3A}</a:tableStyleId>
              </a:tblPr>
              <a:tblGrid>
                <a:gridCol w="817454"/>
                <a:gridCol w="817454"/>
                <a:gridCol w="817454"/>
                <a:gridCol w="817454"/>
                <a:gridCol w="817454"/>
                <a:gridCol w="817454"/>
              </a:tblGrid>
              <a:tr h="493918">
                <a:tc>
                  <a:txBody>
                    <a:bodyPr/>
                    <a:lstStyle/>
                    <a:p>
                      <a:endParaRPr lang="en-US" dirty="0"/>
                    </a:p>
                  </a:txBody>
                  <a:tcPr/>
                </a:tc>
                <a:tc>
                  <a:txBody>
                    <a:bodyPr/>
                    <a:lstStyle/>
                    <a:p>
                      <a:r>
                        <a:rPr lang="en-US" dirty="0" smtClean="0"/>
                        <a:t>Node-0</a:t>
                      </a:r>
                      <a:endParaRPr lang="en-US" dirty="0"/>
                    </a:p>
                  </a:txBody>
                  <a:tcPr/>
                </a:tc>
                <a:tc>
                  <a:txBody>
                    <a:bodyPr/>
                    <a:lstStyle/>
                    <a:p>
                      <a:r>
                        <a:rPr lang="en-US" dirty="0" smtClean="0"/>
                        <a:t>Node-1</a:t>
                      </a:r>
                      <a:endParaRPr lang="en-US" dirty="0"/>
                    </a:p>
                  </a:txBody>
                  <a:tcPr/>
                </a:tc>
                <a:tc>
                  <a:txBody>
                    <a:bodyPr/>
                    <a:lstStyle/>
                    <a:p>
                      <a:r>
                        <a:rPr lang="en-US" dirty="0" smtClean="0"/>
                        <a:t>Node-2</a:t>
                      </a:r>
                      <a:endParaRPr lang="en-US" dirty="0"/>
                    </a:p>
                  </a:txBody>
                  <a:tcPr/>
                </a:tc>
                <a:tc>
                  <a:txBody>
                    <a:bodyPr/>
                    <a:lstStyle/>
                    <a:p>
                      <a:r>
                        <a:rPr lang="en-US" dirty="0" smtClean="0"/>
                        <a:t>Row sum</a:t>
                      </a:r>
                      <a:endParaRPr lang="en-US" dirty="0"/>
                    </a:p>
                  </a:txBody>
                  <a:tcPr/>
                </a:tc>
                <a:tc>
                  <a:txBody>
                    <a:bodyPr/>
                    <a:lstStyle/>
                    <a:p>
                      <a:r>
                        <a:rPr lang="en-US" dirty="0" err="1" smtClean="0"/>
                        <a:t>ZigZag</a:t>
                      </a:r>
                      <a:r>
                        <a:rPr lang="en-US" dirty="0" smtClean="0"/>
                        <a:t> sum</a:t>
                      </a:r>
                      <a:endParaRPr lang="en-US" dirty="0"/>
                    </a:p>
                  </a:txBody>
                  <a:tcPr/>
                </a:tc>
              </a:tr>
              <a:tr h="493918">
                <a:tc>
                  <a:txBody>
                    <a:bodyPr/>
                    <a:lstStyle/>
                    <a:p>
                      <a:pPr algn="ctr"/>
                      <a:r>
                        <a:rPr lang="en-US" dirty="0" smtClean="0"/>
                        <a:t>0</a:t>
                      </a:r>
                      <a:endParaRPr lang="en-US" dirty="0"/>
                    </a:p>
                  </a:txBody>
                  <a:tcPr/>
                </a:tc>
                <a:tc>
                  <a:txBody>
                    <a:bodyPr/>
                    <a:lstStyle/>
                    <a:p>
                      <a:pPr algn="ctr"/>
                      <a:r>
                        <a:rPr lang="en-US" dirty="0" smtClean="0"/>
                        <a:t>0</a:t>
                      </a:r>
                    </a:p>
                  </a:txBody>
                  <a:tcPr/>
                </a:tc>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endParaRPr lang="en-US" dirty="0"/>
                    </a:p>
                  </a:txBody>
                  <a:tcPr/>
                </a:tc>
                <a:tc>
                  <a:txBody>
                    <a:bodyPr/>
                    <a:lstStyle/>
                    <a:p>
                      <a:pPr algn="ctr"/>
                      <a:endParaRPr lang="en-US" dirty="0"/>
                    </a:p>
                  </a:txBody>
                  <a:tcPr/>
                </a:tc>
              </a:tr>
              <a:tr h="493918">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0</a:t>
                      </a:r>
                      <a:endParaRPr lang="en-US" dirty="0"/>
                    </a:p>
                  </a:txBody>
                  <a:tcPr/>
                </a:tc>
                <a:tc>
                  <a:txBody>
                    <a:bodyPr/>
                    <a:lstStyle/>
                    <a:p>
                      <a:pPr algn="ctr"/>
                      <a:endParaRPr lang="en-US" dirty="0" smtClean="0"/>
                    </a:p>
                  </a:txBody>
                  <a:tcPr/>
                </a:tc>
                <a:tc>
                  <a:txBody>
                    <a:bodyPr/>
                    <a:lstStyle/>
                    <a:p>
                      <a:pPr algn="ctr"/>
                      <a:endParaRPr lang="en-US" dirty="0"/>
                    </a:p>
                  </a:txBody>
                  <a:tcPr/>
                </a:tc>
              </a:tr>
              <a:tr h="493918">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3</a:t>
                      </a:r>
                      <a:endParaRPr lang="en-US" dirty="0"/>
                    </a:p>
                  </a:txBody>
                  <a:tcPr/>
                </a:tc>
                <a:tc>
                  <a:txBody>
                    <a:bodyPr/>
                    <a:lstStyle/>
                    <a:p>
                      <a:pPr algn="ctr"/>
                      <a:endParaRPr lang="en-US" dirty="0"/>
                    </a:p>
                  </a:txBody>
                  <a:tcPr/>
                </a:tc>
                <a:tc>
                  <a:txBody>
                    <a:bodyPr/>
                    <a:lstStyle/>
                    <a:p>
                      <a:pPr algn="ctr"/>
                      <a:endParaRPr lang="en-US" dirty="0"/>
                    </a:p>
                  </a:txBody>
                  <a:tcPr/>
                </a:tc>
              </a:tr>
              <a:tr h="493918">
                <a:tc>
                  <a:txBody>
                    <a:bodyPr/>
                    <a:lstStyle/>
                    <a:p>
                      <a:pPr algn="ctr"/>
                      <a:r>
                        <a:rPr lang="en-US" dirty="0" smtClean="0"/>
                        <a:t>3</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sp>
        <p:nvSpPr>
          <p:cNvPr id="3" name="TextBox 2"/>
          <p:cNvSpPr txBox="1"/>
          <p:nvPr/>
        </p:nvSpPr>
        <p:spPr>
          <a:xfrm>
            <a:off x="432372" y="1243216"/>
            <a:ext cx="1486592" cy="369332"/>
          </a:xfrm>
          <a:prstGeom prst="rect">
            <a:avLst/>
          </a:prstGeom>
          <a:noFill/>
        </p:spPr>
        <p:txBody>
          <a:bodyPr wrap="none" rtlCol="0">
            <a:spAutoFit/>
          </a:bodyPr>
          <a:lstStyle/>
          <a:p>
            <a:r>
              <a:rPr lang="en-US" b="1" dirty="0" smtClean="0"/>
              <a:t>Permutations</a:t>
            </a:r>
            <a:endParaRPr lang="en-US" b="1" dirty="0"/>
          </a:p>
        </p:txBody>
      </p:sp>
      <p:sp>
        <p:nvSpPr>
          <p:cNvPr id="6" name="TextBox 5"/>
          <p:cNvSpPr txBox="1"/>
          <p:nvPr/>
        </p:nvSpPr>
        <p:spPr>
          <a:xfrm>
            <a:off x="432372" y="1891396"/>
            <a:ext cx="3634328" cy="1477328"/>
          </a:xfrm>
          <a:prstGeom prst="rect">
            <a:avLst/>
          </a:prstGeom>
          <a:noFill/>
        </p:spPr>
        <p:txBody>
          <a:bodyPr wrap="none" rtlCol="0">
            <a:spAutoFit/>
          </a:bodyPr>
          <a:lstStyle/>
          <a:p>
            <a:pPr marL="342900" indent="-342900">
              <a:buFont typeface="+mj-lt"/>
              <a:buAutoNum type="arabicPeriod"/>
            </a:pPr>
            <a:r>
              <a:rPr lang="en-US" dirty="0" smtClean="0"/>
              <a:t>Four rows three columns</a:t>
            </a:r>
          </a:p>
          <a:p>
            <a:pPr marL="342900" indent="-342900">
              <a:buFont typeface="+mj-lt"/>
              <a:buAutoNum type="arabicPeriod"/>
            </a:pPr>
            <a:r>
              <a:rPr lang="en-US" dirty="0" smtClean="0"/>
              <a:t>Column 0 : identity permutation</a:t>
            </a:r>
          </a:p>
          <a:p>
            <a:pPr marL="342900" indent="-342900">
              <a:buFont typeface="+mj-lt"/>
              <a:buAutoNum type="arabicPeriod"/>
            </a:pPr>
            <a:r>
              <a:rPr lang="en-US" dirty="0" smtClean="0"/>
              <a:t>Column I : Flip </a:t>
            </a:r>
            <a:r>
              <a:rPr lang="en-US" dirty="0" err="1" smtClean="0"/>
              <a:t>i</a:t>
            </a:r>
            <a:r>
              <a:rPr lang="en-US" baseline="30000" dirty="0" err="1" smtClean="0"/>
              <a:t>th</a:t>
            </a:r>
            <a:r>
              <a:rPr lang="en-US" dirty="0" smtClean="0"/>
              <a:t>  bit of the index</a:t>
            </a:r>
          </a:p>
          <a:p>
            <a:r>
              <a:rPr lang="en-US" dirty="0" smtClean="0"/>
              <a:t>From </a:t>
            </a:r>
            <a:r>
              <a:rPr lang="en-US" dirty="0" err="1" smtClean="0"/>
              <a:t>msb</a:t>
            </a:r>
            <a:r>
              <a:rPr lang="en-US" dirty="0" smtClean="0"/>
              <a:t/>
            </a:r>
            <a:br>
              <a:rPr lang="en-US" dirty="0" smtClean="0"/>
            </a:br>
            <a:r>
              <a:rPr lang="en-US" dirty="0" smtClean="0"/>
              <a:t> </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082930814"/>
              </p:ext>
            </p:extLst>
          </p:nvPr>
        </p:nvGraphicFramePr>
        <p:xfrm>
          <a:off x="432372" y="3878501"/>
          <a:ext cx="817454" cy="2469590"/>
        </p:xfrm>
        <a:graphic>
          <a:graphicData uri="http://schemas.openxmlformats.org/drawingml/2006/table">
            <a:tbl>
              <a:tblPr firstRow="1" bandRow="1">
                <a:tableStyleId>{5C22544A-7EE6-4342-B048-85BDC9FD1C3A}</a:tableStyleId>
              </a:tblPr>
              <a:tblGrid>
                <a:gridCol w="817454"/>
              </a:tblGrid>
              <a:tr h="493918">
                <a:tc>
                  <a:txBody>
                    <a:bodyPr/>
                    <a:lstStyle/>
                    <a:p>
                      <a:endParaRPr lang="en-US" dirty="0"/>
                    </a:p>
                  </a:txBody>
                  <a:tcPr/>
                </a:tc>
              </a:tr>
              <a:tr h="493918">
                <a:tc>
                  <a:txBody>
                    <a:bodyPr/>
                    <a:lstStyle/>
                    <a:p>
                      <a:pPr algn="ctr"/>
                      <a:r>
                        <a:rPr lang="en-US" dirty="0" smtClean="0"/>
                        <a:t>0</a:t>
                      </a:r>
                      <a:endParaRPr lang="en-US" dirty="0"/>
                    </a:p>
                  </a:txBody>
                  <a:tcPr/>
                </a:tc>
              </a:tr>
              <a:tr h="493918">
                <a:tc>
                  <a:txBody>
                    <a:bodyPr/>
                    <a:lstStyle/>
                    <a:p>
                      <a:pPr algn="ctr"/>
                      <a:r>
                        <a:rPr lang="en-US" dirty="0" smtClean="0"/>
                        <a:t>1</a:t>
                      </a:r>
                      <a:endParaRPr lang="en-US" dirty="0"/>
                    </a:p>
                  </a:txBody>
                  <a:tcPr/>
                </a:tc>
              </a:tr>
              <a:tr h="493918">
                <a:tc>
                  <a:txBody>
                    <a:bodyPr/>
                    <a:lstStyle/>
                    <a:p>
                      <a:pPr algn="ctr"/>
                      <a:r>
                        <a:rPr lang="en-US" dirty="0" smtClean="0"/>
                        <a:t>2</a:t>
                      </a:r>
                      <a:endParaRPr lang="en-US" dirty="0"/>
                    </a:p>
                  </a:txBody>
                  <a:tcPr/>
                </a:tc>
              </a:tr>
              <a:tr h="493918">
                <a:tc>
                  <a:txBody>
                    <a:bodyPr/>
                    <a:lstStyle/>
                    <a:p>
                      <a:pPr algn="ctr"/>
                      <a:r>
                        <a:rPr lang="en-US" dirty="0" smtClean="0"/>
                        <a:t>3</a:t>
                      </a:r>
                      <a:endParaRPr lang="en-US"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996704200"/>
              </p:ext>
            </p:extLst>
          </p:nvPr>
        </p:nvGraphicFramePr>
        <p:xfrm>
          <a:off x="2024550" y="3899498"/>
          <a:ext cx="817454" cy="2469590"/>
        </p:xfrm>
        <a:graphic>
          <a:graphicData uri="http://schemas.openxmlformats.org/drawingml/2006/table">
            <a:tbl>
              <a:tblPr firstRow="1" bandRow="1">
                <a:tableStyleId>{5C22544A-7EE6-4342-B048-85BDC9FD1C3A}</a:tableStyleId>
              </a:tblPr>
              <a:tblGrid>
                <a:gridCol w="817454"/>
              </a:tblGrid>
              <a:tr h="493918">
                <a:tc>
                  <a:txBody>
                    <a:bodyPr/>
                    <a:lstStyle/>
                    <a:p>
                      <a:endParaRPr lang="en-US" dirty="0"/>
                    </a:p>
                  </a:txBody>
                  <a:tcPr/>
                </a:tc>
              </a:tr>
              <a:tr h="493918">
                <a:tc>
                  <a:txBody>
                    <a:bodyPr/>
                    <a:lstStyle/>
                    <a:p>
                      <a:pPr algn="ctr"/>
                      <a:r>
                        <a:rPr lang="en-US" dirty="0" smtClean="0"/>
                        <a:t>00</a:t>
                      </a:r>
                      <a:endParaRPr lang="en-US" dirty="0"/>
                    </a:p>
                  </a:txBody>
                  <a:tcPr/>
                </a:tc>
              </a:tr>
              <a:tr h="493918">
                <a:tc>
                  <a:txBody>
                    <a:bodyPr/>
                    <a:lstStyle/>
                    <a:p>
                      <a:pPr algn="ctr"/>
                      <a:r>
                        <a:rPr lang="en-US" dirty="0" smtClean="0"/>
                        <a:t>01</a:t>
                      </a:r>
                      <a:endParaRPr lang="en-US" dirty="0"/>
                    </a:p>
                  </a:txBody>
                  <a:tcPr/>
                </a:tc>
              </a:tr>
              <a:tr h="493918">
                <a:tc>
                  <a:txBody>
                    <a:bodyPr/>
                    <a:lstStyle/>
                    <a:p>
                      <a:pPr algn="ctr"/>
                      <a:r>
                        <a:rPr lang="en-US" dirty="0" smtClean="0"/>
                        <a:t>10</a:t>
                      </a:r>
                      <a:endParaRPr lang="en-US" dirty="0"/>
                    </a:p>
                  </a:txBody>
                  <a:tcPr/>
                </a:tc>
              </a:tr>
              <a:tr h="493918">
                <a:tc>
                  <a:txBody>
                    <a:bodyPr/>
                    <a:lstStyle/>
                    <a:p>
                      <a:pPr algn="ctr"/>
                      <a:r>
                        <a:rPr lang="en-US" dirty="0" smtClean="0"/>
                        <a:t>11</a:t>
                      </a:r>
                      <a:endParaRPr lang="en-US"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653214250"/>
              </p:ext>
            </p:extLst>
          </p:nvPr>
        </p:nvGraphicFramePr>
        <p:xfrm>
          <a:off x="3657973" y="3904427"/>
          <a:ext cx="817454" cy="2469590"/>
        </p:xfrm>
        <a:graphic>
          <a:graphicData uri="http://schemas.openxmlformats.org/drawingml/2006/table">
            <a:tbl>
              <a:tblPr firstRow="1" bandRow="1">
                <a:tableStyleId>{5C22544A-7EE6-4342-B048-85BDC9FD1C3A}</a:tableStyleId>
              </a:tblPr>
              <a:tblGrid>
                <a:gridCol w="817454"/>
              </a:tblGrid>
              <a:tr h="493918">
                <a:tc>
                  <a:txBody>
                    <a:bodyPr/>
                    <a:lstStyle/>
                    <a:p>
                      <a:endParaRPr lang="en-US" dirty="0"/>
                    </a:p>
                  </a:txBody>
                  <a:tcPr/>
                </a:tc>
              </a:tr>
              <a:tr h="493918">
                <a:tc>
                  <a:txBody>
                    <a:bodyPr/>
                    <a:lstStyle/>
                    <a:p>
                      <a:pPr algn="ctr"/>
                      <a:r>
                        <a:rPr lang="en-US" dirty="0" smtClean="0"/>
                        <a:t>01</a:t>
                      </a:r>
                      <a:endParaRPr lang="en-US" dirty="0"/>
                    </a:p>
                  </a:txBody>
                  <a:tcPr/>
                </a:tc>
              </a:tr>
              <a:tr h="493918">
                <a:tc>
                  <a:txBody>
                    <a:bodyPr/>
                    <a:lstStyle/>
                    <a:p>
                      <a:pPr algn="ctr"/>
                      <a:r>
                        <a:rPr lang="en-US" dirty="0" smtClean="0"/>
                        <a:t>00</a:t>
                      </a:r>
                      <a:endParaRPr lang="en-US" dirty="0"/>
                    </a:p>
                  </a:txBody>
                  <a:tcPr/>
                </a:tc>
              </a:tr>
              <a:tr h="493918">
                <a:tc>
                  <a:txBody>
                    <a:bodyPr/>
                    <a:lstStyle/>
                    <a:p>
                      <a:pPr algn="ctr"/>
                      <a:r>
                        <a:rPr lang="en-US" dirty="0" smtClean="0"/>
                        <a:t>11</a:t>
                      </a:r>
                      <a:endParaRPr lang="en-US" dirty="0"/>
                    </a:p>
                  </a:txBody>
                  <a:tcPr/>
                </a:tc>
              </a:tr>
              <a:tr h="493918">
                <a:tc>
                  <a:txBody>
                    <a:bodyPr/>
                    <a:lstStyle/>
                    <a:p>
                      <a:pPr algn="ctr"/>
                      <a:r>
                        <a:rPr lang="en-US" dirty="0" smtClean="0"/>
                        <a:t>10</a:t>
                      </a:r>
                      <a:endParaRPr lang="en-US"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413767684"/>
              </p:ext>
            </p:extLst>
          </p:nvPr>
        </p:nvGraphicFramePr>
        <p:xfrm>
          <a:off x="5250151" y="3857504"/>
          <a:ext cx="817454" cy="2469590"/>
        </p:xfrm>
        <a:graphic>
          <a:graphicData uri="http://schemas.openxmlformats.org/drawingml/2006/table">
            <a:tbl>
              <a:tblPr firstRow="1" bandRow="1">
                <a:tableStyleId>{5C22544A-7EE6-4342-B048-85BDC9FD1C3A}</a:tableStyleId>
              </a:tblPr>
              <a:tblGrid>
                <a:gridCol w="817454"/>
              </a:tblGrid>
              <a:tr h="493918">
                <a:tc>
                  <a:txBody>
                    <a:bodyPr/>
                    <a:lstStyle/>
                    <a:p>
                      <a:endParaRPr lang="en-US" dirty="0"/>
                    </a:p>
                  </a:txBody>
                  <a:tcPr/>
                </a:tc>
              </a:tr>
              <a:tr h="493918">
                <a:tc>
                  <a:txBody>
                    <a:bodyPr/>
                    <a:lstStyle/>
                    <a:p>
                      <a:pPr algn="ctr"/>
                      <a:r>
                        <a:rPr lang="en-US" dirty="0" smtClean="0"/>
                        <a:t>1</a:t>
                      </a:r>
                      <a:endParaRPr lang="en-US" dirty="0"/>
                    </a:p>
                  </a:txBody>
                  <a:tcPr/>
                </a:tc>
              </a:tr>
              <a:tr h="493918">
                <a:tc>
                  <a:txBody>
                    <a:bodyPr/>
                    <a:lstStyle/>
                    <a:p>
                      <a:pPr algn="ctr"/>
                      <a:r>
                        <a:rPr lang="en-US" dirty="0" smtClean="0"/>
                        <a:t>0</a:t>
                      </a:r>
                      <a:endParaRPr lang="en-US" dirty="0"/>
                    </a:p>
                  </a:txBody>
                  <a:tcPr/>
                </a:tc>
              </a:tr>
              <a:tr h="493918">
                <a:tc>
                  <a:txBody>
                    <a:bodyPr/>
                    <a:lstStyle/>
                    <a:p>
                      <a:pPr algn="ctr"/>
                      <a:r>
                        <a:rPr lang="en-US" dirty="0" smtClean="0"/>
                        <a:t>3</a:t>
                      </a:r>
                      <a:endParaRPr lang="en-US" dirty="0"/>
                    </a:p>
                  </a:txBody>
                  <a:tcPr/>
                </a:tc>
              </a:tr>
              <a:tr h="493918">
                <a:tc>
                  <a:txBody>
                    <a:bodyPr/>
                    <a:lstStyle/>
                    <a:p>
                      <a:pPr algn="ctr"/>
                      <a:r>
                        <a:rPr lang="en-US" dirty="0" smtClean="0"/>
                        <a:t>2</a:t>
                      </a:r>
                      <a:endParaRPr lang="en-US" dirty="0"/>
                    </a:p>
                  </a:txBody>
                  <a:tcPr/>
                </a:tc>
              </a:tr>
            </a:tbl>
          </a:graphicData>
        </a:graphic>
      </p:graphicFrame>
      <p:cxnSp>
        <p:nvCxnSpPr>
          <p:cNvPr id="18" name="Straight Arrow Connector 17"/>
          <p:cNvCxnSpPr>
            <a:stCxn id="9" idx="3"/>
            <a:endCxn id="12" idx="1"/>
          </p:cNvCxnSpPr>
          <p:nvPr/>
        </p:nvCxnSpPr>
        <p:spPr>
          <a:xfrm>
            <a:off x="1249826" y="5113296"/>
            <a:ext cx="774724" cy="209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2" idx="3"/>
            <a:endCxn id="15" idx="1"/>
          </p:cNvCxnSpPr>
          <p:nvPr/>
        </p:nvCxnSpPr>
        <p:spPr>
          <a:xfrm>
            <a:off x="2842004" y="5134293"/>
            <a:ext cx="815969" cy="49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4475427" y="5092299"/>
            <a:ext cx="774724" cy="209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509569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Recovering from </a:t>
            </a:r>
            <a:r>
              <a:rPr lang="en-US" sz="2800" dirty="0" smtClean="0">
                <a:solidFill>
                  <a:schemeClr val="bg1"/>
                </a:solidFill>
              </a:rPr>
              <a:t>single failures</a:t>
            </a:r>
            <a:endParaRPr lang="en-US" sz="2800" dirty="0">
              <a:solidFill>
                <a:schemeClr val="bg1"/>
              </a:solidFill>
            </a:endParaRPr>
          </a:p>
        </p:txBody>
      </p:sp>
      <p:sp>
        <p:nvSpPr>
          <p:cNvPr id="5" name="Title 3"/>
          <p:cNvSpPr txBox="1">
            <a:spLocks/>
          </p:cNvSpPr>
          <p:nvPr/>
        </p:nvSpPr>
        <p:spPr>
          <a:xfrm>
            <a:off x="0" y="0"/>
            <a:ext cx="9144000" cy="788737"/>
          </a:xfrm>
          <a:prstGeom prst="rect">
            <a:avLst/>
          </a:prstGeom>
          <a:solidFill>
            <a:srgbClr val="3366FF"/>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dirty="0" err="1" smtClean="0">
                <a:solidFill>
                  <a:schemeClr val="bg1"/>
                </a:solidFill>
              </a:rPr>
              <a:t>ZigZag</a:t>
            </a:r>
            <a:r>
              <a:rPr lang="en-US" sz="2800" dirty="0" smtClean="0">
                <a:solidFill>
                  <a:schemeClr val="bg1"/>
                </a:solidFill>
              </a:rPr>
              <a:t> Codes</a:t>
            </a:r>
            <a:endParaRPr lang="en-US" sz="2800" dirty="0">
              <a:solidFill>
                <a:schemeClr val="bg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88234692"/>
              </p:ext>
            </p:extLst>
          </p:nvPr>
        </p:nvGraphicFramePr>
        <p:xfrm>
          <a:off x="256715" y="1027057"/>
          <a:ext cx="8660964" cy="2593615"/>
        </p:xfrm>
        <a:graphic>
          <a:graphicData uri="http://schemas.openxmlformats.org/drawingml/2006/table">
            <a:tbl>
              <a:tblPr firstRow="1" bandRow="1">
                <a:tableStyleId>{5C22544A-7EE6-4342-B048-85BDC9FD1C3A}</a:tableStyleId>
              </a:tblPr>
              <a:tblGrid>
                <a:gridCol w="1443494"/>
                <a:gridCol w="1443494"/>
                <a:gridCol w="1443494"/>
                <a:gridCol w="1443494"/>
                <a:gridCol w="1387197"/>
                <a:gridCol w="1499791"/>
              </a:tblGrid>
              <a:tr h="518723">
                <a:tc>
                  <a:txBody>
                    <a:bodyPr/>
                    <a:lstStyle/>
                    <a:p>
                      <a:endParaRPr lang="en-US" dirty="0"/>
                    </a:p>
                  </a:txBody>
                  <a:tcPr/>
                </a:tc>
                <a:tc>
                  <a:txBody>
                    <a:bodyPr/>
                    <a:lstStyle/>
                    <a:p>
                      <a:r>
                        <a:rPr lang="en-US" dirty="0" smtClean="0"/>
                        <a:t>Node-0</a:t>
                      </a:r>
                      <a:endParaRPr lang="en-US" dirty="0"/>
                    </a:p>
                  </a:txBody>
                  <a:tcPr/>
                </a:tc>
                <a:tc>
                  <a:txBody>
                    <a:bodyPr/>
                    <a:lstStyle/>
                    <a:p>
                      <a:r>
                        <a:rPr lang="en-US" dirty="0" smtClean="0"/>
                        <a:t>Node-1</a:t>
                      </a:r>
                      <a:endParaRPr lang="en-US" dirty="0"/>
                    </a:p>
                  </a:txBody>
                  <a:tcPr/>
                </a:tc>
                <a:tc>
                  <a:txBody>
                    <a:bodyPr/>
                    <a:lstStyle/>
                    <a:p>
                      <a:r>
                        <a:rPr lang="en-US" dirty="0" smtClean="0"/>
                        <a:t>Node-2</a:t>
                      </a:r>
                      <a:endParaRPr lang="en-US" dirty="0"/>
                    </a:p>
                  </a:txBody>
                  <a:tcPr/>
                </a:tc>
                <a:tc>
                  <a:txBody>
                    <a:bodyPr/>
                    <a:lstStyle/>
                    <a:p>
                      <a:r>
                        <a:rPr lang="en-US" dirty="0" smtClean="0"/>
                        <a:t>Row sum</a:t>
                      </a:r>
                      <a:endParaRPr lang="en-US" dirty="0"/>
                    </a:p>
                  </a:txBody>
                  <a:tcPr/>
                </a:tc>
                <a:tc>
                  <a:txBody>
                    <a:bodyPr/>
                    <a:lstStyle/>
                    <a:p>
                      <a:r>
                        <a:rPr lang="en-US" dirty="0" err="1" smtClean="0"/>
                        <a:t>ZigZag</a:t>
                      </a:r>
                      <a:r>
                        <a:rPr lang="en-US" dirty="0" smtClean="0"/>
                        <a:t> sum</a:t>
                      </a:r>
                      <a:endParaRPr lang="en-US" dirty="0"/>
                    </a:p>
                  </a:txBody>
                  <a:tcPr/>
                </a:tc>
              </a:tr>
              <a:tr h="518723">
                <a:tc>
                  <a:txBody>
                    <a:bodyPr/>
                    <a:lstStyle/>
                    <a:p>
                      <a:pPr algn="ctr"/>
                      <a:r>
                        <a:rPr lang="en-US" dirty="0" smtClean="0"/>
                        <a:t>0</a:t>
                      </a:r>
                      <a:endParaRPr lang="en-US" dirty="0"/>
                    </a:p>
                  </a:txBody>
                  <a:tcPr/>
                </a:tc>
                <a:tc>
                  <a:txBody>
                    <a:bodyPr/>
                    <a:lstStyle/>
                    <a:p>
                      <a:pPr algn="ctr"/>
                      <a:r>
                        <a:rPr lang="en-US" dirty="0" smtClean="0"/>
                        <a:t>m</a:t>
                      </a:r>
                    </a:p>
                  </a:txBody>
                  <a:tcPr/>
                </a:tc>
                <a:tc>
                  <a:txBody>
                    <a:bodyPr/>
                    <a:lstStyle/>
                    <a:p>
                      <a:pPr algn="ctr"/>
                      <a:r>
                        <a:rPr lang="en-US" dirty="0" smtClean="0"/>
                        <a:t>a</a:t>
                      </a:r>
                      <a:endParaRPr lang="en-US" dirty="0"/>
                    </a:p>
                  </a:txBody>
                  <a:tcPr/>
                </a:tc>
                <a:tc>
                  <a:txBody>
                    <a:bodyPr/>
                    <a:lstStyle/>
                    <a:p>
                      <a:pPr algn="ctr"/>
                      <a:r>
                        <a:rPr lang="en-US" dirty="0" smtClean="0"/>
                        <a:t>w</a:t>
                      </a:r>
                      <a:endParaRPr lang="en-US" dirty="0"/>
                    </a:p>
                  </a:txBody>
                  <a:tcPr/>
                </a:tc>
                <a:tc>
                  <a:txBody>
                    <a:bodyPr/>
                    <a:lstStyle/>
                    <a:p>
                      <a:pPr algn="ctr"/>
                      <a:r>
                        <a:rPr lang="en-US" dirty="0" err="1" smtClean="0"/>
                        <a:t>m+a+w</a:t>
                      </a:r>
                      <a:endParaRPr lang="en-US" dirty="0"/>
                    </a:p>
                  </a:txBody>
                  <a:tcPr/>
                </a:tc>
                <a:tc>
                  <a:txBody>
                    <a:bodyPr/>
                    <a:lstStyle/>
                    <a:p>
                      <a:pPr algn="ctr"/>
                      <a:r>
                        <a:rPr lang="en-US" dirty="0" smtClean="0"/>
                        <a:t>2m+c+2z</a:t>
                      </a:r>
                      <a:endParaRPr lang="en-US" dirty="0"/>
                    </a:p>
                  </a:txBody>
                  <a:tcPr/>
                </a:tc>
              </a:tr>
              <a:tr h="518723">
                <a:tc>
                  <a:txBody>
                    <a:bodyPr/>
                    <a:lstStyle/>
                    <a:p>
                      <a:pPr algn="ctr"/>
                      <a:r>
                        <a:rPr lang="en-US" dirty="0" smtClean="0"/>
                        <a:t>1</a:t>
                      </a:r>
                      <a:endParaRPr lang="en-US" dirty="0"/>
                    </a:p>
                  </a:txBody>
                  <a:tcPr/>
                </a:tc>
                <a:tc>
                  <a:txBody>
                    <a:bodyPr/>
                    <a:lstStyle/>
                    <a:p>
                      <a:pPr algn="ctr"/>
                      <a:r>
                        <a:rPr lang="en-US" dirty="0" smtClean="0"/>
                        <a:t>n</a:t>
                      </a:r>
                      <a:endParaRPr lang="en-US" dirty="0"/>
                    </a:p>
                  </a:txBody>
                  <a:tcPr/>
                </a:tc>
                <a:tc>
                  <a:txBody>
                    <a:bodyPr/>
                    <a:lstStyle/>
                    <a:p>
                      <a:pPr algn="ctr"/>
                      <a:r>
                        <a:rPr lang="en-US" dirty="0" smtClean="0"/>
                        <a:t>b</a:t>
                      </a:r>
                      <a:endParaRPr lang="en-US" dirty="0"/>
                    </a:p>
                  </a:txBody>
                  <a:tcPr/>
                </a:tc>
                <a:tc>
                  <a:txBody>
                    <a:bodyPr/>
                    <a:lstStyle/>
                    <a:p>
                      <a:pPr algn="ctr"/>
                      <a:r>
                        <a:rPr lang="en-US" dirty="0" smtClean="0"/>
                        <a:t>x</a:t>
                      </a:r>
                      <a:endParaRPr lang="en-US" dirty="0"/>
                    </a:p>
                  </a:txBody>
                  <a:tcPr/>
                </a:tc>
                <a:tc>
                  <a:txBody>
                    <a:bodyPr/>
                    <a:lstStyle/>
                    <a:p>
                      <a:pPr algn="ctr"/>
                      <a:r>
                        <a:rPr lang="en-US" dirty="0" err="1" smtClean="0"/>
                        <a:t>n+b+x</a:t>
                      </a:r>
                      <a:endParaRPr lang="en-US" dirty="0" smtClean="0"/>
                    </a:p>
                  </a:txBody>
                  <a:tcPr/>
                </a:tc>
                <a:tc>
                  <a:txBody>
                    <a:bodyPr/>
                    <a:lstStyle/>
                    <a:p>
                      <a:pPr algn="ctr"/>
                      <a:r>
                        <a:rPr lang="en-US" dirty="0" smtClean="0"/>
                        <a:t>2n+d+y</a:t>
                      </a:r>
                      <a:endParaRPr lang="en-US" dirty="0"/>
                    </a:p>
                  </a:txBody>
                  <a:tcPr/>
                </a:tc>
              </a:tr>
              <a:tr h="518723">
                <a:tc>
                  <a:txBody>
                    <a:bodyPr/>
                    <a:lstStyle/>
                    <a:p>
                      <a:pPr algn="ctr"/>
                      <a:r>
                        <a:rPr lang="en-US" dirty="0" smtClean="0"/>
                        <a:t>2</a:t>
                      </a:r>
                      <a:endParaRPr lang="en-US" dirty="0"/>
                    </a:p>
                  </a:txBody>
                  <a:tcPr/>
                </a:tc>
                <a:tc>
                  <a:txBody>
                    <a:bodyPr/>
                    <a:lstStyle/>
                    <a:p>
                      <a:pPr algn="ctr"/>
                      <a:r>
                        <a:rPr lang="en-US" dirty="0" smtClean="0"/>
                        <a:t>p</a:t>
                      </a:r>
                      <a:endParaRPr lang="en-US" dirty="0"/>
                    </a:p>
                  </a:txBody>
                  <a:tcPr/>
                </a:tc>
                <a:tc>
                  <a:txBody>
                    <a:bodyPr/>
                    <a:lstStyle/>
                    <a:p>
                      <a:pPr algn="ctr"/>
                      <a:r>
                        <a:rPr lang="en-US" dirty="0" smtClean="0"/>
                        <a:t>c</a:t>
                      </a:r>
                      <a:endParaRPr lang="en-US" dirty="0"/>
                    </a:p>
                  </a:txBody>
                  <a:tcPr/>
                </a:tc>
                <a:tc>
                  <a:txBody>
                    <a:bodyPr/>
                    <a:lstStyle/>
                    <a:p>
                      <a:pPr algn="ctr"/>
                      <a:r>
                        <a:rPr lang="en-US" dirty="0" smtClean="0"/>
                        <a:t>y</a:t>
                      </a:r>
                      <a:endParaRPr lang="en-US" dirty="0"/>
                    </a:p>
                  </a:txBody>
                  <a:tcPr/>
                </a:tc>
                <a:tc>
                  <a:txBody>
                    <a:bodyPr/>
                    <a:lstStyle/>
                    <a:p>
                      <a:pPr algn="ctr"/>
                      <a:r>
                        <a:rPr lang="en-US" dirty="0" err="1" smtClean="0"/>
                        <a:t>p+c+y</a:t>
                      </a:r>
                      <a:endParaRPr lang="en-US" dirty="0"/>
                    </a:p>
                  </a:txBody>
                  <a:tcPr/>
                </a:tc>
                <a:tc>
                  <a:txBody>
                    <a:bodyPr/>
                    <a:lstStyle/>
                    <a:p>
                      <a:pPr algn="ctr"/>
                      <a:r>
                        <a:rPr lang="en-US" dirty="0" err="1" smtClean="0"/>
                        <a:t>p+a+x</a:t>
                      </a:r>
                      <a:endParaRPr lang="en-US" dirty="0"/>
                    </a:p>
                  </a:txBody>
                  <a:tcPr/>
                </a:tc>
              </a:tr>
              <a:tr h="518723">
                <a:tc>
                  <a:txBody>
                    <a:bodyPr/>
                    <a:lstStyle/>
                    <a:p>
                      <a:pPr algn="ctr"/>
                      <a:r>
                        <a:rPr lang="en-US" dirty="0" smtClean="0"/>
                        <a:t>3</a:t>
                      </a:r>
                      <a:endParaRPr lang="en-US" dirty="0"/>
                    </a:p>
                  </a:txBody>
                  <a:tcPr/>
                </a:tc>
                <a:tc>
                  <a:txBody>
                    <a:bodyPr/>
                    <a:lstStyle/>
                    <a:p>
                      <a:pPr algn="ctr"/>
                      <a:r>
                        <a:rPr lang="en-US" dirty="0" smtClean="0"/>
                        <a:t>q</a:t>
                      </a:r>
                      <a:endParaRPr lang="en-US" dirty="0"/>
                    </a:p>
                  </a:txBody>
                  <a:tcPr/>
                </a:tc>
                <a:tc>
                  <a:txBody>
                    <a:bodyPr/>
                    <a:lstStyle/>
                    <a:p>
                      <a:pPr algn="ctr"/>
                      <a:r>
                        <a:rPr lang="en-US" dirty="0" smtClean="0"/>
                        <a:t>d</a:t>
                      </a:r>
                      <a:endParaRPr lang="en-US" dirty="0"/>
                    </a:p>
                  </a:txBody>
                  <a:tcPr/>
                </a:tc>
                <a:tc>
                  <a:txBody>
                    <a:bodyPr/>
                    <a:lstStyle/>
                    <a:p>
                      <a:pPr algn="ctr"/>
                      <a:r>
                        <a:rPr lang="en-US" dirty="0" smtClean="0"/>
                        <a:t>z</a:t>
                      </a:r>
                      <a:endParaRPr lang="en-US" dirty="0"/>
                    </a:p>
                  </a:txBody>
                  <a:tcPr/>
                </a:tc>
                <a:tc>
                  <a:txBody>
                    <a:bodyPr/>
                    <a:lstStyle/>
                    <a:p>
                      <a:pPr algn="ctr"/>
                      <a:r>
                        <a:rPr lang="en-US" dirty="0" err="1" smtClean="0"/>
                        <a:t>q+d+z</a:t>
                      </a:r>
                      <a:endParaRPr lang="en-US" dirty="0"/>
                    </a:p>
                  </a:txBody>
                  <a:tcPr/>
                </a:tc>
                <a:tc>
                  <a:txBody>
                    <a:bodyPr/>
                    <a:lstStyle/>
                    <a:p>
                      <a:pPr algn="ctr"/>
                      <a:r>
                        <a:rPr lang="en-US" dirty="0" smtClean="0"/>
                        <a:t>q+b+2w</a:t>
                      </a:r>
                      <a:endParaRPr lang="en-US" dirty="0"/>
                    </a:p>
                  </a:txBody>
                  <a:tcPr/>
                </a:tc>
              </a:tr>
            </a:tbl>
          </a:graphicData>
        </a:graphic>
      </p:graphicFrame>
      <p:sp>
        <p:nvSpPr>
          <p:cNvPr id="2" name="TextBox 1"/>
          <p:cNvSpPr txBox="1"/>
          <p:nvPr/>
        </p:nvSpPr>
        <p:spPr>
          <a:xfrm>
            <a:off x="580999" y="4066502"/>
            <a:ext cx="7661099" cy="646331"/>
          </a:xfrm>
          <a:prstGeom prst="rect">
            <a:avLst/>
          </a:prstGeom>
          <a:noFill/>
        </p:spPr>
        <p:txBody>
          <a:bodyPr wrap="square" rtlCol="0">
            <a:spAutoFit/>
          </a:bodyPr>
          <a:lstStyle/>
          <a:p>
            <a:r>
              <a:rPr lang="en-US" b="1" dirty="0" smtClean="0"/>
              <a:t>Access v/s Bandwidth</a:t>
            </a:r>
          </a:p>
          <a:p>
            <a:r>
              <a:rPr lang="en-US" b="1" dirty="0" smtClean="0"/>
              <a:t>For M rows</a:t>
            </a:r>
          </a:p>
        </p:txBody>
      </p:sp>
      <p:graphicFrame>
        <p:nvGraphicFramePr>
          <p:cNvPr id="8" name="Table 7"/>
          <p:cNvGraphicFramePr>
            <a:graphicFrameLocks noGrp="1"/>
          </p:cNvGraphicFramePr>
          <p:nvPr>
            <p:extLst>
              <p:ext uri="{D42A27DB-BD31-4B8C-83A1-F6EECF244321}">
                <p14:modId xmlns:p14="http://schemas.microsoft.com/office/powerpoint/2010/main" val="1237667668"/>
              </p:ext>
            </p:extLst>
          </p:nvPr>
        </p:nvGraphicFramePr>
        <p:xfrm>
          <a:off x="580998" y="4996542"/>
          <a:ext cx="7971867" cy="1112520"/>
        </p:xfrm>
        <a:graphic>
          <a:graphicData uri="http://schemas.openxmlformats.org/drawingml/2006/table">
            <a:tbl>
              <a:tblPr firstRow="1" bandRow="1">
                <a:tableStyleId>{5C22544A-7EE6-4342-B048-85BDC9FD1C3A}</a:tableStyleId>
              </a:tblPr>
              <a:tblGrid>
                <a:gridCol w="2657289"/>
                <a:gridCol w="2657289"/>
                <a:gridCol w="2657289"/>
              </a:tblGrid>
              <a:tr h="370840">
                <a:tc>
                  <a:txBody>
                    <a:bodyPr/>
                    <a:lstStyle/>
                    <a:p>
                      <a:endParaRPr lang="en-US" dirty="0"/>
                    </a:p>
                  </a:txBody>
                  <a:tcPr/>
                </a:tc>
                <a:tc>
                  <a:txBody>
                    <a:bodyPr/>
                    <a:lstStyle/>
                    <a:p>
                      <a:r>
                        <a:rPr lang="en-US" dirty="0" smtClean="0"/>
                        <a:t>Optimal Access</a:t>
                      </a:r>
                      <a:endParaRPr lang="en-US" dirty="0"/>
                    </a:p>
                  </a:txBody>
                  <a:tcPr/>
                </a:tc>
                <a:tc>
                  <a:txBody>
                    <a:bodyPr/>
                    <a:lstStyle/>
                    <a:p>
                      <a:r>
                        <a:rPr lang="en-US" dirty="0" smtClean="0"/>
                        <a:t>Optimal Bandwidth</a:t>
                      </a:r>
                      <a:endParaRPr lang="en-US" dirty="0"/>
                    </a:p>
                  </a:txBody>
                  <a:tcPr/>
                </a:tc>
              </a:tr>
              <a:tr h="370840">
                <a:tc>
                  <a:txBody>
                    <a:bodyPr/>
                    <a:lstStyle/>
                    <a:p>
                      <a:r>
                        <a:rPr lang="en-US" dirty="0" smtClean="0"/>
                        <a:t>Optimal Update</a:t>
                      </a:r>
                      <a:endParaRPr lang="en-US" dirty="0"/>
                    </a:p>
                  </a:txBody>
                  <a:tcPr/>
                </a:tc>
                <a:tc>
                  <a:txBody>
                    <a:bodyPr/>
                    <a:lstStyle/>
                    <a:p>
                      <a:r>
                        <a:rPr lang="en-US" dirty="0" smtClean="0"/>
                        <a:t>M+1</a:t>
                      </a:r>
                      <a:endParaRPr lang="en-US" dirty="0"/>
                    </a:p>
                  </a:txBody>
                  <a:tcPr/>
                </a:tc>
                <a:tc>
                  <a:txBody>
                    <a:bodyPr/>
                    <a:lstStyle/>
                    <a:p>
                      <a:r>
                        <a:rPr lang="en-US" dirty="0" smtClean="0"/>
                        <a:t>M+1</a:t>
                      </a:r>
                      <a:endParaRPr lang="en-US" dirty="0"/>
                    </a:p>
                  </a:txBody>
                  <a:tcPr/>
                </a:tc>
              </a:tr>
              <a:tr h="370840">
                <a:tc>
                  <a:txBody>
                    <a:bodyPr/>
                    <a:lstStyle/>
                    <a:p>
                      <a:r>
                        <a:rPr lang="en-US" dirty="0" smtClean="0"/>
                        <a:t>Non-optimal update</a:t>
                      </a:r>
                      <a:endParaRPr lang="en-US" dirty="0"/>
                    </a:p>
                  </a:txBody>
                  <a:tcPr/>
                </a:tc>
                <a:tc>
                  <a:txBody>
                    <a:bodyPr/>
                    <a:lstStyle/>
                    <a:p>
                      <a:r>
                        <a:rPr lang="en-US" dirty="0" smtClean="0"/>
                        <a:t>3m&lt;k&lt;2</a:t>
                      </a:r>
                      <a:r>
                        <a:rPr lang="en-US" baseline="30000" dirty="0" smtClean="0"/>
                        <a:t>2m</a:t>
                      </a:r>
                      <a:r>
                        <a:rPr lang="en-US" baseline="0" dirty="0" smtClean="0"/>
                        <a:t>   </a:t>
                      </a:r>
                      <a:r>
                        <a:rPr lang="en-US" b="1" baseline="0" dirty="0" smtClean="0"/>
                        <a:t>(More)</a:t>
                      </a:r>
                      <a:endParaRPr lang="en-US" b="1" baseline="30000" dirty="0"/>
                    </a:p>
                  </a:txBody>
                  <a:tcPr/>
                </a:tc>
                <a:tc>
                  <a:txBody>
                    <a:bodyPr/>
                    <a:lstStyle/>
                    <a:p>
                      <a:r>
                        <a:rPr lang="en-US" dirty="0" smtClean="0"/>
                        <a:t>2M </a:t>
                      </a:r>
                      <a:r>
                        <a:rPr lang="en-US" b="1" dirty="0" smtClean="0"/>
                        <a:t>(Less)</a:t>
                      </a:r>
                      <a:endParaRPr lang="en-US" b="1" dirty="0"/>
                    </a:p>
                  </a:txBody>
                  <a:tcPr/>
                </a:tc>
              </a:tr>
            </a:tbl>
          </a:graphicData>
        </a:graphic>
      </p:graphicFrame>
    </p:spTree>
    <p:extLst>
      <p:ext uri="{BB962C8B-B14F-4D97-AF65-F5344CB8AC3E}">
        <p14:creationId xmlns:p14="http://schemas.microsoft.com/office/powerpoint/2010/main" val="201872898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3442" y="1242918"/>
            <a:ext cx="7532831" cy="1508105"/>
          </a:xfrm>
          <a:prstGeom prst="rect">
            <a:avLst/>
          </a:prstGeom>
          <a:noFill/>
        </p:spPr>
        <p:txBody>
          <a:bodyPr wrap="none" rtlCol="0">
            <a:spAutoFit/>
          </a:bodyPr>
          <a:lstStyle/>
          <a:p>
            <a:r>
              <a:rPr lang="en-US" dirty="0" smtClean="0"/>
              <a:t>Extending striping scheme to recover from failure of multiple devices.</a:t>
            </a:r>
          </a:p>
          <a:p>
            <a:r>
              <a:rPr lang="en-US" sz="1400" dirty="0">
                <a:hlinkClick r:id="rId2"/>
              </a:rPr>
              <a:t>https://www.usenix.org/legacy/publications/library/proceedings/fast04/tech/corbett/corbett_html</a:t>
            </a:r>
            <a:r>
              <a:rPr lang="en-US" sz="1400" dirty="0" smtClean="0">
                <a:hlinkClick r:id="rId2"/>
              </a:rPr>
              <a:t>/</a:t>
            </a:r>
            <a:endParaRPr lang="en-US" sz="1400" dirty="0" smtClean="0"/>
          </a:p>
          <a:p>
            <a:endParaRPr lang="en-US" sz="1400" dirty="0" smtClean="0"/>
          </a:p>
          <a:p>
            <a:endParaRPr lang="en-US" sz="1400" dirty="0"/>
          </a:p>
          <a:p>
            <a:endParaRPr lang="en-US" sz="1400" dirty="0" smtClean="0"/>
          </a:p>
          <a:p>
            <a:endParaRPr lang="en-US" dirty="0"/>
          </a:p>
        </p:txBody>
      </p:sp>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References</a:t>
            </a:r>
            <a:endParaRPr lang="en-US" sz="2800" dirty="0">
              <a:solidFill>
                <a:schemeClr val="bg1"/>
              </a:solidFill>
            </a:endParaRPr>
          </a:p>
        </p:txBody>
      </p:sp>
    </p:spTree>
    <p:extLst>
      <p:ext uri="{BB962C8B-B14F-4D97-AF65-F5344CB8AC3E}">
        <p14:creationId xmlns:p14="http://schemas.microsoft.com/office/powerpoint/2010/main" val="19891677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Three dimensions of Cloud Storage</a:t>
            </a:r>
            <a:endParaRPr lang="en-US" sz="2800" dirty="0">
              <a:solidFill>
                <a:schemeClr val="bg1"/>
              </a:solidFill>
            </a:endParaRPr>
          </a:p>
        </p:txBody>
      </p:sp>
      <p:cxnSp>
        <p:nvCxnSpPr>
          <p:cNvPr id="5" name="Straight Arrow Connector 4"/>
          <p:cNvCxnSpPr/>
          <p:nvPr/>
        </p:nvCxnSpPr>
        <p:spPr>
          <a:xfrm flipV="1">
            <a:off x="2459118" y="4120542"/>
            <a:ext cx="4796631" cy="135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V="1">
            <a:off x="2459118" y="1296957"/>
            <a:ext cx="0" cy="28370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337791" y="4120542"/>
            <a:ext cx="2121329" cy="11348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43139" y="5277837"/>
            <a:ext cx="1459204" cy="369332"/>
          </a:xfrm>
          <a:prstGeom prst="rect">
            <a:avLst/>
          </a:prstGeom>
          <a:noFill/>
        </p:spPr>
        <p:txBody>
          <a:bodyPr wrap="none" rtlCol="0">
            <a:spAutoFit/>
          </a:bodyPr>
          <a:lstStyle/>
          <a:p>
            <a:r>
              <a:rPr lang="en-US" dirty="0" smtClean="0"/>
              <a:t>Storage Costs</a:t>
            </a:r>
            <a:endParaRPr lang="en-US" dirty="0"/>
          </a:p>
        </p:txBody>
      </p:sp>
      <p:sp>
        <p:nvSpPr>
          <p:cNvPr id="12" name="TextBox 11"/>
          <p:cNvSpPr txBox="1"/>
          <p:nvPr/>
        </p:nvSpPr>
        <p:spPr>
          <a:xfrm>
            <a:off x="2570982" y="1521381"/>
            <a:ext cx="1400594" cy="369332"/>
          </a:xfrm>
          <a:prstGeom prst="rect">
            <a:avLst/>
          </a:prstGeom>
          <a:noFill/>
        </p:spPr>
        <p:txBody>
          <a:bodyPr wrap="none" rtlCol="0">
            <a:spAutoFit/>
          </a:bodyPr>
          <a:lstStyle/>
          <a:p>
            <a:r>
              <a:rPr lang="en-US" dirty="0" smtClean="0"/>
              <a:t>Performance</a:t>
            </a:r>
            <a:endParaRPr lang="en-US" dirty="0"/>
          </a:p>
        </p:txBody>
      </p:sp>
      <p:sp>
        <p:nvSpPr>
          <p:cNvPr id="13" name="TextBox 12"/>
          <p:cNvSpPr txBox="1"/>
          <p:nvPr/>
        </p:nvSpPr>
        <p:spPr>
          <a:xfrm>
            <a:off x="5855155" y="4348755"/>
            <a:ext cx="1103374" cy="369332"/>
          </a:xfrm>
          <a:prstGeom prst="rect">
            <a:avLst/>
          </a:prstGeom>
          <a:noFill/>
        </p:spPr>
        <p:txBody>
          <a:bodyPr wrap="none" rtlCol="0">
            <a:spAutoFit/>
          </a:bodyPr>
          <a:lstStyle/>
          <a:p>
            <a:r>
              <a:rPr lang="en-US" dirty="0" smtClean="0"/>
              <a:t>Reliability</a:t>
            </a:r>
            <a:endParaRPr lang="en-US" dirty="0"/>
          </a:p>
        </p:txBody>
      </p:sp>
      <p:sp>
        <p:nvSpPr>
          <p:cNvPr id="15" name="Isosceles Triangle 14"/>
          <p:cNvSpPr/>
          <p:nvPr/>
        </p:nvSpPr>
        <p:spPr>
          <a:xfrm rot="20971990">
            <a:off x="1068461" y="2172550"/>
            <a:ext cx="3197576" cy="2274010"/>
          </a:xfrm>
          <a:prstGeom prst="triangle">
            <a:avLst/>
          </a:prstGeom>
          <a:pattFill prst="divot">
            <a:fgClr>
              <a:schemeClr val="accent1">
                <a:lumMod val="20000"/>
                <a:lumOff val="80000"/>
              </a:schemeClr>
            </a:fgClr>
            <a:bgClr>
              <a:prstClr val="white"/>
            </a:bgClr>
          </a:patt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5310072" y="1244382"/>
            <a:ext cx="3057247" cy="646331"/>
          </a:xfrm>
          <a:prstGeom prst="rect">
            <a:avLst/>
          </a:prstGeom>
          <a:noFill/>
        </p:spPr>
        <p:txBody>
          <a:bodyPr wrap="none" rtlCol="0">
            <a:spAutoFit/>
          </a:bodyPr>
          <a:lstStyle/>
          <a:p>
            <a:pPr marL="342900" indent="-342900">
              <a:buFont typeface="+mj-lt"/>
              <a:buAutoNum type="arabicPeriod"/>
            </a:pPr>
            <a:r>
              <a:rPr lang="en-US" b="1" dirty="0" smtClean="0"/>
              <a:t>Are these metrics tunable?</a:t>
            </a:r>
          </a:p>
          <a:p>
            <a:pPr marL="342900" indent="-342900">
              <a:buFont typeface="+mj-lt"/>
              <a:buAutoNum type="arabicPeriod"/>
            </a:pPr>
            <a:r>
              <a:rPr lang="en-US" b="1" dirty="0" smtClean="0"/>
              <a:t>What are the trade-offs?</a:t>
            </a:r>
            <a:endParaRPr lang="en-US" b="1" dirty="0"/>
          </a:p>
        </p:txBody>
      </p:sp>
      <p:sp>
        <p:nvSpPr>
          <p:cNvPr id="20" name="Right Triangle 19"/>
          <p:cNvSpPr/>
          <p:nvPr/>
        </p:nvSpPr>
        <p:spPr>
          <a:xfrm>
            <a:off x="2459120" y="1999476"/>
            <a:ext cx="3396037" cy="2121066"/>
          </a:xfrm>
          <a:prstGeom prst="r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74069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Why pure replication does not scale?</a:t>
            </a:r>
            <a:endParaRPr lang="en-US" sz="2800" dirty="0">
              <a:solidFill>
                <a:schemeClr val="bg1"/>
              </a:solidFill>
            </a:endParaRPr>
          </a:p>
        </p:txBody>
      </p:sp>
      <p:pic>
        <p:nvPicPr>
          <p:cNvPr id="2" name="Picture 1"/>
          <p:cNvPicPr>
            <a:picLocks noChangeAspect="1"/>
          </p:cNvPicPr>
          <p:nvPr/>
        </p:nvPicPr>
        <p:blipFill>
          <a:blip r:embed="rId2"/>
          <a:stretch>
            <a:fillRect/>
          </a:stretch>
        </p:blipFill>
        <p:spPr>
          <a:xfrm>
            <a:off x="0" y="788737"/>
            <a:ext cx="9144000" cy="4408264"/>
          </a:xfrm>
          <a:prstGeom prst="rect">
            <a:avLst/>
          </a:prstGeom>
        </p:spPr>
      </p:pic>
      <p:sp>
        <p:nvSpPr>
          <p:cNvPr id="3" name="TextBox 2"/>
          <p:cNvSpPr txBox="1"/>
          <p:nvPr/>
        </p:nvSpPr>
        <p:spPr>
          <a:xfrm>
            <a:off x="797187" y="5359120"/>
            <a:ext cx="7394121" cy="923330"/>
          </a:xfrm>
          <a:prstGeom prst="rect">
            <a:avLst/>
          </a:prstGeom>
          <a:noFill/>
        </p:spPr>
        <p:txBody>
          <a:bodyPr wrap="none" rtlCol="0">
            <a:spAutoFit/>
          </a:bodyPr>
          <a:lstStyle/>
          <a:p>
            <a:r>
              <a:rPr lang="en-US" b="1" dirty="0" smtClean="0"/>
              <a:t>What is the cost of 0.5x of a petabyte? In Oct 2014, about $30K in 1TB disks</a:t>
            </a:r>
          </a:p>
          <a:p>
            <a:endParaRPr lang="en-US" dirty="0"/>
          </a:p>
          <a:p>
            <a:r>
              <a:rPr lang="en-US" dirty="0" smtClean="0"/>
              <a:t>Typical data sizes for cloud = </a:t>
            </a:r>
            <a:r>
              <a:rPr lang="en-US" dirty="0" err="1" smtClean="0"/>
              <a:t>Exabytes</a:t>
            </a:r>
            <a:r>
              <a:rPr lang="en-US" dirty="0" smtClean="0"/>
              <a:t>, potential savings = </a:t>
            </a:r>
            <a:r>
              <a:rPr lang="en-US" b="1" dirty="0" smtClean="0"/>
              <a:t>$30M</a:t>
            </a:r>
            <a:endParaRPr lang="en-US" b="1" dirty="0"/>
          </a:p>
        </p:txBody>
      </p:sp>
    </p:spTree>
    <p:extLst>
      <p:ext uri="{BB962C8B-B14F-4D97-AF65-F5344CB8AC3E}">
        <p14:creationId xmlns:p14="http://schemas.microsoft.com/office/powerpoint/2010/main" val="379721618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Storage: Lets look at the basics</a:t>
            </a:r>
            <a:endParaRPr lang="en-US" sz="2800" dirty="0">
              <a:solidFill>
                <a:schemeClr val="bg1"/>
              </a:solidFill>
            </a:endParaRPr>
          </a:p>
        </p:txBody>
      </p:sp>
      <p:grpSp>
        <p:nvGrpSpPr>
          <p:cNvPr id="34" name="Group 33"/>
          <p:cNvGrpSpPr/>
          <p:nvPr/>
        </p:nvGrpSpPr>
        <p:grpSpPr>
          <a:xfrm>
            <a:off x="4850678" y="1530419"/>
            <a:ext cx="3945370" cy="3887082"/>
            <a:chOff x="4607455" y="1152139"/>
            <a:chExt cx="4188593" cy="3887082"/>
          </a:xfrm>
        </p:grpSpPr>
        <p:grpSp>
          <p:nvGrpSpPr>
            <p:cNvPr id="9" name="Group 8"/>
            <p:cNvGrpSpPr/>
            <p:nvPr/>
          </p:nvGrpSpPr>
          <p:grpSpPr>
            <a:xfrm>
              <a:off x="4607455" y="1152139"/>
              <a:ext cx="617763" cy="3887082"/>
              <a:chOff x="5080375" y="1152138"/>
              <a:chExt cx="770164" cy="4566371"/>
            </a:xfrm>
          </p:grpSpPr>
          <p:sp>
            <p:nvSpPr>
              <p:cNvPr id="3" name="Can 2"/>
              <p:cNvSpPr/>
              <p:nvPr/>
            </p:nvSpPr>
            <p:spPr>
              <a:xfrm>
                <a:off x="5080375" y="2080536"/>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Can 4"/>
              <p:cNvSpPr/>
              <p:nvPr/>
            </p:nvSpPr>
            <p:spPr>
              <a:xfrm>
                <a:off x="5080375" y="3053254"/>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Can 5"/>
              <p:cNvSpPr/>
              <p:nvPr/>
            </p:nvSpPr>
            <p:spPr>
              <a:xfrm>
                <a:off x="5080375" y="4002742"/>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an 6"/>
              <p:cNvSpPr/>
              <p:nvPr/>
            </p:nvSpPr>
            <p:spPr>
              <a:xfrm>
                <a:off x="5080375" y="4934931"/>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an 7"/>
              <p:cNvSpPr/>
              <p:nvPr/>
            </p:nvSpPr>
            <p:spPr>
              <a:xfrm>
                <a:off x="5080375" y="1152138"/>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5530019" y="1152139"/>
              <a:ext cx="617763" cy="3887082"/>
              <a:chOff x="5080375" y="1152138"/>
              <a:chExt cx="770164" cy="4566371"/>
            </a:xfrm>
          </p:grpSpPr>
          <p:sp>
            <p:nvSpPr>
              <p:cNvPr id="11" name="Can 10"/>
              <p:cNvSpPr/>
              <p:nvPr/>
            </p:nvSpPr>
            <p:spPr>
              <a:xfrm>
                <a:off x="5080375" y="2080536"/>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Can 11"/>
              <p:cNvSpPr/>
              <p:nvPr/>
            </p:nvSpPr>
            <p:spPr>
              <a:xfrm>
                <a:off x="5080375" y="3053254"/>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Can 12"/>
              <p:cNvSpPr/>
              <p:nvPr/>
            </p:nvSpPr>
            <p:spPr>
              <a:xfrm>
                <a:off x="5080375" y="4002742"/>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Can 13"/>
              <p:cNvSpPr/>
              <p:nvPr/>
            </p:nvSpPr>
            <p:spPr>
              <a:xfrm>
                <a:off x="5080375" y="4934931"/>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an 14"/>
              <p:cNvSpPr/>
              <p:nvPr/>
            </p:nvSpPr>
            <p:spPr>
              <a:xfrm>
                <a:off x="5080375" y="1152138"/>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6475833" y="1152139"/>
              <a:ext cx="617763" cy="3887082"/>
              <a:chOff x="5080375" y="1152138"/>
              <a:chExt cx="770164" cy="4566371"/>
            </a:xfrm>
          </p:grpSpPr>
          <p:sp>
            <p:nvSpPr>
              <p:cNvPr id="17" name="Can 16"/>
              <p:cNvSpPr/>
              <p:nvPr/>
            </p:nvSpPr>
            <p:spPr>
              <a:xfrm>
                <a:off x="5080375" y="2080536"/>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Can 17"/>
              <p:cNvSpPr/>
              <p:nvPr/>
            </p:nvSpPr>
            <p:spPr>
              <a:xfrm>
                <a:off x="5080375" y="3053254"/>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Can 18"/>
              <p:cNvSpPr/>
              <p:nvPr/>
            </p:nvSpPr>
            <p:spPr>
              <a:xfrm>
                <a:off x="5080375" y="4002742"/>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Can 19"/>
              <p:cNvSpPr/>
              <p:nvPr/>
            </p:nvSpPr>
            <p:spPr>
              <a:xfrm>
                <a:off x="5080375" y="4934931"/>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Can 20"/>
              <p:cNvSpPr/>
              <p:nvPr/>
            </p:nvSpPr>
            <p:spPr>
              <a:xfrm>
                <a:off x="5080375" y="1152138"/>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7313554" y="1152139"/>
              <a:ext cx="617763" cy="3887082"/>
              <a:chOff x="5080375" y="1152138"/>
              <a:chExt cx="770164" cy="4566371"/>
            </a:xfrm>
          </p:grpSpPr>
          <p:sp>
            <p:nvSpPr>
              <p:cNvPr id="23" name="Can 22"/>
              <p:cNvSpPr/>
              <p:nvPr/>
            </p:nvSpPr>
            <p:spPr>
              <a:xfrm>
                <a:off x="5080375" y="2080536"/>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Can 23"/>
              <p:cNvSpPr/>
              <p:nvPr/>
            </p:nvSpPr>
            <p:spPr>
              <a:xfrm>
                <a:off x="5080375" y="3053254"/>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Can 24"/>
              <p:cNvSpPr/>
              <p:nvPr/>
            </p:nvSpPr>
            <p:spPr>
              <a:xfrm>
                <a:off x="5080375" y="4002742"/>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Can 25"/>
              <p:cNvSpPr/>
              <p:nvPr/>
            </p:nvSpPr>
            <p:spPr>
              <a:xfrm>
                <a:off x="5080375" y="4934931"/>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Can 26"/>
              <p:cNvSpPr/>
              <p:nvPr/>
            </p:nvSpPr>
            <p:spPr>
              <a:xfrm>
                <a:off x="5080375" y="1152138"/>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8178285" y="1152139"/>
              <a:ext cx="617763" cy="3887082"/>
              <a:chOff x="5080375" y="1152138"/>
              <a:chExt cx="770164" cy="4566371"/>
            </a:xfrm>
          </p:grpSpPr>
          <p:sp>
            <p:nvSpPr>
              <p:cNvPr id="29" name="Can 28"/>
              <p:cNvSpPr/>
              <p:nvPr/>
            </p:nvSpPr>
            <p:spPr>
              <a:xfrm>
                <a:off x="5080375" y="2080536"/>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Can 29"/>
              <p:cNvSpPr/>
              <p:nvPr/>
            </p:nvSpPr>
            <p:spPr>
              <a:xfrm>
                <a:off x="5080375" y="3053254"/>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Can 30"/>
              <p:cNvSpPr/>
              <p:nvPr/>
            </p:nvSpPr>
            <p:spPr>
              <a:xfrm>
                <a:off x="5080375" y="4002742"/>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Can 31"/>
              <p:cNvSpPr/>
              <p:nvPr/>
            </p:nvSpPr>
            <p:spPr>
              <a:xfrm>
                <a:off x="5080375" y="4934931"/>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Can 32"/>
              <p:cNvSpPr/>
              <p:nvPr/>
            </p:nvSpPr>
            <p:spPr>
              <a:xfrm>
                <a:off x="5080375" y="1152138"/>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35" name="Rectangle 34"/>
          <p:cNvSpPr/>
          <p:nvPr/>
        </p:nvSpPr>
        <p:spPr>
          <a:xfrm>
            <a:off x="526954" y="1530419"/>
            <a:ext cx="3675165" cy="38870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a:t>
            </a:r>
            <a:endParaRPr lang="en-US" dirty="0"/>
          </a:p>
        </p:txBody>
      </p:sp>
    </p:spTree>
    <p:extLst>
      <p:ext uri="{BB962C8B-B14F-4D97-AF65-F5344CB8AC3E}">
        <p14:creationId xmlns:p14="http://schemas.microsoft.com/office/powerpoint/2010/main" val="319054767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Storage: Basics </a:t>
            </a:r>
            <a:endParaRPr lang="en-US" sz="2800" dirty="0">
              <a:solidFill>
                <a:schemeClr val="bg1"/>
              </a:solidFill>
            </a:endParaRPr>
          </a:p>
        </p:txBody>
      </p:sp>
      <p:grpSp>
        <p:nvGrpSpPr>
          <p:cNvPr id="34" name="Group 33"/>
          <p:cNvGrpSpPr/>
          <p:nvPr/>
        </p:nvGrpSpPr>
        <p:grpSpPr>
          <a:xfrm>
            <a:off x="4154552" y="918570"/>
            <a:ext cx="3556745" cy="2426551"/>
            <a:chOff x="4607455" y="1152139"/>
            <a:chExt cx="4188593" cy="3887082"/>
          </a:xfrm>
        </p:grpSpPr>
        <p:grpSp>
          <p:nvGrpSpPr>
            <p:cNvPr id="9" name="Group 8"/>
            <p:cNvGrpSpPr/>
            <p:nvPr/>
          </p:nvGrpSpPr>
          <p:grpSpPr>
            <a:xfrm>
              <a:off x="4607455" y="1152139"/>
              <a:ext cx="617763" cy="3887082"/>
              <a:chOff x="5080375" y="1152138"/>
              <a:chExt cx="770164" cy="4566371"/>
            </a:xfrm>
          </p:grpSpPr>
          <p:sp>
            <p:nvSpPr>
              <p:cNvPr id="3" name="Can 2"/>
              <p:cNvSpPr/>
              <p:nvPr/>
            </p:nvSpPr>
            <p:spPr>
              <a:xfrm>
                <a:off x="5080375" y="2080536"/>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Can 4"/>
              <p:cNvSpPr/>
              <p:nvPr/>
            </p:nvSpPr>
            <p:spPr>
              <a:xfrm>
                <a:off x="5080375" y="3053254"/>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Can 5"/>
              <p:cNvSpPr/>
              <p:nvPr/>
            </p:nvSpPr>
            <p:spPr>
              <a:xfrm>
                <a:off x="5080375" y="4002742"/>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an 6"/>
              <p:cNvSpPr/>
              <p:nvPr/>
            </p:nvSpPr>
            <p:spPr>
              <a:xfrm>
                <a:off x="5080375" y="4934931"/>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an 7"/>
              <p:cNvSpPr/>
              <p:nvPr/>
            </p:nvSpPr>
            <p:spPr>
              <a:xfrm>
                <a:off x="5080375" y="1152138"/>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5530019" y="1152139"/>
              <a:ext cx="617763" cy="3887082"/>
              <a:chOff x="5080375" y="1152138"/>
              <a:chExt cx="770164" cy="4566371"/>
            </a:xfrm>
          </p:grpSpPr>
          <p:sp>
            <p:nvSpPr>
              <p:cNvPr id="11" name="Can 10"/>
              <p:cNvSpPr/>
              <p:nvPr/>
            </p:nvSpPr>
            <p:spPr>
              <a:xfrm>
                <a:off x="5080375" y="2080536"/>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Can 11"/>
              <p:cNvSpPr/>
              <p:nvPr/>
            </p:nvSpPr>
            <p:spPr>
              <a:xfrm>
                <a:off x="5080375" y="3053254"/>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Can 12"/>
              <p:cNvSpPr/>
              <p:nvPr/>
            </p:nvSpPr>
            <p:spPr>
              <a:xfrm>
                <a:off x="5080375" y="4002742"/>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Can 13"/>
              <p:cNvSpPr/>
              <p:nvPr/>
            </p:nvSpPr>
            <p:spPr>
              <a:xfrm>
                <a:off x="5080375" y="4934931"/>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an 14"/>
              <p:cNvSpPr/>
              <p:nvPr/>
            </p:nvSpPr>
            <p:spPr>
              <a:xfrm>
                <a:off x="5080375" y="1152138"/>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6475833" y="1152139"/>
              <a:ext cx="617763" cy="3887082"/>
              <a:chOff x="5080375" y="1152138"/>
              <a:chExt cx="770164" cy="4566371"/>
            </a:xfrm>
          </p:grpSpPr>
          <p:sp>
            <p:nvSpPr>
              <p:cNvPr id="17" name="Can 16"/>
              <p:cNvSpPr/>
              <p:nvPr/>
            </p:nvSpPr>
            <p:spPr>
              <a:xfrm>
                <a:off x="5080375" y="2080536"/>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Can 17"/>
              <p:cNvSpPr/>
              <p:nvPr/>
            </p:nvSpPr>
            <p:spPr>
              <a:xfrm>
                <a:off x="5080375" y="3053254"/>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Can 18"/>
              <p:cNvSpPr/>
              <p:nvPr/>
            </p:nvSpPr>
            <p:spPr>
              <a:xfrm>
                <a:off x="5080375" y="4002742"/>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Can 19"/>
              <p:cNvSpPr/>
              <p:nvPr/>
            </p:nvSpPr>
            <p:spPr>
              <a:xfrm>
                <a:off x="5080375" y="4934931"/>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Can 20"/>
              <p:cNvSpPr/>
              <p:nvPr/>
            </p:nvSpPr>
            <p:spPr>
              <a:xfrm>
                <a:off x="5080375" y="1152138"/>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7313554" y="1152139"/>
              <a:ext cx="617763" cy="3887082"/>
              <a:chOff x="5080375" y="1152138"/>
              <a:chExt cx="770164" cy="4566371"/>
            </a:xfrm>
          </p:grpSpPr>
          <p:sp>
            <p:nvSpPr>
              <p:cNvPr id="23" name="Can 22"/>
              <p:cNvSpPr/>
              <p:nvPr/>
            </p:nvSpPr>
            <p:spPr>
              <a:xfrm>
                <a:off x="5080375" y="2080536"/>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Can 23"/>
              <p:cNvSpPr/>
              <p:nvPr/>
            </p:nvSpPr>
            <p:spPr>
              <a:xfrm>
                <a:off x="5080375" y="3053254"/>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Can 24"/>
              <p:cNvSpPr/>
              <p:nvPr/>
            </p:nvSpPr>
            <p:spPr>
              <a:xfrm>
                <a:off x="5080375" y="4002742"/>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Can 25"/>
              <p:cNvSpPr/>
              <p:nvPr/>
            </p:nvSpPr>
            <p:spPr>
              <a:xfrm>
                <a:off x="5080375" y="4934931"/>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Can 26"/>
              <p:cNvSpPr/>
              <p:nvPr/>
            </p:nvSpPr>
            <p:spPr>
              <a:xfrm>
                <a:off x="5080375" y="1152138"/>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8178285" y="1152139"/>
              <a:ext cx="617763" cy="3887082"/>
              <a:chOff x="5080375" y="1152138"/>
              <a:chExt cx="770164" cy="4566371"/>
            </a:xfrm>
          </p:grpSpPr>
          <p:sp>
            <p:nvSpPr>
              <p:cNvPr id="29" name="Can 28"/>
              <p:cNvSpPr/>
              <p:nvPr/>
            </p:nvSpPr>
            <p:spPr>
              <a:xfrm>
                <a:off x="5080375" y="2080536"/>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Can 29"/>
              <p:cNvSpPr/>
              <p:nvPr/>
            </p:nvSpPr>
            <p:spPr>
              <a:xfrm>
                <a:off x="5080375" y="3053254"/>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Can 30"/>
              <p:cNvSpPr/>
              <p:nvPr/>
            </p:nvSpPr>
            <p:spPr>
              <a:xfrm>
                <a:off x="5080375" y="4002742"/>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Can 31"/>
              <p:cNvSpPr/>
              <p:nvPr/>
            </p:nvSpPr>
            <p:spPr>
              <a:xfrm>
                <a:off x="5080375" y="4934931"/>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Can 32"/>
              <p:cNvSpPr/>
              <p:nvPr/>
            </p:nvSpPr>
            <p:spPr>
              <a:xfrm>
                <a:off x="5080375" y="1152138"/>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35" name="Rectangle 34"/>
          <p:cNvSpPr/>
          <p:nvPr/>
        </p:nvSpPr>
        <p:spPr>
          <a:xfrm>
            <a:off x="256721" y="918570"/>
            <a:ext cx="3313156" cy="242655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a:t>
            </a:r>
            <a:endParaRPr lang="en-US" dirty="0"/>
          </a:p>
        </p:txBody>
      </p:sp>
      <p:sp>
        <p:nvSpPr>
          <p:cNvPr id="2" name="Multiply 1"/>
          <p:cNvSpPr/>
          <p:nvPr/>
        </p:nvSpPr>
        <p:spPr>
          <a:xfrm>
            <a:off x="5043744" y="1540300"/>
            <a:ext cx="316699" cy="262706"/>
          </a:xfrm>
          <a:prstGeom prst="mathMultiply">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Multiply 35"/>
          <p:cNvSpPr/>
          <p:nvPr/>
        </p:nvSpPr>
        <p:spPr>
          <a:xfrm>
            <a:off x="6569734" y="1045234"/>
            <a:ext cx="316699" cy="262706"/>
          </a:xfrm>
          <a:prstGeom prst="mathMultiply">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Multiply 36"/>
          <p:cNvSpPr/>
          <p:nvPr/>
        </p:nvSpPr>
        <p:spPr>
          <a:xfrm>
            <a:off x="5849740" y="2560034"/>
            <a:ext cx="316699" cy="262706"/>
          </a:xfrm>
          <a:prstGeom prst="mathMultiply">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405349" y="3557597"/>
            <a:ext cx="4190307" cy="2862323"/>
          </a:xfrm>
          <a:prstGeom prst="rect">
            <a:avLst/>
          </a:prstGeom>
          <a:noFill/>
        </p:spPr>
        <p:txBody>
          <a:bodyPr wrap="none" rtlCol="0">
            <a:spAutoFit/>
          </a:bodyPr>
          <a:lstStyle/>
          <a:p>
            <a:r>
              <a:rPr lang="en-US" dirty="0" smtClean="0"/>
              <a:t>Hardware will fail.</a:t>
            </a:r>
          </a:p>
          <a:p>
            <a:endParaRPr lang="en-US" dirty="0"/>
          </a:p>
          <a:p>
            <a:r>
              <a:rPr lang="en-US" dirty="0" smtClean="0"/>
              <a:t>With a 2% failure rate, annually a 1PB</a:t>
            </a:r>
          </a:p>
          <a:p>
            <a:r>
              <a:rPr lang="en-US" dirty="0"/>
              <a:t>d</a:t>
            </a:r>
            <a:r>
              <a:rPr lang="en-US" dirty="0" smtClean="0"/>
              <a:t>ata store created from 1TB hard disks </a:t>
            </a:r>
          </a:p>
          <a:p>
            <a:r>
              <a:rPr lang="en-US" dirty="0" smtClean="0"/>
              <a:t>will loose 20 disks a year.</a:t>
            </a:r>
          </a:p>
          <a:p>
            <a:endParaRPr lang="en-US" dirty="0"/>
          </a:p>
          <a:p>
            <a:r>
              <a:rPr lang="en-US" dirty="0" smtClean="0"/>
              <a:t>For 100PB failure rate is 2000 discs/year.</a:t>
            </a:r>
          </a:p>
          <a:p>
            <a:endParaRPr lang="en-US" dirty="0"/>
          </a:p>
          <a:p>
            <a:r>
              <a:rPr lang="en-US" dirty="0" smtClean="0"/>
              <a:t>This does not cover the End of Life </a:t>
            </a:r>
            <a:br>
              <a:rPr lang="en-US" dirty="0" smtClean="0"/>
            </a:br>
            <a:r>
              <a:rPr lang="en-US" dirty="0" smtClean="0"/>
              <a:t>replacement for all the discs every 3 years.</a:t>
            </a:r>
            <a:endParaRPr lang="en-US" dirty="0"/>
          </a:p>
        </p:txBody>
      </p:sp>
      <p:pic>
        <p:nvPicPr>
          <p:cNvPr id="40" name="Picture 39"/>
          <p:cNvPicPr>
            <a:picLocks noChangeAspect="1"/>
          </p:cNvPicPr>
          <p:nvPr/>
        </p:nvPicPr>
        <p:blipFill>
          <a:blip r:embed="rId3"/>
          <a:stretch>
            <a:fillRect/>
          </a:stretch>
        </p:blipFill>
        <p:spPr>
          <a:xfrm>
            <a:off x="5043744" y="3420712"/>
            <a:ext cx="2874075" cy="3387722"/>
          </a:xfrm>
          <a:prstGeom prst="rect">
            <a:avLst/>
          </a:prstGeom>
        </p:spPr>
      </p:pic>
    </p:spTree>
    <p:extLst>
      <p:ext uri="{BB962C8B-B14F-4D97-AF65-F5344CB8AC3E}">
        <p14:creationId xmlns:p14="http://schemas.microsoft.com/office/powerpoint/2010/main" val="37421187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Simple Recovery using Parity Codes</a:t>
            </a:r>
            <a:endParaRPr lang="en-US" sz="2800" dirty="0">
              <a:solidFill>
                <a:schemeClr val="bg1"/>
              </a:solidFill>
            </a:endParaRPr>
          </a:p>
        </p:txBody>
      </p:sp>
      <p:grpSp>
        <p:nvGrpSpPr>
          <p:cNvPr id="76" name="Group 75"/>
          <p:cNvGrpSpPr/>
          <p:nvPr/>
        </p:nvGrpSpPr>
        <p:grpSpPr>
          <a:xfrm>
            <a:off x="321020" y="1334960"/>
            <a:ext cx="3556745" cy="2426551"/>
            <a:chOff x="321020" y="1334960"/>
            <a:chExt cx="3556745" cy="2426551"/>
          </a:xfrm>
        </p:grpSpPr>
        <p:sp>
          <p:nvSpPr>
            <p:cNvPr id="61" name="Can 60"/>
            <p:cNvSpPr/>
            <p:nvPr/>
          </p:nvSpPr>
          <p:spPr>
            <a:xfrm>
              <a:off x="321020" y="1828307"/>
              <a:ext cx="524574" cy="41639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Can 61"/>
            <p:cNvSpPr/>
            <p:nvPr/>
          </p:nvSpPr>
          <p:spPr>
            <a:xfrm>
              <a:off x="321020" y="2345205"/>
              <a:ext cx="524574" cy="41639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Can 62"/>
            <p:cNvSpPr/>
            <p:nvPr/>
          </p:nvSpPr>
          <p:spPr>
            <a:xfrm>
              <a:off x="321020" y="2849759"/>
              <a:ext cx="524574" cy="41639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Can 63"/>
            <p:cNvSpPr/>
            <p:nvPr/>
          </p:nvSpPr>
          <p:spPr>
            <a:xfrm>
              <a:off x="321020" y="3345121"/>
              <a:ext cx="524574" cy="41639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Can 64"/>
            <p:cNvSpPr/>
            <p:nvPr/>
          </p:nvSpPr>
          <p:spPr>
            <a:xfrm>
              <a:off x="321020" y="1334960"/>
              <a:ext cx="524574" cy="41639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Can 55"/>
            <p:cNvSpPr/>
            <p:nvPr/>
          </p:nvSpPr>
          <p:spPr>
            <a:xfrm>
              <a:off x="1104415" y="1828307"/>
              <a:ext cx="524574" cy="41639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Can 56"/>
            <p:cNvSpPr/>
            <p:nvPr/>
          </p:nvSpPr>
          <p:spPr>
            <a:xfrm>
              <a:off x="1104415" y="2345205"/>
              <a:ext cx="524574" cy="41639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Can 57"/>
            <p:cNvSpPr/>
            <p:nvPr/>
          </p:nvSpPr>
          <p:spPr>
            <a:xfrm>
              <a:off x="1104415" y="2849759"/>
              <a:ext cx="524574" cy="41639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Can 58"/>
            <p:cNvSpPr/>
            <p:nvPr/>
          </p:nvSpPr>
          <p:spPr>
            <a:xfrm>
              <a:off x="1104415" y="3345121"/>
              <a:ext cx="524574" cy="41639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Can 59"/>
            <p:cNvSpPr/>
            <p:nvPr/>
          </p:nvSpPr>
          <p:spPr>
            <a:xfrm>
              <a:off x="1104415" y="1334960"/>
              <a:ext cx="524574" cy="41639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Can 50"/>
            <p:cNvSpPr/>
            <p:nvPr/>
          </p:nvSpPr>
          <p:spPr>
            <a:xfrm>
              <a:off x="1907554" y="1828307"/>
              <a:ext cx="524574" cy="41639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Can 51"/>
            <p:cNvSpPr/>
            <p:nvPr/>
          </p:nvSpPr>
          <p:spPr>
            <a:xfrm>
              <a:off x="1907554" y="2345205"/>
              <a:ext cx="524574" cy="41639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Can 52"/>
            <p:cNvSpPr/>
            <p:nvPr/>
          </p:nvSpPr>
          <p:spPr>
            <a:xfrm>
              <a:off x="1907554" y="2849759"/>
              <a:ext cx="524574" cy="41639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Can 53"/>
            <p:cNvSpPr/>
            <p:nvPr/>
          </p:nvSpPr>
          <p:spPr>
            <a:xfrm>
              <a:off x="1907554" y="3345121"/>
              <a:ext cx="524574" cy="41639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Can 54"/>
            <p:cNvSpPr/>
            <p:nvPr/>
          </p:nvSpPr>
          <p:spPr>
            <a:xfrm>
              <a:off x="1907554" y="1334960"/>
              <a:ext cx="524574" cy="41639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Can 45"/>
            <p:cNvSpPr/>
            <p:nvPr/>
          </p:nvSpPr>
          <p:spPr>
            <a:xfrm>
              <a:off x="2618905" y="1828307"/>
              <a:ext cx="524574" cy="41639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Can 46"/>
            <p:cNvSpPr/>
            <p:nvPr/>
          </p:nvSpPr>
          <p:spPr>
            <a:xfrm>
              <a:off x="2618905" y="2345205"/>
              <a:ext cx="524574" cy="41639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Can 47"/>
            <p:cNvSpPr/>
            <p:nvPr/>
          </p:nvSpPr>
          <p:spPr>
            <a:xfrm>
              <a:off x="2618905" y="2849759"/>
              <a:ext cx="524574" cy="41639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Can 48"/>
            <p:cNvSpPr/>
            <p:nvPr/>
          </p:nvSpPr>
          <p:spPr>
            <a:xfrm>
              <a:off x="2618905" y="3345121"/>
              <a:ext cx="524574" cy="41639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Can 49"/>
            <p:cNvSpPr/>
            <p:nvPr/>
          </p:nvSpPr>
          <p:spPr>
            <a:xfrm>
              <a:off x="2618905" y="1334960"/>
              <a:ext cx="524574" cy="41639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8" name="Group 67"/>
            <p:cNvGrpSpPr/>
            <p:nvPr/>
          </p:nvGrpSpPr>
          <p:grpSpPr>
            <a:xfrm>
              <a:off x="3353191" y="1334960"/>
              <a:ext cx="524574" cy="2426551"/>
              <a:chOff x="3353191" y="1334960"/>
              <a:chExt cx="524574" cy="2426551"/>
            </a:xfrm>
          </p:grpSpPr>
          <p:sp>
            <p:nvSpPr>
              <p:cNvPr id="41" name="Can 40"/>
              <p:cNvSpPr/>
              <p:nvPr/>
            </p:nvSpPr>
            <p:spPr>
              <a:xfrm>
                <a:off x="3353191" y="1828307"/>
                <a:ext cx="524574" cy="41639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Can 41"/>
              <p:cNvSpPr/>
              <p:nvPr/>
            </p:nvSpPr>
            <p:spPr>
              <a:xfrm>
                <a:off x="3353191" y="2345205"/>
                <a:ext cx="524574" cy="41639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Can 42"/>
              <p:cNvSpPr/>
              <p:nvPr/>
            </p:nvSpPr>
            <p:spPr>
              <a:xfrm>
                <a:off x="3353191" y="2849759"/>
                <a:ext cx="524574" cy="41639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Can 43"/>
              <p:cNvSpPr/>
              <p:nvPr/>
            </p:nvSpPr>
            <p:spPr>
              <a:xfrm>
                <a:off x="3353191" y="3345121"/>
                <a:ext cx="524574" cy="41639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Can 44"/>
              <p:cNvSpPr/>
              <p:nvPr/>
            </p:nvSpPr>
            <p:spPr>
              <a:xfrm>
                <a:off x="3353191" y="1334960"/>
                <a:ext cx="524574" cy="416390"/>
              </a:xfrm>
              <a:prstGeom prst="ca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66" name="TextBox 65"/>
          <p:cNvSpPr txBox="1"/>
          <p:nvPr/>
        </p:nvSpPr>
        <p:spPr>
          <a:xfrm>
            <a:off x="1104415" y="3917892"/>
            <a:ext cx="1517813" cy="369332"/>
          </a:xfrm>
          <a:prstGeom prst="rect">
            <a:avLst/>
          </a:prstGeom>
          <a:noFill/>
        </p:spPr>
        <p:txBody>
          <a:bodyPr wrap="none" rtlCol="0">
            <a:spAutoFit/>
          </a:bodyPr>
          <a:lstStyle/>
          <a:p>
            <a:r>
              <a:rPr lang="en-US" b="1" dirty="0"/>
              <a:t>k</a:t>
            </a:r>
            <a:r>
              <a:rPr lang="en-US" dirty="0" smtClean="0"/>
              <a:t> disks of data</a:t>
            </a:r>
            <a:endParaRPr lang="en-US" dirty="0"/>
          </a:p>
        </p:txBody>
      </p:sp>
      <p:sp>
        <p:nvSpPr>
          <p:cNvPr id="67" name="TextBox 66"/>
          <p:cNvSpPr txBox="1"/>
          <p:nvPr/>
        </p:nvSpPr>
        <p:spPr>
          <a:xfrm>
            <a:off x="5729167" y="3921682"/>
            <a:ext cx="1820894" cy="646331"/>
          </a:xfrm>
          <a:prstGeom prst="rect">
            <a:avLst/>
          </a:prstGeom>
          <a:noFill/>
        </p:spPr>
        <p:txBody>
          <a:bodyPr wrap="none" rtlCol="0">
            <a:spAutoFit/>
          </a:bodyPr>
          <a:lstStyle/>
          <a:p>
            <a:r>
              <a:rPr lang="en-US" b="1" dirty="0" smtClean="0"/>
              <a:t>n</a:t>
            </a:r>
            <a:r>
              <a:rPr lang="en-US" dirty="0" smtClean="0"/>
              <a:t> disks of storage</a:t>
            </a:r>
          </a:p>
          <a:p>
            <a:r>
              <a:rPr lang="en-US" dirty="0"/>
              <a:t> </a:t>
            </a:r>
            <a:r>
              <a:rPr lang="en-US" dirty="0" smtClean="0"/>
              <a:t>      </a:t>
            </a:r>
            <a:r>
              <a:rPr lang="en-US" b="1" dirty="0" smtClean="0"/>
              <a:t> n= k + m</a:t>
            </a:r>
            <a:endParaRPr lang="en-US" b="1" dirty="0"/>
          </a:p>
        </p:txBody>
      </p:sp>
      <p:grpSp>
        <p:nvGrpSpPr>
          <p:cNvPr id="75" name="Group 74"/>
          <p:cNvGrpSpPr/>
          <p:nvPr/>
        </p:nvGrpSpPr>
        <p:grpSpPr>
          <a:xfrm>
            <a:off x="4384246" y="1334960"/>
            <a:ext cx="4300279" cy="2426551"/>
            <a:chOff x="4776088" y="1334960"/>
            <a:chExt cx="4300279" cy="2426551"/>
          </a:xfrm>
        </p:grpSpPr>
        <p:grpSp>
          <p:nvGrpSpPr>
            <p:cNvPr id="3" name="Group 2"/>
            <p:cNvGrpSpPr/>
            <p:nvPr/>
          </p:nvGrpSpPr>
          <p:grpSpPr>
            <a:xfrm>
              <a:off x="4776088" y="1334960"/>
              <a:ext cx="3556745" cy="2426551"/>
              <a:chOff x="4607455" y="1152139"/>
              <a:chExt cx="4188593" cy="3887082"/>
            </a:xfrm>
          </p:grpSpPr>
          <p:grpSp>
            <p:nvGrpSpPr>
              <p:cNvPr id="5" name="Group 4"/>
              <p:cNvGrpSpPr/>
              <p:nvPr/>
            </p:nvGrpSpPr>
            <p:grpSpPr>
              <a:xfrm>
                <a:off x="4607455" y="1152139"/>
                <a:ext cx="617763" cy="3887082"/>
                <a:chOff x="5080375" y="1152138"/>
                <a:chExt cx="770164" cy="4566371"/>
              </a:xfrm>
            </p:grpSpPr>
            <p:sp>
              <p:nvSpPr>
                <p:cNvPr id="30" name="Can 29"/>
                <p:cNvSpPr/>
                <p:nvPr/>
              </p:nvSpPr>
              <p:spPr>
                <a:xfrm>
                  <a:off x="5080375" y="2080536"/>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Can 30"/>
                <p:cNvSpPr/>
                <p:nvPr/>
              </p:nvSpPr>
              <p:spPr>
                <a:xfrm>
                  <a:off x="5080375" y="3053254"/>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Can 31"/>
                <p:cNvSpPr/>
                <p:nvPr/>
              </p:nvSpPr>
              <p:spPr>
                <a:xfrm>
                  <a:off x="5080375" y="4002742"/>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Can 32"/>
                <p:cNvSpPr/>
                <p:nvPr/>
              </p:nvSpPr>
              <p:spPr>
                <a:xfrm>
                  <a:off x="5080375" y="4934931"/>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Can 33"/>
                <p:cNvSpPr/>
                <p:nvPr/>
              </p:nvSpPr>
              <p:spPr>
                <a:xfrm>
                  <a:off x="5080375" y="1152138"/>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 name="Group 5"/>
              <p:cNvGrpSpPr/>
              <p:nvPr/>
            </p:nvGrpSpPr>
            <p:grpSpPr>
              <a:xfrm>
                <a:off x="5530019" y="1152139"/>
                <a:ext cx="617763" cy="3887082"/>
                <a:chOff x="5080375" y="1152138"/>
                <a:chExt cx="770164" cy="4566371"/>
              </a:xfrm>
            </p:grpSpPr>
            <p:sp>
              <p:nvSpPr>
                <p:cNvPr id="25" name="Can 24"/>
                <p:cNvSpPr/>
                <p:nvPr/>
              </p:nvSpPr>
              <p:spPr>
                <a:xfrm>
                  <a:off x="5080375" y="2080536"/>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Can 25"/>
                <p:cNvSpPr/>
                <p:nvPr/>
              </p:nvSpPr>
              <p:spPr>
                <a:xfrm>
                  <a:off x="5080375" y="3053254"/>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Can 26"/>
                <p:cNvSpPr/>
                <p:nvPr/>
              </p:nvSpPr>
              <p:spPr>
                <a:xfrm>
                  <a:off x="5080375" y="4002742"/>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Can 27"/>
                <p:cNvSpPr/>
                <p:nvPr/>
              </p:nvSpPr>
              <p:spPr>
                <a:xfrm>
                  <a:off x="5080375" y="4934931"/>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Can 28"/>
                <p:cNvSpPr/>
                <p:nvPr/>
              </p:nvSpPr>
              <p:spPr>
                <a:xfrm>
                  <a:off x="5080375" y="1152138"/>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6475833" y="1152139"/>
                <a:ext cx="617763" cy="3887082"/>
                <a:chOff x="5080375" y="1152138"/>
                <a:chExt cx="770164" cy="4566371"/>
              </a:xfrm>
            </p:grpSpPr>
            <p:sp>
              <p:nvSpPr>
                <p:cNvPr id="20" name="Can 19"/>
                <p:cNvSpPr/>
                <p:nvPr/>
              </p:nvSpPr>
              <p:spPr>
                <a:xfrm>
                  <a:off x="5080375" y="2080536"/>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Can 20"/>
                <p:cNvSpPr/>
                <p:nvPr/>
              </p:nvSpPr>
              <p:spPr>
                <a:xfrm>
                  <a:off x="5080375" y="3053254"/>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Can 21"/>
                <p:cNvSpPr/>
                <p:nvPr/>
              </p:nvSpPr>
              <p:spPr>
                <a:xfrm>
                  <a:off x="5080375" y="4002742"/>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Can 22"/>
                <p:cNvSpPr/>
                <p:nvPr/>
              </p:nvSpPr>
              <p:spPr>
                <a:xfrm>
                  <a:off x="5080375" y="4934931"/>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Can 23"/>
                <p:cNvSpPr/>
                <p:nvPr/>
              </p:nvSpPr>
              <p:spPr>
                <a:xfrm>
                  <a:off x="5080375" y="1152138"/>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7313554" y="1152139"/>
                <a:ext cx="617763" cy="3887082"/>
                <a:chOff x="5080375" y="1152138"/>
                <a:chExt cx="770164" cy="4566371"/>
              </a:xfrm>
            </p:grpSpPr>
            <p:sp>
              <p:nvSpPr>
                <p:cNvPr id="15" name="Can 14"/>
                <p:cNvSpPr/>
                <p:nvPr/>
              </p:nvSpPr>
              <p:spPr>
                <a:xfrm>
                  <a:off x="5080375" y="2080536"/>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Can 15"/>
                <p:cNvSpPr/>
                <p:nvPr/>
              </p:nvSpPr>
              <p:spPr>
                <a:xfrm>
                  <a:off x="5080375" y="3053254"/>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Can 16"/>
                <p:cNvSpPr/>
                <p:nvPr/>
              </p:nvSpPr>
              <p:spPr>
                <a:xfrm>
                  <a:off x="5080375" y="4002742"/>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Can 17"/>
                <p:cNvSpPr/>
                <p:nvPr/>
              </p:nvSpPr>
              <p:spPr>
                <a:xfrm>
                  <a:off x="5080375" y="4934931"/>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Can 18"/>
                <p:cNvSpPr/>
                <p:nvPr/>
              </p:nvSpPr>
              <p:spPr>
                <a:xfrm>
                  <a:off x="5080375" y="1152138"/>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8178285" y="1152139"/>
                <a:ext cx="617763" cy="3887082"/>
                <a:chOff x="5080375" y="1152138"/>
                <a:chExt cx="770164" cy="4566371"/>
              </a:xfrm>
            </p:grpSpPr>
            <p:sp>
              <p:nvSpPr>
                <p:cNvPr id="10" name="Can 9"/>
                <p:cNvSpPr/>
                <p:nvPr/>
              </p:nvSpPr>
              <p:spPr>
                <a:xfrm>
                  <a:off x="5080375" y="2080536"/>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Can 10"/>
                <p:cNvSpPr/>
                <p:nvPr/>
              </p:nvSpPr>
              <p:spPr>
                <a:xfrm>
                  <a:off x="5080375" y="3053254"/>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Can 11"/>
                <p:cNvSpPr/>
                <p:nvPr/>
              </p:nvSpPr>
              <p:spPr>
                <a:xfrm>
                  <a:off x="5080375" y="4002742"/>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Can 12"/>
                <p:cNvSpPr/>
                <p:nvPr/>
              </p:nvSpPr>
              <p:spPr>
                <a:xfrm>
                  <a:off x="5080375" y="4934931"/>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Can 13"/>
                <p:cNvSpPr/>
                <p:nvPr/>
              </p:nvSpPr>
              <p:spPr>
                <a:xfrm>
                  <a:off x="5080375" y="1152138"/>
                  <a:ext cx="770164" cy="783578"/>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70" name="Can 69"/>
            <p:cNvSpPr/>
            <p:nvPr/>
          </p:nvSpPr>
          <p:spPr>
            <a:xfrm>
              <a:off x="8551793" y="1828307"/>
              <a:ext cx="524574" cy="416390"/>
            </a:xfrm>
            <a:prstGeom prst="can">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Can 70"/>
            <p:cNvSpPr/>
            <p:nvPr/>
          </p:nvSpPr>
          <p:spPr>
            <a:xfrm>
              <a:off x="8551793" y="2345205"/>
              <a:ext cx="524574" cy="416390"/>
            </a:xfrm>
            <a:prstGeom prst="can">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Can 71"/>
            <p:cNvSpPr/>
            <p:nvPr/>
          </p:nvSpPr>
          <p:spPr>
            <a:xfrm>
              <a:off x="8551793" y="2849759"/>
              <a:ext cx="524574" cy="416390"/>
            </a:xfrm>
            <a:prstGeom prst="can">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Can 72"/>
            <p:cNvSpPr/>
            <p:nvPr/>
          </p:nvSpPr>
          <p:spPr>
            <a:xfrm>
              <a:off x="8551793" y="3345121"/>
              <a:ext cx="524574" cy="416390"/>
            </a:xfrm>
            <a:prstGeom prst="can">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Can 73"/>
            <p:cNvSpPr/>
            <p:nvPr/>
          </p:nvSpPr>
          <p:spPr>
            <a:xfrm>
              <a:off x="8551793" y="1334960"/>
              <a:ext cx="524574" cy="416390"/>
            </a:xfrm>
            <a:prstGeom prst="can">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7" name="TextBox 76"/>
          <p:cNvSpPr txBox="1"/>
          <p:nvPr/>
        </p:nvSpPr>
        <p:spPr>
          <a:xfrm>
            <a:off x="526954" y="4782530"/>
            <a:ext cx="5852884" cy="923330"/>
          </a:xfrm>
          <a:prstGeom prst="rect">
            <a:avLst/>
          </a:prstGeom>
          <a:noFill/>
        </p:spPr>
        <p:txBody>
          <a:bodyPr wrap="none" rtlCol="0">
            <a:spAutoFit/>
          </a:bodyPr>
          <a:lstStyle/>
          <a:p>
            <a:pPr marL="285750" indent="-285750">
              <a:buFont typeface="Arial"/>
              <a:buChar char="•"/>
            </a:pPr>
            <a:r>
              <a:rPr lang="en-US" dirty="0" smtClean="0"/>
              <a:t>Allocate some of the disks for storing the parity data</a:t>
            </a:r>
          </a:p>
          <a:p>
            <a:pPr marL="285750" indent="-285750">
              <a:buFont typeface="Arial"/>
              <a:buChar char="•"/>
            </a:pPr>
            <a:r>
              <a:rPr lang="en-US" dirty="0" smtClean="0"/>
              <a:t>This metadata can be used for recovery in case of failures</a:t>
            </a:r>
          </a:p>
          <a:p>
            <a:pPr marL="285750" indent="-285750">
              <a:buFont typeface="Arial"/>
              <a:buChar char="•"/>
            </a:pPr>
            <a:r>
              <a:rPr lang="en-US" dirty="0" smtClean="0"/>
              <a:t>Parity data can aide detection and recovery</a:t>
            </a:r>
            <a:endParaRPr lang="en-US" dirty="0"/>
          </a:p>
        </p:txBody>
      </p:sp>
      <p:sp>
        <p:nvSpPr>
          <p:cNvPr id="78" name="TextBox 77"/>
          <p:cNvSpPr txBox="1"/>
          <p:nvPr/>
        </p:nvSpPr>
        <p:spPr>
          <a:xfrm>
            <a:off x="5026336" y="837618"/>
            <a:ext cx="1857187" cy="369332"/>
          </a:xfrm>
          <a:prstGeom prst="rect">
            <a:avLst/>
          </a:prstGeom>
          <a:noFill/>
        </p:spPr>
        <p:txBody>
          <a:bodyPr wrap="none" rtlCol="0">
            <a:spAutoFit/>
          </a:bodyPr>
          <a:lstStyle/>
          <a:p>
            <a:r>
              <a:rPr lang="en-US" b="1" dirty="0" smtClean="0"/>
              <a:t>Systematic nodes</a:t>
            </a:r>
            <a:endParaRPr lang="en-US" b="1" dirty="0"/>
          </a:p>
        </p:txBody>
      </p:sp>
      <p:sp>
        <p:nvSpPr>
          <p:cNvPr id="79" name="TextBox 78"/>
          <p:cNvSpPr txBox="1"/>
          <p:nvPr/>
        </p:nvSpPr>
        <p:spPr>
          <a:xfrm>
            <a:off x="8035575" y="721187"/>
            <a:ext cx="764790" cy="646331"/>
          </a:xfrm>
          <a:prstGeom prst="rect">
            <a:avLst/>
          </a:prstGeom>
          <a:noFill/>
        </p:spPr>
        <p:txBody>
          <a:bodyPr wrap="none" rtlCol="0">
            <a:spAutoFit/>
          </a:bodyPr>
          <a:lstStyle/>
          <a:p>
            <a:r>
              <a:rPr lang="en-US" b="1" dirty="0" smtClean="0"/>
              <a:t>Parity </a:t>
            </a:r>
          </a:p>
          <a:p>
            <a:r>
              <a:rPr lang="en-US" b="1" dirty="0" smtClean="0"/>
              <a:t>nodes</a:t>
            </a:r>
            <a:endParaRPr lang="en-US" b="1" dirty="0"/>
          </a:p>
        </p:txBody>
      </p:sp>
    </p:spTree>
    <p:extLst>
      <p:ext uri="{BB962C8B-B14F-4D97-AF65-F5344CB8AC3E}">
        <p14:creationId xmlns:p14="http://schemas.microsoft.com/office/powerpoint/2010/main" val="220558558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What is parity?</a:t>
            </a:r>
            <a:endParaRPr lang="en-US" sz="2800" dirty="0">
              <a:solidFill>
                <a:schemeClr val="bg1"/>
              </a:solidFill>
            </a:endParaRPr>
          </a:p>
        </p:txBody>
      </p:sp>
      <p:pic>
        <p:nvPicPr>
          <p:cNvPr id="2" name="Picture 1"/>
          <p:cNvPicPr>
            <a:picLocks noChangeAspect="1"/>
          </p:cNvPicPr>
          <p:nvPr/>
        </p:nvPicPr>
        <p:blipFill>
          <a:blip r:embed="rId2"/>
          <a:stretch>
            <a:fillRect/>
          </a:stretch>
        </p:blipFill>
        <p:spPr>
          <a:xfrm>
            <a:off x="1468044" y="3018228"/>
            <a:ext cx="5600700" cy="2781300"/>
          </a:xfrm>
          <a:prstGeom prst="rect">
            <a:avLst/>
          </a:prstGeom>
        </p:spPr>
      </p:pic>
      <p:sp>
        <p:nvSpPr>
          <p:cNvPr id="3" name="Rectangle 2"/>
          <p:cNvSpPr/>
          <p:nvPr/>
        </p:nvSpPr>
        <p:spPr>
          <a:xfrm>
            <a:off x="1468043" y="1106270"/>
            <a:ext cx="5490449" cy="1477328"/>
          </a:xfrm>
          <a:prstGeom prst="rect">
            <a:avLst/>
          </a:prstGeom>
        </p:spPr>
        <p:txBody>
          <a:bodyPr wrap="square">
            <a:spAutoFit/>
          </a:bodyPr>
          <a:lstStyle/>
          <a:p>
            <a:r>
              <a:rPr lang="en-US" dirty="0"/>
              <a:t>A parity bit, or check bit is a bit added to the end of a string of binary code that indicates whether the number of bits in the string with the value one is even or odd. Parity bits are used as the simplest form of error detecting code.</a:t>
            </a:r>
          </a:p>
        </p:txBody>
      </p:sp>
    </p:spTree>
    <p:extLst>
      <p:ext uri="{BB962C8B-B14F-4D97-AF65-F5344CB8AC3E}">
        <p14:creationId xmlns:p14="http://schemas.microsoft.com/office/powerpoint/2010/main" val="220558558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How does parity work?</a:t>
            </a:r>
            <a:endParaRPr lang="en-US" sz="2800" dirty="0">
              <a:solidFill>
                <a:schemeClr val="bg1"/>
              </a:solidFill>
            </a:endParaRPr>
          </a:p>
        </p:txBody>
      </p:sp>
      <p:pic>
        <p:nvPicPr>
          <p:cNvPr id="5" name="Picture 4"/>
          <p:cNvPicPr>
            <a:picLocks noChangeAspect="1"/>
          </p:cNvPicPr>
          <p:nvPr/>
        </p:nvPicPr>
        <p:blipFill>
          <a:blip r:embed="rId2"/>
          <a:stretch>
            <a:fillRect/>
          </a:stretch>
        </p:blipFill>
        <p:spPr>
          <a:xfrm>
            <a:off x="1134977" y="788737"/>
            <a:ext cx="7269261" cy="5517632"/>
          </a:xfrm>
          <a:prstGeom prst="rect">
            <a:avLst/>
          </a:prstGeom>
        </p:spPr>
      </p:pic>
      <p:sp>
        <p:nvSpPr>
          <p:cNvPr id="6" name="Rectangle 5"/>
          <p:cNvSpPr/>
          <p:nvPr/>
        </p:nvSpPr>
        <p:spPr>
          <a:xfrm>
            <a:off x="1134977" y="6306369"/>
            <a:ext cx="3839888" cy="369332"/>
          </a:xfrm>
          <a:prstGeom prst="rect">
            <a:avLst/>
          </a:prstGeom>
        </p:spPr>
        <p:txBody>
          <a:bodyPr wrap="none">
            <a:spAutoFit/>
          </a:bodyPr>
          <a:lstStyle/>
          <a:p>
            <a:r>
              <a:rPr lang="en-US" dirty="0"/>
              <a:t>http://</a:t>
            </a:r>
            <a:r>
              <a:rPr lang="en-US" dirty="0" err="1"/>
              <a:t>en.wikipedia.org</a:t>
            </a:r>
            <a:r>
              <a:rPr lang="en-US" dirty="0"/>
              <a:t>/wiki/</a:t>
            </a:r>
            <a:r>
              <a:rPr lang="en-US" dirty="0" err="1"/>
              <a:t>Parity_bit</a:t>
            </a:r>
            <a:endParaRPr lang="en-US" dirty="0"/>
          </a:p>
        </p:txBody>
      </p:sp>
      <p:sp>
        <p:nvSpPr>
          <p:cNvPr id="7" name="TextBox 6"/>
          <p:cNvSpPr txBox="1"/>
          <p:nvPr/>
        </p:nvSpPr>
        <p:spPr>
          <a:xfrm>
            <a:off x="310767" y="2742525"/>
            <a:ext cx="3148211" cy="1077218"/>
          </a:xfrm>
          <a:prstGeom prst="rect">
            <a:avLst/>
          </a:prstGeom>
          <a:noFill/>
        </p:spPr>
        <p:txBody>
          <a:bodyPr wrap="square" rtlCol="0">
            <a:spAutoFit/>
          </a:bodyPr>
          <a:lstStyle/>
          <a:p>
            <a:r>
              <a:rPr lang="en-US" sz="3200" b="1" dirty="0" smtClean="0"/>
              <a:t>This is XOR operation </a:t>
            </a:r>
            <a:endParaRPr lang="en-US" sz="3200" b="1" dirty="0"/>
          </a:p>
        </p:txBody>
      </p:sp>
    </p:spTree>
    <p:extLst>
      <p:ext uri="{BB962C8B-B14F-4D97-AF65-F5344CB8AC3E}">
        <p14:creationId xmlns:p14="http://schemas.microsoft.com/office/powerpoint/2010/main" val="12839911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1922</TotalTime>
  <Words>1671</Words>
  <Application>Microsoft Macintosh PowerPoint</Application>
  <PresentationFormat>On-screen Show (4:3)</PresentationFormat>
  <Paragraphs>526</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Cloud Computing: Storage as a Service</vt:lpstr>
      <vt:lpstr>Storage</vt:lpstr>
      <vt:lpstr>Three dimensions of Cloud Storage</vt:lpstr>
      <vt:lpstr>Why pure replication does not scale?</vt:lpstr>
      <vt:lpstr>Storage: Lets look at the basics</vt:lpstr>
      <vt:lpstr>Storage: Basics </vt:lpstr>
      <vt:lpstr>Simple Recovery using Parity Codes</vt:lpstr>
      <vt:lpstr>What is parity?</vt:lpstr>
      <vt:lpstr>How does parity work?</vt:lpstr>
      <vt:lpstr>How will the parity be used for Recovery?</vt:lpstr>
      <vt:lpstr>Partitioning of Parity Blocks</vt:lpstr>
      <vt:lpstr>Horizontal and Vertical Partitioning</vt:lpstr>
      <vt:lpstr>Recovering from multiple failures:  Maximum Distance Separable Codes</vt:lpstr>
      <vt:lpstr>Example for calculating the codes</vt:lpstr>
      <vt:lpstr>Recovering from single failures</vt:lpstr>
      <vt:lpstr>Recovering from single failures</vt:lpstr>
      <vt:lpstr>Recovering from single failures</vt:lpstr>
      <vt:lpstr>Recovering from single failures</vt:lpstr>
      <vt:lpstr>Recovering from single failures</vt:lpstr>
      <vt:lpstr>Recovering from single failures</vt:lpstr>
      <vt:lpstr>Recovering from single failures</vt:lpstr>
      <vt:lpstr>Recovering from single failures</vt:lpstr>
      <vt:lpstr>Recovering from single failures</vt:lpstr>
      <vt:lpstr>Recovering from single failures</vt:lpstr>
      <vt:lpstr>Recovering from single failures</vt:lpstr>
      <vt:lpstr>Recovering from single failures</vt:lpstr>
      <vt:lpstr>Recovering from single failures</vt:lpstr>
      <vt:lpstr>References</vt:lpstr>
    </vt:vector>
  </TitlesOfParts>
  <Company>Boise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Services</dc:title>
  <dc:creator>Vijay Dialani</dc:creator>
  <cp:lastModifiedBy>Vijay Dialani</cp:lastModifiedBy>
  <cp:revision>110</cp:revision>
  <dcterms:created xsi:type="dcterms:W3CDTF">2014-08-22T23:05:29Z</dcterms:created>
  <dcterms:modified xsi:type="dcterms:W3CDTF">2014-09-30T07:32:55Z</dcterms:modified>
</cp:coreProperties>
</file>