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1" r:id="rId2"/>
    <p:sldId id="307" r:id="rId3"/>
    <p:sldId id="308" r:id="rId4"/>
    <p:sldId id="323" r:id="rId5"/>
    <p:sldId id="324" r:id="rId6"/>
    <p:sldId id="309" r:id="rId7"/>
    <p:sldId id="321" r:id="rId8"/>
    <p:sldId id="322" r:id="rId9"/>
    <p:sldId id="329" r:id="rId10"/>
    <p:sldId id="310" r:id="rId11"/>
    <p:sldId id="319" r:id="rId12"/>
    <p:sldId id="325" r:id="rId13"/>
    <p:sldId id="326" r:id="rId14"/>
    <p:sldId id="328" r:id="rId15"/>
    <p:sldId id="32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A82BF-6264-6F4D-9253-5D1EA4083677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B370D-9FC9-4441-978E-EA791BDF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9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Database and also the properties of ACID and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370D-9FC9-4441-978E-EA791BDFE9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Hierarchical, Relational, Document and Graph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370D-9FC9-4441-978E-EA791BDFE9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how these databases are different.</a:t>
            </a:r>
            <a:r>
              <a:rPr lang="en-US" baseline="0" dirty="0" smtClean="0"/>
              <a:t> OLTP v/s OLAP. Append only data and read/write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370D-9FC9-4441-978E-EA791BDFE9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how these databases are different.</a:t>
            </a:r>
            <a:r>
              <a:rPr lang="en-US" baseline="0" dirty="0" smtClean="0"/>
              <a:t> OLTP v/s OLAP. Append only data and read/write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370D-9FC9-4441-978E-EA791BDFE9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Enumerate</a:t>
            </a:r>
            <a:r>
              <a:rPr lang="en-US" baseline="0" dirty="0" smtClean="0"/>
              <a:t> interaction between the data model and how it could help / obstruct parallel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370D-9FC9-4441-978E-EA791BDFE9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Enumerate</a:t>
            </a:r>
            <a:r>
              <a:rPr lang="en-US" baseline="0" dirty="0" smtClean="0"/>
              <a:t> interaction between the data model and how it could help / obstruct parallel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370D-9FC9-4441-978E-EA791BDFE9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0B2C-168C-084B-8FC7-03A7895F534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hyperlink" Target="mailto:vijaydialani@boisestate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lumn_(database)" TargetMode="External"/><Relationship Id="rId4" Type="http://schemas.openxmlformats.org/officeDocument/2006/relationships/hyperlink" Target="http://en.wikipedia.org/wiki/Nordic_countries" TargetMode="External"/><Relationship Id="rId5" Type="http://schemas.openxmlformats.org/officeDocument/2006/relationships/hyperlink" Target="http://en.wikipedia.org/wiki/Hash_function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n.wikipedia.org/wiki/Row_(database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db.in.tum.de/research/publications/conferences/BTW2007-mtd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eople.csail.mit.edu/nickolai/papers/curino-relcloud-cidr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3366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Cloud Computing: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Database as a Service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Part 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242" y="3886200"/>
            <a:ext cx="4122821" cy="1366528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Vijay Dialani, PhD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Boise State </a:t>
            </a:r>
            <a:r>
              <a:rPr lang="en-US" sz="1800" dirty="0" smtClean="0">
                <a:solidFill>
                  <a:schemeClr val="tx1"/>
                </a:solidFill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hlinkClick r:id="rId3"/>
              </a:rPr>
              <a:t>vijaydialani@boisestate.edu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©All rights reserved by the author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6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SQL databases Partitioning Schemes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671" y="1170985"/>
            <a:ext cx="8699655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 I</a:t>
            </a:r>
            <a:r>
              <a:rPr lang="en-US" dirty="0" smtClean="0"/>
              <a:t>: Given a data model, we have too many number of rows, but each query</a:t>
            </a:r>
            <a:br>
              <a:rPr lang="en-US" dirty="0" smtClean="0"/>
            </a:br>
            <a:r>
              <a:rPr lang="en-US" dirty="0" smtClean="0"/>
              <a:t>operates on a range of rows. </a:t>
            </a:r>
          </a:p>
          <a:p>
            <a:endParaRPr lang="en-US" dirty="0"/>
          </a:p>
          <a:p>
            <a:r>
              <a:rPr lang="en-US" b="1" dirty="0" smtClean="0"/>
              <a:t>Solution:</a:t>
            </a:r>
          </a:p>
          <a:p>
            <a:r>
              <a:rPr lang="en-US" dirty="0" smtClean="0"/>
              <a:t>For a </a:t>
            </a:r>
            <a:r>
              <a:rPr lang="en-US" b="1" dirty="0" smtClean="0"/>
              <a:t>share nothing architecture</a:t>
            </a:r>
            <a:r>
              <a:rPr lang="en-US" dirty="0" smtClean="0"/>
              <a:t>, we can partition the data</a:t>
            </a:r>
          </a:p>
          <a:p>
            <a:endParaRPr lang="en-US" dirty="0" smtClean="0"/>
          </a:p>
          <a:p>
            <a:r>
              <a:rPr lang="en-US" b="1" dirty="0"/>
              <a:t>Range </a:t>
            </a:r>
            <a:r>
              <a:rPr lang="en-US" b="1" dirty="0" smtClean="0"/>
              <a:t>partitioning:</a:t>
            </a:r>
            <a:r>
              <a:rPr lang="en-US" dirty="0"/>
              <a:t>  Selects a partition by determining if the partitioning key is inside a </a:t>
            </a:r>
            <a:endParaRPr lang="en-US" dirty="0" smtClean="0"/>
          </a:p>
          <a:p>
            <a:r>
              <a:rPr lang="en-US" dirty="0" smtClean="0"/>
              <a:t>certain </a:t>
            </a:r>
            <a:r>
              <a:rPr lang="en-US" dirty="0"/>
              <a:t>range. An example could be a partition for all </a:t>
            </a:r>
            <a:r>
              <a:rPr lang="en-US" dirty="0">
                <a:hlinkClick r:id="rId2" tooltip="Row (database)"/>
              </a:rPr>
              <a:t>rows</a:t>
            </a:r>
            <a:r>
              <a:rPr lang="en-US" dirty="0"/>
              <a:t> where the </a:t>
            </a:r>
            <a:r>
              <a:rPr lang="en-US" dirty="0">
                <a:hlinkClick r:id="rId3" tooltip="Column (database)"/>
              </a:rPr>
              <a:t>column</a:t>
            </a:r>
            <a:r>
              <a:rPr lang="en-US" dirty="0"/>
              <a:t> </a:t>
            </a:r>
            <a:r>
              <a:rPr lang="en-US" dirty="0" err="1" smtClean="0"/>
              <a:t>zipcode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has a value between 70000 and 79999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dirty="0"/>
              <a:t>List </a:t>
            </a:r>
            <a:r>
              <a:rPr lang="en-US" b="1" dirty="0" smtClean="0"/>
              <a:t>partitioning:</a:t>
            </a:r>
            <a:r>
              <a:rPr lang="en-US" dirty="0"/>
              <a:t>  A partition is assigned a list of values. If the partitioning key has one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these values, the partition is chosen. For example all rows where the column </a:t>
            </a:r>
            <a:endParaRPr lang="en-US" dirty="0" smtClean="0"/>
          </a:p>
          <a:p>
            <a:r>
              <a:rPr lang="en-US" dirty="0" smtClean="0"/>
              <a:t>Country </a:t>
            </a:r>
            <a:r>
              <a:rPr lang="en-US" dirty="0"/>
              <a:t>is either Iceland, Norway, Sweden, Finland or Denmark could 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/>
              <a:t>a partition for the </a:t>
            </a:r>
            <a:r>
              <a:rPr lang="en-US" dirty="0">
                <a:hlinkClick r:id="rId4" tooltip="Nordic countries"/>
              </a:rPr>
              <a:t>Nordic countries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Hash </a:t>
            </a:r>
            <a:r>
              <a:rPr lang="en-US" b="1" dirty="0"/>
              <a:t>partitioning</a:t>
            </a:r>
            <a:r>
              <a:rPr lang="en-US" dirty="0"/>
              <a:t>  The value of a </a:t>
            </a:r>
            <a:r>
              <a:rPr lang="en-US" dirty="0">
                <a:hlinkClick r:id="rId5" tooltip="Hash function"/>
              </a:rPr>
              <a:t>hash function</a:t>
            </a:r>
            <a:r>
              <a:rPr lang="en-US" dirty="0"/>
              <a:t> determines membership in a partition. </a:t>
            </a:r>
            <a:endParaRPr lang="en-US" dirty="0" smtClean="0"/>
          </a:p>
          <a:p>
            <a:r>
              <a:rPr lang="en-US" dirty="0" smtClean="0"/>
              <a:t>Assuming </a:t>
            </a:r>
            <a:r>
              <a:rPr lang="en-US" dirty="0"/>
              <a:t>there are four partitions, the hash function could return a value from 0 to 3. </a:t>
            </a:r>
            <a:endParaRPr lang="en-US" dirty="0" smtClean="0"/>
          </a:p>
          <a:p>
            <a:r>
              <a:rPr lang="en-US" dirty="0" smtClean="0"/>
              <a:t>Composite </a:t>
            </a:r>
            <a:r>
              <a:rPr lang="en-US" dirty="0"/>
              <a:t>partitioning  allows for certain combinations of the above partitioning schemes,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for example first applying a range partitioning and then a hash partitioning.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80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Column Stores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671" y="1170985"/>
            <a:ext cx="80073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 II</a:t>
            </a:r>
            <a:r>
              <a:rPr lang="en-US" dirty="0" smtClean="0"/>
              <a:t>: Given a data model and instance data, the query time varies because of </a:t>
            </a:r>
            <a:br>
              <a:rPr lang="en-US" dirty="0" smtClean="0"/>
            </a:br>
            <a:r>
              <a:rPr lang="en-US" dirty="0" smtClean="0"/>
              <a:t>the query optimizer introduced variance</a:t>
            </a:r>
          </a:p>
          <a:p>
            <a:endParaRPr lang="en-US" dirty="0"/>
          </a:p>
          <a:p>
            <a:r>
              <a:rPr lang="en-US" b="1" dirty="0" smtClean="0"/>
              <a:t>Solution:</a:t>
            </a:r>
          </a:p>
          <a:p>
            <a:r>
              <a:rPr lang="en-US" dirty="0" smtClean="0"/>
              <a:t>Use column stores – </a:t>
            </a:r>
            <a:r>
              <a:rPr lang="en-US" dirty="0"/>
              <a:t>C-Store: A Column-oriented </a:t>
            </a:r>
            <a:r>
              <a:rPr lang="en-US" dirty="0" smtClean="0"/>
              <a:t>DBMS, Michael </a:t>
            </a:r>
            <a:r>
              <a:rPr lang="en-US" dirty="0" err="1" smtClean="0"/>
              <a:t>Stonebraker</a:t>
            </a:r>
            <a:r>
              <a:rPr lang="en-US" dirty="0" smtClean="0"/>
              <a:t> </a:t>
            </a:r>
            <a:r>
              <a:rPr lang="en-US" dirty="0" err="1" smtClean="0"/>
              <a:t>et.al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Lets Review the Paper.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37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Column Stores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671" y="1170985"/>
            <a:ext cx="8747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III</a:t>
            </a:r>
            <a:r>
              <a:rPr lang="en-US" dirty="0" smtClean="0"/>
              <a:t>: Given a database, how do I ensure that the database is secured.</a:t>
            </a:r>
          </a:p>
          <a:p>
            <a:endParaRPr lang="en-US" dirty="0"/>
          </a:p>
          <a:p>
            <a:r>
              <a:rPr lang="en-US" b="1" dirty="0" smtClean="0"/>
              <a:t>Solution:</a:t>
            </a:r>
          </a:p>
          <a:p>
            <a:r>
              <a:rPr lang="en-US" dirty="0" smtClean="0"/>
              <a:t>Operate on Encrypted data –  </a:t>
            </a:r>
            <a:r>
              <a:rPr lang="en-US" dirty="0" err="1"/>
              <a:t>CryptDB</a:t>
            </a:r>
            <a:r>
              <a:rPr lang="en-US" dirty="0"/>
              <a:t>: Protecting Confidentiality </a:t>
            </a:r>
            <a:r>
              <a:rPr lang="en-US" dirty="0" smtClean="0"/>
              <a:t>with Encrypted </a:t>
            </a:r>
            <a:r>
              <a:rPr lang="en-US" dirty="0"/>
              <a:t>Query </a:t>
            </a:r>
            <a:r>
              <a:rPr lang="en-US" dirty="0" smtClean="0"/>
              <a:t>Processing, </a:t>
            </a:r>
            <a:r>
              <a:rPr lang="en-US" dirty="0" err="1" smtClean="0"/>
              <a:t>Popa</a:t>
            </a:r>
            <a:r>
              <a:rPr lang="en-US" dirty="0" smtClean="0"/>
              <a:t> </a:t>
            </a:r>
            <a:r>
              <a:rPr lang="en-US" dirty="0" err="1" smtClean="0"/>
              <a:t>et.al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978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Column Stores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671" y="1170985"/>
            <a:ext cx="87475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IV</a:t>
            </a:r>
            <a:r>
              <a:rPr lang="en-US" dirty="0" smtClean="0"/>
              <a:t>: Not all the items in the database are queried equally, how do I create the dynamic partitioning and load balancing</a:t>
            </a:r>
          </a:p>
          <a:p>
            <a:endParaRPr lang="en-US" dirty="0"/>
          </a:p>
          <a:p>
            <a:r>
              <a:rPr lang="en-US" b="1" dirty="0" smtClean="0"/>
              <a:t>Solution:</a:t>
            </a:r>
          </a:p>
          <a:p>
            <a:r>
              <a:rPr lang="en-US" dirty="0"/>
              <a:t>Schism: a Workload-Driven Approach </a:t>
            </a:r>
            <a:r>
              <a:rPr lang="en-US" dirty="0" smtClean="0"/>
              <a:t>to Database </a:t>
            </a:r>
            <a:r>
              <a:rPr lang="en-US" dirty="0"/>
              <a:t>Replication and Partitioning by Carlo </a:t>
            </a:r>
            <a:r>
              <a:rPr lang="en-US" dirty="0" err="1" smtClean="0"/>
              <a:t>Curino</a:t>
            </a:r>
            <a:r>
              <a:rPr lang="en-US" dirty="0" smtClean="0"/>
              <a:t> </a:t>
            </a:r>
            <a:r>
              <a:rPr lang="en-US" dirty="0" err="1" smtClean="0"/>
              <a:t>et.al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1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Column Stores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671" y="1170985"/>
            <a:ext cx="8747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V</a:t>
            </a:r>
            <a:r>
              <a:rPr lang="en-US" dirty="0" smtClean="0"/>
              <a:t>: A lot of my data is shared between applications</a:t>
            </a:r>
          </a:p>
          <a:p>
            <a:endParaRPr lang="en-US" dirty="0"/>
          </a:p>
          <a:p>
            <a:r>
              <a:rPr lang="en-US" b="1" dirty="0" smtClean="0"/>
              <a:t>Solution:</a:t>
            </a:r>
          </a:p>
          <a:p>
            <a:r>
              <a:rPr lang="en-US" dirty="0" smtClean="0"/>
              <a:t>Use Multi-tenant databases:</a:t>
            </a:r>
          </a:p>
          <a:p>
            <a:r>
              <a:rPr lang="en-US" dirty="0"/>
              <a:t>Ruminations on Multi-Tenant Databases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http://www.db.in.tum.de/research/publications/conferences/BTW2007-</a:t>
            </a:r>
            <a:r>
              <a:rPr lang="en-US" dirty="0" smtClean="0">
                <a:hlinkClick r:id="rId2"/>
              </a:rPr>
              <a:t>mtd.pdf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Questions and Answers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7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is a Database?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9" y="2165685"/>
            <a:ext cx="4960758" cy="394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12631" y="997363"/>
            <a:ext cx="4184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database is an organized collection of data. The data are typically organized to model aspects of reality in a way that supports processes requiring </a:t>
            </a:r>
            <a:r>
              <a:rPr lang="en-US" sz="2400" dirty="0" smtClean="0"/>
              <a:t>information.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0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Types of Databases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9144000" cy="46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SQL and NOSQL Databases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0819"/>
            <a:ext cx="9144000" cy="25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1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NOTE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842" y="1858233"/>
            <a:ext cx="8194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Rest of the presentation is about creating Database as a service using </a:t>
            </a:r>
          </a:p>
          <a:p>
            <a:r>
              <a:rPr lang="en-US" sz="3600" b="1" dirty="0" smtClean="0"/>
              <a:t>Relational Data Model</a:t>
            </a:r>
          </a:p>
          <a:p>
            <a:endParaRPr lang="en-US" sz="3600" b="1" dirty="0"/>
          </a:p>
          <a:p>
            <a:r>
              <a:rPr lang="en-US" sz="3600" dirty="0" smtClean="0"/>
              <a:t>Part II will discuss NOSQL implementations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569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Model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48" y="788737"/>
            <a:ext cx="5332922" cy="568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0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Model -&gt; To Physical Database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53" y="995799"/>
            <a:ext cx="7857738" cy="559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30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SQL databases conceptual view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8" y="1246394"/>
            <a:ext cx="8226425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75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4421" y="793105"/>
            <a:ext cx="6844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Relational Cloud: A Database-as-a-Service for the </a:t>
            </a:r>
            <a:r>
              <a:rPr lang="en-US" dirty="0" smtClean="0"/>
              <a:t>Cloud</a:t>
            </a:r>
          </a:p>
          <a:p>
            <a:r>
              <a:rPr lang="en-US" dirty="0"/>
              <a:t>Carlo </a:t>
            </a:r>
            <a:r>
              <a:rPr lang="en-US" dirty="0" err="1" smtClean="0"/>
              <a:t>Curino</a:t>
            </a:r>
            <a:r>
              <a:rPr lang="en-US" dirty="0" smtClean="0"/>
              <a:t> </a:t>
            </a:r>
            <a:r>
              <a:rPr lang="en-US" dirty="0" err="1" smtClean="0"/>
              <a:t>et.al</a:t>
            </a:r>
            <a:r>
              <a:rPr lang="en-US" dirty="0"/>
              <a:t>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://people.csail.mit.edu/nickolai/papers/curino-relcloud-</a:t>
            </a:r>
            <a:r>
              <a:rPr lang="en-US" dirty="0" smtClean="0">
                <a:hlinkClick r:id="rId2"/>
              </a:rPr>
              <a:t>cidr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Relational Cloud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80" y="1666692"/>
            <a:ext cx="5424236" cy="480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401</Words>
  <Application>Microsoft Macintosh PowerPoint</Application>
  <PresentationFormat>On-screen Show (4:3)</PresentationFormat>
  <Paragraphs>77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Cloud Computing: Database as a Service Part I</vt:lpstr>
      <vt:lpstr>What is a Database?</vt:lpstr>
      <vt:lpstr>Types of Databases</vt:lpstr>
      <vt:lpstr>SQL and NOSQL Databases</vt:lpstr>
      <vt:lpstr>NOTE</vt:lpstr>
      <vt:lpstr>Data Model</vt:lpstr>
      <vt:lpstr>Data Model -&gt; To Physical Database</vt:lpstr>
      <vt:lpstr>SQL databases conceptual view</vt:lpstr>
      <vt:lpstr>Relational Cloud</vt:lpstr>
      <vt:lpstr>SQL databases Partitioning Schemes</vt:lpstr>
      <vt:lpstr>Column Stores</vt:lpstr>
      <vt:lpstr>Column Stores</vt:lpstr>
      <vt:lpstr>Column Stores</vt:lpstr>
      <vt:lpstr>Column Stores</vt:lpstr>
      <vt:lpstr>Questions and Answers</vt:lpstr>
    </vt:vector>
  </TitlesOfParts>
  <Company>Boise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Vijay Dialani</dc:creator>
  <cp:lastModifiedBy>Vijay Dialani</cp:lastModifiedBy>
  <cp:revision>146</cp:revision>
  <dcterms:created xsi:type="dcterms:W3CDTF">2014-08-22T23:05:29Z</dcterms:created>
  <dcterms:modified xsi:type="dcterms:W3CDTF">2014-10-07T13:05:12Z</dcterms:modified>
</cp:coreProperties>
</file>