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81" r:id="rId5"/>
    <p:sldId id="272" r:id="rId6"/>
    <p:sldId id="291" r:id="rId7"/>
    <p:sldId id="271" r:id="rId8"/>
    <p:sldId id="273" r:id="rId9"/>
    <p:sldId id="274" r:id="rId10"/>
    <p:sldId id="275" r:id="rId11"/>
    <p:sldId id="276" r:id="rId12"/>
    <p:sldId id="277" r:id="rId13"/>
    <p:sldId id="278" r:id="rId14"/>
    <p:sldId id="279" r:id="rId15"/>
    <p:sldId id="280" r:id="rId16"/>
    <p:sldId id="282" r:id="rId17"/>
    <p:sldId id="283" r:id="rId18"/>
    <p:sldId id="284" r:id="rId19"/>
    <p:sldId id="285" r:id="rId20"/>
    <p:sldId id="286" r:id="rId21"/>
    <p:sldId id="287" r:id="rId22"/>
    <p:sldId id="288" r:id="rId23"/>
    <p:sldId id="289" r:id="rId24"/>
    <p:sldId id="290" r:id="rId25"/>
    <p:sldId id="258" r:id="rId26"/>
    <p:sldId id="264" r:id="rId27"/>
    <p:sldId id="259" r:id="rId28"/>
    <p:sldId id="265" r:id="rId29"/>
    <p:sldId id="260" r:id="rId30"/>
    <p:sldId id="266" r:id="rId31"/>
    <p:sldId id="267" r:id="rId32"/>
    <p:sldId id="268" r:id="rId33"/>
    <p:sldId id="261" r:id="rId34"/>
    <p:sldId id="269" r:id="rId35"/>
    <p:sldId id="262" r:id="rId36"/>
    <p:sldId id="27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28D73A-7145-4752-B2EA-CFD0B5F5FD5B}" type="datetimeFigureOut">
              <a:rPr lang="en-US" smtClean="0"/>
              <a:pPr/>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906D-C0F6-4AA0-A2AF-D9EDB57DF6B9}" type="slidenum">
              <a:rPr lang="en-US" smtClean="0"/>
              <a:pPr/>
              <a:t>‹#›</a:t>
            </a:fld>
            <a:endParaRPr lang="en-US"/>
          </a:p>
        </p:txBody>
      </p:sp>
    </p:spTree>
    <p:extLst>
      <p:ext uri="{BB962C8B-B14F-4D97-AF65-F5344CB8AC3E}">
        <p14:creationId xmlns:p14="http://schemas.microsoft.com/office/powerpoint/2010/main" xmlns="" val="1664150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28D73A-7145-4752-B2EA-CFD0B5F5FD5B}" type="datetimeFigureOut">
              <a:rPr lang="en-US" smtClean="0"/>
              <a:pPr/>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906D-C0F6-4AA0-A2AF-D9EDB57DF6B9}" type="slidenum">
              <a:rPr lang="en-US" smtClean="0"/>
              <a:pPr/>
              <a:t>‹#›</a:t>
            </a:fld>
            <a:endParaRPr lang="en-US"/>
          </a:p>
        </p:txBody>
      </p:sp>
    </p:spTree>
    <p:extLst>
      <p:ext uri="{BB962C8B-B14F-4D97-AF65-F5344CB8AC3E}">
        <p14:creationId xmlns:p14="http://schemas.microsoft.com/office/powerpoint/2010/main" xmlns="" val="97074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28D73A-7145-4752-B2EA-CFD0B5F5FD5B}" type="datetimeFigureOut">
              <a:rPr lang="en-US" smtClean="0"/>
              <a:pPr/>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906D-C0F6-4AA0-A2AF-D9EDB57DF6B9}" type="slidenum">
              <a:rPr lang="en-US" smtClean="0"/>
              <a:pPr/>
              <a:t>‹#›</a:t>
            </a:fld>
            <a:endParaRPr lang="en-US"/>
          </a:p>
        </p:txBody>
      </p:sp>
    </p:spTree>
    <p:extLst>
      <p:ext uri="{BB962C8B-B14F-4D97-AF65-F5344CB8AC3E}">
        <p14:creationId xmlns:p14="http://schemas.microsoft.com/office/powerpoint/2010/main" xmlns="" val="142114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28D73A-7145-4752-B2EA-CFD0B5F5FD5B}" type="datetimeFigureOut">
              <a:rPr lang="en-US" smtClean="0"/>
              <a:pPr/>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906D-C0F6-4AA0-A2AF-D9EDB57DF6B9}" type="slidenum">
              <a:rPr lang="en-US" smtClean="0"/>
              <a:pPr/>
              <a:t>‹#›</a:t>
            </a:fld>
            <a:endParaRPr lang="en-US"/>
          </a:p>
        </p:txBody>
      </p:sp>
    </p:spTree>
    <p:extLst>
      <p:ext uri="{BB962C8B-B14F-4D97-AF65-F5344CB8AC3E}">
        <p14:creationId xmlns:p14="http://schemas.microsoft.com/office/powerpoint/2010/main" xmlns="" val="356935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28D73A-7145-4752-B2EA-CFD0B5F5FD5B}" type="datetimeFigureOut">
              <a:rPr lang="en-US" smtClean="0"/>
              <a:pPr/>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906D-C0F6-4AA0-A2AF-D9EDB57DF6B9}" type="slidenum">
              <a:rPr lang="en-US" smtClean="0"/>
              <a:pPr/>
              <a:t>‹#›</a:t>
            </a:fld>
            <a:endParaRPr lang="en-US"/>
          </a:p>
        </p:txBody>
      </p:sp>
    </p:spTree>
    <p:extLst>
      <p:ext uri="{BB962C8B-B14F-4D97-AF65-F5344CB8AC3E}">
        <p14:creationId xmlns:p14="http://schemas.microsoft.com/office/powerpoint/2010/main" xmlns="" val="2110085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28D73A-7145-4752-B2EA-CFD0B5F5FD5B}" type="datetimeFigureOut">
              <a:rPr lang="en-US" smtClean="0"/>
              <a:pPr/>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906D-C0F6-4AA0-A2AF-D9EDB57DF6B9}" type="slidenum">
              <a:rPr lang="en-US" smtClean="0"/>
              <a:pPr/>
              <a:t>‹#›</a:t>
            </a:fld>
            <a:endParaRPr lang="en-US"/>
          </a:p>
        </p:txBody>
      </p:sp>
    </p:spTree>
    <p:extLst>
      <p:ext uri="{BB962C8B-B14F-4D97-AF65-F5344CB8AC3E}">
        <p14:creationId xmlns:p14="http://schemas.microsoft.com/office/powerpoint/2010/main" xmlns="" val="194552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28D73A-7145-4752-B2EA-CFD0B5F5FD5B}" type="datetimeFigureOut">
              <a:rPr lang="en-US" smtClean="0"/>
              <a:pPr/>
              <a:t>10/7/2014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7906D-C0F6-4AA0-A2AF-D9EDB57DF6B9}" type="slidenum">
              <a:rPr lang="en-US" smtClean="0"/>
              <a:pPr/>
              <a:t>‹#›</a:t>
            </a:fld>
            <a:endParaRPr lang="en-US"/>
          </a:p>
        </p:txBody>
      </p:sp>
    </p:spTree>
    <p:extLst>
      <p:ext uri="{BB962C8B-B14F-4D97-AF65-F5344CB8AC3E}">
        <p14:creationId xmlns:p14="http://schemas.microsoft.com/office/powerpoint/2010/main" xmlns="" val="43682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28D73A-7145-4752-B2EA-CFD0B5F5FD5B}" type="datetimeFigureOut">
              <a:rPr lang="en-US" smtClean="0"/>
              <a:pPr/>
              <a:t>10/7/2014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7906D-C0F6-4AA0-A2AF-D9EDB57DF6B9}" type="slidenum">
              <a:rPr lang="en-US" smtClean="0"/>
              <a:pPr/>
              <a:t>‹#›</a:t>
            </a:fld>
            <a:endParaRPr lang="en-US"/>
          </a:p>
        </p:txBody>
      </p:sp>
    </p:spTree>
    <p:extLst>
      <p:ext uri="{BB962C8B-B14F-4D97-AF65-F5344CB8AC3E}">
        <p14:creationId xmlns:p14="http://schemas.microsoft.com/office/powerpoint/2010/main" xmlns="" val="3997982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8D73A-7145-4752-B2EA-CFD0B5F5FD5B}" type="datetimeFigureOut">
              <a:rPr lang="en-US" smtClean="0"/>
              <a:pPr/>
              <a:t>10/7/2014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B7906D-C0F6-4AA0-A2AF-D9EDB57DF6B9}" type="slidenum">
              <a:rPr lang="en-US" smtClean="0"/>
              <a:pPr/>
              <a:t>‹#›</a:t>
            </a:fld>
            <a:endParaRPr lang="en-US"/>
          </a:p>
        </p:txBody>
      </p:sp>
    </p:spTree>
    <p:extLst>
      <p:ext uri="{BB962C8B-B14F-4D97-AF65-F5344CB8AC3E}">
        <p14:creationId xmlns:p14="http://schemas.microsoft.com/office/powerpoint/2010/main" xmlns="" val="3127300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28D73A-7145-4752-B2EA-CFD0B5F5FD5B}" type="datetimeFigureOut">
              <a:rPr lang="en-US" smtClean="0"/>
              <a:pPr/>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906D-C0F6-4AA0-A2AF-D9EDB57DF6B9}" type="slidenum">
              <a:rPr lang="en-US" smtClean="0"/>
              <a:pPr/>
              <a:t>‹#›</a:t>
            </a:fld>
            <a:endParaRPr lang="en-US"/>
          </a:p>
        </p:txBody>
      </p:sp>
    </p:spTree>
    <p:extLst>
      <p:ext uri="{BB962C8B-B14F-4D97-AF65-F5344CB8AC3E}">
        <p14:creationId xmlns:p14="http://schemas.microsoft.com/office/powerpoint/2010/main" xmlns="" val="905971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28D73A-7145-4752-B2EA-CFD0B5F5FD5B}" type="datetimeFigureOut">
              <a:rPr lang="en-US" smtClean="0"/>
              <a:pPr/>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906D-C0F6-4AA0-A2AF-D9EDB57DF6B9}" type="slidenum">
              <a:rPr lang="en-US" smtClean="0"/>
              <a:pPr/>
              <a:t>‹#›</a:t>
            </a:fld>
            <a:endParaRPr lang="en-US"/>
          </a:p>
        </p:txBody>
      </p:sp>
    </p:spTree>
    <p:extLst>
      <p:ext uri="{BB962C8B-B14F-4D97-AF65-F5344CB8AC3E}">
        <p14:creationId xmlns:p14="http://schemas.microsoft.com/office/powerpoint/2010/main" xmlns="" val="81995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accent5">
              <a:lumMod val="40000"/>
              <a:lumOff val="60000"/>
            </a:schemeClr>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8D73A-7145-4752-B2EA-CFD0B5F5FD5B}" type="datetimeFigureOut">
              <a:rPr lang="en-US" smtClean="0"/>
              <a:pPr/>
              <a:t>10/7/2014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7906D-C0F6-4AA0-A2AF-D9EDB57DF6B9}" type="slidenum">
              <a:rPr lang="en-US" smtClean="0"/>
              <a:pPr/>
              <a:t>‹#›</a:t>
            </a:fld>
            <a:endParaRPr lang="en-US"/>
          </a:p>
        </p:txBody>
      </p:sp>
    </p:spTree>
    <p:extLst>
      <p:ext uri="{BB962C8B-B14F-4D97-AF65-F5344CB8AC3E}">
        <p14:creationId xmlns:p14="http://schemas.microsoft.com/office/powerpoint/2010/main" xmlns="" val="2299722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7674" y="1143001"/>
            <a:ext cx="4230526" cy="2457450"/>
          </a:xfrm>
        </p:spPr>
        <p:txBody>
          <a:bodyPr>
            <a:normAutofit fontScale="90000"/>
          </a:bodyPr>
          <a:lstStyle/>
          <a:p>
            <a:r>
              <a:rPr lang="en-US" dirty="0" smtClean="0"/>
              <a:t>Software Defined Networking </a:t>
            </a:r>
            <a:br>
              <a:rPr lang="en-US" dirty="0" smtClean="0"/>
            </a:br>
            <a:r>
              <a:rPr lang="en-US" dirty="0" smtClean="0"/>
              <a:t>and the future of security</a:t>
            </a:r>
            <a:endParaRPr lang="en-US" dirty="0"/>
          </a:p>
        </p:txBody>
      </p:sp>
      <p:sp>
        <p:nvSpPr>
          <p:cNvPr id="3" name="Subtitle 2"/>
          <p:cNvSpPr>
            <a:spLocks noGrp="1"/>
          </p:cNvSpPr>
          <p:nvPr>
            <p:ph type="subTitle" idx="1"/>
          </p:nvPr>
        </p:nvSpPr>
        <p:spPr>
          <a:xfrm>
            <a:off x="4572000" y="3886200"/>
            <a:ext cx="3962400" cy="1323975"/>
          </a:xfrm>
        </p:spPr>
        <p:txBody>
          <a:bodyPr/>
          <a:lstStyle/>
          <a:p>
            <a:r>
              <a:rPr lang="en-US" dirty="0" err="1" smtClean="0"/>
              <a:t>Izzat</a:t>
            </a:r>
            <a:r>
              <a:rPr lang="en-US" dirty="0" smtClean="0"/>
              <a:t> </a:t>
            </a:r>
            <a:r>
              <a:rPr lang="en-US" dirty="0" err="1" smtClean="0"/>
              <a:t>Alsmadi</a:t>
            </a:r>
            <a:endParaRPr lang="en-US" dirty="0"/>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1295400"/>
            <a:ext cx="3305175" cy="39433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5752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Counter-IP Spoofing</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smtClean="0"/>
              <a:t>IP address validation methods can be used to counter IP </a:t>
            </a:r>
            <a:r>
              <a:rPr lang="en-US" dirty="0" smtClean="0"/>
              <a:t>spoofing. This may include a registry similar to DNS to map legitimate IP-MAC addresses.</a:t>
            </a:r>
          </a:p>
          <a:p>
            <a:r>
              <a:rPr lang="en-US" dirty="0" smtClean="0"/>
              <a:t>Hiding identity of hosts (e.g. through proxies, NATs, etc.) can be also a method to counter IP spoofing.</a:t>
            </a:r>
          </a:p>
          <a:p>
            <a:r>
              <a:rPr lang="en-US" dirty="0" smtClean="0"/>
              <a:t>External to internal IP translation is used through special mapping tables.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Tampering</a:t>
            </a:r>
            <a:endParaRPr lang="en-US" dirty="0"/>
          </a:p>
        </p:txBody>
      </p:sp>
      <p:sp>
        <p:nvSpPr>
          <p:cNvPr id="3" name="Content Placeholder 2"/>
          <p:cNvSpPr>
            <a:spLocks noGrp="1"/>
          </p:cNvSpPr>
          <p:nvPr>
            <p:ph idx="1"/>
          </p:nvPr>
        </p:nvSpPr>
        <p:spPr>
          <a:xfrm>
            <a:off x="457200" y="1143000"/>
            <a:ext cx="8229600" cy="4983163"/>
          </a:xfrm>
        </p:spPr>
        <p:txBody>
          <a:bodyPr>
            <a:normAutofit fontScale="92500"/>
          </a:bodyPr>
          <a:lstStyle/>
          <a:p>
            <a:r>
              <a:rPr lang="en-US" dirty="0" smtClean="0"/>
              <a:t>C</a:t>
            </a:r>
            <a:r>
              <a:rPr lang="en-US" dirty="0" smtClean="0"/>
              <a:t>ontroller is the central location of management and control in SDN.</a:t>
            </a:r>
          </a:p>
          <a:p>
            <a:r>
              <a:rPr lang="en-US" dirty="0" smtClean="0"/>
              <a:t>The risk is not only that it can be a single point of failure, but also being compromised, the whole network can be at risk.</a:t>
            </a:r>
          </a:p>
          <a:p>
            <a:r>
              <a:rPr lang="en-US" dirty="0" smtClean="0"/>
              <a:t>Communication between controller and switches convey control and management information. </a:t>
            </a:r>
          </a:p>
          <a:p>
            <a:r>
              <a:rPr lang="en-US" dirty="0" smtClean="0"/>
              <a:t>Encryption for this communication is left optional which opens the possibility to hijack this link and assume control of switches.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Insider Threats</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In virtual environments, different logical networks share the same physical or network resources. </a:t>
            </a:r>
            <a:endParaRPr lang="en-US" dirty="0" smtClean="0"/>
          </a:p>
          <a:p>
            <a:r>
              <a:rPr lang="en-US" dirty="0" smtClean="0"/>
              <a:t>As </a:t>
            </a:r>
            <a:r>
              <a:rPr lang="en-US" dirty="0" smtClean="0"/>
              <a:t>a result, there is a serious concern about the level of correctness and integrity not only from external editing or tampering but also from internal modifications. </a:t>
            </a:r>
            <a:endParaRPr lang="en-US" dirty="0" smtClean="0"/>
          </a:p>
          <a:p>
            <a:r>
              <a:rPr lang="en-US" dirty="0" smtClean="0"/>
              <a:t>Existing </a:t>
            </a:r>
            <a:r>
              <a:rPr lang="en-US" dirty="0" smtClean="0"/>
              <a:t>experiments showed that slices or VMs in the same tenant or cloud datacenter have a possibility </a:t>
            </a:r>
            <a:r>
              <a:rPr lang="en-US" dirty="0" smtClean="0"/>
              <a:t>to </a:t>
            </a:r>
            <a:r>
              <a:rPr lang="en-US" dirty="0" smtClean="0"/>
              <a:t>access resources from </a:t>
            </a:r>
            <a:r>
              <a:rPr lang="en-US" dirty="0" smtClean="0"/>
              <a:t>each other when </a:t>
            </a:r>
            <a:r>
              <a:rPr lang="en-US" dirty="0" smtClean="0"/>
              <a:t>sharing the same physical resources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Non-repudiation - Accounting</a:t>
            </a:r>
            <a:endParaRPr lang="en-US" dirty="0"/>
          </a:p>
        </p:txBody>
      </p:sp>
      <p:sp>
        <p:nvSpPr>
          <p:cNvPr id="3" name="Content Placeholder 2"/>
          <p:cNvSpPr>
            <a:spLocks noGrp="1"/>
          </p:cNvSpPr>
          <p:nvPr>
            <p:ph idx="1"/>
          </p:nvPr>
        </p:nvSpPr>
        <p:spPr>
          <a:xfrm>
            <a:off x="457200" y="1371600"/>
            <a:ext cx="8229600" cy="4754563"/>
          </a:xfrm>
        </p:spPr>
        <p:txBody>
          <a:bodyPr>
            <a:normAutofit lnSpcReduction="10000"/>
          </a:bodyPr>
          <a:lstStyle/>
          <a:p>
            <a:r>
              <a:rPr lang="en-US" dirty="0" smtClean="0"/>
              <a:t>AAA (Access, Authentication and Accounting</a:t>
            </a:r>
            <a:r>
              <a:rPr lang="en-US" smtClean="0"/>
              <a:t>) represent </a:t>
            </a:r>
            <a:r>
              <a:rPr lang="en-US" dirty="0" smtClean="0"/>
              <a:t>three different tasks that are usually mixed in ISPs and networks.</a:t>
            </a:r>
          </a:p>
          <a:p>
            <a:r>
              <a:rPr lang="en-US" dirty="0" smtClean="0"/>
              <a:t>SDN is a candidate to offer solutions to this problem and enable those three tasks to be isolated from each other.</a:t>
            </a:r>
          </a:p>
          <a:p>
            <a:r>
              <a:rPr lang="en-US" dirty="0" smtClean="0"/>
              <a:t>Wi-Fi, home, campus networks, etc. can benefit from this specially when some accounts are compromised or used by intruders.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 access management</a:t>
            </a:r>
            <a:endParaRPr lang="en-US" dirty="0"/>
          </a:p>
        </p:txBody>
      </p:sp>
      <p:sp>
        <p:nvSpPr>
          <p:cNvPr id="3" name="Content Placeholder 2"/>
          <p:cNvSpPr>
            <a:spLocks noGrp="1"/>
          </p:cNvSpPr>
          <p:nvPr>
            <p:ph idx="1"/>
          </p:nvPr>
        </p:nvSpPr>
        <p:spPr>
          <a:xfrm>
            <a:off x="457200" y="1371600"/>
            <a:ext cx="8229600" cy="4953000"/>
          </a:xfrm>
        </p:spPr>
        <p:txBody>
          <a:bodyPr>
            <a:normAutofit fontScale="92500"/>
          </a:bodyPr>
          <a:lstStyle/>
          <a:p>
            <a:r>
              <a:rPr lang="en-US" dirty="0" smtClean="0"/>
              <a:t>This may also help in dealing with guest or temporary access accounts where current solutions are very static and complex.</a:t>
            </a:r>
          </a:p>
          <a:p>
            <a:r>
              <a:rPr lang="en-US" dirty="0" smtClean="0"/>
              <a:t>Based on SDN also, ISPs can offer users the ability to customize services based on their needs or demands.</a:t>
            </a:r>
          </a:p>
          <a:p>
            <a:r>
              <a:rPr lang="en-US" dirty="0" smtClean="0"/>
              <a:t>For example, for home networks users can have the ability to order an on demand-firewall where they can program its options online (e.g. parent control, traffic metering, etc.).</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Scanning </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The heavy traffic between controller and switches can be a source of security attack.</a:t>
            </a:r>
          </a:p>
          <a:p>
            <a:r>
              <a:rPr lang="en-US" dirty="0" smtClean="0"/>
              <a:t>This in particular of interest for attacks that use large traffic such as: Flooding, </a:t>
            </a:r>
            <a:r>
              <a:rPr lang="en-US" dirty="0" err="1" smtClean="0"/>
              <a:t>DoS</a:t>
            </a:r>
            <a:r>
              <a:rPr lang="en-US" dirty="0" smtClean="0"/>
              <a:t>.</a:t>
            </a:r>
          </a:p>
          <a:p>
            <a:r>
              <a:rPr lang="en-US" dirty="0" smtClean="0"/>
              <a:t>Intelligent rules for time out randomization can make it difficult for scanners or sniffers to understand network patterns.</a:t>
            </a:r>
          </a:p>
          <a:p>
            <a:r>
              <a:rPr lang="en-US" dirty="0" smtClean="0"/>
              <a:t>If connection between controller and switches is compromised due to large traffic, intruders may assume control over switches.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DoS</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r>
              <a:rPr lang="en-US" dirty="0" err="1" smtClean="0"/>
              <a:t>DoS</a:t>
            </a:r>
            <a:r>
              <a:rPr lang="en-US" dirty="0" smtClean="0"/>
              <a:t> attacks are among the most serious threats because they affect network performance, increase latency, and drop of legitimate packets</a:t>
            </a:r>
            <a:r>
              <a:rPr lang="en-US" dirty="0" smtClean="0"/>
              <a:t>.</a:t>
            </a:r>
          </a:p>
          <a:p>
            <a:r>
              <a:rPr lang="en-US" dirty="0" smtClean="0"/>
              <a:t>They </a:t>
            </a:r>
            <a:r>
              <a:rPr lang="en-US" dirty="0" smtClean="0"/>
              <a:t>may even disable the whole network or stop it from functioning. </a:t>
            </a:r>
            <a:endParaRPr lang="en-US" dirty="0" smtClean="0"/>
          </a:p>
          <a:p>
            <a:r>
              <a:rPr lang="en-US" dirty="0" smtClean="0"/>
              <a:t>For </a:t>
            </a:r>
            <a:r>
              <a:rPr lang="en-US" dirty="0" err="1" smtClean="0"/>
              <a:t>OpenFlow</a:t>
            </a:r>
            <a:r>
              <a:rPr lang="en-US" dirty="0" smtClean="0"/>
              <a:t> networks, </a:t>
            </a:r>
            <a:r>
              <a:rPr lang="en-US" dirty="0" err="1" smtClean="0"/>
              <a:t>DoS</a:t>
            </a:r>
            <a:r>
              <a:rPr lang="en-US" dirty="0" smtClean="0"/>
              <a:t> can be more devastating as there is a continuous flow between controller and switches. </a:t>
            </a:r>
            <a:endParaRPr lang="en-US" dirty="0" smtClean="0"/>
          </a:p>
          <a:p>
            <a:r>
              <a:rPr lang="en-US" dirty="0" smtClean="0"/>
              <a:t>The </a:t>
            </a:r>
            <a:r>
              <a:rPr lang="en-US" dirty="0" smtClean="0"/>
              <a:t>continuous communication between controller and switches can tempt attackers to push flows between the controller and the switches and interrupt the normal network activities.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DoS</a:t>
            </a:r>
            <a:r>
              <a:rPr lang="en-US" dirty="0" smtClean="0"/>
              <a:t> counter measures</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err="1" smtClean="0"/>
              <a:t>DoS</a:t>
            </a:r>
            <a:r>
              <a:rPr lang="en-US" dirty="0" smtClean="0"/>
              <a:t> can be handled by effective and dynamic response methods to handle occurrences of </a:t>
            </a:r>
            <a:r>
              <a:rPr lang="en-US" dirty="0" err="1" smtClean="0"/>
              <a:t>DoS</a:t>
            </a:r>
            <a:r>
              <a:rPr lang="en-US" dirty="0" smtClean="0"/>
              <a:t>. </a:t>
            </a:r>
            <a:endParaRPr lang="en-US" dirty="0" smtClean="0"/>
          </a:p>
          <a:p>
            <a:r>
              <a:rPr lang="en-US" dirty="0" smtClean="0"/>
              <a:t>Rate </a:t>
            </a:r>
            <a:r>
              <a:rPr lang="en-US" dirty="0" smtClean="0"/>
              <a:t>or limit traffic by the controller and monitor abnormal traffic behaviors are also important countermeasures. </a:t>
            </a:r>
            <a:endParaRPr lang="en-US" dirty="0" smtClean="0"/>
          </a:p>
          <a:p>
            <a:r>
              <a:rPr lang="en-US" dirty="0" smtClean="0"/>
              <a:t>There </a:t>
            </a:r>
            <a:r>
              <a:rPr lang="en-US" dirty="0" smtClean="0"/>
              <a:t>are some proposals for active countermeasures of </a:t>
            </a:r>
            <a:r>
              <a:rPr lang="en-US" dirty="0" err="1" smtClean="0"/>
              <a:t>DoS</a:t>
            </a:r>
            <a:r>
              <a:rPr lang="en-US" dirty="0" smtClean="0"/>
              <a:t> or flooding attacks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Vulnerabilities</a:t>
            </a:r>
            <a:endParaRPr lang="en-US" dirty="0"/>
          </a:p>
        </p:txBody>
      </p:sp>
      <p:sp>
        <p:nvSpPr>
          <p:cNvPr id="3" name="Content Placeholder 2"/>
          <p:cNvSpPr>
            <a:spLocks noGrp="1"/>
          </p:cNvSpPr>
          <p:nvPr>
            <p:ph idx="1"/>
          </p:nvPr>
        </p:nvSpPr>
        <p:spPr>
          <a:xfrm>
            <a:off x="457200" y="1371600"/>
            <a:ext cx="8229600" cy="4678363"/>
          </a:xfrm>
        </p:spPr>
        <p:txBody>
          <a:bodyPr/>
          <a:lstStyle/>
          <a:p>
            <a:r>
              <a:rPr lang="en-US" dirty="0" smtClean="0"/>
              <a:t>Software plays critical roles in SDN. Code vulnerabilities in these applications can be exploited to launch security attacks. </a:t>
            </a:r>
            <a:endParaRPr lang="en-US" dirty="0" smtClean="0"/>
          </a:p>
          <a:p>
            <a:r>
              <a:rPr lang="en-US" dirty="0" smtClean="0"/>
              <a:t>In </a:t>
            </a:r>
            <a:r>
              <a:rPr lang="en-US" dirty="0" smtClean="0"/>
              <a:t>this section, we discuss several types of code vulnerability in SDN.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4000" dirty="0"/>
              <a:t>Format String Errors</a:t>
            </a:r>
            <a:br>
              <a:rPr lang="en-US" sz="4000" dirty="0"/>
            </a:br>
            <a:endParaRPr lang="en-US" sz="4000"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r>
              <a:rPr lang="en-US" dirty="0" smtClean="0"/>
              <a:t>Format string errors can be triggered when users’ input string, intentionally, or unintentionally is in incorrect format. </a:t>
            </a:r>
            <a:endParaRPr lang="en-US" dirty="0" smtClean="0"/>
          </a:p>
          <a:p>
            <a:r>
              <a:rPr lang="en-US" dirty="0" smtClean="0"/>
              <a:t>Format </a:t>
            </a:r>
            <a:r>
              <a:rPr lang="en-US" dirty="0" smtClean="0"/>
              <a:t>string attacks may try to illegally access back end databases. </a:t>
            </a:r>
            <a:endParaRPr lang="en-US" dirty="0" smtClean="0"/>
          </a:p>
          <a:p>
            <a:r>
              <a:rPr lang="en-US" dirty="0" smtClean="0"/>
              <a:t>At </a:t>
            </a:r>
            <a:r>
              <a:rPr lang="en-US" dirty="0" smtClean="0"/>
              <a:t>the application level, input validation methods should be implemented in the user interface to make sure that invalid inputs will not be processed internally. </a:t>
            </a:r>
            <a:endParaRPr lang="en-US" dirty="0" smtClean="0"/>
          </a:p>
          <a:p>
            <a:r>
              <a:rPr lang="en-US" dirty="0" smtClean="0"/>
              <a:t>On </a:t>
            </a:r>
            <a:r>
              <a:rPr lang="en-US" dirty="0" smtClean="0"/>
              <a:t>the programming level, proper exception handling methods should be put in place as pre-conditions before processing input values that are taken from users.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t>Background</a:t>
            </a:r>
          </a:p>
          <a:p>
            <a:r>
              <a:rPr lang="en-US" dirty="0" smtClean="0"/>
              <a:t>Attacks in SDN environments</a:t>
            </a:r>
            <a:endParaRPr lang="en-US" dirty="0" smtClean="0"/>
          </a:p>
          <a:p>
            <a:r>
              <a:rPr lang="en-US" dirty="0" smtClean="0"/>
              <a:t>Next generation firewalls</a:t>
            </a:r>
          </a:p>
          <a:p>
            <a:r>
              <a:rPr lang="en-US" dirty="0" smtClean="0"/>
              <a:t>Access Controls</a:t>
            </a:r>
          </a:p>
          <a:p>
            <a:r>
              <a:rPr lang="en-US" dirty="0" smtClean="0"/>
              <a:t>Policies</a:t>
            </a:r>
          </a:p>
          <a:p>
            <a:r>
              <a:rPr lang="en-US" dirty="0" smtClean="0"/>
              <a:t>On demand security service</a:t>
            </a:r>
          </a:p>
          <a:p>
            <a:r>
              <a:rPr lang="en-US" dirty="0" smtClean="0"/>
              <a:t>Temporal security services </a:t>
            </a:r>
          </a:p>
          <a:p>
            <a:endParaRPr lang="en-US" dirty="0"/>
          </a:p>
        </p:txBody>
      </p:sp>
    </p:spTree>
    <p:extLst>
      <p:ext uri="{BB962C8B-B14F-4D97-AF65-F5344CB8AC3E}">
        <p14:creationId xmlns:p14="http://schemas.microsoft.com/office/powerpoint/2010/main" xmlns="" val="829791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pPr lvl="1" algn="ctr" rtl="0">
              <a:spcBef>
                <a:spcPct val="0"/>
              </a:spcBef>
            </a:pPr>
            <a:r>
              <a:rPr lang="en-US" sz="4000" dirty="0" smtClean="0"/>
              <a:t/>
            </a:r>
            <a:br>
              <a:rPr lang="en-US" sz="4000" dirty="0" smtClean="0"/>
            </a:br>
            <a:r>
              <a:rPr lang="en-US" sz="4000" dirty="0" smtClean="0"/>
              <a:t>Buffer </a:t>
            </a:r>
            <a:r>
              <a:rPr lang="en-US" sz="4000" dirty="0"/>
              <a:t>Overflow</a:t>
            </a:r>
            <a:br>
              <a:rPr lang="en-US" sz="4000" dirty="0"/>
            </a:br>
            <a:endParaRPr lang="en-US" sz="4000"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smtClean="0"/>
              <a:t>To exploit buffer overflow, attackers try to overload variables with data beyond their limit so as to create a back door in the software or transfer the control from the program to a code that the attacker created. </a:t>
            </a:r>
            <a:endParaRPr lang="en-US" dirty="0" smtClean="0"/>
          </a:p>
          <a:p>
            <a:r>
              <a:rPr lang="en-US" dirty="0" smtClean="0"/>
              <a:t>Buffer </a:t>
            </a:r>
            <a:r>
              <a:rPr lang="en-US" dirty="0" smtClean="0"/>
              <a:t>overflow vulnerabilities are often induced by programming errors or improper development practices. </a:t>
            </a:r>
            <a:endParaRPr lang="en-US" dirty="0" smtClean="0"/>
          </a:p>
          <a:p>
            <a:r>
              <a:rPr lang="en-US" dirty="0" smtClean="0"/>
              <a:t>Using </a:t>
            </a:r>
            <a:r>
              <a:rPr lang="en-US" dirty="0" smtClean="0"/>
              <a:t>exceptions and limit defining variables with proper error handlings can help protecting against buffer overflow attacks.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Buffer Overflow</a:t>
            </a:r>
            <a:br>
              <a:rPr lang="en-US" dirty="0" smtClean="0"/>
            </a:br>
            <a:endParaRPr lang="en-US" dirty="0"/>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r>
              <a:rPr lang="en-US" dirty="0" smtClean="0"/>
              <a:t>In </a:t>
            </a:r>
            <a:r>
              <a:rPr lang="en-US" dirty="0" err="1" smtClean="0"/>
              <a:t>OpenFlow</a:t>
            </a:r>
            <a:r>
              <a:rPr lang="en-US" dirty="0" smtClean="0"/>
              <a:t> networks, there are several data stores and sources of variables that can have buffer overflow problems. </a:t>
            </a:r>
            <a:endParaRPr lang="en-US" dirty="0" smtClean="0"/>
          </a:p>
          <a:p>
            <a:r>
              <a:rPr lang="en-US" dirty="0" smtClean="0"/>
              <a:t>The </a:t>
            </a:r>
            <a:r>
              <a:rPr lang="en-US" dirty="0" smtClean="0"/>
              <a:t>first and most important one is the switch flow table. </a:t>
            </a:r>
            <a:endParaRPr lang="en-US" dirty="0" smtClean="0"/>
          </a:p>
          <a:p>
            <a:r>
              <a:rPr lang="en-US" dirty="0" smtClean="0"/>
              <a:t>Each </a:t>
            </a:r>
            <a:r>
              <a:rPr lang="en-US" dirty="0" smtClean="0"/>
              <a:t>switch can include one or more flow tables. Flow tables include: Header fields, counters and actions. </a:t>
            </a:r>
            <a:endParaRPr lang="en-US" dirty="0" smtClean="0"/>
          </a:p>
          <a:p>
            <a:r>
              <a:rPr lang="en-US" dirty="0" smtClean="0"/>
              <a:t>The </a:t>
            </a:r>
            <a:r>
              <a:rPr lang="en-US" dirty="0" smtClean="0"/>
              <a:t>second important code repository which can include a tremendous amount of variables is the controller program itself. </a:t>
            </a:r>
            <a:endParaRPr lang="en-US" dirty="0" smtClean="0"/>
          </a:p>
          <a:p>
            <a:r>
              <a:rPr lang="en-US" dirty="0" smtClean="0"/>
              <a:t>Messages </a:t>
            </a:r>
            <a:r>
              <a:rPr lang="en-US" dirty="0" smtClean="0"/>
              <a:t>communicated between controller and switches include also variables that can be pushed for overflows.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Buffer Overflow</a:t>
            </a:r>
            <a:br>
              <a:rPr lang="en-US" dirty="0" smtClean="0"/>
            </a:b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t>A reactive model where flows are added based on actual flows can be more subjected to buffer overflows than a proactive mode in which controller flushes a group of flow rules at one time to the switch. </a:t>
            </a:r>
            <a:endParaRPr lang="en-US" dirty="0" smtClean="0"/>
          </a:p>
          <a:p>
            <a:r>
              <a:rPr lang="en-US" dirty="0" smtClean="0"/>
              <a:t>Overflow </a:t>
            </a:r>
            <a:r>
              <a:rPr lang="en-US" dirty="0" smtClean="0"/>
              <a:t>occurs in the flow table if inserted flow rules exceed maximum size. </a:t>
            </a:r>
            <a:endParaRPr lang="en-US" dirty="0" smtClean="0"/>
          </a:p>
          <a:p>
            <a:r>
              <a:rPr lang="en-US" dirty="0" smtClean="0"/>
              <a:t>There is an option in </a:t>
            </a:r>
            <a:r>
              <a:rPr lang="en-US" dirty="0" err="1" smtClean="0"/>
              <a:t>OpenFlow</a:t>
            </a:r>
            <a:r>
              <a:rPr lang="en-US" dirty="0" smtClean="0"/>
              <a:t> 1.2 </a:t>
            </a:r>
            <a:r>
              <a:rPr lang="en-US" dirty="0" smtClean="0"/>
              <a:t>where </a:t>
            </a:r>
            <a:r>
              <a:rPr lang="en-US" dirty="0" smtClean="0"/>
              <a:t>the switch sends the complete packets (not just packet headers) to the controller when it is full. </a:t>
            </a:r>
            <a:endParaRPr lang="en-US" dirty="0" smtClean="0"/>
          </a:p>
          <a:p>
            <a:r>
              <a:rPr lang="en-US" dirty="0" smtClean="0"/>
              <a:t>Using </a:t>
            </a:r>
            <a:r>
              <a:rPr lang="en-US" dirty="0" smtClean="0"/>
              <a:t>such option by attackers may cause the connection between switches and controller to be filled and also may cause an overflow problem in the controller itself or the communication channel.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pPr lvl="1" algn="ctr" rtl="0">
              <a:spcBef>
                <a:spcPct val="0"/>
              </a:spcBef>
            </a:pPr>
            <a:r>
              <a:rPr lang="en-US" sz="4000" dirty="0"/>
              <a:t>Race Conditions</a:t>
            </a:r>
            <a:br>
              <a:rPr lang="en-US" sz="4000" dirty="0"/>
            </a:br>
            <a:endParaRPr lang="en-US" sz="4000"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dirty="0" smtClean="0"/>
              <a:t>Race conditions are usually caused by improper access to shared resources, such as file and memory. </a:t>
            </a:r>
            <a:endParaRPr lang="en-US" dirty="0" smtClean="0"/>
          </a:p>
          <a:p>
            <a:r>
              <a:rPr lang="en-US" dirty="0" smtClean="0"/>
              <a:t>As </a:t>
            </a:r>
            <a:r>
              <a:rPr lang="en-US" dirty="0" smtClean="0"/>
              <a:t>SDN tasks are distributed, race conditions may occur. For example, in a new flow with several packets, </a:t>
            </a:r>
            <a:r>
              <a:rPr lang="en-US" dirty="0" err="1" smtClean="0"/>
              <a:t>OpenFlow</a:t>
            </a:r>
            <a:r>
              <a:rPr lang="en-US" dirty="0" smtClean="0"/>
              <a:t> switch sends the first packet to the controller to make a decision. </a:t>
            </a:r>
            <a:endParaRPr lang="en-US" dirty="0" smtClean="0"/>
          </a:p>
          <a:p>
            <a:r>
              <a:rPr lang="en-US" dirty="0" smtClean="0"/>
              <a:t>It </a:t>
            </a:r>
            <a:r>
              <a:rPr lang="en-US" dirty="0" smtClean="0"/>
              <a:t>may occur due to latency issues that the next packets will arrive late and decision will be made before waiting for the response from the controller.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Race Conditions</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dirty="0" smtClean="0"/>
              <a:t>A race condition may occur when an IP address is released and an unintended MAC address claims that free IP address</a:t>
            </a:r>
            <a:r>
              <a:rPr lang="en-US" dirty="0" smtClean="0"/>
              <a:t>.</a:t>
            </a:r>
          </a:p>
          <a:p>
            <a:r>
              <a:rPr lang="en-US" dirty="0" smtClean="0"/>
              <a:t>Controller checks network state and makes decisions on current flows. Current flows may change the network state. </a:t>
            </a:r>
            <a:endParaRPr lang="en-US" dirty="0" smtClean="0"/>
          </a:p>
          <a:p>
            <a:r>
              <a:rPr lang="en-US" dirty="0" smtClean="0"/>
              <a:t>Consequently </a:t>
            </a:r>
            <a:r>
              <a:rPr lang="en-US" dirty="0" smtClean="0"/>
              <a:t>there are cases that will occur when a controller make a decision based on a past network state. </a:t>
            </a:r>
            <a:endParaRPr lang="en-US" dirty="0" smtClean="0"/>
          </a:p>
          <a:p>
            <a:r>
              <a:rPr lang="en-US" dirty="0" smtClean="0"/>
              <a:t>Controller </a:t>
            </a:r>
            <a:r>
              <a:rPr lang="en-US" dirty="0" smtClean="0"/>
              <a:t>should be designed in a way that can handle such situations.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Next generation firewalls</a:t>
            </a:r>
            <a:endParaRPr lang="en-US" dirty="0"/>
          </a:p>
        </p:txBody>
      </p:sp>
      <p:sp>
        <p:nvSpPr>
          <p:cNvPr id="3" name="Content Placeholder 2"/>
          <p:cNvSpPr>
            <a:spLocks noGrp="1"/>
          </p:cNvSpPr>
          <p:nvPr>
            <p:ph idx="1"/>
          </p:nvPr>
        </p:nvSpPr>
        <p:spPr>
          <a:xfrm>
            <a:off x="457200" y="1371600"/>
            <a:ext cx="8229600" cy="4754563"/>
          </a:xfrm>
        </p:spPr>
        <p:txBody>
          <a:bodyPr>
            <a:normAutofit fontScale="85000" lnSpcReduction="10000"/>
          </a:bodyPr>
          <a:lstStyle/>
          <a:p>
            <a:r>
              <a:rPr lang="en-US" dirty="0" smtClean="0"/>
              <a:t>SDN controller acts as a controller in terms of deciding traffic fate (e.g. deny, permit).</a:t>
            </a:r>
          </a:p>
          <a:p>
            <a:r>
              <a:rPr lang="en-US" dirty="0" smtClean="0"/>
              <a:t>Traditional firewalls are static written manually by administrators.</a:t>
            </a:r>
          </a:p>
          <a:p>
            <a:r>
              <a:rPr lang="en-US" dirty="0" smtClean="0"/>
              <a:t>Current networks are very dynamic and firewalls and their rules should be dynamic and continuously evolve to respond to network needs.</a:t>
            </a:r>
          </a:p>
          <a:p>
            <a:r>
              <a:rPr lang="en-US" dirty="0" smtClean="0"/>
              <a:t>Rules should not wait for the administrators to fix, add, or change them manually as this is a very time consuming task.</a:t>
            </a:r>
          </a:p>
          <a:p>
            <a:r>
              <a:rPr lang="en-US" dirty="0" smtClean="0"/>
              <a:t>“The devil is in the details”</a:t>
            </a:r>
            <a:endParaRPr lang="en-US" dirty="0"/>
          </a:p>
        </p:txBody>
      </p:sp>
    </p:spTree>
    <p:extLst>
      <p:ext uri="{BB962C8B-B14F-4D97-AF65-F5344CB8AC3E}">
        <p14:creationId xmlns:p14="http://schemas.microsoft.com/office/powerpoint/2010/main" xmlns="" val="1353426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dirty="0" smtClean="0"/>
              <a:t>In order for the firewalls to be dynamic, they should include analysis engines to analyze network traffic routinely and make decisions about what rules to add, delete, or update.</a:t>
            </a:r>
          </a:p>
          <a:p>
            <a:r>
              <a:rPr lang="en-US" dirty="0" smtClean="0"/>
              <a:t>Their rules need to have </a:t>
            </a:r>
            <a:r>
              <a:rPr lang="en-US" dirty="0" err="1" smtClean="0"/>
              <a:t>idle_timeout</a:t>
            </a:r>
            <a:r>
              <a:rPr lang="en-US" dirty="0" smtClean="0"/>
              <a:t> where unused rules should be removed after certain time.</a:t>
            </a:r>
          </a:p>
          <a:p>
            <a:r>
              <a:rPr lang="en-US" dirty="0" smtClean="0"/>
              <a:t>This may not prevent NW admins from adding or enforcing certain rules. Rather, admins can decide the generic default rules that should be applied when there is no other match. </a:t>
            </a:r>
            <a:endParaRPr lang="en-US" dirty="0"/>
          </a:p>
          <a:p>
            <a:r>
              <a:rPr lang="en-US" dirty="0" smtClean="0"/>
              <a:t>Such rules can be static and have no idle-timeout.</a:t>
            </a:r>
            <a:endParaRPr lang="en-US" dirty="0"/>
          </a:p>
        </p:txBody>
      </p:sp>
    </p:spTree>
    <p:extLst>
      <p:ext uri="{BB962C8B-B14F-4D97-AF65-F5344CB8AC3E}">
        <p14:creationId xmlns:p14="http://schemas.microsoft.com/office/powerpoint/2010/main" xmlns="" val="2147825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 Controls</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r>
              <a:rPr lang="en-US" dirty="0" smtClean="0"/>
              <a:t>Firewalls control access to the network. However, there are several other access controls at the different levels to control access from and to the network.</a:t>
            </a:r>
          </a:p>
          <a:p>
            <a:r>
              <a:rPr lang="en-US" dirty="0" smtClean="0"/>
              <a:t>Access controls can be largely divided into two main categories: network and application level access controls.</a:t>
            </a:r>
          </a:p>
          <a:p>
            <a:r>
              <a:rPr lang="en-US" dirty="0" smtClean="0"/>
              <a:t>Access controls can stop traffic at different levels and from different perspectives. Conflicts in decisions may occur.</a:t>
            </a:r>
          </a:p>
          <a:p>
            <a:r>
              <a:rPr lang="en-US" dirty="0" smtClean="0"/>
              <a:t>Global central access controllers are possible through SDN.</a:t>
            </a:r>
            <a:endParaRPr lang="en-US" dirty="0"/>
          </a:p>
        </p:txBody>
      </p:sp>
    </p:spTree>
    <p:extLst>
      <p:ext uri="{BB962C8B-B14F-4D97-AF65-F5344CB8AC3E}">
        <p14:creationId xmlns:p14="http://schemas.microsoft.com/office/powerpoint/2010/main" xmlns="" val="1424455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r>
              <a:rPr lang="en-US" dirty="0" smtClean="0"/>
              <a:t>Different access controllers can have their own (Deny/decision) based on the request context and based on the information they have on what to block or permit (e.g. white/black list).</a:t>
            </a:r>
          </a:p>
          <a:p>
            <a:r>
              <a:rPr lang="en-US" dirty="0" smtClean="0"/>
              <a:t>A central access controller needs to communicate with all those access controllers and come up with one final decision to permit or deny a traffic request.</a:t>
            </a:r>
          </a:p>
          <a:p>
            <a:r>
              <a:rPr lang="en-US" dirty="0" smtClean="0"/>
              <a:t>Central controller decision should be taken based collective information from all access controllers as well as high level policies and also network state and attributes.</a:t>
            </a:r>
          </a:p>
          <a:p>
            <a:endParaRPr lang="en-US" dirty="0"/>
          </a:p>
        </p:txBody>
      </p:sp>
    </p:spTree>
    <p:extLst>
      <p:ext uri="{BB962C8B-B14F-4D97-AF65-F5344CB8AC3E}">
        <p14:creationId xmlns:p14="http://schemas.microsoft.com/office/powerpoint/2010/main" xmlns="" val="2926286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Policies</a:t>
            </a:r>
            <a:endParaRPr lang="en-US" dirty="0"/>
          </a:p>
        </p:txBody>
      </p:sp>
      <p:sp>
        <p:nvSpPr>
          <p:cNvPr id="3" name="Content Placeholder 2"/>
          <p:cNvSpPr>
            <a:spLocks noGrp="1"/>
          </p:cNvSpPr>
          <p:nvPr>
            <p:ph idx="1"/>
          </p:nvPr>
        </p:nvSpPr>
        <p:spPr>
          <a:xfrm>
            <a:off x="457200" y="1066800"/>
            <a:ext cx="8229600" cy="4983163"/>
          </a:xfrm>
        </p:spPr>
        <p:txBody>
          <a:bodyPr>
            <a:normAutofit lnSpcReduction="10000"/>
          </a:bodyPr>
          <a:lstStyle/>
          <a:p>
            <a:r>
              <a:rPr lang="en-US" dirty="0" smtClean="0"/>
              <a:t>In networks and systems policies exist to translate humans decisions to machines.</a:t>
            </a:r>
          </a:p>
          <a:p>
            <a:r>
              <a:rPr lang="en-US" dirty="0" smtClean="0"/>
              <a:t>At the highest level, policies can be written based on human natural language (e.g. Employees should not be able to use smart phones to access company network).</a:t>
            </a:r>
          </a:p>
          <a:p>
            <a:r>
              <a:rPr lang="en-US" dirty="0" smtClean="0"/>
              <a:t>Policy languages should be able to translate those user level policies into a formal or semi formal formats that can be understood by machines or programs. </a:t>
            </a:r>
            <a:endParaRPr lang="en-US" dirty="0"/>
          </a:p>
        </p:txBody>
      </p:sp>
    </p:spTree>
    <p:extLst>
      <p:ext uri="{BB962C8B-B14F-4D97-AF65-F5344CB8AC3E}">
        <p14:creationId xmlns:p14="http://schemas.microsoft.com/office/powerpoint/2010/main" xmlns="" val="3791874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smtClean="0"/>
              <a:t>Separation of control from data</a:t>
            </a:r>
          </a:p>
          <a:p>
            <a:r>
              <a:rPr lang="en-US" dirty="0" smtClean="0"/>
              <a:t>Control Centralization</a:t>
            </a:r>
          </a:p>
          <a:p>
            <a:r>
              <a:rPr lang="en-US" dirty="0" smtClean="0"/>
              <a:t>SDN programmable networks</a:t>
            </a:r>
          </a:p>
          <a:p>
            <a:endParaRPr lang="en-US" dirty="0" smtClean="0"/>
          </a:p>
          <a:p>
            <a:endParaRPr lang="en-US" dirty="0"/>
          </a:p>
        </p:txBody>
      </p:sp>
    </p:spTree>
    <p:extLst>
      <p:ext uri="{BB962C8B-B14F-4D97-AF65-F5344CB8AC3E}">
        <p14:creationId xmlns:p14="http://schemas.microsoft.com/office/powerpoint/2010/main" xmlns="" val="19749116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r>
              <a:rPr lang="en-US" dirty="0" smtClean="0"/>
              <a:t>Current network policies, typically included as access control lists (ACLs) in firewalls have several problems.</a:t>
            </a:r>
          </a:p>
          <a:p>
            <a:r>
              <a:rPr lang="en-US" dirty="0" smtClean="0"/>
              <a:t>First those are static rules that need to be continuously visited for obsolete, conflict, etc. problems.</a:t>
            </a:r>
          </a:p>
          <a:p>
            <a:r>
              <a:rPr lang="en-US" dirty="0" smtClean="0"/>
              <a:t>Further, those rules are network dependent, with information tied to network attributes (e.g. IP, MAC addresses, port NO, protocols). This means that such rules should be changed whenever network elements are changed which may occur very often.</a:t>
            </a:r>
            <a:endParaRPr lang="en-US" dirty="0"/>
          </a:p>
        </p:txBody>
      </p:sp>
    </p:spTree>
    <p:extLst>
      <p:ext uri="{BB962C8B-B14F-4D97-AF65-F5344CB8AC3E}">
        <p14:creationId xmlns:p14="http://schemas.microsoft.com/office/powerpoint/2010/main" xmlns="" val="4065598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dirty="0" smtClean="0"/>
              <a:t>To a large extent the earlier two problems (i.e. static and location dependent) conflict with each other. For example, to make firewall rules more dynamic, we need to make them location specific and in terms of flows. However, this will bring them very close to the network (identical to switches flow rules).</a:t>
            </a:r>
          </a:p>
          <a:p>
            <a:r>
              <a:rPr lang="en-US" dirty="0" smtClean="0"/>
              <a:t>On the other hand, very abstract rules as those written in user level policies can be hardly or impossible to automate.</a:t>
            </a:r>
          </a:p>
          <a:p>
            <a:endParaRPr lang="en-US" dirty="0"/>
          </a:p>
        </p:txBody>
      </p:sp>
    </p:spTree>
    <p:extLst>
      <p:ext uri="{BB962C8B-B14F-4D97-AF65-F5344CB8AC3E}">
        <p14:creationId xmlns:p14="http://schemas.microsoft.com/office/powerpoint/2010/main" xmlns="" val="732609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Three-layer architecture</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A three-layer architecture can possible solve the two challenges together where we can automate rules and make them dynamic and at the same time preserve the necessary divide between user level policies and low level rules.</a:t>
            </a:r>
          </a:p>
          <a:p>
            <a:r>
              <a:rPr lang="en-US" dirty="0" smtClean="0"/>
              <a:t>A central interface as part of the controller modules should be the third layer that allow interchangeable information between high level policies and low level rules.</a:t>
            </a:r>
            <a:endParaRPr lang="en-US" dirty="0"/>
          </a:p>
        </p:txBody>
      </p:sp>
    </p:spTree>
    <p:extLst>
      <p:ext uri="{BB962C8B-B14F-4D97-AF65-F5344CB8AC3E}">
        <p14:creationId xmlns:p14="http://schemas.microsoft.com/office/powerpoint/2010/main" xmlns="" val="2888005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 demand security service</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smtClean="0"/>
              <a:t>For internet or cloud service providers, current one-for-all generic security services can hardly respond to the security needs of customers.</a:t>
            </a:r>
          </a:p>
          <a:p>
            <a:r>
              <a:rPr lang="en-US" dirty="0" smtClean="0"/>
              <a:t>Customers’ usage profiles vary widely. Similarly, their security requirements vary widely.</a:t>
            </a:r>
          </a:p>
          <a:p>
            <a:r>
              <a:rPr lang="en-US" dirty="0" smtClean="0"/>
              <a:t>SDN programmable networks open the opportunities to build on-demand customized security services.</a:t>
            </a:r>
          </a:p>
          <a:p>
            <a:r>
              <a:rPr lang="en-US" dirty="0" smtClean="0"/>
              <a:t>The same service (e.g. access control) can be provided to different users differently.</a:t>
            </a:r>
            <a:endParaRPr lang="en-US" dirty="0"/>
          </a:p>
        </p:txBody>
      </p:sp>
    </p:spTree>
    <p:extLst>
      <p:ext uri="{BB962C8B-B14F-4D97-AF65-F5344CB8AC3E}">
        <p14:creationId xmlns:p14="http://schemas.microsoft.com/office/powerpoint/2010/main" xmlns="" val="3781498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US" dirty="0"/>
          </a:p>
        </p:txBody>
      </p:sp>
      <p:sp>
        <p:nvSpPr>
          <p:cNvPr id="3" name="Content Placeholder 2"/>
          <p:cNvSpPr>
            <a:spLocks noGrp="1"/>
          </p:cNvSpPr>
          <p:nvPr>
            <p:ph idx="1"/>
          </p:nvPr>
        </p:nvSpPr>
        <p:spPr>
          <a:xfrm>
            <a:off x="457200" y="1219200"/>
            <a:ext cx="8229600" cy="4906963"/>
          </a:xfrm>
        </p:spPr>
        <p:txBody>
          <a:bodyPr>
            <a:normAutofit lnSpcReduction="10000"/>
          </a:bodyPr>
          <a:lstStyle/>
          <a:p>
            <a:r>
              <a:rPr lang="en-US" dirty="0" smtClean="0"/>
              <a:t>For example, an ISP can provide home users with an access control security service.</a:t>
            </a:r>
          </a:p>
          <a:p>
            <a:r>
              <a:rPr lang="en-US" dirty="0" smtClean="0"/>
              <a:t>This access control service can be accessed by users online. They can control for example, the websites to deny (e.g. Parental control). They can also decide to limit access on a timely basis for certain accounts, hosts, etc.</a:t>
            </a:r>
          </a:p>
          <a:p>
            <a:r>
              <a:rPr lang="en-US" dirty="0" smtClean="0"/>
              <a:t>Similarly, cloud providers can customize security services per virtual machines or tenants.</a:t>
            </a:r>
          </a:p>
          <a:p>
            <a:endParaRPr lang="en-US" dirty="0"/>
          </a:p>
        </p:txBody>
      </p:sp>
    </p:spTree>
    <p:extLst>
      <p:ext uri="{BB962C8B-B14F-4D97-AF65-F5344CB8AC3E}">
        <p14:creationId xmlns:p14="http://schemas.microsoft.com/office/powerpoint/2010/main" xmlns="" val="487656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Temporal security services </a:t>
            </a:r>
            <a:endParaRPr lang="en-US" dirty="0"/>
          </a:p>
        </p:txBody>
      </p:sp>
      <p:sp>
        <p:nvSpPr>
          <p:cNvPr id="3" name="Content Placeholder 2"/>
          <p:cNvSpPr>
            <a:spLocks noGrp="1"/>
          </p:cNvSpPr>
          <p:nvPr>
            <p:ph idx="1"/>
          </p:nvPr>
        </p:nvSpPr>
        <p:spPr>
          <a:xfrm>
            <a:off x="457200" y="1219200"/>
            <a:ext cx="8229600" cy="4906963"/>
          </a:xfrm>
        </p:spPr>
        <p:txBody>
          <a:bodyPr>
            <a:normAutofit lnSpcReduction="10000"/>
          </a:bodyPr>
          <a:lstStyle/>
          <a:p>
            <a:r>
              <a:rPr lang="en-US" dirty="0" smtClean="0"/>
              <a:t>There are several case studies that justify the need to include temporary access to Internet or networks services (e.g. Campus networks, conferences, open labs, airports, etc.).</a:t>
            </a:r>
          </a:p>
          <a:p>
            <a:r>
              <a:rPr lang="en-US" dirty="0" smtClean="0"/>
              <a:t>Current solutions do not differentiate between the three AAAs (Access, Authentication and Accounting).</a:t>
            </a:r>
          </a:p>
          <a:p>
            <a:r>
              <a:rPr lang="en-US" dirty="0" smtClean="0"/>
              <a:t>Current solutions do not provide temporal access network rules.</a:t>
            </a:r>
          </a:p>
          <a:p>
            <a:r>
              <a:rPr lang="en-US" dirty="0" smtClean="0"/>
              <a:t>Network admins need to do that manually.</a:t>
            </a:r>
            <a:endParaRPr lang="en-US" dirty="0"/>
          </a:p>
        </p:txBody>
      </p:sp>
    </p:spTree>
    <p:extLst>
      <p:ext uri="{BB962C8B-B14F-4D97-AF65-F5344CB8AC3E}">
        <p14:creationId xmlns:p14="http://schemas.microsoft.com/office/powerpoint/2010/main" xmlns="" val="2534057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US" dirty="0"/>
          </a:p>
        </p:txBody>
      </p:sp>
      <p:sp>
        <p:nvSpPr>
          <p:cNvPr id="3" name="Content Placeholder 2"/>
          <p:cNvSpPr>
            <a:spLocks noGrp="1"/>
          </p:cNvSpPr>
          <p:nvPr>
            <p:ph idx="1"/>
          </p:nvPr>
        </p:nvSpPr>
        <p:spPr>
          <a:xfrm>
            <a:off x="457200" y="1219200"/>
            <a:ext cx="8229600" cy="4906963"/>
          </a:xfrm>
        </p:spPr>
        <p:txBody>
          <a:bodyPr>
            <a:normAutofit lnSpcReduction="10000"/>
          </a:bodyPr>
          <a:lstStyle/>
          <a:p>
            <a:r>
              <a:rPr lang="en-US" dirty="0" smtClean="0"/>
              <a:t>It is possible to provide dynamic access controls based on SDN to allow network admins to set idle-timeout for certain users.</a:t>
            </a:r>
          </a:p>
          <a:p>
            <a:r>
              <a:rPr lang="en-US" dirty="0" smtClean="0"/>
              <a:t>Users or access controls can be more fine grained than typical ACLs.</a:t>
            </a:r>
          </a:p>
          <a:p>
            <a:r>
              <a:rPr lang="en-US" dirty="0" smtClean="0"/>
              <a:t>Flow or application level access controls are possible where for example, applications, rather than hosts or users can be given permissions or denials to use or access the networks.</a:t>
            </a:r>
            <a:endParaRPr lang="en-US" dirty="0"/>
          </a:p>
        </p:txBody>
      </p:sp>
    </p:spTree>
    <p:extLst>
      <p:ext uri="{BB962C8B-B14F-4D97-AF65-F5344CB8AC3E}">
        <p14:creationId xmlns:p14="http://schemas.microsoft.com/office/powerpoint/2010/main" xmlns="" val="1768425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networks</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r>
              <a:rPr lang="en-US" dirty="0" smtClean="0"/>
              <a:t>Rules in </a:t>
            </a:r>
            <a:r>
              <a:rPr lang="en-US" dirty="0" err="1" smtClean="0"/>
              <a:t>OpenFlow</a:t>
            </a:r>
            <a:r>
              <a:rPr lang="en-US" dirty="0" smtClean="0"/>
              <a:t> switches are dynamic. They are added based on network traffic</a:t>
            </a:r>
            <a:r>
              <a:rPr lang="en-US" dirty="0" smtClean="0"/>
              <a:t>.</a:t>
            </a:r>
          </a:p>
          <a:p>
            <a:r>
              <a:rPr lang="en-US" dirty="0" smtClean="0"/>
              <a:t>They also include default timeout values where such rules are obsolete after idle time.</a:t>
            </a:r>
          </a:p>
          <a:p>
            <a:r>
              <a:rPr lang="en-US" dirty="0" smtClean="0"/>
              <a:t>Controller can keep tracking of recent network, topologies, paths, etc.</a:t>
            </a:r>
          </a:p>
          <a:p>
            <a:r>
              <a:rPr lang="en-US" dirty="0" smtClean="0"/>
              <a:t>Automatic network configuration/reconfiguration,  policy automation, etc. are possible based on this architecture.</a:t>
            </a:r>
          </a:p>
          <a:p>
            <a:r>
              <a:rPr lang="en-US" dirty="0" err="1" smtClean="0"/>
              <a:t>OpenFlow</a:t>
            </a:r>
            <a:r>
              <a:rPr lang="en-US" dirty="0" smtClean="0"/>
              <a:t> uses reactive and proactive methods to install flow rules.</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SDN </a:t>
            </a:r>
            <a:r>
              <a:rPr lang="en-US" dirty="0" err="1" smtClean="0"/>
              <a:t>Archiecture</a:t>
            </a:r>
            <a:endParaRPr lang="en-US" dirty="0"/>
          </a:p>
        </p:txBody>
      </p:sp>
      <p:pic>
        <p:nvPicPr>
          <p:cNvPr id="4" name="Picture 3"/>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295400" y="1371600"/>
            <a:ext cx="6629400" cy="4987749"/>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 in </a:t>
            </a:r>
            <a:r>
              <a:rPr lang="en-US" dirty="0" smtClean="0"/>
              <a:t>SDN</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t>Unlike traditional network architectures, Software has a dominant role in SDN.</a:t>
            </a:r>
          </a:p>
          <a:p>
            <a:r>
              <a:rPr lang="en-US" dirty="0" smtClean="0"/>
              <a:t> The centralization and programmability of SDN pose both opportunities and challenges specially from security perspectives.</a:t>
            </a:r>
          </a:p>
          <a:p>
            <a:r>
              <a:rPr lang="en-US" dirty="0" smtClean="0"/>
              <a:t>Examples of those challenges and opportunities will be described next.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Spoofing</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r>
              <a:rPr lang="en-US" dirty="0" smtClean="0"/>
              <a:t>In network security, spoofing indicates a process where network information (e.g. IP, MAC, ARP, etc.) is changed intentionally to hide the actual identity of traffic originator or attacker. </a:t>
            </a:r>
            <a:endParaRPr lang="en-US" dirty="0" smtClean="0"/>
          </a:p>
          <a:p>
            <a:r>
              <a:rPr lang="en-US" dirty="0" smtClean="0"/>
              <a:t>IP </a:t>
            </a:r>
            <a:r>
              <a:rPr lang="en-US" dirty="0" smtClean="0"/>
              <a:t>spoofing in particular is very popular where users use special tools to change the IP address that the world will see them through and impersonate other hosts. </a:t>
            </a:r>
            <a:endParaRPr lang="en-US" dirty="0" smtClean="0"/>
          </a:p>
          <a:p>
            <a:r>
              <a:rPr lang="en-US" dirty="0" smtClean="0"/>
              <a:t>ARP poisoning is possible in </a:t>
            </a:r>
            <a:r>
              <a:rPr lang="en-US" dirty="0" err="1" smtClean="0"/>
              <a:t>OpenFlow</a:t>
            </a:r>
            <a:r>
              <a:rPr lang="en-US" dirty="0" smtClean="0"/>
              <a:t> between controller and switches if SSL encryption is not used (which is optional). </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ARP S</a:t>
            </a:r>
            <a:r>
              <a:rPr lang="en-US" dirty="0" smtClean="0"/>
              <a:t>poofing; Poisoning</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smtClean="0"/>
              <a:t>ARP spoofing involves linking an attacker MAC address to a legitimate IP address. The original purpose of ARP is to resolve IP to MAC addresses</a:t>
            </a:r>
            <a:r>
              <a:rPr lang="en-US" dirty="0" smtClean="0"/>
              <a:t>.</a:t>
            </a:r>
          </a:p>
          <a:p>
            <a:r>
              <a:rPr lang="en-US" dirty="0" smtClean="0"/>
              <a:t>ARP </a:t>
            </a:r>
            <a:r>
              <a:rPr lang="en-US" dirty="0" smtClean="0"/>
              <a:t>spoofing attack may cause traffic to be hijacked from the original intended receiver and, as a result, a legitimate user or host is knocked out of the network. </a:t>
            </a:r>
            <a:endParaRPr lang="en-US" dirty="0" smtClean="0"/>
          </a:p>
          <a:p>
            <a:r>
              <a:rPr lang="en-US" dirty="0" smtClean="0"/>
              <a:t>IP </a:t>
            </a:r>
            <a:r>
              <a:rPr lang="en-US" dirty="0" smtClean="0"/>
              <a:t>to MAC mapping tables can be used to detect ARP spoofing. </a:t>
            </a:r>
            <a:endParaRPr lang="en-US" dirty="0" smtClean="0"/>
          </a:p>
          <a:p>
            <a:r>
              <a:rPr lang="en-US" dirty="0" smtClean="0"/>
              <a:t>ARP cache poisoning occurs when an attacker is located in the same subnet of the victims. </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 ARP Spoofing</a:t>
            </a:r>
            <a:endParaRPr lang="en-US" dirty="0"/>
          </a:p>
        </p:txBody>
      </p:sp>
      <p:sp>
        <p:nvSpPr>
          <p:cNvPr id="3" name="Content Placeholder 2"/>
          <p:cNvSpPr>
            <a:spLocks noGrp="1"/>
          </p:cNvSpPr>
          <p:nvPr>
            <p:ph idx="1"/>
          </p:nvPr>
        </p:nvSpPr>
        <p:spPr>
          <a:xfrm>
            <a:off x="457200" y="1371600"/>
            <a:ext cx="8229600" cy="4754563"/>
          </a:xfrm>
        </p:spPr>
        <p:txBody>
          <a:bodyPr>
            <a:normAutofit lnSpcReduction="10000"/>
          </a:bodyPr>
          <a:lstStyle/>
          <a:p>
            <a:r>
              <a:rPr lang="en-US" dirty="0" smtClean="0"/>
              <a:t>An Address </a:t>
            </a:r>
            <a:r>
              <a:rPr lang="en-US" dirty="0" smtClean="0"/>
              <a:t>Resolution Mapping (ARM) module in the controller </a:t>
            </a:r>
            <a:r>
              <a:rPr lang="en-US" dirty="0" smtClean="0"/>
              <a:t>can be used to track </a:t>
            </a:r>
            <a:r>
              <a:rPr lang="en-US" dirty="0" smtClean="0"/>
              <a:t>MAC addresses from authorized users or </a:t>
            </a:r>
            <a:r>
              <a:rPr lang="en-US" dirty="0" smtClean="0"/>
              <a:t>hosts.</a:t>
            </a:r>
          </a:p>
          <a:p>
            <a:r>
              <a:rPr lang="en-US" dirty="0" smtClean="0"/>
              <a:t>ARP spoofing attacks can be countered with </a:t>
            </a:r>
            <a:r>
              <a:rPr lang="en-US" dirty="0" smtClean="0"/>
              <a:t>packet, not flow, </a:t>
            </a:r>
            <a:r>
              <a:rPr lang="en-US" dirty="0" smtClean="0"/>
              <a:t>level </a:t>
            </a:r>
            <a:r>
              <a:rPr lang="en-US" dirty="0" smtClean="0"/>
              <a:t>information. Such information can distinguish the impersonating host from the real one.</a:t>
            </a:r>
          </a:p>
          <a:p>
            <a:r>
              <a:rPr lang="en-US" dirty="0" err="1" smtClean="0"/>
              <a:t>OpenFlow</a:t>
            </a:r>
            <a:r>
              <a:rPr lang="en-US" dirty="0" smtClean="0"/>
              <a:t> makes it easier to program or customize flow/content level information.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2455</Words>
  <Application>Microsoft Office PowerPoint</Application>
  <PresentationFormat>On-screen Show (4:3)</PresentationFormat>
  <Paragraphs>152</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Software Defined Networking  and the future of security</vt:lpstr>
      <vt:lpstr>Agenda</vt:lpstr>
      <vt:lpstr>Background</vt:lpstr>
      <vt:lpstr>Dynamic networks</vt:lpstr>
      <vt:lpstr>SDN Archiecture</vt:lpstr>
      <vt:lpstr>Attacks in SDN</vt:lpstr>
      <vt:lpstr>Spoofing </vt:lpstr>
      <vt:lpstr>ARP Spoofing; Poisoning</vt:lpstr>
      <vt:lpstr>Counter ARP Spoofing</vt:lpstr>
      <vt:lpstr>Counter-IP Spoofing</vt:lpstr>
      <vt:lpstr>Tampering</vt:lpstr>
      <vt:lpstr>Insider Threats</vt:lpstr>
      <vt:lpstr>Non-repudiation - Accounting</vt:lpstr>
      <vt:lpstr>Guest access management</vt:lpstr>
      <vt:lpstr>Scanning </vt:lpstr>
      <vt:lpstr>DoS</vt:lpstr>
      <vt:lpstr>DoS counter measures</vt:lpstr>
      <vt:lpstr>Code Vulnerabilities</vt:lpstr>
      <vt:lpstr>Format String Errors </vt:lpstr>
      <vt:lpstr> Buffer Overflow </vt:lpstr>
      <vt:lpstr> Buffer Overflow </vt:lpstr>
      <vt:lpstr> Buffer Overflow </vt:lpstr>
      <vt:lpstr>Race Conditions </vt:lpstr>
      <vt:lpstr>Race Conditions </vt:lpstr>
      <vt:lpstr>Next generation firewalls</vt:lpstr>
      <vt:lpstr>Slide 26</vt:lpstr>
      <vt:lpstr>Access Controls</vt:lpstr>
      <vt:lpstr>Slide 28</vt:lpstr>
      <vt:lpstr>Policies</vt:lpstr>
      <vt:lpstr>Slide 30</vt:lpstr>
      <vt:lpstr>Slide 31</vt:lpstr>
      <vt:lpstr>Three-layer architecture</vt:lpstr>
      <vt:lpstr>On demand security service</vt:lpstr>
      <vt:lpstr>Slide 34</vt:lpstr>
      <vt:lpstr>Temporal security services </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Defined Networking  and the future of security</dc:title>
  <dc:creator>Izzat</dc:creator>
  <cp:lastModifiedBy>Izzat</cp:lastModifiedBy>
  <cp:revision>63</cp:revision>
  <dcterms:created xsi:type="dcterms:W3CDTF">2014-09-26T18:08:02Z</dcterms:created>
  <dcterms:modified xsi:type="dcterms:W3CDTF">2014-10-08T05:28:49Z</dcterms:modified>
</cp:coreProperties>
</file>