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1" r:id="rId2"/>
    <p:sldId id="285" r:id="rId3"/>
    <p:sldId id="286" r:id="rId4"/>
    <p:sldId id="259" r:id="rId5"/>
    <p:sldId id="260" r:id="rId6"/>
    <p:sldId id="261" r:id="rId7"/>
    <p:sldId id="292" r:id="rId8"/>
    <p:sldId id="287" r:id="rId9"/>
    <p:sldId id="293" r:id="rId10"/>
    <p:sldId id="295" r:id="rId11"/>
    <p:sldId id="296" r:id="rId12"/>
    <p:sldId id="297" r:id="rId13"/>
    <p:sldId id="300" r:id="rId14"/>
    <p:sldId id="302" r:id="rId15"/>
    <p:sldId id="294" r:id="rId16"/>
    <p:sldId id="298" r:id="rId17"/>
    <p:sldId id="304" r:id="rId18"/>
    <p:sldId id="305" r:id="rId19"/>
    <p:sldId id="291" r:id="rId20"/>
    <p:sldId id="301" r:id="rId21"/>
    <p:sldId id="303"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17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7785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14690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119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124804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F80B2C-168C-084B-8FC7-03A7895F5344}"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70538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F80B2C-168C-084B-8FC7-03A7895F5344}"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27365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F80B2C-168C-084B-8FC7-03A7895F5344}" type="datetimeFigureOut">
              <a:rPr lang="en-US" smtClean="0"/>
              <a:t>9/2/14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407532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F80B2C-168C-084B-8FC7-03A7895F5344}" type="datetimeFigureOut">
              <a:rPr lang="en-US" smtClean="0"/>
              <a:t>9/2/14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8596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80B2C-168C-084B-8FC7-03A7895F5344}" type="datetimeFigureOut">
              <a:rPr lang="en-US" smtClean="0"/>
              <a:t>9/2/14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238024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0B2C-168C-084B-8FC7-03A7895F5344}"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52550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0B2C-168C-084B-8FC7-03A7895F5344}"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36916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80B2C-168C-084B-8FC7-03A7895F5344}" type="datetimeFigureOut">
              <a:rPr lang="en-US" smtClean="0"/>
              <a:t>9/2/14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360D5-331B-3243-BBC5-A5589EB44830}" type="slidenum">
              <a:rPr lang="en-US" smtClean="0"/>
              <a:t>‹#›</a:t>
            </a:fld>
            <a:endParaRPr lang="en-US"/>
          </a:p>
        </p:txBody>
      </p:sp>
    </p:spTree>
    <p:extLst>
      <p:ext uri="{BB962C8B-B14F-4D97-AF65-F5344CB8AC3E}">
        <p14:creationId xmlns:p14="http://schemas.microsoft.com/office/powerpoint/2010/main" val="22759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 Id="rId3" Type="http://schemas.openxmlformats.org/officeDocument/2006/relationships/hyperlink" Target="mailto:vijaydialani@boisestate.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vdialani/CloudComputing.g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docs.oracle.com/cd/E19798-01/821-1796/aeqex/index.html" TargetMode="External"/><Relationship Id="rId4" Type="http://schemas.openxmlformats.org/officeDocument/2006/relationships/hyperlink" Target="http://docs.oasis-open.org/security/saml/v2.0/saml-bindings-2.0-os.pdf" TargetMode="External"/><Relationship Id="rId1" Type="http://schemas.openxmlformats.org/officeDocument/2006/relationships/slideLayout" Target="../slideLayouts/slideLayout6.xml"/><Relationship Id="rId2" Type="http://schemas.openxmlformats.org/officeDocument/2006/relationships/hyperlink" Target="http://msdn.microsoft.com/en-us/library/ms995800.asp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SMTP" TargetMode="External"/><Relationship Id="rId4" Type="http://schemas.openxmlformats.org/officeDocument/2006/relationships/hyperlink" Target="http://en.wikipedia.org/wiki/Transmission_Control_Protocol" TargetMode="External"/><Relationship Id="rId5" Type="http://schemas.openxmlformats.org/officeDocument/2006/relationships/hyperlink" Target="http://en.wikipedia.org/wiki/SOAP-over-UDP" TargetMode="External"/><Relationship Id="rId6" Type="http://schemas.openxmlformats.org/officeDocument/2006/relationships/hyperlink" Target="http://en.wikipedia.org/wiki/Java_Message_Service" TargetMode="External"/><Relationship Id="rId1" Type="http://schemas.openxmlformats.org/officeDocument/2006/relationships/slideLayout" Target="../slideLayouts/slideLayout6.xml"/><Relationship Id="rId2" Type="http://schemas.openxmlformats.org/officeDocument/2006/relationships/hyperlink" Target="http://en.wikipedia.org/wiki/HTT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3366FF"/>
          </a:solidFill>
        </p:spPr>
        <p:txBody>
          <a:bodyPr vert="horz" lIns="91440" tIns="45720" rIns="91440" bIns="45720" rtlCol="0" anchor="ctr">
            <a:normAutofit/>
          </a:bodyPr>
          <a:lstStyle/>
          <a:p>
            <a:pPr algn="r"/>
            <a:r>
              <a:rPr lang="en-US" sz="2800" dirty="0">
                <a:solidFill>
                  <a:schemeClr val="bg1"/>
                </a:solidFill>
              </a:rPr>
              <a:t>Cloud Computing:</a:t>
            </a:r>
            <a:br>
              <a:rPr lang="en-US" sz="2800" dirty="0">
                <a:solidFill>
                  <a:schemeClr val="bg1"/>
                </a:solidFill>
              </a:rPr>
            </a:br>
            <a:r>
              <a:rPr lang="en-US" sz="2800" dirty="0" smtClean="0">
                <a:solidFill>
                  <a:schemeClr val="bg1"/>
                </a:solidFill>
              </a:rPr>
              <a:t>SOAP based Web </a:t>
            </a:r>
            <a:r>
              <a:rPr lang="en-US" sz="2800" dirty="0">
                <a:solidFill>
                  <a:schemeClr val="bg1"/>
                </a:solidFill>
              </a:rPr>
              <a:t>Services</a:t>
            </a:r>
          </a:p>
        </p:txBody>
      </p:sp>
      <p:sp>
        <p:nvSpPr>
          <p:cNvPr id="3" name="Subtitle 2"/>
          <p:cNvSpPr>
            <a:spLocks noGrp="1"/>
          </p:cNvSpPr>
          <p:nvPr>
            <p:ph type="subTitle" idx="1"/>
          </p:nvPr>
        </p:nvSpPr>
        <p:spPr>
          <a:xfrm>
            <a:off x="4291242" y="3886200"/>
            <a:ext cx="4122821" cy="1366528"/>
          </a:xfrm>
          <a:noFill/>
        </p:spPr>
        <p:txBody>
          <a:bodyPr wrap="square" rtlCol="0">
            <a:spAutoFit/>
          </a:bodyPr>
          <a:lstStyle/>
          <a:p>
            <a:pPr algn="l"/>
            <a:r>
              <a:rPr lang="en-US" sz="1800" dirty="0">
                <a:solidFill>
                  <a:schemeClr val="tx1"/>
                </a:solidFill>
              </a:rPr>
              <a:t>Vijay Dialani, PhD</a:t>
            </a:r>
          </a:p>
          <a:p>
            <a:pPr algn="l"/>
            <a:r>
              <a:rPr lang="en-US" sz="1800" dirty="0">
                <a:solidFill>
                  <a:schemeClr val="tx1"/>
                </a:solidFill>
              </a:rPr>
              <a:t>Boise State </a:t>
            </a:r>
            <a:r>
              <a:rPr lang="en-US" sz="1800" dirty="0" smtClean="0">
                <a:solidFill>
                  <a:schemeClr val="tx1"/>
                </a:solidFill>
              </a:rPr>
              <a:t>University</a:t>
            </a:r>
          </a:p>
          <a:p>
            <a:pPr algn="l"/>
            <a:r>
              <a:rPr lang="en-US" sz="1800" dirty="0" smtClean="0">
                <a:solidFill>
                  <a:schemeClr val="tx1"/>
                </a:solidFill>
                <a:hlinkClick r:id="rId3"/>
              </a:rPr>
              <a:t>vijaydialani@boisestate.edu</a:t>
            </a:r>
            <a:endParaRPr lang="en-US" sz="1800" dirty="0" smtClean="0">
              <a:solidFill>
                <a:schemeClr val="tx1"/>
              </a:solidFill>
            </a:endParaRPr>
          </a:p>
          <a:p>
            <a:pPr algn="l"/>
            <a:r>
              <a:rPr lang="en-US" sz="1800" dirty="0" smtClean="0">
                <a:solidFill>
                  <a:schemeClr val="tx1"/>
                </a:solidFill>
              </a:rPr>
              <a:t>©All rights reserved by the author</a:t>
            </a:r>
            <a:endParaRPr lang="en-US" sz="1800" dirty="0">
              <a:solidFill>
                <a:schemeClr val="tx1"/>
              </a:solidFill>
            </a:endParaRPr>
          </a:p>
        </p:txBody>
      </p:sp>
    </p:spTree>
    <p:extLst>
      <p:ext uri="{BB962C8B-B14F-4D97-AF65-F5344CB8AC3E}">
        <p14:creationId xmlns:p14="http://schemas.microsoft.com/office/powerpoint/2010/main" val="1398364153"/>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WS-Security</a:t>
            </a:r>
            <a:endParaRPr lang="en-US" sz="2800" dirty="0">
              <a:solidFill>
                <a:schemeClr val="bg1"/>
              </a:solidFill>
            </a:endParaRPr>
          </a:p>
        </p:txBody>
      </p:sp>
      <p:sp>
        <p:nvSpPr>
          <p:cNvPr id="2" name="Rectangle 1"/>
          <p:cNvSpPr/>
          <p:nvPr/>
        </p:nvSpPr>
        <p:spPr>
          <a:xfrm>
            <a:off x="365125" y="1079500"/>
            <a:ext cx="8143875" cy="5016758"/>
          </a:xfrm>
          <a:prstGeom prst="rect">
            <a:avLst/>
          </a:prstGeom>
        </p:spPr>
        <p:txBody>
          <a:bodyPr wrap="square">
            <a:spAutoFit/>
          </a:bodyPr>
          <a:lstStyle/>
          <a:p>
            <a:r>
              <a:rPr lang="en-US" sz="2000" dirty="0"/>
              <a:t>WS-Security describes three main mechanisms:</a:t>
            </a:r>
          </a:p>
          <a:p>
            <a:endParaRPr lang="en-US" sz="2000" dirty="0"/>
          </a:p>
          <a:p>
            <a:pPr marL="342900" indent="-342900">
              <a:buFont typeface="+mj-lt"/>
              <a:buAutoNum type="arabicPeriod"/>
            </a:pPr>
            <a:r>
              <a:rPr lang="en-US" sz="2000" dirty="0"/>
              <a:t>    How to sign SOAP messages to assure integrity. Signed messages also provide non-</a:t>
            </a:r>
            <a:r>
              <a:rPr lang="en-US" sz="2000" dirty="0" smtClean="0"/>
              <a:t>repudiation?</a:t>
            </a:r>
            <a:endParaRPr lang="en-US" sz="2000" dirty="0"/>
          </a:p>
          <a:p>
            <a:pPr marL="342900" indent="-342900">
              <a:buFont typeface="+mj-lt"/>
              <a:buAutoNum type="arabicPeriod"/>
            </a:pPr>
            <a:r>
              <a:rPr lang="en-US" sz="2000" dirty="0"/>
              <a:t>    How to encrypt SOAP messages to assure </a:t>
            </a:r>
            <a:r>
              <a:rPr lang="en-US" sz="2000" dirty="0" smtClean="0"/>
              <a:t>confidentiality?</a:t>
            </a:r>
            <a:endParaRPr lang="en-US" sz="2000" dirty="0"/>
          </a:p>
          <a:p>
            <a:pPr marL="342900" indent="-342900">
              <a:buFont typeface="+mj-lt"/>
              <a:buAutoNum type="arabicPeriod"/>
            </a:pPr>
            <a:r>
              <a:rPr lang="en-US" sz="2000" dirty="0"/>
              <a:t>    How to attach security tokens to ascertain the sender's </a:t>
            </a:r>
            <a:r>
              <a:rPr lang="en-US" sz="2000" dirty="0" smtClean="0"/>
              <a:t>identity?</a:t>
            </a:r>
            <a:endParaRPr lang="en-US" sz="2000" dirty="0"/>
          </a:p>
          <a:p>
            <a:endParaRPr lang="en-US" sz="2000" dirty="0"/>
          </a:p>
          <a:p>
            <a:r>
              <a:rPr lang="en-US" sz="2000" dirty="0"/>
              <a:t>The specification allows a variety of signature formats, encryption algorithms and multiple trust domains, and is open to various security token models, such as:</a:t>
            </a:r>
          </a:p>
          <a:p>
            <a:endParaRPr lang="en-US" sz="2000" dirty="0" smtClean="0"/>
          </a:p>
          <a:p>
            <a:pPr marL="285750" indent="-285750">
              <a:buFont typeface="Arial"/>
              <a:buChar char="•"/>
            </a:pPr>
            <a:r>
              <a:rPr lang="en-US" sz="2000" dirty="0" smtClean="0"/>
              <a:t>X</a:t>
            </a:r>
            <a:r>
              <a:rPr lang="en-US" sz="2000" dirty="0"/>
              <a:t>.509 certificates,</a:t>
            </a:r>
          </a:p>
          <a:p>
            <a:pPr marL="285750" indent="-285750">
              <a:buFont typeface="Arial"/>
              <a:buChar char="•"/>
            </a:pPr>
            <a:r>
              <a:rPr lang="en-US" sz="2000" dirty="0" smtClean="0"/>
              <a:t>Kerberos </a:t>
            </a:r>
            <a:r>
              <a:rPr lang="en-US" sz="2000" dirty="0"/>
              <a:t>tickets,</a:t>
            </a:r>
          </a:p>
          <a:p>
            <a:pPr marL="285750" indent="-285750">
              <a:buFont typeface="Arial"/>
              <a:buChar char="•"/>
            </a:pPr>
            <a:r>
              <a:rPr lang="en-US" sz="2000" dirty="0" err="1" smtClean="0"/>
              <a:t>UserID</a:t>
            </a:r>
            <a:r>
              <a:rPr lang="en-US" sz="2000" dirty="0"/>
              <a:t>/Password credentials,</a:t>
            </a:r>
          </a:p>
          <a:p>
            <a:pPr marL="285750" indent="-285750">
              <a:buFont typeface="Arial"/>
              <a:buChar char="•"/>
            </a:pPr>
            <a:r>
              <a:rPr lang="en-US" sz="2000" dirty="0" smtClean="0"/>
              <a:t>SAML </a:t>
            </a:r>
            <a:r>
              <a:rPr lang="en-US" sz="2000" dirty="0"/>
              <a:t>Assertions, and</a:t>
            </a:r>
          </a:p>
          <a:p>
            <a:pPr marL="285750" indent="-285750">
              <a:buFont typeface="Arial"/>
              <a:buChar char="•"/>
            </a:pPr>
            <a:r>
              <a:rPr lang="en-US" sz="2000" dirty="0" smtClean="0"/>
              <a:t>custom</a:t>
            </a:r>
            <a:r>
              <a:rPr lang="en-US" sz="2000" dirty="0"/>
              <a:t>-defined tokens.</a:t>
            </a:r>
          </a:p>
        </p:txBody>
      </p:sp>
    </p:spTree>
    <p:extLst>
      <p:ext uri="{BB962C8B-B14F-4D97-AF65-F5344CB8AC3E}">
        <p14:creationId xmlns:p14="http://schemas.microsoft.com/office/powerpoint/2010/main" val="36209239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SOAP: Security Alternatives</a:t>
            </a:r>
            <a:endParaRPr lang="en-US" sz="2800" dirty="0">
              <a:solidFill>
                <a:schemeClr val="bg1"/>
              </a:solidFill>
            </a:endParaRPr>
          </a:p>
        </p:txBody>
      </p:sp>
      <p:sp>
        <p:nvSpPr>
          <p:cNvPr id="2" name="Rectangle 1"/>
          <p:cNvSpPr/>
          <p:nvPr/>
        </p:nvSpPr>
        <p:spPr>
          <a:xfrm>
            <a:off x="254000" y="1112093"/>
            <a:ext cx="8143875" cy="4801315"/>
          </a:xfrm>
          <a:prstGeom prst="rect">
            <a:avLst/>
          </a:prstGeom>
        </p:spPr>
        <p:txBody>
          <a:bodyPr wrap="square">
            <a:spAutoFit/>
          </a:bodyPr>
          <a:lstStyle/>
          <a:p>
            <a:r>
              <a:rPr lang="en-US" dirty="0"/>
              <a:t>Security Specification</a:t>
            </a:r>
          </a:p>
          <a:p>
            <a:endParaRPr lang="en-US" dirty="0"/>
          </a:p>
          <a:p>
            <a:pPr marL="342900" indent="-342900">
              <a:buFont typeface="+mj-lt"/>
              <a:buAutoNum type="arabicPeriod"/>
            </a:pPr>
            <a:r>
              <a:rPr lang="en-US" dirty="0"/>
              <a:t>    WS-Security</a:t>
            </a:r>
          </a:p>
          <a:p>
            <a:pPr marL="342900" indent="-342900">
              <a:buFont typeface="+mj-lt"/>
              <a:buAutoNum type="arabicPeriod"/>
            </a:pPr>
            <a:r>
              <a:rPr lang="en-US" dirty="0"/>
              <a:t>    XML Signature</a:t>
            </a:r>
          </a:p>
          <a:p>
            <a:pPr marL="342900" indent="-342900">
              <a:buFont typeface="+mj-lt"/>
              <a:buAutoNum type="arabicPeriod"/>
            </a:pPr>
            <a:r>
              <a:rPr lang="en-US" dirty="0"/>
              <a:t>    XML Encryption</a:t>
            </a:r>
          </a:p>
          <a:p>
            <a:pPr marL="342900" indent="-342900">
              <a:buFont typeface="+mj-lt"/>
              <a:buAutoNum type="arabicPeriod"/>
            </a:pPr>
            <a:r>
              <a:rPr lang="en-US" dirty="0"/>
              <a:t>    XML Key Management (XKMS)</a:t>
            </a:r>
          </a:p>
          <a:p>
            <a:pPr marL="342900" indent="-342900">
              <a:buFont typeface="+mj-lt"/>
              <a:buAutoNum type="arabicPeriod"/>
            </a:pPr>
            <a:r>
              <a:rPr lang="en-US" dirty="0"/>
              <a:t>    WS-</a:t>
            </a:r>
            <a:r>
              <a:rPr lang="en-US" dirty="0" err="1"/>
              <a:t>SecureConversation</a:t>
            </a:r>
            <a:endParaRPr lang="en-US" dirty="0"/>
          </a:p>
          <a:p>
            <a:pPr marL="342900" indent="-342900">
              <a:buFont typeface="+mj-lt"/>
              <a:buAutoNum type="arabicPeriod"/>
            </a:pPr>
            <a:r>
              <a:rPr lang="en-US" dirty="0"/>
              <a:t>    WS-</a:t>
            </a:r>
            <a:r>
              <a:rPr lang="en-US" dirty="0" err="1"/>
              <a:t>SecurityPolicy</a:t>
            </a:r>
            <a:endParaRPr lang="en-US" dirty="0"/>
          </a:p>
          <a:p>
            <a:pPr marL="342900" indent="-342900">
              <a:buFont typeface="+mj-lt"/>
              <a:buAutoNum type="arabicPeriod"/>
            </a:pPr>
            <a:r>
              <a:rPr lang="en-US" dirty="0"/>
              <a:t>    WS-Trust</a:t>
            </a:r>
          </a:p>
          <a:p>
            <a:pPr marL="342900" indent="-342900">
              <a:buFont typeface="+mj-lt"/>
              <a:buAutoNum type="arabicPeriod"/>
            </a:pPr>
            <a:r>
              <a:rPr lang="en-US" dirty="0"/>
              <a:t>    WS-Federation</a:t>
            </a:r>
          </a:p>
          <a:p>
            <a:pPr marL="342900" indent="-342900">
              <a:buFont typeface="+mj-lt"/>
              <a:buAutoNum type="arabicPeriod"/>
            </a:pPr>
            <a:r>
              <a:rPr lang="en-US" dirty="0"/>
              <a:t>    WS-Federation Active Requestor Profile</a:t>
            </a:r>
          </a:p>
          <a:p>
            <a:pPr marL="342900" indent="-342900">
              <a:buFont typeface="+mj-lt"/>
              <a:buAutoNum type="arabicPeriod"/>
            </a:pPr>
            <a:r>
              <a:rPr lang="en-US" dirty="0"/>
              <a:t>    WS-Federation Passive Requestor Profile</a:t>
            </a:r>
          </a:p>
          <a:p>
            <a:pPr marL="342900" indent="-342900">
              <a:buFont typeface="+mj-lt"/>
              <a:buAutoNum type="arabicPeriod"/>
            </a:pPr>
            <a:r>
              <a:rPr lang="en-US" dirty="0"/>
              <a:t>    Web Services Security Kerberos Binding</a:t>
            </a:r>
          </a:p>
          <a:p>
            <a:pPr marL="342900" indent="-342900">
              <a:buFont typeface="+mj-lt"/>
              <a:buAutoNum type="arabicPeriod"/>
            </a:pPr>
            <a:r>
              <a:rPr lang="en-US" dirty="0"/>
              <a:t>    Web Single Sign-On Interoperability Profile</a:t>
            </a:r>
          </a:p>
          <a:p>
            <a:pPr marL="342900" indent="-342900">
              <a:buFont typeface="+mj-lt"/>
              <a:buAutoNum type="arabicPeriod"/>
            </a:pPr>
            <a:r>
              <a:rPr lang="en-US" dirty="0"/>
              <a:t>    Web Single Sign-On Metadata Exchange Protocol</a:t>
            </a:r>
          </a:p>
          <a:p>
            <a:pPr marL="342900" indent="-342900">
              <a:buFont typeface="+mj-lt"/>
              <a:buAutoNum type="arabicPeriod"/>
            </a:pPr>
            <a:r>
              <a:rPr lang="en-US" dirty="0"/>
              <a:t>    Security Assertion Markup Language (SAML)</a:t>
            </a:r>
          </a:p>
          <a:p>
            <a:pPr marL="342900" indent="-342900">
              <a:buFont typeface="+mj-lt"/>
              <a:buAutoNum type="arabicPeriod"/>
            </a:pPr>
            <a:r>
              <a:rPr lang="en-US" dirty="0"/>
              <a:t>    XACML</a:t>
            </a:r>
          </a:p>
        </p:txBody>
      </p:sp>
    </p:spTree>
    <p:extLst>
      <p:ext uri="{BB962C8B-B14F-4D97-AF65-F5344CB8AC3E}">
        <p14:creationId xmlns:p14="http://schemas.microsoft.com/office/powerpoint/2010/main" val="1364128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Security example – SAML over SOAP</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669925" y="788737"/>
            <a:ext cx="7585075" cy="5764657"/>
          </a:xfrm>
          <a:prstGeom prst="rect">
            <a:avLst/>
          </a:prstGeom>
        </p:spPr>
      </p:pic>
    </p:spTree>
    <p:extLst>
      <p:ext uri="{BB962C8B-B14F-4D97-AF65-F5344CB8AC3E}">
        <p14:creationId xmlns:p14="http://schemas.microsoft.com/office/powerpoint/2010/main" val="11983042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Security example – SAML over SOAP -I</a:t>
            </a:r>
            <a:endParaRPr lang="en-US" sz="2800" dirty="0">
              <a:solidFill>
                <a:schemeClr val="bg1"/>
              </a:solidFill>
            </a:endParaRPr>
          </a:p>
        </p:txBody>
      </p:sp>
      <p:pic>
        <p:nvPicPr>
          <p:cNvPr id="3" name="Picture 2"/>
          <p:cNvPicPr>
            <a:picLocks noChangeAspect="1"/>
          </p:cNvPicPr>
          <p:nvPr/>
        </p:nvPicPr>
        <p:blipFill>
          <a:blip r:embed="rId2"/>
          <a:stretch>
            <a:fillRect/>
          </a:stretch>
        </p:blipFill>
        <p:spPr>
          <a:xfrm>
            <a:off x="266700" y="1276350"/>
            <a:ext cx="8610600" cy="3733800"/>
          </a:xfrm>
          <a:prstGeom prst="rect">
            <a:avLst/>
          </a:prstGeom>
        </p:spPr>
      </p:pic>
    </p:spTree>
    <p:extLst>
      <p:ext uri="{BB962C8B-B14F-4D97-AF65-F5344CB8AC3E}">
        <p14:creationId xmlns:p14="http://schemas.microsoft.com/office/powerpoint/2010/main" val="12494361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Security example – SAML over SOAP -II</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279400" y="1050925"/>
            <a:ext cx="8572500" cy="4978400"/>
          </a:xfrm>
          <a:prstGeom prst="rect">
            <a:avLst/>
          </a:prstGeom>
        </p:spPr>
      </p:pic>
    </p:spTree>
    <p:extLst>
      <p:ext uri="{BB962C8B-B14F-4D97-AF65-F5344CB8AC3E}">
        <p14:creationId xmlns:p14="http://schemas.microsoft.com/office/powerpoint/2010/main" val="34440731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2888"/>
            <a:ext cx="8229600" cy="1143000"/>
          </a:xfrm>
        </p:spPr>
        <p:txBody>
          <a:bodyPr/>
          <a:lstStyle/>
          <a:p>
            <a:r>
              <a:rPr lang="en-US" dirty="0" smtClean="0"/>
              <a:t>Quiz</a:t>
            </a:r>
            <a:endParaRPr lang="en-US" dirty="0"/>
          </a:p>
        </p:txBody>
      </p:sp>
      <p:sp>
        <p:nvSpPr>
          <p:cNvPr id="3"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Classroom exercise</a:t>
            </a:r>
            <a:endParaRPr lang="en-US" sz="2800" dirty="0">
              <a:solidFill>
                <a:schemeClr val="bg1"/>
              </a:solidFill>
            </a:endParaRPr>
          </a:p>
        </p:txBody>
      </p:sp>
    </p:spTree>
    <p:extLst>
      <p:ext uri="{BB962C8B-B14F-4D97-AF65-F5344CB8AC3E}">
        <p14:creationId xmlns:p14="http://schemas.microsoft.com/office/powerpoint/2010/main" val="39344295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SOAP – messaging specifications</a:t>
            </a:r>
            <a:endParaRPr lang="en-US" sz="2800" dirty="0">
              <a:solidFill>
                <a:schemeClr val="bg1"/>
              </a:solidFill>
            </a:endParaRPr>
          </a:p>
        </p:txBody>
      </p:sp>
      <p:sp>
        <p:nvSpPr>
          <p:cNvPr id="2" name="Rectangle 1"/>
          <p:cNvSpPr/>
          <p:nvPr/>
        </p:nvSpPr>
        <p:spPr>
          <a:xfrm>
            <a:off x="682625" y="1254125"/>
            <a:ext cx="6953250" cy="2554545"/>
          </a:xfrm>
          <a:prstGeom prst="rect">
            <a:avLst/>
          </a:prstGeom>
        </p:spPr>
        <p:txBody>
          <a:bodyPr wrap="square">
            <a:spAutoFit/>
          </a:bodyPr>
          <a:lstStyle/>
          <a:p>
            <a:pPr marL="342900" indent="-342900">
              <a:buFont typeface="+mj-lt"/>
              <a:buAutoNum type="arabicPeriod"/>
            </a:pPr>
            <a:r>
              <a:rPr lang="en-US" sz="2000" dirty="0"/>
              <a:t>SOAP Message Transmission Optimization Mechanism</a:t>
            </a:r>
          </a:p>
          <a:p>
            <a:pPr marL="342900" indent="-342900">
              <a:buFont typeface="+mj-lt"/>
              <a:buAutoNum type="arabicPeriod"/>
            </a:pPr>
            <a:r>
              <a:rPr lang="en-US" sz="2000" dirty="0"/>
              <a:t>WS-</a:t>
            </a:r>
            <a:r>
              <a:rPr lang="en-US" sz="2000" dirty="0" smtClean="0"/>
              <a:t>Notification</a:t>
            </a:r>
          </a:p>
          <a:p>
            <a:pPr marL="800100" lvl="1" indent="-342900">
              <a:buFont typeface="Arial"/>
              <a:buChar char="•"/>
            </a:pPr>
            <a:r>
              <a:rPr lang="en-US" sz="2000" dirty="0" smtClean="0"/>
              <a:t>WS</a:t>
            </a:r>
            <a:r>
              <a:rPr lang="en-US" sz="2000" dirty="0"/>
              <a:t>-</a:t>
            </a:r>
            <a:r>
              <a:rPr lang="en-US" sz="2000" dirty="0" err="1" smtClean="0"/>
              <a:t>BaseNotification</a:t>
            </a:r>
            <a:endParaRPr lang="en-US" sz="2000" dirty="0" smtClean="0"/>
          </a:p>
          <a:p>
            <a:pPr marL="800100" lvl="1" indent="-342900">
              <a:buFont typeface="Arial"/>
              <a:buChar char="•"/>
            </a:pPr>
            <a:r>
              <a:rPr lang="en-US" sz="2000" dirty="0" smtClean="0"/>
              <a:t>WS</a:t>
            </a:r>
            <a:r>
              <a:rPr lang="en-US" sz="2000" dirty="0"/>
              <a:t>-</a:t>
            </a:r>
            <a:r>
              <a:rPr lang="en-US" sz="2000" dirty="0" smtClean="0"/>
              <a:t>Topics</a:t>
            </a:r>
          </a:p>
          <a:p>
            <a:pPr marL="800100" lvl="1" indent="-342900">
              <a:buFont typeface="Arial"/>
              <a:buChar char="•"/>
            </a:pPr>
            <a:r>
              <a:rPr lang="en-US" sz="2000" dirty="0" smtClean="0"/>
              <a:t>WS</a:t>
            </a:r>
            <a:r>
              <a:rPr lang="en-US" sz="2000" dirty="0"/>
              <a:t>-</a:t>
            </a:r>
            <a:r>
              <a:rPr lang="en-US" sz="2000" dirty="0" err="1" smtClean="0"/>
              <a:t>BrokeredNotification</a:t>
            </a:r>
            <a:endParaRPr lang="en-US" sz="2000" dirty="0"/>
          </a:p>
          <a:p>
            <a:pPr marL="342900" indent="-342900">
              <a:buFont typeface="+mj-lt"/>
              <a:buAutoNum type="arabicPeriod"/>
            </a:pPr>
            <a:r>
              <a:rPr lang="en-US" sz="2000" dirty="0"/>
              <a:t>WS-Addressing</a:t>
            </a:r>
          </a:p>
          <a:p>
            <a:pPr marL="342900" indent="-342900">
              <a:buFont typeface="+mj-lt"/>
              <a:buAutoNum type="arabicPeriod"/>
            </a:pPr>
            <a:r>
              <a:rPr lang="en-US" sz="2000" dirty="0"/>
              <a:t>WS-Transfer</a:t>
            </a:r>
          </a:p>
          <a:p>
            <a:pPr marL="342900" indent="-342900">
              <a:buFont typeface="+mj-lt"/>
              <a:buAutoNum type="arabicPeriod"/>
            </a:pPr>
            <a:r>
              <a:rPr lang="en-US" sz="2000" dirty="0"/>
              <a:t>WS-</a:t>
            </a:r>
            <a:r>
              <a:rPr lang="en-US" sz="2000" dirty="0" err="1"/>
              <a:t>Eventing</a:t>
            </a:r>
            <a:endParaRPr lang="en-US" sz="2000" dirty="0"/>
          </a:p>
        </p:txBody>
      </p:sp>
      <p:sp>
        <p:nvSpPr>
          <p:cNvPr id="3" name="TextBox 2"/>
          <p:cNvSpPr txBox="1"/>
          <p:nvPr/>
        </p:nvSpPr>
        <p:spPr>
          <a:xfrm>
            <a:off x="523875" y="4318000"/>
            <a:ext cx="8201184" cy="1323439"/>
          </a:xfrm>
          <a:prstGeom prst="rect">
            <a:avLst/>
          </a:prstGeom>
          <a:noFill/>
        </p:spPr>
        <p:txBody>
          <a:bodyPr wrap="none" rtlCol="0">
            <a:spAutoFit/>
          </a:bodyPr>
          <a:lstStyle/>
          <a:p>
            <a:r>
              <a:rPr lang="en-US" sz="2000" b="1" dirty="0" smtClean="0"/>
              <a:t>There are numerous messaging protocols, many are to do with the possible </a:t>
            </a:r>
          </a:p>
          <a:p>
            <a:r>
              <a:rPr lang="en-US" sz="2000" b="1" dirty="0" smtClean="0"/>
              <a:t>ways of transmitting the messages in </a:t>
            </a:r>
            <a:r>
              <a:rPr lang="en-US" sz="2000" b="1" dirty="0" err="1" smtClean="0"/>
              <a:t>async</a:t>
            </a:r>
            <a:r>
              <a:rPr lang="en-US" sz="2000" b="1" dirty="0" smtClean="0"/>
              <a:t> message queue frameworks.</a:t>
            </a:r>
          </a:p>
          <a:p>
            <a:endParaRPr lang="en-US" sz="2000" b="1" dirty="0"/>
          </a:p>
          <a:p>
            <a:r>
              <a:rPr lang="en-US" sz="2000" dirty="0" smtClean="0"/>
              <a:t>Here we will be focusing on WS-Addressing</a:t>
            </a:r>
            <a:endParaRPr lang="en-US" sz="2000" dirty="0"/>
          </a:p>
        </p:txBody>
      </p:sp>
    </p:spTree>
    <p:extLst>
      <p:ext uri="{BB962C8B-B14F-4D97-AF65-F5344CB8AC3E}">
        <p14:creationId xmlns:p14="http://schemas.microsoft.com/office/powerpoint/2010/main" val="24518280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SOAP – </a:t>
            </a:r>
            <a:r>
              <a:rPr lang="en-US" sz="2800" dirty="0" smtClean="0">
                <a:solidFill>
                  <a:schemeClr val="bg1"/>
                </a:solidFill>
              </a:rPr>
              <a:t>WS-Notification</a:t>
            </a:r>
            <a:endParaRPr lang="en-US" sz="2800" dirty="0">
              <a:solidFill>
                <a:schemeClr val="bg1"/>
              </a:solidFill>
            </a:endParaRPr>
          </a:p>
        </p:txBody>
      </p:sp>
      <p:pic>
        <p:nvPicPr>
          <p:cNvPr id="5" name="Picture 4"/>
          <p:cNvPicPr>
            <a:picLocks noChangeAspect="1"/>
          </p:cNvPicPr>
          <p:nvPr/>
        </p:nvPicPr>
        <p:blipFill>
          <a:blip r:embed="rId2"/>
          <a:stretch>
            <a:fillRect/>
          </a:stretch>
        </p:blipFill>
        <p:spPr>
          <a:xfrm>
            <a:off x="0" y="1177752"/>
            <a:ext cx="9144000" cy="4352021"/>
          </a:xfrm>
          <a:prstGeom prst="rect">
            <a:avLst/>
          </a:prstGeom>
        </p:spPr>
      </p:pic>
      <p:sp>
        <p:nvSpPr>
          <p:cNvPr id="6" name="Rectangle 5"/>
          <p:cNvSpPr/>
          <p:nvPr/>
        </p:nvSpPr>
        <p:spPr>
          <a:xfrm>
            <a:off x="197374" y="6297753"/>
            <a:ext cx="8190543" cy="369332"/>
          </a:xfrm>
          <a:prstGeom prst="rect">
            <a:avLst/>
          </a:prstGeom>
        </p:spPr>
        <p:txBody>
          <a:bodyPr wrap="square">
            <a:spAutoFit/>
          </a:bodyPr>
          <a:lstStyle/>
          <a:p>
            <a:r>
              <a:rPr lang="en-US" dirty="0"/>
              <a:t>http://</a:t>
            </a:r>
            <a:r>
              <a:rPr lang="en-US" dirty="0" err="1"/>
              <a:t>www.ibm.com</a:t>
            </a:r>
            <a:r>
              <a:rPr lang="en-US" dirty="0"/>
              <a:t>/</a:t>
            </a:r>
            <a:r>
              <a:rPr lang="en-US" dirty="0" err="1"/>
              <a:t>developerworks</a:t>
            </a:r>
            <a:r>
              <a:rPr lang="en-US" dirty="0"/>
              <a:t>/library/</a:t>
            </a:r>
            <a:r>
              <a:rPr lang="en-US" dirty="0" err="1"/>
              <a:t>ws-pubsub</a:t>
            </a:r>
            <a:r>
              <a:rPr lang="en-US" dirty="0"/>
              <a:t>/WS-</a:t>
            </a:r>
            <a:r>
              <a:rPr lang="en-US" dirty="0" err="1"/>
              <a:t>PubSub.pdf</a:t>
            </a:r>
            <a:endParaRPr lang="en-US" dirty="0"/>
          </a:p>
        </p:txBody>
      </p:sp>
    </p:spTree>
    <p:extLst>
      <p:ext uri="{BB962C8B-B14F-4D97-AF65-F5344CB8AC3E}">
        <p14:creationId xmlns:p14="http://schemas.microsoft.com/office/powerpoint/2010/main" val="17205537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SOAP – </a:t>
            </a:r>
            <a:r>
              <a:rPr lang="en-US" sz="2800" dirty="0" smtClean="0">
                <a:solidFill>
                  <a:schemeClr val="bg1"/>
                </a:solidFill>
              </a:rPr>
              <a:t>WS-Notification</a:t>
            </a:r>
          </a:p>
        </p:txBody>
      </p:sp>
      <p:pic>
        <p:nvPicPr>
          <p:cNvPr id="2" name="Picture 1"/>
          <p:cNvPicPr>
            <a:picLocks noChangeAspect="1"/>
          </p:cNvPicPr>
          <p:nvPr/>
        </p:nvPicPr>
        <p:blipFill>
          <a:blip r:embed="rId2"/>
          <a:stretch>
            <a:fillRect/>
          </a:stretch>
        </p:blipFill>
        <p:spPr>
          <a:xfrm>
            <a:off x="0" y="1168400"/>
            <a:ext cx="9144000" cy="4521200"/>
          </a:xfrm>
          <a:prstGeom prst="rect">
            <a:avLst/>
          </a:prstGeom>
        </p:spPr>
      </p:pic>
      <p:sp>
        <p:nvSpPr>
          <p:cNvPr id="7" name="Rectangle 6"/>
          <p:cNvSpPr/>
          <p:nvPr/>
        </p:nvSpPr>
        <p:spPr>
          <a:xfrm>
            <a:off x="197374" y="6297753"/>
            <a:ext cx="8190543" cy="369332"/>
          </a:xfrm>
          <a:prstGeom prst="rect">
            <a:avLst/>
          </a:prstGeom>
        </p:spPr>
        <p:txBody>
          <a:bodyPr wrap="square">
            <a:spAutoFit/>
          </a:bodyPr>
          <a:lstStyle/>
          <a:p>
            <a:r>
              <a:rPr lang="en-US" dirty="0"/>
              <a:t>http://</a:t>
            </a:r>
            <a:r>
              <a:rPr lang="en-US" dirty="0" err="1"/>
              <a:t>www.ibm.com</a:t>
            </a:r>
            <a:r>
              <a:rPr lang="en-US" dirty="0"/>
              <a:t>/</a:t>
            </a:r>
            <a:r>
              <a:rPr lang="en-US" dirty="0" err="1"/>
              <a:t>developerworks</a:t>
            </a:r>
            <a:r>
              <a:rPr lang="en-US" dirty="0"/>
              <a:t>/library/</a:t>
            </a:r>
            <a:r>
              <a:rPr lang="en-US" dirty="0" err="1"/>
              <a:t>ws-pubsub</a:t>
            </a:r>
            <a:r>
              <a:rPr lang="en-US" dirty="0"/>
              <a:t>/WS-</a:t>
            </a:r>
            <a:r>
              <a:rPr lang="en-US" dirty="0" err="1"/>
              <a:t>PubSub.pdf</a:t>
            </a:r>
            <a:endParaRPr lang="en-US" dirty="0"/>
          </a:p>
        </p:txBody>
      </p:sp>
    </p:spTree>
    <p:extLst>
      <p:ext uri="{BB962C8B-B14F-4D97-AF65-F5344CB8AC3E}">
        <p14:creationId xmlns:p14="http://schemas.microsoft.com/office/powerpoint/2010/main" val="2423667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Callbacks – WS Addressing</a:t>
            </a:r>
            <a:endParaRPr lang="en-US" sz="2800" dirty="0">
              <a:solidFill>
                <a:schemeClr val="bg1"/>
              </a:solidFill>
            </a:endParaRPr>
          </a:p>
        </p:txBody>
      </p:sp>
      <p:sp>
        <p:nvSpPr>
          <p:cNvPr id="2" name="Rectangle 1"/>
          <p:cNvSpPr/>
          <p:nvPr/>
        </p:nvSpPr>
        <p:spPr>
          <a:xfrm>
            <a:off x="460375" y="1047750"/>
            <a:ext cx="8382000" cy="2862323"/>
          </a:xfrm>
          <a:prstGeom prst="rect">
            <a:avLst/>
          </a:prstGeom>
        </p:spPr>
        <p:txBody>
          <a:bodyPr wrap="square">
            <a:spAutoFit/>
          </a:bodyPr>
          <a:lstStyle/>
          <a:p>
            <a:r>
              <a:rPr lang="en-US" dirty="0"/>
              <a:t>WS-Addressing is a standardized way of including message routing data within SOAP headers</a:t>
            </a:r>
            <a:r>
              <a:rPr lang="en-US" dirty="0" smtClean="0"/>
              <a:t>.</a:t>
            </a:r>
          </a:p>
          <a:p>
            <a:endParaRPr lang="en-US" dirty="0"/>
          </a:p>
          <a:p>
            <a:r>
              <a:rPr lang="en-US" dirty="0" smtClean="0"/>
              <a:t>Instead </a:t>
            </a:r>
            <a:r>
              <a:rPr lang="en-US" dirty="0"/>
              <a:t>of relying on network-level transport to convey routing information, a message utilizing WS-Addressing may contain its own dispatch metadata in a standardized SOAP header. </a:t>
            </a:r>
            <a:endParaRPr lang="en-US" dirty="0" smtClean="0"/>
          </a:p>
          <a:p>
            <a:endParaRPr lang="en-US" dirty="0"/>
          </a:p>
          <a:p>
            <a:r>
              <a:rPr lang="en-US" dirty="0" smtClean="0"/>
              <a:t>The </a:t>
            </a:r>
            <a:r>
              <a:rPr lang="en-US" dirty="0"/>
              <a:t>network-level transport is only responsible for delivering that message to a dispatcher capable of reading the WS-Addressing metadata. Once that message arrives at the dispatcher specified in the URI, the job of the network-level transport is done.</a:t>
            </a:r>
          </a:p>
        </p:txBody>
      </p:sp>
    </p:spTree>
    <p:extLst>
      <p:ext uri="{BB962C8B-B14F-4D97-AF65-F5344CB8AC3E}">
        <p14:creationId xmlns:p14="http://schemas.microsoft.com/office/powerpoint/2010/main" val="9570640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Cloud Computing – Examples for this Lecture</a:t>
            </a:r>
            <a:endParaRPr lang="en-US" sz="2800" dirty="0">
              <a:solidFill>
                <a:schemeClr val="bg1"/>
              </a:solidFill>
            </a:endParaRPr>
          </a:p>
        </p:txBody>
      </p:sp>
      <p:sp>
        <p:nvSpPr>
          <p:cNvPr id="2" name="TextBox 1"/>
          <p:cNvSpPr txBox="1"/>
          <p:nvPr/>
        </p:nvSpPr>
        <p:spPr>
          <a:xfrm>
            <a:off x="280736" y="1109584"/>
            <a:ext cx="8676105" cy="1200329"/>
          </a:xfrm>
          <a:prstGeom prst="rect">
            <a:avLst/>
          </a:prstGeom>
          <a:noFill/>
        </p:spPr>
        <p:txBody>
          <a:bodyPr wrap="square" rtlCol="0">
            <a:spAutoFit/>
          </a:bodyPr>
          <a:lstStyle/>
          <a:p>
            <a:pPr marL="285750" indent="-285750">
              <a:buFont typeface="Arial"/>
              <a:buChar char="•"/>
            </a:pPr>
            <a:r>
              <a:rPr lang="en-US" dirty="0">
                <a:hlinkClick r:id="rId2"/>
              </a:rPr>
              <a:t>https://github.com/vdialani/</a:t>
            </a:r>
            <a:r>
              <a:rPr lang="en-US" dirty="0" smtClean="0">
                <a:hlinkClick r:id="rId2"/>
              </a:rPr>
              <a:t>CloudComputing.git</a:t>
            </a:r>
            <a:endParaRPr lang="en-US" dirty="0" smtClean="0"/>
          </a:p>
          <a:p>
            <a:pPr marL="285750" indent="-285750">
              <a:buFont typeface="Arial"/>
              <a:buChar char="•"/>
            </a:pPr>
            <a:endParaRPr lang="en-US" dirty="0"/>
          </a:p>
          <a:p>
            <a:pPr marL="285750" indent="-285750">
              <a:buFont typeface="Arial"/>
              <a:buChar char="•"/>
            </a:pPr>
            <a:r>
              <a:rPr lang="en-US" dirty="0" smtClean="0"/>
              <a:t>Look for examples in “chapter2” folder of this repository.</a:t>
            </a:r>
          </a:p>
          <a:p>
            <a:r>
              <a:rPr lang="en-US" dirty="0" smtClean="0"/>
              <a:t> </a:t>
            </a:r>
          </a:p>
        </p:txBody>
      </p:sp>
    </p:spTree>
    <p:extLst>
      <p:ext uri="{BB962C8B-B14F-4D97-AF65-F5344CB8AC3E}">
        <p14:creationId xmlns:p14="http://schemas.microsoft.com/office/powerpoint/2010/main" val="20702172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Callbacks – WS Addressing – Endpoint Reference</a:t>
            </a:r>
            <a:endParaRPr lang="en-US" sz="2800" dirty="0">
              <a:solidFill>
                <a:schemeClr val="bg1"/>
              </a:solidFill>
            </a:endParaRPr>
          </a:p>
        </p:txBody>
      </p:sp>
      <p:sp>
        <p:nvSpPr>
          <p:cNvPr id="3" name="Rectangle 2"/>
          <p:cNvSpPr/>
          <p:nvPr/>
        </p:nvSpPr>
        <p:spPr>
          <a:xfrm>
            <a:off x="555625" y="1333501"/>
            <a:ext cx="7905750" cy="1477328"/>
          </a:xfrm>
          <a:prstGeom prst="rect">
            <a:avLst/>
          </a:prstGeom>
        </p:spPr>
        <p:txBody>
          <a:bodyPr wrap="square">
            <a:spAutoFit/>
          </a:bodyPr>
          <a:lstStyle/>
          <a:p>
            <a:r>
              <a:rPr lang="en-US" dirty="0"/>
              <a:t>An endpoint reference (EPR) is an XML structure encapsulating information useful for addressing a message to a Web service. This includes the destination address of the message, any additional parameters (called reference parameters) necessary to route the message to the destination, and optional metadata (such as WSDL or WS-Policy) about the service.</a:t>
            </a:r>
          </a:p>
        </p:txBody>
      </p:sp>
      <p:sp>
        <p:nvSpPr>
          <p:cNvPr id="5" name="Rectangle 4"/>
          <p:cNvSpPr/>
          <p:nvPr/>
        </p:nvSpPr>
        <p:spPr>
          <a:xfrm>
            <a:off x="523876" y="3017204"/>
            <a:ext cx="8080374" cy="2923877"/>
          </a:xfrm>
          <a:prstGeom prst="rect">
            <a:avLst/>
          </a:prstGeom>
        </p:spPr>
        <p:txBody>
          <a:bodyPr wrap="square">
            <a:spAutoFit/>
          </a:bodyPr>
          <a:lstStyle/>
          <a:p>
            <a:r>
              <a:rPr lang="en-US" dirty="0"/>
              <a:t>Message addressing properties communicate addressing information relating to the delivery of a message to a Web service:</a:t>
            </a:r>
          </a:p>
          <a:p>
            <a:endParaRPr lang="en-US" dirty="0"/>
          </a:p>
          <a:p>
            <a:pPr marL="285750" indent="-285750">
              <a:buFont typeface="Arial"/>
              <a:buChar char="•"/>
            </a:pPr>
            <a:r>
              <a:rPr lang="en-US" sz="1600" dirty="0" smtClean="0"/>
              <a:t>Message </a:t>
            </a:r>
            <a:r>
              <a:rPr lang="en-US" sz="1600" dirty="0"/>
              <a:t>destination URI</a:t>
            </a:r>
          </a:p>
          <a:p>
            <a:pPr marL="285750" indent="-285750">
              <a:buFont typeface="Arial"/>
              <a:buChar char="•"/>
            </a:pPr>
            <a:r>
              <a:rPr lang="en-US" sz="1600" dirty="0" smtClean="0"/>
              <a:t>Source </a:t>
            </a:r>
            <a:r>
              <a:rPr lang="en-US" sz="1600" dirty="0"/>
              <a:t>endpoint -- the endpoint of the service that dispatched this message (EPR)</a:t>
            </a:r>
          </a:p>
          <a:p>
            <a:pPr marL="285750" indent="-285750">
              <a:buFont typeface="Arial"/>
              <a:buChar char="•"/>
            </a:pPr>
            <a:r>
              <a:rPr lang="en-US" sz="1600" dirty="0" smtClean="0"/>
              <a:t>Reply </a:t>
            </a:r>
            <a:r>
              <a:rPr lang="en-US" sz="1600" dirty="0"/>
              <a:t>endpoint -- the endpoint to which reply messages should be dispatched (EPR)</a:t>
            </a:r>
          </a:p>
          <a:p>
            <a:pPr marL="285750" indent="-285750">
              <a:buFont typeface="Arial"/>
              <a:buChar char="•"/>
            </a:pPr>
            <a:r>
              <a:rPr lang="en-US" sz="1600" dirty="0" smtClean="0"/>
              <a:t>Fault </a:t>
            </a:r>
            <a:r>
              <a:rPr lang="en-US" sz="1600" dirty="0"/>
              <a:t>endpoint -- the endpoint to which fault messages should be dispatched (EPR)</a:t>
            </a:r>
          </a:p>
          <a:p>
            <a:pPr marL="285750" indent="-285750">
              <a:buFont typeface="Arial"/>
              <a:buChar char="•"/>
            </a:pPr>
            <a:r>
              <a:rPr lang="en-US" sz="1600" dirty="0" smtClean="0"/>
              <a:t>Action </a:t>
            </a:r>
            <a:r>
              <a:rPr lang="en-US" sz="1600" dirty="0"/>
              <a:t>-- an action value indicating the semantics of the message (may assist with </a:t>
            </a:r>
            <a:r>
              <a:rPr lang="en-US" sz="1600" dirty="0" smtClean="0"/>
              <a:t>routing</a:t>
            </a:r>
            <a:br>
              <a:rPr lang="en-US" sz="1600" dirty="0" smtClean="0"/>
            </a:br>
            <a:r>
              <a:rPr lang="en-US" sz="1600" dirty="0" smtClean="0"/>
              <a:t>			the </a:t>
            </a:r>
            <a:r>
              <a:rPr lang="en-US" sz="1600" dirty="0"/>
              <a:t>message) URI</a:t>
            </a:r>
          </a:p>
          <a:p>
            <a:pPr marL="285750" indent="-285750">
              <a:buFont typeface="Arial"/>
              <a:buChar char="•"/>
            </a:pPr>
            <a:r>
              <a:rPr lang="en-US" sz="1600" dirty="0" smtClean="0"/>
              <a:t>Unique </a:t>
            </a:r>
            <a:r>
              <a:rPr lang="en-US" sz="1600" dirty="0"/>
              <a:t>message ID URI</a:t>
            </a:r>
          </a:p>
          <a:p>
            <a:pPr marL="285750" indent="-285750">
              <a:buFont typeface="Arial"/>
              <a:buChar char="•"/>
            </a:pPr>
            <a:r>
              <a:rPr lang="en-US" sz="1600" dirty="0" smtClean="0"/>
              <a:t>Relationship </a:t>
            </a:r>
            <a:r>
              <a:rPr lang="en-US" sz="1600" dirty="0"/>
              <a:t>to previous messages (A pair of URIs)</a:t>
            </a:r>
          </a:p>
        </p:txBody>
      </p:sp>
    </p:spTree>
    <p:extLst>
      <p:ext uri="{BB962C8B-B14F-4D97-AF65-F5344CB8AC3E}">
        <p14:creationId xmlns:p14="http://schemas.microsoft.com/office/powerpoint/2010/main" val="40007990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Callbacks – WS Addressing – Example</a:t>
            </a:r>
            <a:endParaRPr lang="en-US" sz="2800" dirty="0">
              <a:solidFill>
                <a:schemeClr val="bg1"/>
              </a:solidFill>
            </a:endParaRPr>
          </a:p>
        </p:txBody>
      </p:sp>
      <p:sp>
        <p:nvSpPr>
          <p:cNvPr id="3" name="Rectangle 2"/>
          <p:cNvSpPr/>
          <p:nvPr/>
        </p:nvSpPr>
        <p:spPr>
          <a:xfrm>
            <a:off x="555625" y="1333501"/>
            <a:ext cx="7905750" cy="369332"/>
          </a:xfrm>
          <a:prstGeom prst="rect">
            <a:avLst/>
          </a:prstGeom>
        </p:spPr>
        <p:txBody>
          <a:bodyPr wrap="square">
            <a:spAutoFit/>
          </a:bodyPr>
          <a:lstStyle/>
          <a:p>
            <a:r>
              <a:rPr lang="en-US" dirty="0" smtClean="0"/>
              <a:t>Let us look at the example in </a:t>
            </a:r>
            <a:r>
              <a:rPr lang="en-US" dirty="0" err="1" smtClean="0"/>
              <a:t>git</a:t>
            </a:r>
            <a:endParaRPr lang="en-US" dirty="0"/>
          </a:p>
        </p:txBody>
      </p:sp>
    </p:spTree>
    <p:extLst>
      <p:ext uri="{BB962C8B-B14F-4D97-AF65-F5344CB8AC3E}">
        <p14:creationId xmlns:p14="http://schemas.microsoft.com/office/powerpoint/2010/main" val="17263441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Web Services: SOAP</a:t>
            </a:r>
            <a:endParaRPr lang="en-US" sz="2800" dirty="0">
              <a:solidFill>
                <a:schemeClr val="bg1"/>
              </a:solidFill>
            </a:endParaRPr>
          </a:p>
        </p:txBody>
      </p:sp>
      <p:sp>
        <p:nvSpPr>
          <p:cNvPr id="3" name="Rectangle 2"/>
          <p:cNvSpPr/>
          <p:nvPr/>
        </p:nvSpPr>
        <p:spPr>
          <a:xfrm>
            <a:off x="681789" y="1561056"/>
            <a:ext cx="7486315" cy="3970318"/>
          </a:xfrm>
          <a:prstGeom prst="rect">
            <a:avLst/>
          </a:prstGeom>
        </p:spPr>
        <p:txBody>
          <a:bodyPr wrap="square">
            <a:spAutoFit/>
          </a:bodyPr>
          <a:lstStyle/>
          <a:p>
            <a:r>
              <a:rPr lang="en-US" dirty="0"/>
              <a:t>Understanding SOAP </a:t>
            </a:r>
            <a:endParaRPr lang="en-US" dirty="0" smtClean="0"/>
          </a:p>
          <a:p>
            <a:r>
              <a:rPr lang="en-US" dirty="0" smtClean="0">
                <a:hlinkClick r:id="rId2"/>
              </a:rPr>
              <a:t>http</a:t>
            </a:r>
            <a:r>
              <a:rPr lang="en-US" dirty="0">
                <a:hlinkClick r:id="rId2"/>
              </a:rPr>
              <a:t>://msdn.microsoft.com/en-us/library/ms995800.</a:t>
            </a:r>
            <a:r>
              <a:rPr lang="en-US" dirty="0" smtClean="0">
                <a:hlinkClick r:id="rId2"/>
              </a:rPr>
              <a:t>aspx</a:t>
            </a:r>
            <a:endParaRPr lang="en-US" dirty="0" smtClean="0"/>
          </a:p>
          <a:p>
            <a:endParaRPr lang="en-US" dirty="0"/>
          </a:p>
          <a:p>
            <a:r>
              <a:rPr lang="en-US" dirty="0" smtClean="0"/>
              <a:t>Java SOA </a:t>
            </a:r>
            <a:r>
              <a:rPr lang="en-US" dirty="0" err="1" smtClean="0"/>
              <a:t>CookBook</a:t>
            </a:r>
            <a:r>
              <a:rPr lang="en-US" dirty="0" smtClean="0"/>
              <a:t> (available on blackboard)</a:t>
            </a:r>
          </a:p>
          <a:p>
            <a:endParaRPr lang="en-US" dirty="0" smtClean="0"/>
          </a:p>
          <a:p>
            <a:r>
              <a:rPr lang="en-US" dirty="0" smtClean="0"/>
              <a:t>Working with SOAP</a:t>
            </a:r>
            <a:endParaRPr lang="en-US" dirty="0"/>
          </a:p>
          <a:p>
            <a:r>
              <a:rPr lang="en-US" dirty="0">
                <a:hlinkClick r:id="rId3"/>
              </a:rPr>
              <a:t>http://docs.oracle.com/cd/E19798-01/821-1796/aeqex/</a:t>
            </a:r>
            <a:r>
              <a:rPr lang="en-US" dirty="0" smtClean="0">
                <a:hlinkClick r:id="rId3"/>
              </a:rPr>
              <a:t>index.html</a:t>
            </a:r>
            <a:endParaRPr lang="en-US" dirty="0" smtClean="0"/>
          </a:p>
          <a:p>
            <a:endParaRPr lang="en-US" dirty="0" smtClean="0"/>
          </a:p>
          <a:p>
            <a:r>
              <a:rPr lang="en-US" dirty="0" smtClean="0"/>
              <a:t>SAML v2.0</a:t>
            </a:r>
            <a:endParaRPr lang="en-US" dirty="0"/>
          </a:p>
          <a:p>
            <a:r>
              <a:rPr lang="en-US" dirty="0">
                <a:hlinkClick r:id="rId4"/>
              </a:rPr>
              <a:t>http://docs.oasis-open.org/security/saml/v2.0/saml-bindings-2.0-</a:t>
            </a:r>
            <a:r>
              <a:rPr lang="en-US" dirty="0" smtClean="0">
                <a:hlinkClick r:id="rId4"/>
              </a:rPr>
              <a:t>os.pdf</a:t>
            </a:r>
            <a:r>
              <a:rPr lang="en-US" dirty="0" smtClean="0"/>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19905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Cloud Computing – SOAP</a:t>
            </a:r>
            <a:endParaRPr lang="en-US" sz="2800" dirty="0">
              <a:solidFill>
                <a:schemeClr val="bg1"/>
              </a:solidFill>
            </a:endParaRPr>
          </a:p>
        </p:txBody>
      </p:sp>
      <p:sp>
        <p:nvSpPr>
          <p:cNvPr id="2" name="TextBox 1"/>
          <p:cNvSpPr txBox="1"/>
          <p:nvPr/>
        </p:nvSpPr>
        <p:spPr>
          <a:xfrm>
            <a:off x="280736" y="1666933"/>
            <a:ext cx="8676105" cy="1200329"/>
          </a:xfrm>
          <a:prstGeom prst="rect">
            <a:avLst/>
          </a:prstGeom>
          <a:noFill/>
        </p:spPr>
        <p:txBody>
          <a:bodyPr wrap="square" rtlCol="0">
            <a:spAutoFit/>
          </a:bodyPr>
          <a:lstStyle/>
          <a:p>
            <a:pPr marL="285750" indent="-285750">
              <a:buFont typeface="Arial"/>
              <a:buChar char="•"/>
            </a:pPr>
            <a:r>
              <a:rPr lang="en-US" dirty="0" smtClean="0"/>
              <a:t>SOAP (Simple Object Access Protocol) is a lightweight protocol for exchange of objects between services in a distributed system. SOAP uses XML to define an extensible, interoperable and programming model independent format for passing one-way messages between systems.   </a:t>
            </a:r>
          </a:p>
        </p:txBody>
      </p:sp>
      <p:sp>
        <p:nvSpPr>
          <p:cNvPr id="3" name="TextBox 2"/>
          <p:cNvSpPr txBox="1"/>
          <p:nvPr/>
        </p:nvSpPr>
        <p:spPr>
          <a:xfrm>
            <a:off x="374469" y="1132114"/>
            <a:ext cx="1599754" cy="369332"/>
          </a:xfrm>
          <a:prstGeom prst="rect">
            <a:avLst/>
          </a:prstGeom>
          <a:noFill/>
        </p:spPr>
        <p:txBody>
          <a:bodyPr wrap="none" rtlCol="0">
            <a:spAutoFit/>
          </a:bodyPr>
          <a:lstStyle/>
          <a:p>
            <a:r>
              <a:rPr lang="en-US" b="1" dirty="0" smtClean="0"/>
              <a:t>What is SOAP?</a:t>
            </a:r>
            <a:endParaRPr lang="en-US" b="1" dirty="0"/>
          </a:p>
        </p:txBody>
      </p:sp>
      <p:sp>
        <p:nvSpPr>
          <p:cNvPr id="5" name="TextBox 4"/>
          <p:cNvSpPr txBox="1"/>
          <p:nvPr/>
        </p:nvSpPr>
        <p:spPr>
          <a:xfrm>
            <a:off x="280736" y="3492500"/>
            <a:ext cx="8430526" cy="1477328"/>
          </a:xfrm>
          <a:prstGeom prst="rect">
            <a:avLst/>
          </a:prstGeom>
          <a:noFill/>
        </p:spPr>
        <p:txBody>
          <a:bodyPr wrap="none" rtlCol="0">
            <a:spAutoFit/>
          </a:bodyPr>
          <a:lstStyle/>
          <a:p>
            <a:r>
              <a:rPr lang="en-US" dirty="0" smtClean="0"/>
              <a:t>SOAP </a:t>
            </a:r>
            <a:r>
              <a:rPr lang="en-US" dirty="0"/>
              <a:t>has three major characteristics: </a:t>
            </a:r>
            <a:endParaRPr lang="en-US" dirty="0" smtClean="0"/>
          </a:p>
          <a:p>
            <a:pPr marL="342900" indent="-342900">
              <a:buFont typeface="+mj-lt"/>
              <a:buAutoNum type="arabicPeriod"/>
            </a:pPr>
            <a:r>
              <a:rPr lang="en-US" i="1" dirty="0" smtClean="0"/>
              <a:t>Extensibility:</a:t>
            </a:r>
            <a:r>
              <a:rPr lang="en-US" dirty="0" smtClean="0"/>
              <a:t> </a:t>
            </a:r>
            <a:r>
              <a:rPr lang="en-US" dirty="0"/>
              <a:t>S</a:t>
            </a:r>
            <a:r>
              <a:rPr lang="en-US" dirty="0" smtClean="0"/>
              <a:t>ecurity </a:t>
            </a:r>
            <a:r>
              <a:rPr lang="en-US" dirty="0"/>
              <a:t>and WS-routing are among the extensions under </a:t>
            </a:r>
            <a:r>
              <a:rPr lang="en-US" dirty="0" smtClean="0"/>
              <a:t>development</a:t>
            </a:r>
            <a:endParaRPr lang="en-US" dirty="0"/>
          </a:p>
          <a:p>
            <a:pPr marL="342900" indent="-342900">
              <a:buFont typeface="+mj-lt"/>
              <a:buAutoNum type="arabicPeriod"/>
            </a:pPr>
            <a:r>
              <a:rPr lang="en-US" i="1" dirty="0" smtClean="0"/>
              <a:t>Neutrality</a:t>
            </a:r>
            <a:r>
              <a:rPr lang="en-US" dirty="0" smtClean="0"/>
              <a:t>: SOAP </a:t>
            </a:r>
            <a:r>
              <a:rPr lang="en-US" dirty="0"/>
              <a:t>can be used over any transport protocol </a:t>
            </a:r>
            <a:r>
              <a:rPr lang="en-US" dirty="0" smtClean="0"/>
              <a:t/>
            </a:r>
            <a:br>
              <a:rPr lang="en-US" dirty="0" smtClean="0"/>
            </a:br>
            <a:r>
              <a:rPr lang="en-US" dirty="0" smtClean="0"/>
              <a:t>such </a:t>
            </a:r>
            <a:r>
              <a:rPr lang="en-US" dirty="0"/>
              <a:t>as </a:t>
            </a:r>
            <a:r>
              <a:rPr lang="en-US" dirty="0">
                <a:hlinkClick r:id="rId2" tooltip="HTTP"/>
              </a:rPr>
              <a:t>HTTP</a:t>
            </a:r>
            <a:r>
              <a:rPr lang="en-US" dirty="0"/>
              <a:t>, </a:t>
            </a:r>
            <a:r>
              <a:rPr lang="en-US" dirty="0">
                <a:hlinkClick r:id="rId3" tooltip="SMTP"/>
              </a:rPr>
              <a:t>SMTP</a:t>
            </a:r>
            <a:r>
              <a:rPr lang="en-US" dirty="0"/>
              <a:t>, </a:t>
            </a:r>
            <a:r>
              <a:rPr lang="en-US" dirty="0">
                <a:hlinkClick r:id="rId4" tooltip="Transmission Control Protocol"/>
              </a:rPr>
              <a:t>TCP</a:t>
            </a:r>
            <a:r>
              <a:rPr lang="en-US" dirty="0"/>
              <a:t>, </a:t>
            </a:r>
            <a:r>
              <a:rPr lang="en-US" dirty="0">
                <a:hlinkClick r:id="rId5" tooltip="SOAP-over-UDP"/>
              </a:rPr>
              <a:t>UDP</a:t>
            </a:r>
            <a:r>
              <a:rPr lang="en-US" dirty="0"/>
              <a:t>, or </a:t>
            </a:r>
            <a:r>
              <a:rPr lang="en-US" dirty="0" smtClean="0">
                <a:hlinkClick r:id="rId6" tooltip="Java Message Service"/>
              </a:rPr>
              <a:t>JMS</a:t>
            </a:r>
            <a:r>
              <a:rPr lang="en-US" dirty="0"/>
              <a:t> </a:t>
            </a:r>
            <a:r>
              <a:rPr lang="en-US" dirty="0" smtClean="0"/>
              <a:t>and</a:t>
            </a:r>
            <a:endParaRPr lang="en-US" dirty="0"/>
          </a:p>
          <a:p>
            <a:pPr marL="342900" indent="-342900">
              <a:buFont typeface="+mj-lt"/>
              <a:buAutoNum type="arabicPeriod"/>
            </a:pPr>
            <a:r>
              <a:rPr lang="en-US" i="1" dirty="0"/>
              <a:t>I</a:t>
            </a:r>
            <a:r>
              <a:rPr lang="en-US" i="1" dirty="0" smtClean="0"/>
              <a:t>ndependence</a:t>
            </a:r>
            <a:r>
              <a:rPr lang="en-US" dirty="0" smtClean="0"/>
              <a:t> , SOAP </a:t>
            </a:r>
            <a:r>
              <a:rPr lang="en-US" dirty="0"/>
              <a:t>allows for any programming </a:t>
            </a:r>
            <a:r>
              <a:rPr lang="en-US" dirty="0" smtClean="0"/>
              <a:t>model.</a:t>
            </a:r>
            <a:endParaRPr lang="en-US" dirty="0"/>
          </a:p>
        </p:txBody>
      </p:sp>
    </p:spTree>
    <p:extLst>
      <p:ext uri="{BB962C8B-B14F-4D97-AF65-F5344CB8AC3E}">
        <p14:creationId xmlns:p14="http://schemas.microsoft.com/office/powerpoint/2010/main" val="20702172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Why SOAP?</a:t>
            </a:r>
            <a:endParaRPr lang="en-US" sz="2800" dirty="0">
              <a:solidFill>
                <a:schemeClr val="bg1"/>
              </a:solidFill>
            </a:endParaRPr>
          </a:p>
        </p:txBody>
      </p:sp>
      <p:sp>
        <p:nvSpPr>
          <p:cNvPr id="3" name="TextBox 2"/>
          <p:cNvSpPr txBox="1"/>
          <p:nvPr/>
        </p:nvSpPr>
        <p:spPr>
          <a:xfrm>
            <a:off x="280736" y="1109584"/>
            <a:ext cx="8676105" cy="5632312"/>
          </a:xfrm>
          <a:prstGeom prst="rect">
            <a:avLst/>
          </a:prstGeom>
          <a:noFill/>
        </p:spPr>
        <p:txBody>
          <a:bodyPr wrap="square" rtlCol="0">
            <a:spAutoFit/>
          </a:bodyPr>
          <a:lstStyle/>
          <a:p>
            <a:pPr marL="285750" indent="-285750">
              <a:buFont typeface="Arial"/>
              <a:buChar char="•"/>
            </a:pPr>
            <a:r>
              <a:rPr lang="en-US" dirty="0" smtClean="0"/>
              <a:t>WSDL specifies the interface for the web service. Once the object has been serialized it needs to be marshaled/routed across the network from a sender to the receiver.</a:t>
            </a:r>
          </a:p>
          <a:p>
            <a:pPr marL="285750" indent="-285750">
              <a:buFont typeface="Arial"/>
              <a:buChar char="•"/>
            </a:pPr>
            <a:endParaRPr lang="en-US" dirty="0"/>
          </a:p>
          <a:p>
            <a:pPr marL="285750" indent="-285750">
              <a:buFont typeface="Arial"/>
              <a:buChar char="•"/>
            </a:pPr>
            <a:r>
              <a:rPr lang="en-US" dirty="0" smtClean="0"/>
              <a:t>When the message is being routed on the network, it may require:</a:t>
            </a:r>
          </a:p>
          <a:p>
            <a:pPr marL="742950" lvl="1" indent="-285750">
              <a:buFont typeface="Arial"/>
              <a:buChar char="•"/>
            </a:pPr>
            <a:r>
              <a:rPr lang="en-US" dirty="0" smtClean="0"/>
              <a:t>secure transport</a:t>
            </a:r>
          </a:p>
          <a:p>
            <a:pPr marL="742950" lvl="1" indent="-285750">
              <a:buFont typeface="Arial"/>
              <a:buChar char="•"/>
            </a:pPr>
            <a:r>
              <a:rPr lang="en-US" dirty="0"/>
              <a:t>m</a:t>
            </a:r>
            <a:r>
              <a:rPr lang="en-US" dirty="0" smtClean="0"/>
              <a:t>ulti-cast capability</a:t>
            </a:r>
          </a:p>
          <a:p>
            <a:pPr marL="742950" lvl="1" indent="-285750">
              <a:buFont typeface="Arial"/>
              <a:buChar char="•"/>
            </a:pPr>
            <a:r>
              <a:rPr lang="en-US" dirty="0"/>
              <a:t>g</a:t>
            </a:r>
            <a:r>
              <a:rPr lang="en-US" dirty="0" smtClean="0"/>
              <a:t>uaranteed delivery </a:t>
            </a:r>
          </a:p>
          <a:p>
            <a:pPr marL="742950" lvl="1" indent="-285750">
              <a:buFont typeface="Arial"/>
              <a:buChar char="•"/>
            </a:pPr>
            <a:r>
              <a:rPr lang="en-US" dirty="0" smtClean="0"/>
              <a:t>callback handling </a:t>
            </a:r>
          </a:p>
          <a:p>
            <a:pPr marL="742950" lvl="1" indent="-285750">
              <a:buFont typeface="Arial"/>
              <a:buChar char="•"/>
            </a:pPr>
            <a:endParaRPr lang="en-US" dirty="0" smtClean="0"/>
          </a:p>
          <a:p>
            <a:pPr marL="285750" indent="-285750">
              <a:buFont typeface="Arial"/>
              <a:buChar char="•"/>
            </a:pPr>
            <a:r>
              <a:rPr lang="en-US" dirty="0" smtClean="0"/>
              <a:t>SOAP facilitates all of the above mentioned properties of message routing across the networks. </a:t>
            </a:r>
          </a:p>
          <a:p>
            <a:pPr marL="285750" indent="-285750">
              <a:buFont typeface="Arial"/>
              <a:buChar char="•"/>
            </a:pPr>
            <a:endParaRPr lang="en-US" dirty="0"/>
          </a:p>
          <a:p>
            <a:pPr marL="285750" lvl="1" indent="-285750">
              <a:buFont typeface="Arial"/>
              <a:buChar char="•"/>
            </a:pPr>
            <a:r>
              <a:rPr lang="en-US" dirty="0" smtClean="0"/>
              <a:t>A SOAP message is composed of three sub</a:t>
            </a:r>
            <a:r>
              <a:rPr lang="en-US" dirty="0"/>
              <a:t>-parts (more discussion on this latter.</a:t>
            </a:r>
            <a:r>
              <a:rPr lang="en-US" dirty="0" smtClean="0"/>
              <a:t>)</a:t>
            </a:r>
          </a:p>
          <a:p>
            <a:pPr marL="742950" lvl="1" indent="-285750">
              <a:buFont typeface="Arial"/>
              <a:buChar char="•"/>
            </a:pPr>
            <a:r>
              <a:rPr lang="en-US" dirty="0" smtClean="0"/>
              <a:t>A SOAP Envelope</a:t>
            </a:r>
          </a:p>
          <a:p>
            <a:pPr marL="742950" lvl="1" indent="-285750">
              <a:buFont typeface="Arial"/>
              <a:buChar char="•"/>
            </a:pPr>
            <a:r>
              <a:rPr lang="en-US" dirty="0" smtClean="0"/>
              <a:t>A SOAP Header</a:t>
            </a:r>
          </a:p>
          <a:p>
            <a:pPr marL="742950" lvl="1" indent="-285750">
              <a:buFont typeface="Arial"/>
              <a:buChar char="•"/>
            </a:pPr>
            <a:r>
              <a:rPr lang="en-US" dirty="0" smtClean="0"/>
              <a:t>A SOAP Body</a:t>
            </a:r>
          </a:p>
          <a:p>
            <a:pPr marL="742950" lvl="1" indent="-285750">
              <a:buFont typeface="Arial"/>
              <a:buChar char="•"/>
            </a:pPr>
            <a:endParaRPr lang="en-US" dirty="0"/>
          </a:p>
          <a:p>
            <a:pPr marL="285750" indent="-285750">
              <a:buFont typeface="Arial"/>
              <a:buChar char="•"/>
            </a:pPr>
            <a:r>
              <a:rPr lang="en-US" dirty="0" smtClean="0"/>
              <a:t>SOAP messages allow encryption of the body and the header and the communication between the sender and receiver could be routed through the information in the Envelope.</a:t>
            </a:r>
            <a:endParaRPr lang="en-US" dirty="0"/>
          </a:p>
        </p:txBody>
      </p:sp>
    </p:spTree>
    <p:extLst>
      <p:ext uri="{BB962C8B-B14F-4D97-AF65-F5344CB8AC3E}">
        <p14:creationId xmlns:p14="http://schemas.microsoft.com/office/powerpoint/2010/main" val="18110729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Structure of a SOAP message</a:t>
            </a:r>
            <a:endParaRPr lang="en-US" sz="2800" dirty="0">
              <a:solidFill>
                <a:schemeClr val="bg1"/>
              </a:solidFill>
            </a:endParaRPr>
          </a:p>
        </p:txBody>
      </p:sp>
      <p:sp>
        <p:nvSpPr>
          <p:cNvPr id="3" name="Rectangle 2"/>
          <p:cNvSpPr/>
          <p:nvPr/>
        </p:nvSpPr>
        <p:spPr>
          <a:xfrm>
            <a:off x="3095625" y="962024"/>
            <a:ext cx="6096001" cy="5632312"/>
          </a:xfrm>
          <a:prstGeom prst="rect">
            <a:avLst/>
          </a:prstGeom>
        </p:spPr>
        <p:txBody>
          <a:bodyPr wrap="square">
            <a:spAutoFit/>
          </a:bodyPr>
          <a:lstStyle/>
          <a:p>
            <a:r>
              <a:rPr lang="en-US" b="1" dirty="0" smtClean="0"/>
              <a:t>Example SOAP Message</a:t>
            </a:r>
            <a:br>
              <a:rPr lang="en-US" b="1" dirty="0" smtClean="0"/>
            </a:br>
            <a:endParaRPr lang="en-US" dirty="0"/>
          </a:p>
          <a:p>
            <a:r>
              <a:rPr lang="en-US" dirty="0" smtClean="0"/>
              <a:t>POST </a:t>
            </a:r>
            <a:r>
              <a:rPr lang="en-US" dirty="0"/>
              <a:t>/</a:t>
            </a:r>
            <a:r>
              <a:rPr lang="en-US" dirty="0" err="1"/>
              <a:t>InStock</a:t>
            </a:r>
            <a:r>
              <a:rPr lang="en-US" dirty="0"/>
              <a:t> HTTP/1.1</a:t>
            </a:r>
          </a:p>
          <a:p>
            <a:r>
              <a:rPr lang="en-US" dirty="0"/>
              <a:t>Host: </a:t>
            </a:r>
            <a:r>
              <a:rPr lang="en-US" dirty="0" err="1"/>
              <a:t>www.example.org</a:t>
            </a:r>
            <a:endParaRPr lang="en-US" dirty="0"/>
          </a:p>
          <a:p>
            <a:r>
              <a:rPr lang="en-US" dirty="0"/>
              <a:t>Content-Type: application/</a:t>
            </a:r>
            <a:r>
              <a:rPr lang="en-US" dirty="0" err="1"/>
              <a:t>soap+xml</a:t>
            </a:r>
            <a:r>
              <a:rPr lang="en-US" dirty="0"/>
              <a:t>; charset=utf-8</a:t>
            </a:r>
          </a:p>
          <a:p>
            <a:r>
              <a:rPr lang="en-US" dirty="0"/>
              <a:t>Content-Length: 299</a:t>
            </a:r>
          </a:p>
          <a:p>
            <a:r>
              <a:rPr lang="en-US" dirty="0" err="1"/>
              <a:t>SOAPAction</a:t>
            </a:r>
            <a:r>
              <a:rPr lang="en-US" dirty="0"/>
              <a:t>: "http://www.w3.org/2003/05/soap-envelope"</a:t>
            </a:r>
          </a:p>
          <a:p>
            <a:r>
              <a:rPr lang="en-US" dirty="0"/>
              <a:t> </a:t>
            </a:r>
          </a:p>
          <a:p>
            <a:r>
              <a:rPr lang="en-US" dirty="0"/>
              <a:t>&lt;?xml version="1.0"?&gt;</a:t>
            </a:r>
          </a:p>
          <a:p>
            <a:r>
              <a:rPr lang="en-US" dirty="0"/>
              <a:t>&lt;</a:t>
            </a:r>
            <a:r>
              <a:rPr lang="en-US" dirty="0" err="1"/>
              <a:t>soap:Envelope</a:t>
            </a:r>
            <a:r>
              <a:rPr lang="en-US" dirty="0"/>
              <a:t> </a:t>
            </a:r>
            <a:endParaRPr lang="en-US" dirty="0" smtClean="0"/>
          </a:p>
          <a:p>
            <a:r>
              <a:rPr lang="en-US" dirty="0" err="1" smtClean="0"/>
              <a:t>xmlns:soap</a:t>
            </a:r>
            <a:r>
              <a:rPr lang="en-US" dirty="0"/>
              <a:t>="http://www.w3.org/2003/05/soap-envelope"&gt;</a:t>
            </a:r>
          </a:p>
          <a:p>
            <a:r>
              <a:rPr lang="en-US" dirty="0"/>
              <a:t>  &lt;</a:t>
            </a:r>
            <a:r>
              <a:rPr lang="en-US" dirty="0" err="1"/>
              <a:t>soap:Header</a:t>
            </a:r>
            <a:r>
              <a:rPr lang="en-US" dirty="0"/>
              <a:t>&gt;</a:t>
            </a:r>
          </a:p>
          <a:p>
            <a:r>
              <a:rPr lang="en-US" dirty="0"/>
              <a:t>  &lt;/</a:t>
            </a:r>
            <a:r>
              <a:rPr lang="en-US" dirty="0" err="1"/>
              <a:t>soap:Header</a:t>
            </a:r>
            <a:r>
              <a:rPr lang="en-US" dirty="0"/>
              <a:t>&gt;</a:t>
            </a:r>
          </a:p>
          <a:p>
            <a:r>
              <a:rPr lang="en-US" dirty="0"/>
              <a:t>  &lt;</a:t>
            </a:r>
            <a:r>
              <a:rPr lang="en-US" dirty="0" err="1"/>
              <a:t>soap:Body</a:t>
            </a:r>
            <a:r>
              <a:rPr lang="en-US" dirty="0"/>
              <a:t>&gt;</a:t>
            </a:r>
          </a:p>
          <a:p>
            <a:r>
              <a:rPr lang="en-US" dirty="0"/>
              <a:t>    &lt;</a:t>
            </a:r>
            <a:r>
              <a:rPr lang="en-US" dirty="0" err="1"/>
              <a:t>m:GetStockPrice</a:t>
            </a:r>
            <a:r>
              <a:rPr lang="en-US" dirty="0"/>
              <a:t> </a:t>
            </a:r>
            <a:endParaRPr lang="en-US" dirty="0" smtClean="0"/>
          </a:p>
          <a:p>
            <a:r>
              <a:rPr lang="en-US" dirty="0"/>
              <a:t>	</a:t>
            </a:r>
            <a:r>
              <a:rPr lang="en-US" dirty="0" err="1" smtClean="0"/>
              <a:t>xmlns:m</a:t>
            </a:r>
            <a:r>
              <a:rPr lang="en-US" dirty="0"/>
              <a:t>="http://</a:t>
            </a:r>
            <a:r>
              <a:rPr lang="en-US" dirty="0" err="1"/>
              <a:t>www.example.org</a:t>
            </a:r>
            <a:r>
              <a:rPr lang="en-US" dirty="0"/>
              <a:t>/stock"&gt;</a:t>
            </a:r>
          </a:p>
          <a:p>
            <a:r>
              <a:rPr lang="en-US" dirty="0"/>
              <a:t>      &lt;</a:t>
            </a:r>
            <a:r>
              <a:rPr lang="en-US" dirty="0" err="1"/>
              <a:t>m:StockName</a:t>
            </a:r>
            <a:r>
              <a:rPr lang="en-US" dirty="0"/>
              <a:t>&gt;IBM&lt;/</a:t>
            </a:r>
            <a:r>
              <a:rPr lang="en-US" dirty="0" err="1"/>
              <a:t>m:StockName</a:t>
            </a:r>
            <a:r>
              <a:rPr lang="en-US" dirty="0"/>
              <a:t>&gt;</a:t>
            </a:r>
          </a:p>
          <a:p>
            <a:r>
              <a:rPr lang="en-US" dirty="0"/>
              <a:t>    &lt;/</a:t>
            </a:r>
            <a:r>
              <a:rPr lang="en-US" dirty="0" err="1"/>
              <a:t>m:GetStockPrice</a:t>
            </a:r>
            <a:r>
              <a:rPr lang="en-US" dirty="0"/>
              <a:t>&gt;</a:t>
            </a:r>
          </a:p>
          <a:p>
            <a:r>
              <a:rPr lang="en-US" dirty="0"/>
              <a:t>  &lt;/</a:t>
            </a:r>
            <a:r>
              <a:rPr lang="en-US" dirty="0" err="1"/>
              <a:t>soap:Body</a:t>
            </a:r>
            <a:r>
              <a:rPr lang="en-US" dirty="0"/>
              <a:t>&gt;</a:t>
            </a:r>
          </a:p>
          <a:p>
            <a:r>
              <a:rPr lang="en-US" dirty="0"/>
              <a:t>&lt;/</a:t>
            </a:r>
            <a:r>
              <a:rPr lang="en-US" dirty="0" err="1"/>
              <a:t>soap:Envelope</a:t>
            </a:r>
            <a:r>
              <a:rPr lang="en-US" dirty="0"/>
              <a:t>&gt;</a:t>
            </a:r>
          </a:p>
        </p:txBody>
      </p:sp>
      <p:pic>
        <p:nvPicPr>
          <p:cNvPr id="5" name="Picture 4"/>
          <p:cNvPicPr>
            <a:picLocks noChangeAspect="1"/>
          </p:cNvPicPr>
          <p:nvPr/>
        </p:nvPicPr>
        <p:blipFill>
          <a:blip r:embed="rId2"/>
          <a:stretch>
            <a:fillRect/>
          </a:stretch>
        </p:blipFill>
        <p:spPr>
          <a:xfrm>
            <a:off x="0" y="962024"/>
            <a:ext cx="3095625" cy="5835650"/>
          </a:xfrm>
          <a:prstGeom prst="rect">
            <a:avLst/>
          </a:prstGeom>
        </p:spPr>
      </p:pic>
    </p:spTree>
    <p:extLst>
      <p:ext uri="{BB962C8B-B14F-4D97-AF65-F5344CB8AC3E}">
        <p14:creationId xmlns:p14="http://schemas.microsoft.com/office/powerpoint/2010/main" val="18110729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SOAP: Interoperability</a:t>
            </a:r>
            <a:endParaRPr lang="en-US" sz="2800" dirty="0">
              <a:solidFill>
                <a:schemeClr val="bg1"/>
              </a:solidFill>
            </a:endParaRPr>
          </a:p>
        </p:txBody>
      </p:sp>
      <p:pic>
        <p:nvPicPr>
          <p:cNvPr id="5" name="Picture 4" descr="understandsoap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41525"/>
            <a:ext cx="86868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0729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SOAP: MIME messages</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0" y="1123950"/>
            <a:ext cx="5105400" cy="4419600"/>
          </a:xfrm>
          <a:prstGeom prst="rect">
            <a:avLst/>
          </a:prstGeom>
        </p:spPr>
      </p:pic>
      <p:sp>
        <p:nvSpPr>
          <p:cNvPr id="3" name="TextBox 2"/>
          <p:cNvSpPr txBox="1"/>
          <p:nvPr/>
        </p:nvSpPr>
        <p:spPr>
          <a:xfrm>
            <a:off x="3937000" y="2053709"/>
            <a:ext cx="5224507" cy="2862323"/>
          </a:xfrm>
          <a:prstGeom prst="rect">
            <a:avLst/>
          </a:prstGeom>
          <a:noFill/>
        </p:spPr>
        <p:txBody>
          <a:bodyPr wrap="none" rtlCol="0">
            <a:spAutoFit/>
          </a:bodyPr>
          <a:lstStyle/>
          <a:p>
            <a:pPr marL="285750" indent="-285750">
              <a:buFont typeface="Arial"/>
              <a:buChar char="•"/>
            </a:pPr>
            <a:r>
              <a:rPr lang="en-US" dirty="0" smtClean="0"/>
              <a:t>SOAP can be used to transmit Binary Large </a:t>
            </a:r>
            <a:r>
              <a:rPr lang="en-US" dirty="0" err="1" smtClean="0"/>
              <a:t>OBjects</a:t>
            </a:r>
            <a:r>
              <a:rPr lang="en-US" dirty="0" smtClean="0"/>
              <a:t> </a:t>
            </a:r>
            <a:br>
              <a:rPr lang="en-US" dirty="0" smtClean="0"/>
            </a:br>
            <a:r>
              <a:rPr lang="en-US" dirty="0" smtClean="0"/>
              <a:t>(BLOBs).</a:t>
            </a:r>
          </a:p>
          <a:p>
            <a:pPr marL="285750" indent="-285750">
              <a:buFont typeface="Arial"/>
              <a:buChar char="•"/>
            </a:pPr>
            <a:r>
              <a:rPr lang="en-US" dirty="0" smtClean="0"/>
              <a:t>Such BLOBs are wrapped in the MIME message</a:t>
            </a:r>
            <a:br>
              <a:rPr lang="en-US" dirty="0" smtClean="0"/>
            </a:br>
            <a:r>
              <a:rPr lang="en-US" dirty="0" smtClean="0"/>
              <a:t>envelope used by SMTP and other protocols</a:t>
            </a:r>
          </a:p>
          <a:p>
            <a:pPr marL="285750" indent="-285750">
              <a:buFont typeface="Arial"/>
              <a:buChar char="•"/>
            </a:pPr>
            <a:r>
              <a:rPr lang="en-US" dirty="0" smtClean="0"/>
              <a:t>The multipart message will contain the usual SOAP</a:t>
            </a:r>
            <a:br>
              <a:rPr lang="en-US" dirty="0" smtClean="0"/>
            </a:br>
            <a:r>
              <a:rPr lang="en-US" dirty="0" smtClean="0"/>
              <a:t>object and could also have parts of the messages</a:t>
            </a:r>
            <a:br>
              <a:rPr lang="en-US" dirty="0" smtClean="0"/>
            </a:br>
            <a:r>
              <a:rPr lang="en-US" dirty="0" smtClean="0"/>
              <a:t>encoded for security reasons.</a:t>
            </a:r>
          </a:p>
          <a:p>
            <a:pPr marL="285750" indent="-285750">
              <a:buFont typeface="Arial"/>
              <a:buChar char="•"/>
            </a:pPr>
            <a:endParaRPr lang="en-US" dirty="0" smtClean="0"/>
          </a:p>
          <a:p>
            <a:endParaRPr lang="en-US" dirty="0"/>
          </a:p>
          <a:p>
            <a:endParaRPr lang="en-US" dirty="0" smtClean="0"/>
          </a:p>
        </p:txBody>
      </p:sp>
    </p:spTree>
    <p:extLst>
      <p:ext uri="{BB962C8B-B14F-4D97-AF65-F5344CB8AC3E}">
        <p14:creationId xmlns:p14="http://schemas.microsoft.com/office/powerpoint/2010/main" val="7993619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SOAP Multicast</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406400" y="1012825"/>
            <a:ext cx="8331200" cy="5549900"/>
          </a:xfrm>
          <a:prstGeom prst="rect">
            <a:avLst/>
          </a:prstGeom>
        </p:spPr>
      </p:pic>
    </p:spTree>
    <p:extLst>
      <p:ext uri="{BB962C8B-B14F-4D97-AF65-F5344CB8AC3E}">
        <p14:creationId xmlns:p14="http://schemas.microsoft.com/office/powerpoint/2010/main" val="18207499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Simple SOAP Service</a:t>
            </a:r>
            <a:endParaRPr lang="en-US" sz="2800" dirty="0">
              <a:solidFill>
                <a:schemeClr val="bg1"/>
              </a:solidFill>
            </a:endParaRPr>
          </a:p>
        </p:txBody>
      </p:sp>
      <p:sp>
        <p:nvSpPr>
          <p:cNvPr id="2" name="TextBox 1"/>
          <p:cNvSpPr txBox="1"/>
          <p:nvPr/>
        </p:nvSpPr>
        <p:spPr>
          <a:xfrm>
            <a:off x="2746375" y="3016250"/>
            <a:ext cx="3888805" cy="369332"/>
          </a:xfrm>
          <a:prstGeom prst="rect">
            <a:avLst/>
          </a:prstGeom>
          <a:noFill/>
        </p:spPr>
        <p:txBody>
          <a:bodyPr wrap="none" rtlCol="0">
            <a:spAutoFit/>
          </a:bodyPr>
          <a:lstStyle/>
          <a:p>
            <a:r>
              <a:rPr lang="en-US" dirty="0" smtClean="0"/>
              <a:t>Let us walk through the example on </a:t>
            </a:r>
            <a:r>
              <a:rPr lang="en-US" dirty="0" err="1" smtClean="0"/>
              <a:t>git</a:t>
            </a:r>
            <a:r>
              <a:rPr lang="en-US" dirty="0" smtClean="0"/>
              <a:t>.</a:t>
            </a:r>
            <a:endParaRPr lang="en-US" dirty="0"/>
          </a:p>
        </p:txBody>
      </p:sp>
    </p:spTree>
    <p:extLst>
      <p:ext uri="{BB962C8B-B14F-4D97-AF65-F5344CB8AC3E}">
        <p14:creationId xmlns:p14="http://schemas.microsoft.com/office/powerpoint/2010/main" val="29653976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1887</TotalTime>
  <Words>960</Words>
  <Application>Microsoft Macintosh PowerPoint</Application>
  <PresentationFormat>On-screen Show (4:3)</PresentationFormat>
  <Paragraphs>149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Cloud Computing: SOAP based Web Services</vt:lpstr>
      <vt:lpstr>Cloud Computing – Examples for this Lecture</vt:lpstr>
      <vt:lpstr>Cloud Computing – SOAP</vt:lpstr>
      <vt:lpstr>Why SOAP?</vt:lpstr>
      <vt:lpstr>Structure of a SOAP message</vt:lpstr>
      <vt:lpstr>SOAP: Interoperability</vt:lpstr>
      <vt:lpstr>SOAP: MIME messages</vt:lpstr>
      <vt:lpstr>SOAP Multicast</vt:lpstr>
      <vt:lpstr>Simple SOAP Service</vt:lpstr>
      <vt:lpstr>WS-Security</vt:lpstr>
      <vt:lpstr>SOAP: Security Alternatives</vt:lpstr>
      <vt:lpstr>Security example – SAML over SOAP</vt:lpstr>
      <vt:lpstr>Security example – SAML over SOAP -I</vt:lpstr>
      <vt:lpstr>Security example – SAML over SOAP -II</vt:lpstr>
      <vt:lpstr>Quiz</vt:lpstr>
      <vt:lpstr>SOAP – messaging specifications</vt:lpstr>
      <vt:lpstr>SOAP – WS-Notification</vt:lpstr>
      <vt:lpstr>SOAP – WS-Notification</vt:lpstr>
      <vt:lpstr>Callbacks – WS Addressing</vt:lpstr>
      <vt:lpstr>Callbacks – WS Addressing – Endpoint Reference</vt:lpstr>
      <vt:lpstr>Callbacks – WS Addressing – Example</vt:lpstr>
      <vt:lpstr>Web Services: SOAP</vt:lpstr>
    </vt:vector>
  </TitlesOfParts>
  <Company>Boise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Vijay Dialani</dc:creator>
  <cp:lastModifiedBy>Vijay Dialani</cp:lastModifiedBy>
  <cp:revision>76</cp:revision>
  <dcterms:created xsi:type="dcterms:W3CDTF">2014-08-22T23:05:29Z</dcterms:created>
  <dcterms:modified xsi:type="dcterms:W3CDTF">2014-09-02T23:02:10Z</dcterms:modified>
</cp:coreProperties>
</file>