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7" r:id="rId12"/>
    <p:sldId id="265" r:id="rId13"/>
    <p:sldId id="266" r:id="rId14"/>
    <p:sldId id="319" r:id="rId15"/>
    <p:sldId id="320" r:id="rId16"/>
    <p:sldId id="321" r:id="rId17"/>
    <p:sldId id="322" r:id="rId18"/>
    <p:sldId id="324" r:id="rId19"/>
    <p:sldId id="267" r:id="rId20"/>
    <p:sldId id="268" r:id="rId21"/>
    <p:sldId id="269" r:id="rId22"/>
    <p:sldId id="317" r:id="rId23"/>
    <p:sldId id="281" r:id="rId24"/>
    <p:sldId id="282" r:id="rId25"/>
    <p:sldId id="283" r:id="rId26"/>
    <p:sldId id="270" r:id="rId27"/>
    <p:sldId id="292" r:id="rId28"/>
    <p:sldId id="293" r:id="rId29"/>
    <p:sldId id="294" r:id="rId30"/>
    <p:sldId id="295" r:id="rId31"/>
    <p:sldId id="298" r:id="rId32"/>
    <p:sldId id="271" r:id="rId33"/>
    <p:sldId id="289" r:id="rId34"/>
    <p:sldId id="272" r:id="rId35"/>
    <p:sldId id="288" r:id="rId36"/>
    <p:sldId id="273" r:id="rId37"/>
    <p:sldId id="290" r:id="rId38"/>
    <p:sldId id="274" r:id="rId39"/>
    <p:sldId id="275" r:id="rId40"/>
    <p:sldId id="299" r:id="rId41"/>
    <p:sldId id="276" r:id="rId42"/>
    <p:sldId id="350" r:id="rId43"/>
    <p:sldId id="352" r:id="rId44"/>
    <p:sldId id="351" r:id="rId45"/>
    <p:sldId id="338" r:id="rId46"/>
    <p:sldId id="339" r:id="rId47"/>
    <p:sldId id="277" r:id="rId48"/>
    <p:sldId id="337" r:id="rId49"/>
    <p:sldId id="279" r:id="rId50"/>
    <p:sldId id="280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40" r:id="rId59"/>
    <p:sldId id="341" r:id="rId60"/>
    <p:sldId id="342" r:id="rId61"/>
    <p:sldId id="343" r:id="rId62"/>
    <p:sldId id="344" r:id="rId63"/>
    <p:sldId id="346" r:id="rId64"/>
    <p:sldId id="347" r:id="rId65"/>
    <p:sldId id="370" r:id="rId66"/>
    <p:sldId id="348" r:id="rId67"/>
    <p:sldId id="349" r:id="rId68"/>
    <p:sldId id="369" r:id="rId69"/>
    <p:sldId id="296" r:id="rId70"/>
    <p:sldId id="328" r:id="rId71"/>
    <p:sldId id="329" r:id="rId72"/>
    <p:sldId id="368" r:id="rId73"/>
    <p:sldId id="300" r:id="rId74"/>
    <p:sldId id="301" r:id="rId75"/>
    <p:sldId id="302" r:id="rId76"/>
    <p:sldId id="303" r:id="rId77"/>
    <p:sldId id="304" r:id="rId78"/>
    <p:sldId id="316" r:id="rId79"/>
    <p:sldId id="353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59" r:id="rId91"/>
    <p:sldId id="355" r:id="rId92"/>
    <p:sldId id="356" r:id="rId93"/>
    <p:sldId id="357" r:id="rId94"/>
    <p:sldId id="358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54" r:id="rId104"/>
    <p:sldId id="326" r:id="rId105"/>
    <p:sldId id="327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231" autoAdjust="0"/>
  </p:normalViewPr>
  <p:slideViewPr>
    <p:cSldViewPr snapToGrid="0" snapToObjects="1">
      <p:cViewPr varScale="1">
        <p:scale>
          <a:sx n="81" d="100"/>
          <a:sy n="81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11F9-C9BC-F247-8BA6-DDA83ADA906F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0040-2461-7A47-B9A7-20E7C29A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F2B9B-CF8A-694A-983F-2CF77427816B}" type="slidenum">
              <a:rPr lang="en-US"/>
              <a:pPr/>
              <a:t>22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one but the product owner</a:t>
            </a:r>
            <a:r>
              <a:rPr lang="en-US" baseline="0" dirty="0" smtClean="0"/>
              <a:t> is authorized to ask the team to do work or to change the priority of backlog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BFE2C-9C0A-1947-BA41-B1CFED82327E}" type="slidenum">
              <a:rPr lang="en-US"/>
              <a:pPr/>
              <a:t>104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FEB0A-6EFB-5B4A-BD67-F5C005BA4910}" type="slidenum">
              <a:rPr lang="en-US"/>
              <a:pPr/>
              <a:t>105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96EC5-68EE-BA49-9540-DE8A5B3DA824}" type="slidenum">
              <a:rPr lang="en-US"/>
              <a:pPr/>
              <a:t>14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966F2-6894-0140-A7A6-C59957FCF873}" type="slidenum">
              <a:rPr lang="en-US"/>
              <a:pPr/>
              <a:t>15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B4D92-3A6F-A44E-802E-26DB0A4DA27F}" type="slidenum">
              <a:rPr lang="en-US"/>
              <a:pPr/>
              <a:t>16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63D65-B958-164F-93EC-9E0938BFDCD3}" type="slidenum">
              <a:rPr lang="en-US"/>
              <a:pPr/>
              <a:t>17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93DD9-3B68-D048-9B41-A170B9D46448}" type="slidenum">
              <a:rPr lang="en-US"/>
              <a:pPr/>
              <a:t>18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1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7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lvl="0"/>
            <a:r>
              <a:rPr lang="en-US" dirty="0" smtClean="0"/>
              <a:t>Less emphasis on analysis and design</a:t>
            </a:r>
          </a:p>
          <a:p>
            <a:pPr lvl="0"/>
            <a:r>
              <a:rPr lang="en-US" dirty="0" smtClean="0"/>
              <a:t>Earlier implementation (working software is considered more important than documentation)</a:t>
            </a:r>
          </a:p>
          <a:p>
            <a:pPr lvl="0"/>
            <a:r>
              <a:rPr lang="en-US" dirty="0" smtClean="0"/>
              <a:t>Responsiveness to change</a:t>
            </a:r>
          </a:p>
          <a:p>
            <a:pPr lvl="0"/>
            <a:r>
              <a:rPr lang="en-US" dirty="0" smtClean="0"/>
              <a:t>Close collaboration with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9/17/2014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Agile Software Development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4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Solution</a:t>
            </a:r>
            <a:r>
              <a:rPr lang="en-US" sz="4400" dirty="0" smtClean="0"/>
              <a:t>: 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98" y="1447800"/>
            <a:ext cx="7817290" cy="480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Invests </a:t>
            </a:r>
            <a:r>
              <a:rPr lang="en-US" dirty="0"/>
              <a:t>little up front</a:t>
            </a:r>
          </a:p>
          <a:p>
            <a:pPr>
              <a:defRPr/>
            </a:pPr>
            <a:r>
              <a:rPr lang="en-US" dirty="0"/>
              <a:t>Keeps design as clean and simple as possible </a:t>
            </a:r>
          </a:p>
          <a:p>
            <a:pPr>
              <a:defRPr/>
            </a:pPr>
            <a:r>
              <a:rPr lang="en-US" dirty="0"/>
              <a:t>Backs up the design with lots of unit and acceptance tests</a:t>
            </a:r>
          </a:p>
          <a:p>
            <a:pPr>
              <a:defRPr/>
            </a:pPr>
            <a:r>
              <a:rPr lang="en-US" dirty="0"/>
              <a:t>Keeps design flexible and easy to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Review: Sprint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off working software to your stakeholders at the end of the sprint</a:t>
            </a:r>
          </a:p>
          <a:p>
            <a:r>
              <a:rPr lang="en-US" dirty="0" smtClean="0"/>
              <a:t>Good practice to invite all stakeholders</a:t>
            </a:r>
          </a:p>
          <a:p>
            <a:endParaRPr lang="en-US" dirty="0"/>
          </a:p>
          <a:p>
            <a:r>
              <a:rPr lang="en-US" dirty="0" smtClean="0"/>
              <a:t>Celebration of accomplishments and gather feedback from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Dedicated time to focus on what was learned from the sprint, how that learning can be applied to make some improvement</a:t>
            </a:r>
          </a:p>
          <a:p>
            <a:pPr lvl="1"/>
            <a:r>
              <a:rPr lang="en-US" dirty="0" smtClean="0"/>
              <a:t>“Once again, we did not have enough time for testing”</a:t>
            </a:r>
          </a:p>
          <a:p>
            <a:pPr lvl="1"/>
            <a:r>
              <a:rPr lang="en-US" dirty="0" smtClean="0"/>
              <a:t>“Integrating the subsystems was painful”</a:t>
            </a:r>
          </a:p>
          <a:p>
            <a:pPr lvl="1"/>
            <a:r>
              <a:rPr lang="en-US" dirty="0" smtClean="0"/>
              <a:t>“Fixing bugs kept us from working on the new features”</a:t>
            </a:r>
          </a:p>
          <a:p>
            <a:r>
              <a:rPr lang="en-US" dirty="0" smtClean="0"/>
              <a:t>Recommendation: one to two hours each week of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087"/>
            <a:ext cx="7498080" cy="1143000"/>
          </a:xfrm>
        </p:spPr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53765"/>
            <a:ext cx="7498080" cy="5194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Product Backlog</a:t>
            </a:r>
          </a:p>
          <a:p>
            <a:pPr lvl="1"/>
            <a:r>
              <a:rPr lang="en-US" dirty="0" smtClean="0"/>
              <a:t>Cumulative list of desired deliverables</a:t>
            </a:r>
          </a:p>
          <a:p>
            <a:pPr lvl="1"/>
            <a:r>
              <a:rPr lang="en-US" dirty="0" smtClean="0"/>
              <a:t>Features, bug fixes, documentation changes, anything else that might be meaningful and valuable to the product</a:t>
            </a:r>
          </a:p>
          <a:p>
            <a:pPr lvl="1"/>
            <a:r>
              <a:rPr lang="en-US" dirty="0" smtClean="0"/>
              <a:t>Stories on the backlog are ordered by priority</a:t>
            </a:r>
          </a:p>
          <a:p>
            <a:r>
              <a:rPr lang="en-US" dirty="0" smtClean="0"/>
              <a:t>The Spring Backlog</a:t>
            </a:r>
          </a:p>
          <a:p>
            <a:pPr lvl="1"/>
            <a:r>
              <a:rPr lang="en-US" dirty="0" smtClean="0"/>
              <a:t>The team’s to do list for the list</a:t>
            </a:r>
          </a:p>
          <a:p>
            <a:pPr lvl="1"/>
            <a:r>
              <a:rPr lang="en-US" dirty="0" smtClean="0"/>
              <a:t>All the committed stories, their tasks, and additional tasks (e.g., team improvement) </a:t>
            </a:r>
          </a:p>
          <a:p>
            <a:pPr lvl="1"/>
            <a:r>
              <a:rPr lang="en-US" dirty="0" smtClean="0"/>
              <a:t>Various task board and charts</a:t>
            </a:r>
          </a:p>
          <a:p>
            <a:pPr lvl="1"/>
            <a:r>
              <a:rPr lang="en-US" dirty="0" smtClean="0"/>
              <a:t>It has a finite life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565" y="212678"/>
            <a:ext cx="7679123" cy="1143000"/>
          </a:xfrm>
        </p:spPr>
        <p:txBody>
          <a:bodyPr/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vs</a:t>
            </a:r>
            <a:r>
              <a:rPr lang="en-US" dirty="0" smtClean="0"/>
              <a:t> XP?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566" y="1447800"/>
            <a:ext cx="7186646" cy="480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 smtClean="0"/>
              <a:t>Requirements?</a:t>
            </a:r>
            <a:endParaRPr lang="en-US" sz="3000" dirty="0"/>
          </a:p>
          <a:p>
            <a:pPr lvl="1"/>
            <a:r>
              <a:rPr lang="en-US" sz="2600" dirty="0" smtClean="0"/>
              <a:t>User stories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Analysis and Design?</a:t>
            </a:r>
            <a:endParaRPr lang="en-US" dirty="0"/>
          </a:p>
          <a:p>
            <a:pPr lvl="1"/>
            <a:r>
              <a:rPr lang="en-US" sz="2600" dirty="0" smtClean="0"/>
              <a:t>Tasks</a:t>
            </a:r>
          </a:p>
          <a:p>
            <a:r>
              <a:rPr lang="en-US" sz="2800" dirty="0" smtClean="0"/>
              <a:t>Detailed Design?</a:t>
            </a:r>
          </a:p>
          <a:p>
            <a:pPr lvl="1"/>
            <a:r>
              <a:rPr lang="en-US" sz="2600" dirty="0" smtClean="0"/>
              <a:t>TDD:  Test design and code creation</a:t>
            </a:r>
          </a:p>
          <a:p>
            <a:pPr lvl="1"/>
            <a:r>
              <a:rPr lang="en-US" sz="2600" dirty="0" smtClean="0"/>
              <a:t>Refactoring</a:t>
            </a:r>
          </a:p>
          <a:p>
            <a:r>
              <a:rPr lang="en-US" sz="2800" dirty="0" smtClean="0"/>
              <a:t>Iteration?</a:t>
            </a:r>
            <a:endParaRPr lang="en-US" sz="2800" dirty="0"/>
          </a:p>
          <a:p>
            <a:r>
              <a:rPr lang="en-US" sz="2800" dirty="0" err="1" smtClean="0"/>
              <a:t>Incrementation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9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317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Evaluating Agile Processes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941" y="1417638"/>
            <a:ext cx="7552672" cy="5066833"/>
          </a:xfrm>
        </p:spPr>
        <p:txBody>
          <a:bodyPr>
            <a:noAutofit/>
          </a:bodyPr>
          <a:lstStyle/>
          <a:p>
            <a:r>
              <a:rPr lang="en-US" sz="2800" dirty="0"/>
              <a:t>Agile processes have had some successes with small-scale software development</a:t>
            </a:r>
          </a:p>
          <a:p>
            <a:pPr lvl="1"/>
            <a:r>
              <a:rPr lang="en-US" sz="2400" dirty="0" smtClean="0"/>
              <a:t>Medium</a:t>
            </a:r>
            <a:r>
              <a:rPr lang="en-US" sz="2400" dirty="0"/>
              <a:t>- and large-scale </a:t>
            </a:r>
            <a:r>
              <a:rPr lang="en-US" sz="2400" dirty="0" smtClean="0"/>
              <a:t>development </a:t>
            </a:r>
            <a:r>
              <a:rPr lang="en-US" sz="2400" dirty="0"/>
              <a:t>is very </a:t>
            </a:r>
            <a:r>
              <a:rPr lang="en-US" sz="2400" dirty="0" smtClean="0"/>
              <a:t>different</a:t>
            </a:r>
            <a:endParaRPr lang="en-US" sz="2400" dirty="0"/>
          </a:p>
          <a:p>
            <a:r>
              <a:rPr lang="en-US" sz="2800" dirty="0"/>
              <a:t>The key decider: the impact of agile processes on </a:t>
            </a:r>
            <a:r>
              <a:rPr lang="en-US" sz="2800" dirty="0" err="1"/>
              <a:t>postdelivery</a:t>
            </a:r>
            <a:r>
              <a:rPr lang="en-US" sz="2800" dirty="0"/>
              <a:t> maintenance</a:t>
            </a:r>
          </a:p>
          <a:p>
            <a:pPr lvl="1"/>
            <a:r>
              <a:rPr lang="en-US" sz="2400" dirty="0" smtClean="0"/>
              <a:t>Refactoring continues </a:t>
            </a:r>
            <a:r>
              <a:rPr lang="en-US" sz="2400" dirty="0"/>
              <a:t>during maintenance</a:t>
            </a:r>
          </a:p>
          <a:p>
            <a:pPr lvl="1"/>
            <a:r>
              <a:rPr lang="en-US" sz="2400" dirty="0"/>
              <a:t>Will refactoring increase the cost of post-delivery </a:t>
            </a:r>
            <a:r>
              <a:rPr lang="en-US" sz="2400" dirty="0" smtClean="0"/>
              <a:t>maintenance?</a:t>
            </a:r>
          </a:p>
          <a:p>
            <a:pPr lvl="1"/>
            <a:r>
              <a:rPr lang="en-GB" sz="2400" dirty="0"/>
              <a:t>Difficult to rework a system without degrading its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12678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Evaluating Agile Processes (</a:t>
            </a:r>
            <a:r>
              <a:rPr lang="en-US" sz="4000" dirty="0" err="1"/>
              <a:t>contd</a:t>
            </a:r>
            <a:r>
              <a:rPr lang="en-US" sz="4000" dirty="0"/>
              <a:t>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81" y="1568823"/>
            <a:ext cx="7834007" cy="46915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Agile processes are good when requirements are vague or </a:t>
            </a:r>
            <a:r>
              <a:rPr lang="en-US" sz="2800" dirty="0" smtClean="0"/>
              <a:t>changing</a:t>
            </a:r>
          </a:p>
          <a:p>
            <a:pPr marL="82296" indent="0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too soon to evaluate agile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not enough data yet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Even if agile processes prove to be </a:t>
            </a:r>
            <a:r>
              <a:rPr lang="en-US" sz="2800" dirty="0" smtClean="0"/>
              <a:t>disappointing, some </a:t>
            </a:r>
            <a:r>
              <a:rPr lang="en-US" sz="2800" dirty="0"/>
              <a:t>features </a:t>
            </a:r>
            <a:r>
              <a:rPr lang="en-US" sz="2800" dirty="0" smtClean="0"/>
              <a:t>may </a:t>
            </a:r>
            <a:r>
              <a:rPr lang="en-US" sz="2800" dirty="0"/>
              <a:t>be adopted as mainstream </a:t>
            </a:r>
            <a:r>
              <a:rPr lang="en-US" sz="2800" dirty="0" smtClean="0"/>
              <a:t>practices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Pair programming, programmer tests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0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03" y="274638"/>
            <a:ext cx="766378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Program:  Agile Design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4054837" y="1861217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591162" y="3022600"/>
            <a:ext cx="1027112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140248" y="3015799"/>
            <a:ext cx="9906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Writer</a:t>
            </a: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680882" y="2286000"/>
            <a:ext cx="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3091224" y="2667000"/>
            <a:ext cx="35824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3091224" y="26670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6673648" y="2660199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3091224" y="34290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V="1">
            <a:off x="2253024" y="3784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2253024" y="3784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4005624" y="37846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710099" y="4064000"/>
            <a:ext cx="1281113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Keyboard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3251562" y="4089400"/>
            <a:ext cx="14509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PaperTape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6708883" y="3424109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5893162" y="38255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893162" y="382556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7645762" y="3825565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520153" y="4104965"/>
            <a:ext cx="94128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  <a:cs typeface="+mn-cs"/>
              </a:rPr>
              <a:t>Printer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891700" y="4130365"/>
            <a:ext cx="14509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 err="1">
                <a:solidFill>
                  <a:srgbClr val="003399"/>
                </a:solidFill>
                <a:latin typeface="Arial" charset="0"/>
                <a:cs typeface="+mn-cs"/>
              </a:rPr>
              <a:t>PaperTape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  <a:cs typeface="+mn-cs"/>
              </a:rPr>
              <a:t>Punch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51743"/>
            <a:ext cx="7858125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Program:  Agile Design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371600"/>
            <a:ext cx="6812256" cy="4665663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class Reader {</a:t>
            </a:r>
          </a:p>
          <a:p>
            <a:pPr lvl="1"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public: virtual 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read()=0;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class </a:t>
            </a:r>
            <a:r>
              <a:rPr lang="en-US" sz="2400" dirty="0" err="1" smtClean="0">
                <a:solidFill>
                  <a:srgbClr val="003399"/>
                </a:solidFill>
              </a:rPr>
              <a:t>KeyboardReader</a:t>
            </a:r>
            <a:r>
              <a:rPr lang="en-US" sz="2400" dirty="0" smtClean="0">
                <a:solidFill>
                  <a:srgbClr val="003399"/>
                </a:solidFill>
              </a:rPr>
              <a:t>: public Reader {</a:t>
            </a:r>
          </a:p>
          <a:p>
            <a:pPr lvl="1"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public: virtual 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read() {return </a:t>
            </a:r>
            <a:r>
              <a:rPr lang="en-US" sz="2400" dirty="0" err="1" smtClean="0">
                <a:solidFill>
                  <a:srgbClr val="003399"/>
                </a:solidFill>
              </a:rPr>
              <a:t>RdKbd</a:t>
            </a:r>
            <a:r>
              <a:rPr lang="en-US" sz="2400" dirty="0" smtClean="0">
                <a:solidFill>
                  <a:srgbClr val="003399"/>
                </a:solidFill>
              </a:rPr>
              <a:t>();}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KeyboardReader</a:t>
            </a:r>
            <a:r>
              <a:rPr lang="en-US" sz="2400" dirty="0" smtClean="0">
                <a:solidFill>
                  <a:srgbClr val="003399"/>
                </a:solidFill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</a:rPr>
              <a:t>GdefaultReader</a:t>
            </a:r>
            <a:r>
              <a:rPr lang="en-US" sz="2400" dirty="0" smtClean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void Copy(Reader&amp; reader = </a:t>
            </a:r>
            <a:r>
              <a:rPr lang="en-US" sz="2400" dirty="0" err="1" smtClean="0">
                <a:solidFill>
                  <a:srgbClr val="003399"/>
                </a:solidFill>
              </a:rPr>
              <a:t>GdefaultReader</a:t>
            </a:r>
            <a:r>
              <a:rPr lang="en-US" sz="2400" dirty="0" smtClean="0">
                <a:solidFill>
                  <a:srgbClr val="003399"/>
                </a:solidFill>
              </a:rPr>
              <a:t>) {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c;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while ((c=</a:t>
            </a:r>
            <a:r>
              <a:rPr lang="en-US" sz="2400" dirty="0" err="1" smtClean="0">
                <a:solidFill>
                  <a:srgbClr val="003399"/>
                </a:solidFill>
              </a:rPr>
              <a:t>reader.read</a:t>
            </a:r>
            <a:r>
              <a:rPr lang="en-US" sz="2400" dirty="0" smtClean="0">
                <a:solidFill>
                  <a:srgbClr val="003399"/>
                </a:solidFill>
              </a:rPr>
              <a:t>())!=EOF)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</a:t>
            </a: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4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7054" y="40965"/>
            <a:ext cx="7768346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4400" dirty="0"/>
              <a:t>Agile </a:t>
            </a:r>
            <a:r>
              <a:rPr lang="en-GB" sz="4400" dirty="0" smtClean="0"/>
              <a:t>Manifesto</a:t>
            </a:r>
            <a:endParaRPr lang="en-GB" sz="4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7054" y="1372018"/>
            <a:ext cx="7768345" cy="5086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Value individuals &amp; interactions over process &amp; tools</a:t>
            </a:r>
          </a:p>
          <a:p>
            <a:pPr lvl="1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Teams organize themselves and communicate via face-to-face interaction rather than documentation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Prefer to produce working software rather than comprehensive documentation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Focus on customer collaboration rather than contract negotiation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Concentrate on responding to change rather than on creating a plan and then following it</a:t>
            </a:r>
          </a:p>
        </p:txBody>
      </p:sp>
    </p:spTree>
    <p:extLst>
      <p:ext uri="{BB962C8B-B14F-4D97-AF65-F5344CB8AC3E}">
        <p14:creationId xmlns:p14="http://schemas.microsoft.com/office/powerpoint/2010/main" val="1677154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1113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812" y="1447800"/>
            <a:ext cx="7634876" cy="4800600"/>
          </a:xfrm>
        </p:spPr>
        <p:txBody>
          <a:bodyPr>
            <a:normAutofit/>
          </a:bodyPr>
          <a:lstStyle/>
          <a:p>
            <a:r>
              <a:rPr lang="en-US" dirty="0"/>
              <a:t>A principle in the </a:t>
            </a:r>
            <a:r>
              <a:rPr lang="en-US" i="1" dirty="0"/>
              <a:t>Manifesto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Deliver working software frequently</a:t>
            </a:r>
          </a:p>
          <a:p>
            <a:pPr lvl="1"/>
            <a:r>
              <a:rPr lang="en-US" dirty="0"/>
              <a:t>Ideally every 2 or 3 </a:t>
            </a:r>
            <a:r>
              <a:rPr lang="en-US" dirty="0" smtClean="0"/>
              <a:t>weeks</a:t>
            </a:r>
            <a:endParaRPr lang="en-US" dirty="0"/>
          </a:p>
          <a:p>
            <a:r>
              <a:rPr lang="en-US" dirty="0"/>
              <a:t>One </a:t>
            </a:r>
            <a:r>
              <a:rPr lang="en-US" dirty="0" smtClean="0"/>
              <a:t>approach is </a:t>
            </a:r>
            <a:r>
              <a:rPr lang="en-US" i="1" dirty="0" err="1" smtClean="0"/>
              <a:t>timeboxing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specific amount of time is set aside for a task</a:t>
            </a:r>
          </a:p>
          <a:p>
            <a:pPr lvl="1"/>
            <a:r>
              <a:rPr lang="en-US" dirty="0"/>
              <a:t>Typically 3 weeks for each iteration</a:t>
            </a:r>
          </a:p>
          <a:p>
            <a:pPr lvl="1"/>
            <a:r>
              <a:rPr lang="en-US" dirty="0"/>
              <a:t>The team members then do the best job they can during that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1590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Process: </a:t>
            </a:r>
            <a:r>
              <a:rPr lang="en-US" sz="4400" dirty="0" err="1" smtClean="0"/>
              <a:t>Timeboxing</a:t>
            </a:r>
            <a:endParaRPr lang="en-US" sz="44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088" y="1529612"/>
            <a:ext cx="7460956" cy="48918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knows additional </a:t>
            </a:r>
            <a:r>
              <a:rPr lang="en-US" sz="2800" dirty="0"/>
              <a:t>functionality will arrive every 3 </a:t>
            </a:r>
            <a:r>
              <a:rPr lang="en-US" sz="2800" dirty="0" smtClean="0"/>
              <a:t>weeks</a:t>
            </a:r>
            <a:endParaRPr lang="en-US" sz="2800" dirty="0"/>
          </a:p>
          <a:p>
            <a:r>
              <a:rPr lang="en-US" sz="2800" dirty="0" smtClean="0"/>
              <a:t>Developers </a:t>
            </a:r>
            <a:r>
              <a:rPr lang="en-US" sz="2800" dirty="0"/>
              <a:t>know that they will have 3 weeks (but no more) to deliver a new iteration </a:t>
            </a:r>
          </a:p>
          <a:p>
            <a:pPr lvl="1"/>
            <a:r>
              <a:rPr lang="en-US" sz="2400" dirty="0"/>
              <a:t>Without client interference of any </a:t>
            </a:r>
            <a:r>
              <a:rPr lang="en-US" sz="2400" dirty="0" smtClean="0"/>
              <a:t>kind</a:t>
            </a:r>
            <a:endParaRPr lang="en-US" sz="2400" dirty="0"/>
          </a:p>
          <a:p>
            <a:r>
              <a:rPr lang="en-US" sz="2800" dirty="0"/>
              <a:t>If it is impossible to complete the entire task in the </a:t>
            </a:r>
            <a:r>
              <a:rPr lang="en-US" sz="2800" dirty="0" err="1"/>
              <a:t>timebox</a:t>
            </a:r>
            <a:r>
              <a:rPr lang="en-US" sz="2800" dirty="0"/>
              <a:t>, the work may be </a:t>
            </a:r>
            <a:r>
              <a:rPr lang="en-US" sz="2800" dirty="0" smtClean="0"/>
              <a:t>reduced (</a:t>
            </a:r>
            <a:r>
              <a:rPr lang="en-US" altLang="ja-JP" sz="2800" dirty="0" smtClean="0">
                <a:latin typeface="Arial"/>
              </a:rPr>
              <a:t>“</a:t>
            </a:r>
            <a:r>
              <a:rPr lang="en-US" sz="2800" dirty="0" err="1" smtClean="0"/>
              <a:t>descoped</a:t>
            </a:r>
            <a:r>
              <a:rPr lang="en-US" altLang="ja-JP" sz="2800" dirty="0" smtClean="0">
                <a:latin typeface="Arial"/>
              </a:rPr>
              <a:t>”</a:t>
            </a:r>
            <a:r>
              <a:rPr lang="en-US" sz="2800" dirty="0" smtClean="0"/>
              <a:t>) </a:t>
            </a:r>
            <a:endParaRPr lang="en-US" sz="2800" dirty="0"/>
          </a:p>
          <a:p>
            <a:pPr lvl="1"/>
            <a:r>
              <a:rPr lang="en-US" sz="2400" dirty="0" smtClean="0"/>
              <a:t>Fixed </a:t>
            </a:r>
            <a:r>
              <a:rPr lang="en-US" sz="2400" dirty="0"/>
              <a:t>time, not fixed features</a:t>
            </a:r>
          </a:p>
        </p:txBody>
      </p:sp>
    </p:spTree>
    <p:extLst>
      <p:ext uri="{BB962C8B-B14F-4D97-AF65-F5344CB8AC3E}">
        <p14:creationId xmlns:p14="http://schemas.microsoft.com/office/powerpoint/2010/main" val="29765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common feature of agile processes is </a:t>
            </a:r>
            <a:r>
              <a:rPr lang="en-US" i="1" dirty="0"/>
              <a:t>stand-up meetings</a:t>
            </a:r>
          </a:p>
          <a:p>
            <a:pPr lvl="1"/>
            <a:r>
              <a:rPr lang="en-US" dirty="0"/>
              <a:t>Short meetings </a:t>
            </a:r>
            <a:r>
              <a:rPr lang="en-US" dirty="0" smtClean="0"/>
              <a:t>(no </a:t>
            </a:r>
            <a:r>
              <a:rPr lang="en-US" dirty="0"/>
              <a:t>more than 15 </a:t>
            </a:r>
            <a:r>
              <a:rPr lang="en-US" dirty="0" smtClean="0"/>
              <a:t>minutes) held </a:t>
            </a:r>
            <a:r>
              <a:rPr lang="en-US" dirty="0"/>
              <a:t>at a regular time each day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is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Participants </a:t>
            </a:r>
            <a:r>
              <a:rPr lang="en-US" dirty="0"/>
              <a:t>stand in a </a:t>
            </a:r>
            <a:r>
              <a:rPr lang="en-US" dirty="0" smtClean="0"/>
              <a:t>circle; do </a:t>
            </a:r>
            <a:r>
              <a:rPr lang="en-US" dirty="0"/>
              <a:t>not sit around a </a:t>
            </a:r>
            <a:r>
              <a:rPr lang="en-US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512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a stand-up meeting, each team member in turn answers five questions: </a:t>
            </a:r>
          </a:p>
          <a:p>
            <a:pPr lvl="1"/>
            <a:r>
              <a:rPr lang="en-US" dirty="0">
                <a:latin typeface="+mj-lt"/>
              </a:rPr>
              <a:t>What have I done since </a:t>
            </a:r>
            <a:r>
              <a:rPr lang="en-US" dirty="0" smtClean="0">
                <a:latin typeface="+mj-lt"/>
              </a:rPr>
              <a:t>yesterday</a:t>
            </a:r>
            <a:r>
              <a:rPr lang="en-US" altLang="ja-JP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s </a:t>
            </a:r>
            <a:r>
              <a:rPr lang="en-US" dirty="0">
                <a:latin typeface="+mj-lt"/>
              </a:rPr>
              <a:t>meeting?  </a:t>
            </a:r>
          </a:p>
          <a:p>
            <a:pPr lvl="1"/>
            <a:r>
              <a:rPr lang="en-US" dirty="0">
                <a:latin typeface="+mj-lt"/>
              </a:rPr>
              <a:t>What am I working on today?  </a:t>
            </a:r>
          </a:p>
          <a:p>
            <a:pPr lvl="1"/>
            <a:r>
              <a:rPr lang="en-US" dirty="0">
                <a:latin typeface="+mj-lt"/>
              </a:rPr>
              <a:t>What problems are preventing me from achieving this? </a:t>
            </a:r>
          </a:p>
          <a:p>
            <a:pPr lvl="1"/>
            <a:r>
              <a:rPr lang="en-US" dirty="0">
                <a:latin typeface="+mj-lt"/>
              </a:rPr>
              <a:t>What have we forgotten? </a:t>
            </a:r>
          </a:p>
          <a:p>
            <a:pPr lvl="1"/>
            <a:r>
              <a:rPr lang="en-US" dirty="0">
                <a:latin typeface="+mj-lt"/>
              </a:rPr>
              <a:t>What did I learn that I would like to share with the team?   </a:t>
            </a:r>
          </a:p>
        </p:txBody>
      </p:sp>
    </p:spTree>
    <p:extLst>
      <p:ext uri="{BB962C8B-B14F-4D97-AF65-F5344CB8AC3E}">
        <p14:creationId xmlns:p14="http://schemas.microsoft.com/office/powerpoint/2010/main" val="31230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Stand-up meetings and </a:t>
            </a:r>
            <a:r>
              <a:rPr lang="en-US" dirty="0" err="1"/>
              <a:t>timeboxing</a:t>
            </a:r>
            <a:r>
              <a:rPr lang="en-US" dirty="0"/>
              <a:t> are </a:t>
            </a:r>
            <a:r>
              <a:rPr lang="en-US" dirty="0" smtClean="0"/>
              <a:t>both successful </a:t>
            </a:r>
            <a:r>
              <a:rPr lang="en-US" dirty="0"/>
              <a:t>management techniques 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smtClean="0"/>
              <a:t>are </a:t>
            </a:r>
            <a:r>
              <a:rPr lang="en-US" dirty="0"/>
              <a:t>instances of two basic principles that underlie all agile methods: 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Satisfying </a:t>
            </a:r>
            <a:r>
              <a:rPr lang="en-US" dirty="0"/>
              <a:t>the </a:t>
            </a:r>
            <a:r>
              <a:rPr lang="en-US" dirty="0" smtClean="0"/>
              <a:t>client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needs </a:t>
            </a:r>
            <a:r>
              <a:rPr lang="en-US" dirty="0" smtClean="0"/>
              <a:t>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7054" y="163855"/>
            <a:ext cx="7534984" cy="97597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Examples of Agile Process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918" y="1461037"/>
            <a:ext cx="7371119" cy="4560351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Extreme Programming (XP)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Often used to describe the general concept of agile methods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Scrum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1-4 week iterations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Multiple self-organizing teams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Daily </a:t>
            </a:r>
            <a:r>
              <a:rPr lang="en-US" altLang="ja-JP" dirty="0">
                <a:latin typeface="+mj-lt"/>
              </a:rPr>
              <a:t>“</a:t>
            </a:r>
            <a:r>
              <a:rPr lang="en-GB" dirty="0">
                <a:latin typeface="+mj-lt"/>
              </a:rPr>
              <a:t>scrum</a:t>
            </a:r>
            <a:r>
              <a:rPr lang="en-US" altLang="ja-JP" dirty="0">
                <a:latin typeface="+mj-lt"/>
              </a:rPr>
              <a:t>”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coordination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52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</a:p>
          <a:p>
            <a:r>
              <a:rPr lang="en-US" dirty="0" smtClean="0"/>
              <a:t>What Is Agile Process?</a:t>
            </a:r>
          </a:p>
          <a:p>
            <a:r>
              <a:rPr lang="en-US" dirty="0"/>
              <a:t>Pair Programming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Evaluating Agile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83610" y="95585"/>
            <a:ext cx="7330153" cy="133166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Extreme Programming: </a:t>
            </a:r>
            <a:br>
              <a:rPr lang="en-GB" sz="4400" dirty="0" smtClean="0"/>
            </a:br>
            <a:r>
              <a:rPr lang="en-GB" sz="4000" dirty="0"/>
              <a:t>Four </a:t>
            </a:r>
            <a:r>
              <a:rPr lang="en-GB" sz="4000" dirty="0" smtClean="0"/>
              <a:t>Characteristics </a:t>
            </a:r>
            <a:r>
              <a:rPr lang="en-GB" sz="4000" dirty="0"/>
              <a:t>of </a:t>
            </a:r>
            <a:r>
              <a:rPr lang="en-GB" sz="4000" dirty="0" smtClean="0"/>
              <a:t>Agility</a:t>
            </a:r>
            <a:endParaRPr lang="en-GB" sz="4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0709" y="1646897"/>
            <a:ext cx="7619716" cy="4593233"/>
          </a:xfrm>
        </p:spPr>
        <p:txBody>
          <a:bodyPr>
            <a:no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Communication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continual interchange between customers and developers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Simplicity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select the simplest design or implementation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Courage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commitment to delivering functionality early and often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Feedback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loops built into the various activities during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6809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188020" y="95585"/>
            <a:ext cx="7494018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Twelve Facets of XP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315" y="1600200"/>
            <a:ext cx="4013200" cy="4421188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The planning game </a:t>
            </a:r>
            <a:r>
              <a:rPr lang="en-GB" sz="2400" i="1" dirty="0" smtClean="0">
                <a:solidFill>
                  <a:srgbClr val="0000FF"/>
                </a:solidFill>
              </a:rPr>
              <a:t>(customer defines value)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Small releases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Metaphor </a:t>
            </a:r>
            <a:r>
              <a:rPr lang="en-GB" sz="2400" i="1" dirty="0" smtClean="0"/>
              <a:t>(common vision, common names)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Simple design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Writing tests first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Refactoring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55235" y="1600200"/>
            <a:ext cx="4594026" cy="46736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Pair programming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Collective ownership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Continuous integration </a:t>
            </a:r>
            <a:r>
              <a:rPr lang="en-GB" sz="2400" i="1" dirty="0" smtClean="0"/>
              <a:t>(small increments)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Sustainable pace </a:t>
            </a:r>
            <a:r>
              <a:rPr lang="en-GB" sz="2400" i="1" dirty="0" smtClean="0"/>
              <a:t>(40 hours/week)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On-site customer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739877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218" y="39936"/>
            <a:ext cx="7746469" cy="1143000"/>
          </a:xfrm>
        </p:spPr>
        <p:txBody>
          <a:bodyPr>
            <a:noAutofit/>
          </a:bodyPr>
          <a:lstStyle/>
          <a:p>
            <a:r>
              <a:rPr lang="en-US" sz="4400" dirty="0"/>
              <a:t>Acronyms of </a:t>
            </a:r>
            <a:r>
              <a:rPr lang="en-US" sz="4400" dirty="0" smtClean="0"/>
              <a:t>XP</a:t>
            </a:r>
            <a:endParaRPr lang="en-US" sz="4400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YAGNI (you </a:t>
            </a:r>
            <a:r>
              <a:rPr lang="en-US" dirty="0" smtClean="0"/>
              <a:t>aren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 err="1"/>
              <a:t>gonna</a:t>
            </a:r>
            <a:r>
              <a:rPr lang="en-US" dirty="0"/>
              <a:t> need 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DTSTTCPW (do the simplest thing that could possibly work)</a:t>
            </a:r>
          </a:p>
          <a:p>
            <a:endParaRPr lang="en-US" dirty="0"/>
          </a:p>
          <a:p>
            <a:r>
              <a:rPr lang="en-US" dirty="0"/>
              <a:t>A principle of XP is to minimize the number of features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build a product that does any more than what the client actually needs</a:t>
            </a:r>
          </a:p>
        </p:txBody>
      </p:sp>
    </p:spTree>
    <p:extLst>
      <p:ext uri="{BB962C8B-B14F-4D97-AF65-F5344CB8AC3E}">
        <p14:creationId xmlns:p14="http://schemas.microsoft.com/office/powerpoint/2010/main" val="16814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053" y="163513"/>
            <a:ext cx="8097655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Pair Programming (PP)</a:t>
            </a:r>
            <a:br>
              <a:rPr lang="en-US" dirty="0" smtClean="0"/>
            </a:br>
            <a:r>
              <a:rPr lang="en-US" sz="2000" dirty="0" smtClean="0"/>
              <a:t>David </a:t>
            </a:r>
            <a:r>
              <a:rPr lang="en-US" sz="2000" dirty="0" err="1" smtClean="0"/>
              <a:t>Astels</a:t>
            </a:r>
            <a:r>
              <a:rPr lang="en-US" sz="2000" dirty="0" smtClean="0"/>
              <a:t>, et al. A Practical Guide to </a:t>
            </a:r>
            <a:r>
              <a:rPr lang="en-US" sz="2000" dirty="0" err="1" smtClean="0"/>
              <a:t>eXtreme</a:t>
            </a:r>
            <a:r>
              <a:rPr lang="en-US" sz="2000" dirty="0" smtClean="0"/>
              <a:t> Programming. Prentice Hall, 2002.</a:t>
            </a:r>
            <a:r>
              <a:rPr lang="en-US" dirty="0" smtClean="0"/>
              <a:t>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53" y="1447800"/>
            <a:ext cx="7786635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One types in code at the keyboard </a:t>
            </a:r>
          </a:p>
          <a:p>
            <a:pPr eaLnBrk="1" hangingPunct="1">
              <a:defRPr/>
            </a:pPr>
            <a:r>
              <a:rPr lang="en-US" dirty="0" smtClean="0"/>
              <a:t>The other watches for mistakes and thinks strategically about whether the code is being written correctly</a:t>
            </a:r>
          </a:p>
          <a:p>
            <a:pPr eaLnBrk="1" hangingPunct="1">
              <a:defRPr/>
            </a:pPr>
            <a:r>
              <a:rPr lang="en-US" dirty="0" smtClean="0"/>
              <a:t>Pair may swap roles often</a:t>
            </a:r>
          </a:p>
          <a:p>
            <a:pPr lvl="1" eaLnBrk="1" hangingPunct="1">
              <a:defRPr/>
            </a:pPr>
            <a:r>
              <a:rPr lang="en-US" dirty="0" smtClean="0"/>
              <a:t>“Here, you drive”</a:t>
            </a:r>
          </a:p>
          <a:p>
            <a:pPr lvl="1" eaLnBrk="1" hangingPunct="1">
              <a:defRPr/>
            </a:pPr>
            <a:r>
              <a:rPr lang="en-US" dirty="0" smtClean="0"/>
              <a:t>“Can I drive?”</a:t>
            </a:r>
          </a:p>
          <a:p>
            <a:pPr eaLnBrk="1" hangingPunct="1">
              <a:defRPr/>
            </a:pPr>
            <a:r>
              <a:rPr lang="en-US" dirty="0" smtClean="0"/>
              <a:t>Not only programming, but also analysis, design, refactoring, testing, code review,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3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79053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Pair Programming: Benefits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020" y="1447799"/>
            <a:ext cx="7745668" cy="503519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holds up better under stress than solo development.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Pairs encourage each other to keep quality high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readability and understandability of the code tends to rise to the level of the best programmer on the team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shortens schedules – pairs tend to write code faster and with fewer errors.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has benefits of collaborative construction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disseminating corporate culture, mentoring junior programmers and fostering collective ownership.  </a:t>
            </a:r>
          </a:p>
        </p:txBody>
      </p:sp>
    </p:spTree>
    <p:extLst>
      <p:ext uri="{BB962C8B-B14F-4D97-AF65-F5344CB8AC3E}">
        <p14:creationId xmlns:p14="http://schemas.microsoft.com/office/powerpoint/2010/main" val="5873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Keys to Success with PP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64" y="1412875"/>
            <a:ext cx="7664835" cy="46831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Support PP  with coding standards</a:t>
            </a:r>
          </a:p>
          <a:p>
            <a:pPr eaLnBrk="1" hangingPunct="1">
              <a:defRPr/>
            </a:pPr>
            <a:r>
              <a:rPr lang="en-US" dirty="0" smtClean="0"/>
              <a:t>Don’t let PP turn into watching</a:t>
            </a:r>
          </a:p>
          <a:p>
            <a:pPr eaLnBrk="1" hangingPunct="1">
              <a:defRPr/>
            </a:pPr>
            <a:r>
              <a:rPr lang="en-US" dirty="0" smtClean="0"/>
              <a:t>Don’t force PP of the easy stuff</a:t>
            </a:r>
          </a:p>
          <a:p>
            <a:pPr eaLnBrk="1" hangingPunct="1">
              <a:defRPr/>
            </a:pPr>
            <a:r>
              <a:rPr lang="en-US" dirty="0" smtClean="0"/>
              <a:t>Make sure both partners can see the monitor</a:t>
            </a:r>
          </a:p>
          <a:p>
            <a:pPr eaLnBrk="1" hangingPunct="1">
              <a:defRPr/>
            </a:pPr>
            <a:r>
              <a:rPr lang="en-US" dirty="0" smtClean="0"/>
              <a:t>Don’t force people who don’t like each other</a:t>
            </a:r>
          </a:p>
          <a:p>
            <a:pPr eaLnBrk="1" hangingPunct="1">
              <a:defRPr/>
            </a:pPr>
            <a:r>
              <a:rPr lang="en-US" dirty="0" smtClean="0"/>
              <a:t>Avoid pairing all newbies</a:t>
            </a:r>
          </a:p>
          <a:p>
            <a:pPr lvl="1" eaLnBrk="1" hangingPunct="1">
              <a:defRPr/>
            </a:pPr>
            <a:r>
              <a:rPr lang="en-US" dirty="0" smtClean="0"/>
              <a:t>PP works best when at least one of the partners has paired before</a:t>
            </a:r>
          </a:p>
          <a:p>
            <a:pPr eaLnBrk="1" hangingPunct="1">
              <a:defRPr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9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014" y="87313"/>
            <a:ext cx="7891245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TDD:  Test Driven Development</a:t>
            </a:r>
            <a:br>
              <a:rPr lang="en-US" dirty="0" smtClean="0"/>
            </a:br>
            <a:r>
              <a:rPr lang="en-US" sz="2000" b="0" dirty="0" smtClean="0"/>
              <a:t>Dave </a:t>
            </a:r>
            <a:r>
              <a:rPr lang="en-US" sz="2000" b="0" dirty="0" err="1" smtClean="0"/>
              <a:t>Astels</a:t>
            </a:r>
            <a:r>
              <a:rPr lang="en-US" sz="2000" b="0" dirty="0" smtClean="0"/>
              <a:t>. Test Driven Development: A Practical Guide, Prentice Hall, 03.</a:t>
            </a:r>
            <a:r>
              <a:rPr lang="en-US" sz="3100" dirty="0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55" y="1447800"/>
            <a:ext cx="7909533" cy="49971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Maintain an exhaustive suite of </a:t>
            </a:r>
            <a:r>
              <a:rPr lang="en-US" sz="2800" i="1" dirty="0" smtClean="0">
                <a:solidFill>
                  <a:srgbClr val="0070C0"/>
                </a:solidFill>
              </a:rPr>
              <a:t>programmer tests</a:t>
            </a:r>
          </a:p>
          <a:p>
            <a:pPr eaLnBrk="1" hangingPunct="1">
              <a:defRPr/>
            </a:pPr>
            <a:r>
              <a:rPr lang="en-US" sz="2800" dirty="0" smtClean="0"/>
              <a:t>No code goes into production unless it has associated tests </a:t>
            </a:r>
          </a:p>
          <a:p>
            <a:pPr lvl="1" eaLnBrk="1" hangingPunct="1">
              <a:defRPr/>
            </a:pPr>
            <a:r>
              <a:rPr lang="en-US" sz="2400" dirty="0" smtClean="0"/>
              <a:t>Everything in the system has to be testable</a:t>
            </a:r>
          </a:p>
          <a:p>
            <a:pPr eaLnBrk="1" hangingPunct="1">
              <a:defRPr/>
            </a:pPr>
            <a:r>
              <a:rPr lang="en-US" sz="2800" dirty="0" smtClean="0"/>
              <a:t>Write the tests first </a:t>
            </a:r>
          </a:p>
          <a:p>
            <a:pPr lvl="1" eaLnBrk="1" hangingPunct="1">
              <a:defRPr/>
            </a:pPr>
            <a:r>
              <a:rPr lang="en-US" sz="2400" dirty="0" smtClean="0"/>
              <a:t>Write a bit of test, followed by </a:t>
            </a:r>
            <a:r>
              <a:rPr lang="en-US" sz="2400" i="1" dirty="0" smtClean="0"/>
              <a:t>just enough</a:t>
            </a:r>
            <a:r>
              <a:rPr lang="en-US" sz="2400" dirty="0" smtClean="0"/>
              <a:t> code to make the test pass, then a bit more test, a bit more code,…</a:t>
            </a:r>
          </a:p>
          <a:p>
            <a:pPr eaLnBrk="1" hangingPunct="1">
              <a:defRPr/>
            </a:pPr>
            <a:r>
              <a:rPr lang="en-US" sz="2800" dirty="0" smtClean="0"/>
              <a:t>The tests determine what code you need to write </a:t>
            </a:r>
          </a:p>
          <a:p>
            <a:pPr lvl="1" eaLnBrk="1" hangingPunct="1">
              <a:defRPr/>
            </a:pPr>
            <a:r>
              <a:rPr lang="en-US" sz="2400" dirty="0" smtClean="0"/>
              <a:t>Just enough code, no more</a:t>
            </a:r>
          </a:p>
          <a:p>
            <a:pPr lvl="1" eaLnBrk="1" hangingPunct="1">
              <a:defRPr/>
            </a:pPr>
            <a:r>
              <a:rPr lang="en-US" sz="2400" dirty="0" smtClean="0"/>
              <a:t>Do the simplest thing that could possibly work</a:t>
            </a:r>
          </a:p>
        </p:txBody>
      </p:sp>
    </p:spTree>
    <p:extLst>
      <p:ext uri="{BB962C8B-B14F-4D97-AF65-F5344CB8AC3E}">
        <p14:creationId xmlns:p14="http://schemas.microsoft.com/office/powerpoint/2010/main" val="12762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Test (Case)?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Input</a:t>
            </a:r>
          </a:p>
          <a:p>
            <a:pPr lvl="1"/>
            <a:r>
              <a:rPr lang="en-US" dirty="0" smtClean="0"/>
              <a:t>Inputs from standard devices/method calls</a:t>
            </a:r>
          </a:p>
          <a:p>
            <a:r>
              <a:rPr lang="en-US" dirty="0" smtClean="0"/>
              <a:t>Test Oracle </a:t>
            </a:r>
          </a:p>
          <a:p>
            <a:pPr lvl="1"/>
            <a:r>
              <a:rPr lang="en-US" dirty="0" smtClean="0"/>
              <a:t>Expected result and comparison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Example:  triangle type</a:t>
            </a:r>
          </a:p>
          <a:p>
            <a:pPr lvl="1"/>
            <a:r>
              <a:rPr lang="en-US" dirty="0" smtClean="0"/>
              <a:t>Inputs: 3,3,3; Expected result: </a:t>
            </a:r>
            <a:r>
              <a:rPr lang="es-ES_tradnl" dirty="0" err="1" smtClean="0"/>
              <a:t>equilateral</a:t>
            </a:r>
            <a:endParaRPr lang="es-ES_tradnl" dirty="0" smtClean="0"/>
          </a:p>
          <a:p>
            <a:pPr lvl="1"/>
            <a:r>
              <a:rPr lang="en-US" dirty="0" smtClean="0"/>
              <a:t>Inputs: 1,2,3; Expected result: invalid triangle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Test Case? – cont’d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execution: pass or fail</a:t>
            </a:r>
          </a:p>
          <a:p>
            <a:pPr lvl="1"/>
            <a:r>
              <a:rPr lang="en-US" dirty="0" smtClean="0"/>
              <a:t>Failure: either program or test has a problem </a:t>
            </a:r>
          </a:p>
          <a:p>
            <a:r>
              <a:rPr lang="en-US" dirty="0" smtClean="0"/>
              <a:t>Complex tests: </a:t>
            </a:r>
            <a:endParaRPr lang="en-US" dirty="0"/>
          </a:p>
          <a:p>
            <a:pPr lvl="1"/>
            <a:r>
              <a:rPr lang="en-US" dirty="0" smtClean="0"/>
              <a:t>Sequences </a:t>
            </a:r>
            <a:r>
              <a:rPr lang="en-US" dirty="0"/>
              <a:t>of test inputs/assertions</a:t>
            </a:r>
          </a:p>
          <a:p>
            <a:pPr lvl="1"/>
            <a:r>
              <a:rPr lang="en-US" dirty="0" smtClean="0"/>
              <a:t>Example: start engine, accelerate, brake,…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suite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dirty="0" smtClean="0"/>
              <a:t>tests or test suite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Frameworks: </a:t>
            </a:r>
            <a:r>
              <a:rPr lang="en-US" sz="4400" dirty="0" err="1" smtClean="0"/>
              <a:t>xUnit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for Java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for C#</a:t>
            </a:r>
          </a:p>
          <a:p>
            <a:r>
              <a:rPr lang="en-US" dirty="0" err="1" smtClean="0"/>
              <a:t>PhpUnit</a:t>
            </a:r>
            <a:r>
              <a:rPr lang="en-US" dirty="0" smtClean="0"/>
              <a:t> for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5330" y="54620"/>
            <a:ext cx="7458769" cy="1131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A Motivating 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Write a program (outline) to copy characters from the keyboard to the printer.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Make </a:t>
            </a:r>
            <a:r>
              <a:rPr lang="en-US" i="1" dirty="0" smtClean="0">
                <a:solidFill>
                  <a:srgbClr val="000090"/>
                </a:solidFill>
              </a:rPr>
              <a:t>Copy</a:t>
            </a:r>
            <a:r>
              <a:rPr lang="en-US" dirty="0" smtClean="0">
                <a:solidFill>
                  <a:srgbClr val="000090"/>
                </a:solidFill>
              </a:rPr>
              <a:t> be able to read from paper tape reader.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Customers want Copy to output to the paper tape punch.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Robert C. Martin, Agile Software Development: Principles, Patterns, and Practices, Pearson Education, </a:t>
            </a:r>
            <a:r>
              <a:rPr lang="en-US" sz="2400" dirty="0" err="1" smtClean="0">
                <a:solidFill>
                  <a:srgbClr val="000000"/>
                </a:solidFill>
              </a:rPr>
              <a:t>Inc</a:t>
            </a:r>
            <a:r>
              <a:rPr lang="en-US" sz="2400" dirty="0" smtClean="0">
                <a:solidFill>
                  <a:srgbClr val="000000"/>
                </a:solidFill>
              </a:rPr>
              <a:t>, 2003.</a:t>
            </a:r>
          </a:p>
        </p:txBody>
      </p:sp>
    </p:spTree>
    <p:extLst>
      <p:ext uri="{BB962C8B-B14F-4D97-AF65-F5344CB8AC3E}">
        <p14:creationId xmlns:p14="http://schemas.microsoft.com/office/powerpoint/2010/main" val="578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7846"/>
            <a:ext cx="7498080" cy="959347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Suite and Test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08133"/>
            <a:ext cx="7498080" cy="5171207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en-US" sz="2400" dirty="0">
                <a:solidFill>
                  <a:srgbClr val="000090"/>
                </a:solidFill>
              </a:rPr>
              <a:t>public class </a:t>
            </a:r>
            <a:r>
              <a:rPr lang="en-US" sz="2400" dirty="0" err="1">
                <a:solidFill>
                  <a:srgbClr val="000090"/>
                </a:solidFill>
              </a:rPr>
              <a:t>TestList</a:t>
            </a:r>
            <a:r>
              <a:rPr lang="en-US" sz="2400" dirty="0">
                <a:solidFill>
                  <a:srgbClr val="000090"/>
                </a:solidFill>
              </a:rPr>
              <a:t> extends </a:t>
            </a:r>
            <a:r>
              <a:rPr lang="en-US" sz="2400" dirty="0" err="1">
                <a:solidFill>
                  <a:srgbClr val="000090"/>
                </a:solidFill>
              </a:rPr>
              <a:t>TestCase</a:t>
            </a:r>
            <a:r>
              <a:rPr lang="en-US" sz="2400" dirty="0" smtClean="0">
                <a:solidFill>
                  <a:srgbClr val="000090"/>
                </a:solidFill>
              </a:rPr>
              <a:t>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/>
              <a:t>private </a:t>
            </a:r>
            <a:r>
              <a:rPr lang="en-US" sz="2400" dirty="0" err="1"/>
              <a:t>DatabaseChecker</a:t>
            </a:r>
            <a:r>
              <a:rPr lang="en-US" sz="2400" dirty="0"/>
              <a:t> </a:t>
            </a:r>
            <a:r>
              <a:rPr lang="en-US" sz="2400" dirty="0" err="1"/>
              <a:t>dbChecker</a:t>
            </a:r>
            <a:r>
              <a:rPr lang="en-US" sz="2400" dirty="0"/>
              <a:t> = null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charset="0"/>
              <a:buNone/>
            </a:pPr>
            <a:r>
              <a:rPr lang="en-US" sz="2400" dirty="0"/>
              <a:t>private Connection connection = null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2A6D7D"/>
                </a:solidFill>
              </a:rPr>
              <a:t>public void </a:t>
            </a:r>
            <a:r>
              <a:rPr lang="en-US" sz="2400" dirty="0" err="1">
                <a:solidFill>
                  <a:srgbClr val="2A6D7D"/>
                </a:solidFill>
              </a:rPr>
              <a:t>setUp</a:t>
            </a:r>
            <a:r>
              <a:rPr lang="en-US" sz="2400" dirty="0">
                <a:solidFill>
                  <a:srgbClr val="2A6D7D"/>
                </a:solidFill>
              </a:rPr>
              <a:t>() </a:t>
            </a:r>
            <a:r>
              <a:rPr lang="en-US" sz="2400" dirty="0" smtClean="0">
                <a:solidFill>
                  <a:srgbClr val="2A6D7D"/>
                </a:solidFill>
              </a:rPr>
              <a:t>{</a:t>
            </a:r>
            <a:endParaRPr lang="en-US" sz="2400" dirty="0">
              <a:solidFill>
                <a:srgbClr val="2A6D7D"/>
              </a:solidFill>
            </a:endParaRP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2A6D7D"/>
                </a:solidFill>
              </a:rPr>
              <a:t>Connection </a:t>
            </a:r>
            <a:r>
              <a:rPr lang="en-US" dirty="0" smtClean="0">
                <a:solidFill>
                  <a:srgbClr val="2A6D7D"/>
                </a:solidFill>
              </a:rPr>
              <a:t>con= </a:t>
            </a:r>
            <a:r>
              <a:rPr lang="en-US" sz="1800" dirty="0" err="1">
                <a:solidFill>
                  <a:srgbClr val="2A6D7D"/>
                </a:solidFill>
              </a:rPr>
              <a:t>DriverManager.getConnection</a:t>
            </a:r>
            <a:r>
              <a:rPr lang="en-US" sz="1800" dirty="0">
                <a:solidFill>
                  <a:srgbClr val="2A6D7D"/>
                </a:solidFill>
              </a:rPr>
              <a:t>(DB_NAME);</a:t>
            </a: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 err="1">
                <a:solidFill>
                  <a:srgbClr val="2A6D7D"/>
                </a:solidFill>
              </a:rPr>
              <a:t>dbChecker</a:t>
            </a:r>
            <a:r>
              <a:rPr lang="en-US" dirty="0">
                <a:solidFill>
                  <a:srgbClr val="2A6D7D"/>
                </a:solidFill>
              </a:rPr>
              <a:t> = new </a:t>
            </a:r>
            <a:r>
              <a:rPr lang="en-US" dirty="0" err="1">
                <a:solidFill>
                  <a:srgbClr val="2A6D7D"/>
                </a:solidFill>
              </a:rPr>
              <a:t>dataBaseChecker</a:t>
            </a:r>
            <a:r>
              <a:rPr lang="en-US" dirty="0">
                <a:solidFill>
                  <a:srgbClr val="2A6D7D"/>
                </a:solidFill>
              </a:rPr>
              <a:t>(</a:t>
            </a:r>
            <a:r>
              <a:rPr lang="en-US" dirty="0" smtClean="0">
                <a:solidFill>
                  <a:srgbClr val="2A6D7D"/>
                </a:solidFill>
              </a:rPr>
              <a:t>con)</a:t>
            </a:r>
            <a:r>
              <a:rPr lang="en-US" dirty="0">
                <a:solidFill>
                  <a:srgbClr val="2A6D7D"/>
                </a:solidFill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2A6D7D"/>
                </a:solidFill>
              </a:rPr>
              <a:t>}</a:t>
            </a:r>
            <a:endParaRPr lang="en-US" sz="2400" dirty="0">
              <a:solidFill>
                <a:srgbClr val="2A6D7D"/>
              </a:solidFill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public void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tearDown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() {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if (connection !=null)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connection.close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 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charset="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</a:t>
            </a:r>
            <a:r>
              <a:rPr lang="en-US" sz="2400" dirty="0" err="1" smtClean="0">
                <a:solidFill>
                  <a:srgbClr val="000090"/>
                </a:solidFill>
              </a:rPr>
              <a:t>testA</a:t>
            </a:r>
            <a:r>
              <a:rPr lang="en-US" sz="2400" dirty="0" smtClean="0">
                <a:solidFill>
                  <a:srgbClr val="000090"/>
                </a:solidFill>
              </a:rPr>
              <a:t>(){}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…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public void </a:t>
            </a:r>
            <a:r>
              <a:rPr lang="en-US" sz="2400" dirty="0" err="1" smtClean="0">
                <a:solidFill>
                  <a:srgbClr val="000090"/>
                </a:solidFill>
              </a:rPr>
              <a:t>testN</a:t>
            </a:r>
            <a:r>
              <a:rPr lang="en-US" sz="2400" dirty="0" smtClean="0">
                <a:solidFill>
                  <a:srgbClr val="000090"/>
                </a:solidFill>
              </a:rPr>
              <a:t>(){}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}</a:t>
            </a:r>
            <a:endParaRPr lang="en-US" sz="2400" dirty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E34F-5F43-4549-B9A9-1B85876CE157}" type="slidenum">
              <a:rPr lang="en-US"/>
              <a:pPr/>
              <a:t>31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050" y="209168"/>
            <a:ext cx="7498080" cy="1143000"/>
          </a:xfrm>
        </p:spPr>
        <p:txBody>
          <a:bodyPr/>
          <a:lstStyle/>
          <a:p>
            <a:r>
              <a:rPr lang="en-US" sz="3800" dirty="0" err="1"/>
              <a:t>JUnit</a:t>
            </a:r>
            <a:r>
              <a:rPr lang="en-US" sz="3800" dirty="0"/>
              <a:t> Test Case: </a:t>
            </a:r>
            <a:r>
              <a:rPr lang="en-US" sz="3800" dirty="0" err="1"/>
              <a:t>setUp</a:t>
            </a:r>
            <a:r>
              <a:rPr lang="en-US" sz="3800" dirty="0"/>
              <a:t> &amp; </a:t>
            </a:r>
            <a:r>
              <a:rPr lang="en-US" sz="3800" dirty="0" err="1"/>
              <a:t>tearDown</a:t>
            </a:r>
            <a:endParaRPr lang="en-US" sz="3800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460" y="1283214"/>
            <a:ext cx="7791740" cy="5022335"/>
          </a:xfrm>
        </p:spPr>
        <p:txBody>
          <a:bodyPr>
            <a:normAutofit/>
          </a:bodyPr>
          <a:lstStyle/>
          <a:p>
            <a:r>
              <a:rPr lang="en-US" dirty="0"/>
              <a:t>Multiple tests may share the same test objects </a:t>
            </a:r>
          </a:p>
          <a:p>
            <a:r>
              <a:rPr lang="en-US" dirty="0" err="1"/>
              <a:t>setUp</a:t>
            </a:r>
            <a:r>
              <a:rPr lang="en-US" dirty="0"/>
              <a:t>: shared test setup code </a:t>
            </a:r>
            <a:r>
              <a:rPr lang="en-US" sz="2400" dirty="0"/>
              <a:t>(runtime context)</a:t>
            </a:r>
          </a:p>
          <a:p>
            <a:pPr lvl="1"/>
            <a:r>
              <a:rPr lang="en-US" dirty="0"/>
              <a:t>Called before each test method</a:t>
            </a:r>
          </a:p>
          <a:p>
            <a:pPr lvl="1"/>
            <a:r>
              <a:rPr lang="en-US" dirty="0">
                <a:solidFill>
                  <a:srgbClr val="4B3E21"/>
                </a:solidFill>
              </a:rPr>
              <a:t>Make the local variables into instance variables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private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emptyList</a:t>
            </a:r>
            <a:r>
              <a:rPr lang="en-US" dirty="0">
                <a:solidFill>
                  <a:srgbClr val="000090"/>
                </a:solidFill>
              </a:rPr>
              <a:t>;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public void </a:t>
            </a:r>
            <a:r>
              <a:rPr lang="en-US" dirty="0" err="1">
                <a:solidFill>
                  <a:srgbClr val="000090"/>
                </a:solidFill>
              </a:rPr>
              <a:t>setUp</a:t>
            </a:r>
            <a:r>
              <a:rPr lang="en-US" dirty="0">
                <a:solidFill>
                  <a:srgbClr val="000090"/>
                </a:solidFill>
              </a:rPr>
              <a:t>() {</a:t>
            </a:r>
            <a:r>
              <a:rPr lang="en-US" dirty="0" err="1">
                <a:solidFill>
                  <a:srgbClr val="000090"/>
                </a:solidFill>
              </a:rPr>
              <a:t>emptyList</a:t>
            </a:r>
            <a:r>
              <a:rPr lang="en-US" dirty="0">
                <a:solidFill>
                  <a:srgbClr val="000090"/>
                </a:solidFill>
              </a:rPr>
              <a:t> = new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()}</a:t>
            </a:r>
          </a:p>
          <a:p>
            <a:r>
              <a:rPr lang="en-US" dirty="0" err="1"/>
              <a:t>tearDown</a:t>
            </a:r>
            <a:r>
              <a:rPr lang="en-US" dirty="0"/>
              <a:t>: clean up of the test fixture</a:t>
            </a:r>
          </a:p>
          <a:p>
            <a:pPr lvl="1"/>
            <a:r>
              <a:rPr lang="en-US" dirty="0"/>
              <a:t>Called after each test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986" y="65283"/>
            <a:ext cx="770470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Let the Compiler Tell You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500" y="1412875"/>
            <a:ext cx="7752500" cy="4987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What classes/methods you will need to add</a:t>
            </a:r>
          </a:p>
          <a:p>
            <a:pPr eaLnBrk="1" hangingPunct="1"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003399"/>
                </a:solidFill>
              </a:rPr>
              <a:t>working on a movie list class</a:t>
            </a:r>
          </a:p>
          <a:p>
            <a:pPr lvl="1" eaLnBrk="1" hangingPunct="1">
              <a:defRPr/>
            </a:pPr>
            <a:r>
              <a:rPr lang="en-US" dirty="0" smtClean="0"/>
              <a:t>Start with the behavior of an empty (simplest) list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public void </a:t>
            </a:r>
            <a:r>
              <a:rPr lang="en-US" sz="2800" dirty="0" err="1" smtClean="0">
                <a:solidFill>
                  <a:srgbClr val="003399"/>
                </a:solidFill>
              </a:rPr>
              <a:t>testEmptyList</a:t>
            </a:r>
            <a:r>
              <a:rPr lang="en-US" sz="2800" dirty="0" smtClean="0">
                <a:solidFill>
                  <a:srgbClr val="003399"/>
                </a:solidFill>
              </a:rPr>
              <a:t>(){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MovieList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emptyList</a:t>
            </a:r>
            <a:r>
              <a:rPr lang="en-US" sz="2800" dirty="0" smtClean="0">
                <a:solidFill>
                  <a:srgbClr val="003399"/>
                </a:solidFill>
              </a:rPr>
              <a:t> = new </a:t>
            </a:r>
            <a:r>
              <a:rPr lang="en-US" sz="2800" dirty="0" err="1" smtClean="0">
                <a:solidFill>
                  <a:srgbClr val="003399"/>
                </a:solidFill>
              </a:rPr>
              <a:t>MovieList</a:t>
            </a:r>
            <a:r>
              <a:rPr lang="en-US" sz="2800" dirty="0" smtClean="0">
                <a:solidFill>
                  <a:srgbClr val="003399"/>
                </a:solidFill>
              </a:rPr>
              <a:t>();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assertEquals</a:t>
            </a:r>
            <a:r>
              <a:rPr lang="en-US" sz="2800" dirty="0" smtClean="0">
                <a:solidFill>
                  <a:srgbClr val="003399"/>
                </a:solidFill>
              </a:rPr>
              <a:t>(“</a:t>
            </a:r>
            <a:r>
              <a:rPr lang="en-US" sz="2800" dirty="0" err="1" smtClean="0">
                <a:solidFill>
                  <a:srgbClr val="003399"/>
                </a:solidFill>
              </a:rPr>
              <a:t>Emptylist</a:t>
            </a:r>
            <a:r>
              <a:rPr lang="en-US" sz="2800" dirty="0" smtClean="0">
                <a:solidFill>
                  <a:srgbClr val="003399"/>
                </a:solidFill>
              </a:rPr>
              <a:t> should have size of 0”, 0, </a:t>
            </a:r>
            <a:r>
              <a:rPr lang="en-US" sz="2800" dirty="0" err="1" smtClean="0">
                <a:solidFill>
                  <a:srgbClr val="003399"/>
                </a:solidFill>
              </a:rPr>
              <a:t>emptyList.size</a:t>
            </a:r>
            <a:r>
              <a:rPr lang="en-US" sz="2800" dirty="0" smtClean="0">
                <a:solidFill>
                  <a:srgbClr val="003399"/>
                </a:solidFill>
              </a:rPr>
              <a:t>());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4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1326"/>
            <a:ext cx="7498080" cy="11430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the Compiler Tell </a:t>
            </a:r>
            <a:r>
              <a:rPr lang="en-US" dirty="0" smtClean="0"/>
              <a:t>You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Compiler: </a:t>
            </a:r>
            <a:r>
              <a:rPr lang="en-US" dirty="0" err="1"/>
              <a:t>MovieList</a:t>
            </a:r>
            <a:r>
              <a:rPr lang="en-US" dirty="0"/>
              <a:t> cannot be resolved or is not a type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</a:rPr>
              <a:t>public class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 { </a:t>
            </a:r>
            <a:r>
              <a:rPr lang="en-US" dirty="0" smtClean="0">
                <a:solidFill>
                  <a:srgbClr val="000090"/>
                </a:solidFill>
              </a:rPr>
              <a:t>}</a:t>
            </a:r>
          </a:p>
          <a:p>
            <a:pPr lvl="1"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/>
              <a:t>Compiler: size() is undefined for the type </a:t>
            </a:r>
            <a:r>
              <a:rPr lang="en-US" dirty="0" err="1"/>
              <a:t>MovieList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</a:rPr>
              <a:t>public </a:t>
            </a:r>
            <a:r>
              <a:rPr lang="en-US" dirty="0" err="1">
                <a:solidFill>
                  <a:srgbClr val="000090"/>
                </a:solidFill>
              </a:rPr>
              <a:t>int</a:t>
            </a:r>
            <a:r>
              <a:rPr lang="en-US" dirty="0">
                <a:solidFill>
                  <a:srgbClr val="000090"/>
                </a:solidFill>
              </a:rPr>
              <a:t> size() { return 0;}   // now it works!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79388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TDD: A Quick Example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811" y="1371600"/>
            <a:ext cx="7648989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 Movie class now needs to accept multiple ratings and give the average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90"/>
                </a:solidFill>
              </a:rPr>
              <a:t>e.g</a:t>
            </a:r>
            <a:r>
              <a:rPr lang="en-US" dirty="0">
                <a:solidFill>
                  <a:srgbClr val="000090"/>
                </a:solidFill>
              </a:rPr>
              <a:t>. 3 as in “3 stars out of 5</a:t>
            </a:r>
            <a:r>
              <a:rPr lang="en-US" dirty="0" smtClean="0">
                <a:solidFill>
                  <a:srgbClr val="000090"/>
                </a:solidFill>
              </a:rPr>
              <a:t>” 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Start by writing a test, and start the test by making an assertion to be true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public void </a:t>
            </a:r>
            <a:r>
              <a:rPr lang="en-US" dirty="0" err="1" smtClean="0">
                <a:solidFill>
                  <a:srgbClr val="000090"/>
                </a:solidFill>
              </a:rPr>
              <a:t>testRating</a:t>
            </a:r>
            <a:r>
              <a:rPr lang="en-US" dirty="0" smtClean="0">
                <a:solidFill>
                  <a:srgbClr val="000090"/>
                </a:solidFill>
              </a:rPr>
              <a:t>() {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  </a:t>
            </a:r>
            <a:r>
              <a:rPr lang="en-US" dirty="0" err="1" smtClean="0">
                <a:solidFill>
                  <a:srgbClr val="000090"/>
                </a:solidFill>
              </a:rPr>
              <a:t>assertEquals</a:t>
            </a:r>
            <a:r>
              <a:rPr lang="en-US" dirty="0" smtClean="0">
                <a:solidFill>
                  <a:srgbClr val="000090"/>
                </a:solidFill>
              </a:rPr>
              <a:t>(“Bad average rating.”, 4, 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                          </a:t>
            </a:r>
            <a:r>
              <a:rPr lang="en-US" dirty="0" err="1" smtClean="0">
                <a:solidFill>
                  <a:srgbClr val="000090"/>
                </a:solidFill>
              </a:rPr>
              <a:t>starWars.getAverageRating</a:t>
            </a:r>
            <a:r>
              <a:rPr lang="en-US" dirty="0" smtClean="0">
                <a:solidFill>
                  <a:srgbClr val="000090"/>
                </a:solidFill>
              </a:rPr>
              <a:t>());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8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TDD:  A Quick Example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Now need to set the stage for the assertion to be true. 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3399"/>
                </a:solidFill>
              </a:rPr>
              <a:t>public void </a:t>
            </a:r>
            <a:r>
              <a:rPr lang="en-US" dirty="0" err="1">
                <a:solidFill>
                  <a:srgbClr val="003399"/>
                </a:solidFill>
              </a:rPr>
              <a:t>testRating</a:t>
            </a:r>
            <a:r>
              <a:rPr lang="en-US" dirty="0">
                <a:solidFill>
                  <a:srgbClr val="003399"/>
                </a:solidFill>
              </a:rPr>
              <a:t>() {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sz="2800" dirty="0" err="1">
                <a:solidFill>
                  <a:srgbClr val="000090"/>
                </a:solidFill>
              </a:rPr>
              <a:t>starWars.addRating</a:t>
            </a:r>
            <a:r>
              <a:rPr lang="en-US" sz="2800" dirty="0">
                <a:solidFill>
                  <a:srgbClr val="000090"/>
                </a:solidFill>
              </a:rPr>
              <a:t>(3); </a:t>
            </a:r>
            <a:r>
              <a:rPr lang="en-US" sz="2800" dirty="0" err="1">
                <a:solidFill>
                  <a:srgbClr val="000090"/>
                </a:solidFill>
              </a:rPr>
              <a:t>starWars.addRating</a:t>
            </a:r>
            <a:r>
              <a:rPr lang="en-US" sz="2800" dirty="0">
                <a:solidFill>
                  <a:srgbClr val="000090"/>
                </a:solidFill>
              </a:rPr>
              <a:t>(5);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sz="2800" dirty="0" err="1">
                <a:solidFill>
                  <a:srgbClr val="003399"/>
                </a:solidFill>
              </a:rPr>
              <a:t>assertEquals</a:t>
            </a:r>
            <a:r>
              <a:rPr lang="en-US" sz="2800" dirty="0">
                <a:solidFill>
                  <a:srgbClr val="003399"/>
                </a:solidFill>
              </a:rPr>
              <a:t>(“Bad average rating.”, 4,   </a:t>
            </a:r>
            <a:r>
              <a:rPr lang="en-US" sz="2800" dirty="0" smtClean="0">
                <a:solidFill>
                  <a:srgbClr val="003399"/>
                </a:solidFill>
              </a:rPr>
              <a:t>                               </a:t>
            </a:r>
            <a:r>
              <a:rPr lang="en-US" sz="2800" dirty="0" err="1">
                <a:solidFill>
                  <a:srgbClr val="003399"/>
                </a:solidFill>
              </a:rPr>
              <a:t>starWars.getAverageRating</a:t>
            </a:r>
            <a:r>
              <a:rPr lang="en-US" sz="2800" dirty="0">
                <a:solidFill>
                  <a:srgbClr val="003399"/>
                </a:solidFill>
              </a:rPr>
              <a:t>());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3399"/>
                </a:solidFill>
              </a:rPr>
              <a:t>}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 A Quick Example - </a:t>
            </a:r>
            <a:r>
              <a:rPr lang="en-US" dirty="0" err="1" smtClean="0"/>
              <a:t>cont</a:t>
            </a:r>
            <a:endParaRPr lang="en-US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64" y="1371600"/>
            <a:ext cx="8152277" cy="486853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Create the Movie instance to work with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public void </a:t>
            </a:r>
            <a:r>
              <a:rPr lang="en-US" sz="2800" dirty="0" err="1" smtClean="0">
                <a:solidFill>
                  <a:srgbClr val="003399"/>
                </a:solidFill>
              </a:rPr>
              <a:t>testRating</a:t>
            </a:r>
            <a:r>
              <a:rPr lang="en-US" sz="2800" dirty="0" smtClean="0">
                <a:solidFill>
                  <a:srgbClr val="003399"/>
                </a:solidFill>
              </a:rPr>
              <a:t>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Movie </a:t>
            </a:r>
            <a:r>
              <a:rPr lang="en-US" sz="2800" dirty="0" err="1" smtClean="0">
                <a:solidFill>
                  <a:srgbClr val="0000FF"/>
                </a:solidFill>
              </a:rPr>
              <a:t>starWars</a:t>
            </a:r>
            <a:r>
              <a:rPr lang="en-US" sz="2800" dirty="0" smtClean="0">
                <a:solidFill>
                  <a:srgbClr val="0000FF"/>
                </a:solidFill>
              </a:rPr>
              <a:t> = new Movie(“Star Wars”);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starWars.addRating</a:t>
            </a:r>
            <a:r>
              <a:rPr lang="en-US" sz="2800" dirty="0" smtClean="0">
                <a:solidFill>
                  <a:srgbClr val="003399"/>
                </a:solidFill>
              </a:rPr>
              <a:t>(3); </a:t>
            </a:r>
            <a:r>
              <a:rPr lang="en-US" sz="2800" dirty="0" err="1" smtClean="0">
                <a:solidFill>
                  <a:srgbClr val="003399"/>
                </a:solidFill>
              </a:rPr>
              <a:t>starWars.addRating</a:t>
            </a:r>
            <a:r>
              <a:rPr lang="en-US" sz="2800" dirty="0" smtClean="0">
                <a:solidFill>
                  <a:srgbClr val="003399"/>
                </a:solidFill>
              </a:rPr>
              <a:t>(5);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assertEquals</a:t>
            </a:r>
            <a:r>
              <a:rPr lang="en-US" sz="2800" dirty="0" smtClean="0">
                <a:solidFill>
                  <a:srgbClr val="003399"/>
                </a:solidFill>
              </a:rPr>
              <a:t>(“Bad average rating.”, 4, </a:t>
            </a:r>
            <a:r>
              <a:rPr lang="en-US" sz="2800" dirty="0" err="1" smtClean="0">
                <a:solidFill>
                  <a:srgbClr val="003399"/>
                </a:solidFill>
              </a:rPr>
              <a:t>starWars.getAverageRating</a:t>
            </a:r>
            <a:r>
              <a:rPr lang="en-US" sz="2800" dirty="0" smtClean="0">
                <a:solidFill>
                  <a:srgbClr val="003399"/>
                </a:solidFill>
              </a:rPr>
              <a:t>()); }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dirty="0" smtClean="0"/>
              <a:t>Compiler complains: </a:t>
            </a:r>
            <a:r>
              <a:rPr lang="en-US" dirty="0" err="1" smtClean="0"/>
              <a:t>addRating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and </a:t>
            </a:r>
            <a:r>
              <a:rPr lang="en-US" dirty="0" err="1" smtClean="0"/>
              <a:t>getAverageRating</a:t>
            </a:r>
            <a:r>
              <a:rPr lang="en-US" dirty="0" smtClean="0"/>
              <a:t>() are undefined </a:t>
            </a:r>
            <a:endParaRPr lang="en-US" dirty="0" smtClean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 A Quick Example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To make it compile, add the </a:t>
            </a:r>
            <a:r>
              <a:rPr lang="en-US" dirty="0" smtClean="0"/>
              <a:t>following:</a:t>
            </a:r>
          </a:p>
          <a:p>
            <a:pPr lvl="2">
              <a:buNone/>
              <a:defRPr/>
            </a:pPr>
            <a:r>
              <a:rPr lang="en-US" sz="2800" dirty="0" smtClean="0">
                <a:solidFill>
                  <a:srgbClr val="000090"/>
                </a:solidFill>
              </a:rPr>
              <a:t>public void </a:t>
            </a:r>
            <a:r>
              <a:rPr lang="en-US" sz="2800" dirty="0" err="1" smtClean="0">
                <a:solidFill>
                  <a:srgbClr val="000090"/>
                </a:solidFill>
              </a:rPr>
              <a:t>addRating</a:t>
            </a:r>
            <a:r>
              <a:rPr lang="en-US" sz="2800" dirty="0" smtClean="0">
                <a:solidFill>
                  <a:srgbClr val="000090"/>
                </a:solidFill>
              </a:rPr>
              <a:t>(</a:t>
            </a:r>
            <a:r>
              <a:rPr lang="en-US" sz="2800" dirty="0" err="1" smtClean="0">
                <a:solidFill>
                  <a:srgbClr val="000090"/>
                </a:solidFill>
              </a:rPr>
              <a:t>int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</a:rPr>
              <a:t>newRating</a:t>
            </a:r>
            <a:r>
              <a:rPr lang="en-US" sz="2800" dirty="0" smtClean="0">
                <a:solidFill>
                  <a:srgbClr val="000090"/>
                </a:solidFill>
              </a:rPr>
              <a:t>) {}</a:t>
            </a:r>
          </a:p>
          <a:p>
            <a:pPr lvl="2">
              <a:buNone/>
              <a:defRPr/>
            </a:pPr>
            <a:r>
              <a:rPr lang="en-US" sz="2800" dirty="0" smtClean="0">
                <a:solidFill>
                  <a:srgbClr val="000090"/>
                </a:solidFill>
              </a:rPr>
              <a:t>public </a:t>
            </a:r>
            <a:r>
              <a:rPr lang="en-US" sz="2800" dirty="0" err="1">
                <a:solidFill>
                  <a:srgbClr val="000090"/>
                </a:solidFill>
              </a:rPr>
              <a:t>int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800" dirty="0" err="1">
                <a:solidFill>
                  <a:srgbClr val="000090"/>
                </a:solidFill>
              </a:rPr>
              <a:t>getAverageRating</a:t>
            </a:r>
            <a:r>
              <a:rPr lang="en-US" sz="2800" dirty="0">
                <a:solidFill>
                  <a:srgbClr val="000090"/>
                </a:solidFill>
              </a:rPr>
              <a:t>() {return 0;}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Result</a:t>
            </a:r>
            <a:r>
              <a:rPr lang="en-US" dirty="0"/>
              <a:t>: </a:t>
            </a:r>
            <a:r>
              <a:rPr lang="en-US" dirty="0">
                <a:solidFill>
                  <a:srgbClr val="993300"/>
                </a:solidFill>
              </a:rPr>
              <a:t>Bad average rating. Expected: &lt;4&gt; but was: &lt;0&gt;</a:t>
            </a:r>
          </a:p>
          <a:p>
            <a:pPr>
              <a:defRPr/>
            </a:pPr>
            <a:r>
              <a:rPr lang="en-US" dirty="0"/>
              <a:t>The test </a:t>
            </a:r>
            <a:r>
              <a:rPr lang="en-US" dirty="0" smtClean="0"/>
              <a:t>fails</a:t>
            </a:r>
            <a:endParaRPr lang="en-US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61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6792"/>
            <a:ext cx="749808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A Quick Example - </a:t>
            </a:r>
            <a:r>
              <a:rPr lang="en-US" dirty="0" err="1" smtClean="0"/>
              <a:t>cont</a:t>
            </a:r>
            <a:endParaRPr lang="en-US" dirty="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708" y="1295400"/>
            <a:ext cx="7526091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To make the test pass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 err="1" smtClean="0">
                <a:solidFill>
                  <a:srgbClr val="003399"/>
                </a:solidFill>
              </a:rPr>
              <a:t>int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 err="1" smtClean="0">
                <a:solidFill>
                  <a:srgbClr val="003399"/>
                </a:solidFill>
              </a:rPr>
              <a:t>getAverageRating</a:t>
            </a:r>
            <a:r>
              <a:rPr lang="en-US" dirty="0" smtClean="0">
                <a:solidFill>
                  <a:srgbClr val="003399"/>
                </a:solidFill>
              </a:rPr>
              <a:t>() {return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  <a:endParaRPr lang="en-US" dirty="0" smtClean="0">
              <a:solidFill>
                <a:srgbClr val="00FF00"/>
              </a:solidFill>
            </a:endParaRPr>
          </a:p>
          <a:p>
            <a:pPr lvl="2" eaLnBrk="1" hangingPunct="1">
              <a:buFont typeface="Lucida Sans Unicode" charset="0"/>
              <a:buNone/>
              <a:defRPr/>
            </a:pPr>
            <a:endParaRPr lang="en-US" dirty="0" smtClean="0">
              <a:solidFill>
                <a:srgbClr val="00FF00"/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Refactor to remove the duplication</a:t>
            </a:r>
          </a:p>
          <a:p>
            <a:pPr lvl="1" eaLnBrk="1" hangingPunct="1">
              <a:defRPr/>
            </a:pPr>
            <a:r>
              <a:rPr lang="en-US" sz="2400" dirty="0" smtClean="0"/>
              <a:t>Look for constant – 4; how did we do that?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 err="1" smtClean="0">
                <a:solidFill>
                  <a:srgbClr val="003399"/>
                </a:solidFill>
              </a:rPr>
              <a:t>int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 err="1" smtClean="0">
                <a:solidFill>
                  <a:srgbClr val="003399"/>
                </a:solidFill>
              </a:rPr>
              <a:t>getAverageRating</a:t>
            </a:r>
            <a:r>
              <a:rPr lang="en-US" dirty="0" smtClean="0">
                <a:solidFill>
                  <a:srgbClr val="003399"/>
                </a:solidFill>
              </a:rPr>
              <a:t>() {return (</a:t>
            </a:r>
            <a:r>
              <a:rPr lang="en-US" dirty="0" smtClean="0">
                <a:solidFill>
                  <a:srgbClr val="0000FF"/>
                </a:solidFill>
              </a:rPr>
              <a:t>3+5)/2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  <a:endParaRPr lang="en-US" dirty="0" smtClean="0">
              <a:solidFill>
                <a:srgbClr val="00FF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/>
              <a:t>3 and 5 are duplicate with </a:t>
            </a:r>
            <a:r>
              <a:rPr lang="en-US" sz="2400" dirty="0" err="1" smtClean="0"/>
              <a:t>addRating’s</a:t>
            </a:r>
            <a:r>
              <a:rPr lang="en-US" sz="2400" dirty="0" smtClean="0"/>
              <a:t> arguments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private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totalRating</a:t>
            </a:r>
            <a:r>
              <a:rPr lang="en-US" dirty="0" smtClean="0">
                <a:solidFill>
                  <a:srgbClr val="0000FF"/>
                </a:solidFill>
              </a:rPr>
              <a:t> = 0;		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33CC"/>
                </a:solidFill>
              </a:rPr>
              <a:t>public void </a:t>
            </a:r>
            <a:r>
              <a:rPr lang="en-US" dirty="0" err="1" smtClean="0">
                <a:solidFill>
                  <a:srgbClr val="0033CC"/>
                </a:solidFill>
              </a:rPr>
              <a:t>addRating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newRating</a:t>
            </a:r>
            <a:r>
              <a:rPr lang="en-US" dirty="0" smtClean="0">
                <a:solidFill>
                  <a:srgbClr val="0033CC"/>
                </a:solidFill>
              </a:rPr>
              <a:t>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</a:rPr>
              <a:t>totalRating</a:t>
            </a:r>
            <a:r>
              <a:rPr lang="en-US" sz="2400" dirty="0" smtClean="0">
                <a:solidFill>
                  <a:srgbClr val="0000FF"/>
                </a:solidFill>
              </a:rPr>
              <a:t> += </a:t>
            </a:r>
            <a:r>
              <a:rPr lang="en-US" sz="2400" dirty="0" err="1" smtClean="0">
                <a:solidFill>
                  <a:srgbClr val="0000FF"/>
                </a:solidFill>
              </a:rPr>
              <a:t>newRating</a:t>
            </a:r>
            <a:r>
              <a:rPr lang="en-US" sz="2400" dirty="0" smtClean="0">
                <a:solidFill>
                  <a:srgbClr val="0000FF"/>
                </a:solidFill>
              </a:rPr>
              <a:t>; </a:t>
            </a:r>
            <a:r>
              <a:rPr lang="en-US" sz="2400" dirty="0" smtClean="0">
                <a:solidFill>
                  <a:srgbClr val="0033CC"/>
                </a:solidFill>
              </a:rPr>
              <a:t>}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33CC"/>
                </a:solidFill>
              </a:rPr>
              <a:t>public 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getAverageRating</a:t>
            </a:r>
            <a:r>
              <a:rPr lang="en-US" dirty="0" smtClean="0">
                <a:solidFill>
                  <a:srgbClr val="0033CC"/>
                </a:solidFill>
              </a:rPr>
              <a:t>() {return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/2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6573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TDD: A Quick Example - cont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Refactor again</a:t>
            </a:r>
          </a:p>
          <a:p>
            <a:pPr lvl="1" eaLnBrk="1" hangingPunct="1">
              <a:defRPr/>
            </a:pPr>
            <a:r>
              <a:rPr lang="en-US" dirty="0" smtClean="0"/>
              <a:t>2: # of ratings added, or times </a:t>
            </a:r>
            <a:r>
              <a:rPr lang="en-US" dirty="0" err="1" smtClean="0"/>
              <a:t>addRating</a:t>
            </a:r>
            <a:r>
              <a:rPr lang="en-US" dirty="0" smtClean="0"/>
              <a:t> called</a:t>
            </a:r>
          </a:p>
          <a:p>
            <a:pPr lvl="1" eaLnBrk="1" hangingPunct="1">
              <a:defRPr/>
            </a:pPr>
            <a:r>
              <a:rPr lang="en-US" dirty="0" smtClean="0"/>
              <a:t>Need to keep track the numbers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private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numberOfRatings</a:t>
            </a:r>
            <a:r>
              <a:rPr lang="en-US" sz="2000" dirty="0" smtClean="0">
                <a:solidFill>
                  <a:srgbClr val="0000FF"/>
                </a:solidFill>
              </a:rPr>
              <a:t> = 0;      </a:t>
            </a:r>
            <a:r>
              <a:rPr lang="en-US" sz="2000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33CC"/>
                </a:solidFill>
              </a:rPr>
              <a:t>public void </a:t>
            </a:r>
            <a:r>
              <a:rPr lang="en-US" sz="2000" dirty="0" err="1" smtClean="0">
                <a:solidFill>
                  <a:srgbClr val="0033CC"/>
                </a:solidFill>
              </a:rPr>
              <a:t>addRating</a:t>
            </a:r>
            <a:r>
              <a:rPr lang="en-US" sz="2000" dirty="0" smtClean="0">
                <a:solidFill>
                  <a:srgbClr val="0033CC"/>
                </a:solidFill>
              </a:rPr>
              <a:t>(</a:t>
            </a:r>
            <a:r>
              <a:rPr lang="en-US" sz="2000" dirty="0" err="1" smtClean="0">
                <a:solidFill>
                  <a:srgbClr val="0033CC"/>
                </a:solidFill>
              </a:rPr>
              <a:t>int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newRating</a:t>
            </a:r>
            <a:r>
              <a:rPr lang="en-US" sz="2000" dirty="0" smtClean="0">
                <a:solidFill>
                  <a:srgbClr val="0033CC"/>
                </a:solidFill>
              </a:rPr>
              <a:t>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err="1" smtClean="0">
                <a:solidFill>
                  <a:srgbClr val="0033CC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 += </a:t>
            </a:r>
            <a:r>
              <a:rPr lang="en-US" dirty="0" err="1" smtClean="0">
                <a:solidFill>
                  <a:srgbClr val="0033CC"/>
                </a:solidFill>
              </a:rPr>
              <a:t>newRating</a:t>
            </a:r>
            <a:r>
              <a:rPr lang="en-US" dirty="0" smtClean="0">
                <a:solidFill>
                  <a:srgbClr val="0033CC"/>
                </a:solidFill>
              </a:rPr>
              <a:t>; 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numberOfRatings</a:t>
            </a:r>
            <a:r>
              <a:rPr lang="en-US" dirty="0" smtClean="0">
                <a:solidFill>
                  <a:srgbClr val="0000FF"/>
                </a:solidFill>
              </a:rPr>
              <a:t>++;}		  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33CC"/>
                </a:solidFill>
              </a:rPr>
              <a:t>public </a:t>
            </a:r>
            <a:r>
              <a:rPr lang="en-US" sz="2000" dirty="0" err="1" smtClean="0">
                <a:solidFill>
                  <a:srgbClr val="0033CC"/>
                </a:solidFill>
              </a:rPr>
              <a:t>int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getAverageRating</a:t>
            </a:r>
            <a:r>
              <a:rPr lang="en-US" sz="2000" dirty="0" smtClean="0">
                <a:solidFill>
                  <a:srgbClr val="0033CC"/>
                </a:solidFill>
              </a:rPr>
              <a:t>()</a:t>
            </a:r>
            <a:r>
              <a:rPr lang="en-US" sz="2000" dirty="0" smtClean="0">
                <a:solidFill>
                  <a:srgbClr val="0000FF"/>
                </a:solidFill>
              </a:rPr>
              <a:t>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CC"/>
                </a:solidFill>
              </a:rPr>
              <a:t>return </a:t>
            </a:r>
            <a:r>
              <a:rPr lang="en-US" dirty="0" err="1" smtClean="0">
                <a:solidFill>
                  <a:srgbClr val="0033CC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numberOfRatings</a:t>
            </a:r>
            <a:r>
              <a:rPr lang="en-US" dirty="0" smtClean="0">
                <a:solidFill>
                  <a:srgbClr val="003399"/>
                </a:solidFill>
              </a:rPr>
              <a:t>;}  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eaLnBrk="1" hangingPunct="1">
              <a:defRPr/>
            </a:pPr>
            <a:r>
              <a:rPr lang="en-US" sz="2400" dirty="0" smtClean="0"/>
              <a:t>To reinforce confidence, add more </a:t>
            </a:r>
            <a:r>
              <a:rPr lang="en-US" sz="2400" dirty="0" err="1" smtClean="0"/>
              <a:t>addRating</a:t>
            </a:r>
            <a:r>
              <a:rPr lang="en-US" sz="2400" dirty="0" smtClean="0"/>
              <a:t>() calls, and check against the expected average</a:t>
            </a:r>
          </a:p>
        </p:txBody>
      </p:sp>
    </p:spTree>
    <p:extLst>
      <p:ext uri="{BB962C8B-B14F-4D97-AF65-F5344CB8AC3E}">
        <p14:creationId xmlns:p14="http://schemas.microsoft.com/office/powerpoint/2010/main" val="6980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63513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119746" y="1371600"/>
            <a:ext cx="86165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Lucida Sans Unicode" charset="0"/>
                <a:cs typeface="Lucida Sans Unicode" charset="0"/>
              </a:rPr>
              <a:t>Initial requirements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Copy characters from the keyboard to the printer. </a:t>
            </a:r>
          </a:p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Lucida Sans Unicode" charset="0"/>
                <a:cs typeface="Lucida Sans Unicode" charset="0"/>
              </a:rPr>
              <a:t>Initial design/implementation </a:t>
            </a:r>
            <a:endParaRPr lang="en-US" sz="2400" dirty="0">
              <a:solidFill>
                <a:srgbClr val="000099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107630" y="3098800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237680" y="4603750"/>
            <a:ext cx="1309688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KeyBoard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945830" y="4572000"/>
            <a:ext cx="144780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Write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Printer</a:t>
            </a: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717230" y="3505200"/>
            <a:ext cx="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187903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1879030" y="3886200"/>
            <a:ext cx="0" cy="733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631630" y="3886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4572000" y="3124200"/>
            <a:ext cx="434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void copy() {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int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c;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while ((c=</a:t>
            </a: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RdKbd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()!=EOF)</a:t>
            </a:r>
          </a:p>
          <a:p>
            <a:pPr marL="1143000" lvl="2" indent="-228600" defTabSz="457200" eaLnBrk="1" hangingPunct="1">
              <a:spcBef>
                <a:spcPts val="55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WrtPrt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(c); </a:t>
            </a:r>
          </a:p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}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12713" y="5707075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400" dirty="0">
                <a:solidFill>
                  <a:srgbClr val="990099"/>
                </a:solidFill>
                <a:latin typeface="Lucida Sans Unicode" charset="0"/>
                <a:cs typeface="Lucida Sans Unicode" charset="0"/>
              </a:rPr>
              <a:t>Everything is fine: simple and elegant!</a:t>
            </a:r>
          </a:p>
        </p:txBody>
      </p:sp>
    </p:spTree>
    <p:extLst>
      <p:ext uri="{BB962C8B-B14F-4D97-AF65-F5344CB8AC3E}">
        <p14:creationId xmlns:p14="http://schemas.microsoft.com/office/powerpoint/2010/main" val="21865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TDD: Test Creation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Sequential actions in tests: </a:t>
            </a:r>
            <a:endParaRPr lang="en-US" dirty="0"/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Set up preconditions</a:t>
            </a:r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Exercise functionality being tested</a:t>
            </a:r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Best </a:t>
            </a:r>
            <a:r>
              <a:rPr lang="en-US" dirty="0" smtClean="0"/>
              <a:t>practice for test creation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Write the tests in the opposite </a:t>
            </a:r>
            <a:r>
              <a:rPr lang="en-US" dirty="0" smtClean="0"/>
              <a:t>order: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3-2-1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Smaller, more focused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196" y="163513"/>
            <a:ext cx="7294904" cy="11318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Refactoring</a:t>
            </a:r>
            <a:endParaRPr lang="en-US" sz="3200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296" y="1447800"/>
            <a:ext cx="7417803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Make a change to the internal structure of software to make it </a:t>
            </a:r>
            <a:r>
              <a:rPr lang="en-US" dirty="0" smtClean="0">
                <a:solidFill>
                  <a:srgbClr val="0070C0"/>
                </a:solidFill>
              </a:rPr>
              <a:t>easier to </a:t>
            </a:r>
            <a:r>
              <a:rPr lang="en-US" i="1" dirty="0" smtClean="0">
                <a:solidFill>
                  <a:srgbClr val="0070C0"/>
                </a:solidFill>
              </a:rPr>
              <a:t>understand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cheaper to </a:t>
            </a:r>
            <a:r>
              <a:rPr lang="en-US" i="1" dirty="0" smtClean="0">
                <a:solidFill>
                  <a:srgbClr val="0070C0"/>
                </a:solidFill>
              </a:rPr>
              <a:t>modify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without changing its observable behavior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Martin Fowler et al. Refactoring: Improving the Design of Existing Code. Addison-Wesley, 1999.</a:t>
            </a:r>
          </a:p>
        </p:txBody>
      </p:sp>
    </p:spTree>
    <p:extLst>
      <p:ext uri="{BB962C8B-B14F-4D97-AF65-F5344CB8AC3E}">
        <p14:creationId xmlns:p14="http://schemas.microsoft.com/office/powerpoint/2010/main" val="3152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CB69-5640-48CD-B89C-63ACDA96778A}" type="slidenum">
              <a:rPr lang="en-US"/>
              <a:pPr/>
              <a:t>42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</a:t>
            </a:r>
            <a:r>
              <a:rPr lang="en-US" sz="4400" dirty="0" smtClean="0"/>
              <a:t>Refactor</a:t>
            </a:r>
            <a:r>
              <a:rPr lang="en-US" sz="4400" dirty="0"/>
              <a:t>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625" y="1447799"/>
            <a:ext cx="7561779" cy="51276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Improve the design of software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Otherwise the design will decay</a:t>
            </a:r>
          </a:p>
          <a:p>
            <a:pPr>
              <a:lnSpc>
                <a:spcPct val="90000"/>
              </a:lnSpc>
            </a:pPr>
            <a:r>
              <a:rPr lang="en-US" dirty="0"/>
              <a:t>Make software easier to understand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you try to get the program work, you are probably not thinking about the future developer</a:t>
            </a:r>
          </a:p>
          <a:p>
            <a:pPr>
              <a:lnSpc>
                <a:spcPct val="90000"/>
              </a:lnSpc>
            </a:pPr>
            <a:r>
              <a:rPr lang="en-US" dirty="0"/>
              <a:t>Help find bugs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refactor, work deeply on understanding what the code does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 am not a great programmer; I am just a good programmer with great habits” – Ken Beck</a:t>
            </a:r>
          </a:p>
          <a:p>
            <a:pPr>
              <a:lnSpc>
                <a:spcPct val="90000"/>
              </a:lnSpc>
            </a:pPr>
            <a:r>
              <a:rPr lang="en-US" dirty="0"/>
              <a:t>Help program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design eventually slows things down</a:t>
            </a:r>
          </a:p>
        </p:txBody>
      </p:sp>
    </p:spTree>
    <p:extLst>
      <p:ext uri="{BB962C8B-B14F-4D97-AF65-F5344CB8AC3E}">
        <p14:creationId xmlns:p14="http://schemas.microsoft.com/office/powerpoint/2010/main" val="38919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3615-5650-4D7F-9369-F0022687BEC2}" type="slidenum">
              <a:rPr lang="en-US"/>
              <a:pPr/>
              <a:t>43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To Refactor?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899" y="1447800"/>
            <a:ext cx="7700789" cy="4800600"/>
          </a:xfrm>
        </p:spPr>
        <p:txBody>
          <a:bodyPr>
            <a:normAutofit/>
          </a:bodyPr>
          <a:lstStyle/>
          <a:p>
            <a:r>
              <a:rPr lang="en-US" sz="2800" dirty="0"/>
              <a:t>When we detect </a:t>
            </a:r>
            <a:r>
              <a:rPr lang="en-US" sz="2800" dirty="0">
                <a:solidFill>
                  <a:srgbClr val="FF0000"/>
                </a:solidFill>
              </a:rPr>
              <a:t>code smells</a:t>
            </a:r>
            <a:r>
              <a:rPr lang="en-US" sz="2800" dirty="0"/>
              <a:t> </a:t>
            </a: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Characteristics </a:t>
            </a:r>
            <a:r>
              <a:rPr lang="en-US" dirty="0"/>
              <a:t>of code that indicate less than acceptable </a:t>
            </a:r>
            <a:r>
              <a:rPr lang="en-US" dirty="0" smtClean="0"/>
              <a:t>quality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r>
              <a:rPr lang="en-US" sz="2800" dirty="0" smtClean="0"/>
              <a:t>When </a:t>
            </a:r>
            <a:r>
              <a:rPr lang="en-US" sz="2800" dirty="0"/>
              <a:t>there is </a:t>
            </a:r>
            <a:r>
              <a:rPr lang="en-US" sz="2800" dirty="0" smtClean="0">
                <a:solidFill>
                  <a:srgbClr val="FF0000"/>
                </a:solidFill>
              </a:rPr>
              <a:t>duplication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When we perceive that the code and/or its </a:t>
            </a:r>
            <a:r>
              <a:rPr lang="en-US" sz="2800" dirty="0">
                <a:solidFill>
                  <a:srgbClr val="FF0000"/>
                </a:solidFill>
              </a:rPr>
              <a:t>intent is not clear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it more </a:t>
            </a:r>
            <a:r>
              <a:rPr lang="en-US" dirty="0" smtClean="0"/>
              <a:t>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5079-E1C9-419F-AAA2-98107424BA9D}" type="slidenum">
              <a:rPr lang="en-US"/>
              <a:pPr/>
              <a:t>44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To Refactor?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980" y="1447800"/>
            <a:ext cx="790986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 Roberts: The Rule of Three</a:t>
            </a:r>
          </a:p>
          <a:p>
            <a:pPr lvl="1"/>
            <a:r>
              <a:rPr lang="en-US" dirty="0"/>
              <a:t>The first time you do something, just do it;</a:t>
            </a:r>
          </a:p>
          <a:p>
            <a:pPr lvl="1"/>
            <a:r>
              <a:rPr lang="en-US" dirty="0"/>
              <a:t>The second time you do </a:t>
            </a:r>
            <a:r>
              <a:rPr lang="en-US" dirty="0" err="1"/>
              <a:t>sth</a:t>
            </a:r>
            <a:r>
              <a:rPr lang="en-US" dirty="0"/>
              <a:t> similar, wince at the duplication, and do the duplicate thing anyway</a:t>
            </a:r>
          </a:p>
          <a:p>
            <a:pPr lvl="1"/>
            <a:r>
              <a:rPr lang="en-US" dirty="0"/>
              <a:t>The third time you do something similar, you refactor</a:t>
            </a:r>
          </a:p>
          <a:p>
            <a:r>
              <a:rPr lang="en-US" dirty="0"/>
              <a:t>Fowler’s recommendations</a:t>
            </a:r>
          </a:p>
          <a:p>
            <a:pPr lvl="1"/>
            <a:r>
              <a:rPr lang="en-US" dirty="0"/>
              <a:t>Refactor when you add function</a:t>
            </a:r>
          </a:p>
          <a:p>
            <a:pPr lvl="1"/>
            <a:r>
              <a:rPr lang="en-US" dirty="0"/>
              <a:t>Refactor when you need to fix a bug</a:t>
            </a:r>
          </a:p>
          <a:p>
            <a:pPr lvl="1"/>
            <a:r>
              <a:rPr lang="en-US" dirty="0"/>
              <a:t>Refactor as you do a 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3362-488A-4061-94FC-306FA46ED1F5}" type="slidenum">
              <a:rPr lang="en-US"/>
              <a:pPr/>
              <a:t>45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Ex#1- Code Smell: Comments</a:t>
            </a:r>
            <a:endParaRPr lang="en-US" sz="3800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092" y="1417638"/>
            <a:ext cx="7371708" cy="50593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void </a:t>
            </a:r>
            <a:r>
              <a:rPr lang="en-US" sz="2000" dirty="0" err="1">
                <a:solidFill>
                  <a:srgbClr val="003399"/>
                </a:solidFill>
              </a:rPr>
              <a:t>init</a:t>
            </a:r>
            <a:r>
              <a:rPr lang="en-US" sz="2000" dirty="0">
                <a:solidFill>
                  <a:srgbClr val="003399"/>
                </a:solidFill>
              </a:rPr>
              <a:t>() { </a:t>
            </a:r>
            <a:r>
              <a:rPr lang="en-US" sz="2000" dirty="0">
                <a:solidFill>
                  <a:srgbClr val="993300"/>
                </a:solidFill>
              </a:rPr>
              <a:t>// Smell example: comments/long method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chemeClr val="hlink"/>
                </a:solidFill>
              </a:rPr>
              <a:t>// set the layout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setLayout</a:t>
            </a:r>
            <a:r>
              <a:rPr lang="en-US" sz="2000" dirty="0">
                <a:solidFill>
                  <a:srgbClr val="003399"/>
                </a:solidFill>
              </a:rPr>
              <a:t>(new </a:t>
            </a:r>
            <a:r>
              <a:rPr lang="en-US" sz="2000" dirty="0" err="1">
                <a:solidFill>
                  <a:srgbClr val="003399"/>
                </a:solidFill>
              </a:rPr>
              <a:t>FlowLayout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chemeClr val="hlink"/>
                </a:solidFill>
              </a:rPr>
              <a:t>// create the 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JList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myEditor.getMovies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JScrollPane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scoller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JScrollPane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// create the field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movieField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JTextField</a:t>
            </a:r>
            <a:r>
              <a:rPr lang="en-US" sz="2000" dirty="0">
                <a:solidFill>
                  <a:srgbClr val="003399"/>
                </a:solidFill>
              </a:rPr>
              <a:t>(16);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().add(</a:t>
            </a:r>
            <a:r>
              <a:rPr lang="en-US" sz="2000" dirty="0" err="1">
                <a:solidFill>
                  <a:srgbClr val="003399"/>
                </a:solidFill>
              </a:rPr>
              <a:t>movieField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// create the add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addButton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JButton</a:t>
            </a:r>
            <a:r>
              <a:rPr lang="en-US" sz="2000" dirty="0">
                <a:solidFill>
                  <a:srgbClr val="003399"/>
                </a:solidFill>
              </a:rPr>
              <a:t>(“Add”);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addButton.addActionListener</a:t>
            </a:r>
            <a:r>
              <a:rPr lang="en-US" sz="2000" dirty="0">
                <a:solidFill>
                  <a:srgbClr val="003399"/>
                </a:solidFill>
              </a:rPr>
              <a:t>(new </a:t>
            </a:r>
            <a:r>
              <a:rPr lang="en-US" sz="2000" dirty="0" err="1">
                <a:solidFill>
                  <a:srgbClr val="003399"/>
                </a:solidFill>
              </a:rPr>
              <a:t>ActionListener</a:t>
            </a:r>
            <a:r>
              <a:rPr lang="en-US" sz="2000" dirty="0">
                <a:solidFill>
                  <a:srgbClr val="003399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public void </a:t>
            </a:r>
            <a:r>
              <a:rPr lang="en-US" sz="2000" dirty="0" err="1">
                <a:solidFill>
                  <a:srgbClr val="003399"/>
                </a:solidFill>
              </a:rPr>
              <a:t>actionPerformed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ActionEvent</a:t>
            </a:r>
            <a:r>
              <a:rPr lang="en-US" sz="2000" dirty="0">
                <a:solidFill>
                  <a:srgbClr val="003399"/>
                </a:solidFill>
              </a:rPr>
              <a:t> 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myEditor.add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movieField.getText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movieList.setListData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myEditor.getMovies</a:t>
            </a:r>
            <a:r>
              <a:rPr lang="en-US" sz="2000" dirty="0">
                <a:solidFill>
                  <a:srgbClr val="003399"/>
                </a:solidFill>
              </a:rPr>
              <a:t>());}   });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().add(</a:t>
            </a:r>
            <a:r>
              <a:rPr lang="en-US" sz="2000" dirty="0" err="1">
                <a:solidFill>
                  <a:srgbClr val="003399"/>
                </a:solidFill>
              </a:rPr>
              <a:t>addButton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3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E026-7D75-4ADE-8BE8-244A618EF0FC}" type="slidenum">
              <a:rPr lang="en-US"/>
              <a:pPr/>
              <a:t>46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Ex#1- Refactoring: </a:t>
            </a:r>
            <a:r>
              <a:rPr lang="en-US" sz="3800" dirty="0"/>
              <a:t>Extract Method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>
                <a:solidFill>
                  <a:srgbClr val="003399"/>
                </a:solidFill>
              </a:rPr>
              <a:t>void </a:t>
            </a:r>
            <a:r>
              <a:rPr lang="en-US" dirty="0" err="1">
                <a:solidFill>
                  <a:srgbClr val="003399"/>
                </a:solidFill>
              </a:rPr>
              <a:t>init</a:t>
            </a:r>
            <a:r>
              <a:rPr lang="en-US" dirty="0">
                <a:solidFill>
                  <a:srgbClr val="003399"/>
                </a:solidFill>
              </a:rPr>
              <a:t>(){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setLayout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initMovieList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initMovieFiled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initAddButton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private void </a:t>
            </a:r>
            <a:r>
              <a:rPr lang="en-US" dirty="0" err="1">
                <a:solidFill>
                  <a:srgbClr val="003399"/>
                </a:solidFill>
              </a:rPr>
              <a:t>setLayout</a:t>
            </a:r>
            <a:r>
              <a:rPr lang="en-US" dirty="0">
                <a:solidFill>
                  <a:srgbClr val="003399"/>
                </a:solidFill>
              </a:rPr>
              <a:t>()  {  // 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private void </a:t>
            </a:r>
            <a:r>
              <a:rPr lang="en-US" dirty="0" err="1">
                <a:solidFill>
                  <a:srgbClr val="003399"/>
                </a:solidFill>
              </a:rPr>
              <a:t>initMovieList</a:t>
            </a:r>
            <a:r>
              <a:rPr lang="en-US" dirty="0">
                <a:solidFill>
                  <a:srgbClr val="003399"/>
                </a:solidFill>
              </a:rPr>
              <a:t>() { //…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8194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740" y="79432"/>
            <a:ext cx="749808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 #2 - Code Smell: Data Class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853" y="1447800"/>
            <a:ext cx="4379052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public class Point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x; 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Point () {this(0,0);}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Point(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initX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initY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x=</a:t>
            </a:r>
            <a:r>
              <a:rPr lang="en-US" sz="2000" b="1" dirty="0" err="1" smtClean="0"/>
              <a:t>initX</a:t>
            </a:r>
            <a:r>
              <a:rPr lang="en-US" sz="2000" b="1" dirty="0" smtClean="0"/>
              <a:t>; y=</a:t>
            </a:r>
            <a:r>
              <a:rPr lang="en-US" sz="2000" b="1" dirty="0" err="1" smtClean="0"/>
              <a:t>initY</a:t>
            </a:r>
            <a:r>
              <a:rPr lang="en-US" sz="2000" b="1" dirty="0" smtClean="0"/>
              <a:t>;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getX</a:t>
            </a:r>
            <a:r>
              <a:rPr lang="en-US" sz="2000" b="1" dirty="0" smtClean="0"/>
              <a:t>() {return x;}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getY</a:t>
            </a:r>
            <a:r>
              <a:rPr lang="en-US" sz="2000" b="1" dirty="0" smtClean="0"/>
              <a:t>() {return y;}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setX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newX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x = </a:t>
            </a:r>
            <a:r>
              <a:rPr lang="en-US" sz="2000" b="1" dirty="0" err="1" smtClean="0"/>
              <a:t>newX</a:t>
            </a:r>
            <a:r>
              <a:rPr lang="en-US" sz="2000" b="1" dirty="0" smtClean="0"/>
              <a:t>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setY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newY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y = </a:t>
            </a:r>
            <a:r>
              <a:rPr lang="en-US" sz="2000" b="1" dirty="0" err="1" smtClean="0"/>
              <a:t>newY</a:t>
            </a:r>
            <a:r>
              <a:rPr lang="en-US" sz="2000" b="1" dirty="0" smtClean="0"/>
              <a:t>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}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757440" y="1583928"/>
            <a:ext cx="4267200" cy="451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public class Shape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private Point center;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endParaRPr lang="en-US" b="1" dirty="0">
              <a:solidFill>
                <a:srgbClr val="003399"/>
              </a:solidFill>
              <a:latin typeface="Lucida Sans Unicode" charset="0"/>
              <a:cs typeface="Lucida Sans Unicode" charset="0"/>
            </a:endParaRP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public Shape()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	center = new Point()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}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endParaRPr lang="en-US" b="1" dirty="0">
              <a:solidFill>
                <a:srgbClr val="000090"/>
              </a:solidFill>
              <a:latin typeface="Lucida Sans Unicode" charset="0"/>
              <a:cs typeface="Lucida Sans Unicode" charset="0"/>
            </a:endParaRP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public void translate(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int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,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int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     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center.setX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center.getX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()+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);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     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center.setY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center.getY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()+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); 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	}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2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830C-CD26-4070-B7B1-CE2DE0E38D82}" type="slidenum">
              <a:rPr lang="en-US"/>
              <a:pPr/>
              <a:t>48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568" y="751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Ex#2 - Refactoring </a:t>
            </a:r>
            <a:r>
              <a:rPr lang="en-US" sz="4000" dirty="0"/>
              <a:t>Data Class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568" y="1225192"/>
            <a:ext cx="7876032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an evolved record or </a:t>
            </a:r>
            <a:r>
              <a:rPr lang="en-US" dirty="0" err="1"/>
              <a:t>struct</a:t>
            </a:r>
            <a:endParaRPr lang="en-US" dirty="0"/>
          </a:p>
          <a:p>
            <a:pPr lvl="1"/>
            <a:r>
              <a:rPr lang="en-US" dirty="0"/>
              <a:t>Existence of public instance variables is a real stink</a:t>
            </a:r>
          </a:p>
          <a:p>
            <a:pPr lvl="1"/>
            <a:r>
              <a:rPr lang="en-US" dirty="0"/>
              <a:t>Other classes operate on instances of the data class </a:t>
            </a:r>
          </a:p>
          <a:p>
            <a:pPr lvl="2"/>
            <a:r>
              <a:rPr lang="en-US" dirty="0"/>
              <a:t>Merge the two either by moving data into the other class or moving the behavior into the data class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228600" y="4097672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Point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//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public void translate(</a:t>
            </a:r>
            <a:r>
              <a:rPr lang="en-US" sz="2000" dirty="0" err="1">
                <a:solidFill>
                  <a:srgbClr val="0033CC"/>
                </a:solidFill>
              </a:rPr>
              <a:t>int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int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       x += 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  y +=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724400" y="4103671"/>
            <a:ext cx="426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//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public void translate(</a:t>
            </a:r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dX</a:t>
            </a:r>
            <a:r>
              <a:rPr lang="en-US" sz="2000" dirty="0">
                <a:solidFill>
                  <a:srgbClr val="003399"/>
                </a:solidFill>
              </a:rPr>
              <a:t>, </a:t>
            </a:r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dY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       </a:t>
            </a:r>
            <a:r>
              <a:rPr lang="en-US" sz="2000" dirty="0" err="1">
                <a:solidFill>
                  <a:srgbClr val="0033CC"/>
                </a:solidFill>
              </a:rPr>
              <a:t>center.translate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9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Ex #3 - Code Smell: Complex Expression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777" y="2146441"/>
            <a:ext cx="7854911" cy="3730377"/>
          </a:xfrm>
        </p:spPr>
        <p:txBody>
          <a:bodyPr>
            <a:normAutofit/>
          </a:bodyPr>
          <a:lstStyle/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 Money </a:t>
            </a:r>
            <a:r>
              <a:rPr lang="en-US" sz="2400" dirty="0" err="1" smtClean="0">
                <a:solidFill>
                  <a:srgbClr val="003399"/>
                </a:solidFill>
              </a:rPr>
              <a:t>calculateTotal</a:t>
            </a:r>
            <a:r>
              <a:rPr lang="en-US" sz="2400" dirty="0" smtClean="0">
                <a:solidFill>
                  <a:srgbClr val="003399"/>
                </a:solidFill>
              </a:rPr>
              <a:t>() {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return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().plus((</a:t>
            </a:r>
            <a:r>
              <a:rPr lang="en-US" sz="2400" dirty="0" err="1" smtClean="0">
                <a:solidFill>
                  <a:srgbClr val="003399"/>
                </a:solidFill>
              </a:rPr>
              <a:t>getTaxableSubtotal</a:t>
            </a:r>
            <a:r>
              <a:rPr lang="en-US" sz="2400" dirty="0" smtClean="0">
                <a:solidFill>
                  <a:srgbClr val="003399"/>
                </a:solidFill>
              </a:rPr>
              <a:t>().times(0.15)))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          .minus((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</a:t>
            </a:r>
            <a:r>
              <a:rPr lang="en-US" sz="2400" dirty="0" err="1" smtClean="0">
                <a:solidFill>
                  <a:srgbClr val="003399"/>
                </a:solidFill>
              </a:rPr>
              <a:t>asDouble</a:t>
            </a:r>
            <a:r>
              <a:rPr lang="en-US" sz="2400" dirty="0" smtClean="0">
                <a:solidFill>
                  <a:srgbClr val="003399"/>
                </a:solidFill>
              </a:rPr>
              <a:t>()&gt;100.0)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	           ?(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().times(0.10))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		:0);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1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47638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Copy Program:  The 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Change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3399"/>
                </a:solidFill>
              </a:rPr>
              <a:t>Make </a:t>
            </a:r>
            <a:r>
              <a:rPr lang="en-US" i="1" dirty="0" smtClean="0">
                <a:solidFill>
                  <a:srgbClr val="003399"/>
                </a:solidFill>
              </a:rPr>
              <a:t>Copy</a:t>
            </a:r>
            <a:r>
              <a:rPr lang="en-US" dirty="0" smtClean="0">
                <a:solidFill>
                  <a:srgbClr val="003399"/>
                </a:solidFill>
              </a:rPr>
              <a:t> be able to read from paper tape reader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6600"/>
                </a:solidFill>
              </a:rPr>
              <a:t>How would you change this program?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void copy() {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c;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while ((c=</a:t>
            </a:r>
            <a:r>
              <a:rPr lang="en-US" sz="2400" dirty="0" err="1" smtClean="0">
                <a:solidFill>
                  <a:srgbClr val="003399"/>
                </a:solidFill>
              </a:rPr>
              <a:t>RdKbd</a:t>
            </a:r>
            <a:r>
              <a:rPr lang="en-US" sz="2400" dirty="0" smtClean="0">
                <a:solidFill>
                  <a:srgbClr val="003399"/>
                </a:solidFill>
              </a:rPr>
              <a:t>()!=EOF)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defRPr/>
            </a:pPr>
            <a:endParaRPr lang="en-US" sz="2400" i="1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2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Ex#3 – Refactoring: Introducing Variables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677255"/>
            <a:ext cx="7492081" cy="4987925"/>
          </a:xfrm>
        </p:spPr>
        <p:txBody>
          <a:bodyPr>
            <a:noAutofit/>
          </a:bodyPr>
          <a:lstStyle/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 Money </a:t>
            </a:r>
            <a:r>
              <a:rPr lang="en-US" sz="2400" dirty="0" err="1" smtClean="0">
                <a:solidFill>
                  <a:srgbClr val="003399"/>
                </a:solidFill>
              </a:rPr>
              <a:t>calculateTotal</a:t>
            </a:r>
            <a:r>
              <a:rPr lang="en-US" sz="2400" dirty="0" smtClean="0">
                <a:solidFill>
                  <a:srgbClr val="003399"/>
                </a:solidFill>
              </a:rPr>
              <a:t>(){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subtotal =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tax = </a:t>
            </a:r>
            <a:r>
              <a:rPr lang="en-US" sz="2400" dirty="0" err="1" smtClean="0">
                <a:solidFill>
                  <a:srgbClr val="003399"/>
                </a:solidFill>
              </a:rPr>
              <a:t>getTaxableSubtotal</a:t>
            </a:r>
            <a:r>
              <a:rPr lang="en-US" sz="2400" dirty="0" smtClean="0">
                <a:solidFill>
                  <a:srgbClr val="003399"/>
                </a:solidFill>
              </a:rPr>
              <a:t>().times(0.15);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total = </a:t>
            </a:r>
            <a:r>
              <a:rPr lang="en-US" sz="2400" dirty="0" err="1" smtClean="0">
                <a:solidFill>
                  <a:srgbClr val="003399"/>
                </a:solidFill>
              </a:rPr>
              <a:t>subtotal.plus</a:t>
            </a:r>
            <a:r>
              <a:rPr lang="en-US" sz="2400" dirty="0" smtClean="0">
                <a:solidFill>
                  <a:srgbClr val="003399"/>
                </a:solidFill>
              </a:rPr>
              <a:t>(tax);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</a:rPr>
              <a:t>qualifiersForDiscount</a:t>
            </a:r>
            <a:r>
              <a:rPr lang="en-US" sz="2400" dirty="0" smtClean="0">
                <a:solidFill>
                  <a:srgbClr val="003399"/>
                </a:solidFill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</a:t>
            </a:r>
            <a:r>
              <a:rPr lang="en-US" sz="2400" dirty="0" err="1" smtClean="0">
                <a:solidFill>
                  <a:srgbClr val="003399"/>
                </a:solidFill>
              </a:rPr>
              <a:t>asDouble</a:t>
            </a:r>
            <a:r>
              <a:rPr lang="en-US" sz="2400" dirty="0" smtClean="0">
                <a:solidFill>
                  <a:srgbClr val="003399"/>
                </a:solidFill>
              </a:rPr>
              <a:t>()&gt;100.0;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</a:rPr>
              <a:t> discount = </a:t>
            </a:r>
            <a:r>
              <a:rPr lang="en-US" sz="2400" dirty="0" err="1" smtClean="0">
                <a:solidFill>
                  <a:srgbClr val="003399"/>
                </a:solidFill>
              </a:rPr>
              <a:t>qualifiesForDiscount</a:t>
            </a:r>
            <a:endParaRPr lang="en-US" sz="2400" dirty="0" smtClean="0">
              <a:solidFill>
                <a:srgbClr val="003399"/>
              </a:solidFill>
            </a:endParaRP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                                          ? </a:t>
            </a:r>
            <a:r>
              <a:rPr lang="en-US" sz="2400" dirty="0" err="1" smtClean="0">
                <a:solidFill>
                  <a:srgbClr val="003399"/>
                </a:solidFill>
              </a:rPr>
              <a:t>Subtotal.time</a:t>
            </a:r>
            <a:r>
              <a:rPr lang="en-US" sz="2400" dirty="0" smtClean="0">
                <a:solidFill>
                  <a:srgbClr val="003399"/>
                </a:solidFill>
              </a:rPr>
              <a:t>(0.10) 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                                          : new Money(0.0);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return </a:t>
            </a:r>
            <a:r>
              <a:rPr lang="en-US" sz="2400" dirty="0" err="1" smtClean="0">
                <a:solidFill>
                  <a:srgbClr val="003399"/>
                </a:solidFill>
              </a:rPr>
              <a:t>total.minus</a:t>
            </a:r>
            <a:r>
              <a:rPr lang="en-US" sz="2400" dirty="0" smtClean="0">
                <a:solidFill>
                  <a:srgbClr val="003399"/>
                </a:solidFill>
              </a:rPr>
              <a:t>(discount);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000" dirty="0" smtClean="0">
                <a:solidFill>
                  <a:srgbClr val="003399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4694-8058-4B52-BEC6-C78F97109A67}" type="slidenum">
              <a:rPr lang="en-US"/>
              <a:pPr/>
              <a:t>51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720" y="159054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Ex#4 – Code Smell: Switch</a:t>
            </a:r>
            <a:endParaRPr lang="en-US" sz="4000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04818"/>
            <a:ext cx="7391400" cy="52500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Employee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0 – engineer, 1-salesman, 2 –manager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private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employeeType</a:t>
            </a:r>
            <a:r>
              <a:rPr lang="en-US" sz="2400" dirty="0">
                <a:solidFill>
                  <a:srgbClr val="003399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String </a:t>
            </a:r>
            <a:r>
              <a:rPr lang="en-US" sz="2400" dirty="0" err="1">
                <a:solidFill>
                  <a:srgbClr val="003399"/>
                </a:solidFill>
              </a:rPr>
              <a:t>departmentName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switch (</a:t>
            </a:r>
            <a:r>
              <a:rPr lang="en-US" sz="2400" dirty="0" err="1">
                <a:solidFill>
                  <a:srgbClr val="003399"/>
                </a:solidFill>
              </a:rPr>
              <a:t>employeeType</a:t>
            </a:r>
            <a:r>
              <a:rPr lang="en-US" sz="2400" dirty="0">
                <a:solidFill>
                  <a:srgbClr val="003399"/>
                </a:solidFill>
              </a:rPr>
              <a:t>){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0: return “Engineering”;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1: return “Sales”;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2: return “Management”;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default: return “Unknown”;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 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 	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3B0D-FF47-4DC2-989A-E3E7D3251887}" type="slidenum">
              <a:rPr lang="en-US"/>
              <a:pPr/>
              <a:t>52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231946"/>
            <a:ext cx="7498080" cy="1143000"/>
          </a:xfrm>
        </p:spPr>
        <p:txBody>
          <a:bodyPr/>
          <a:lstStyle/>
          <a:p>
            <a:r>
              <a:rPr lang="en-US" sz="3800" dirty="0" smtClean="0"/>
              <a:t>Ex#4- Refactoring: Polymorphism</a:t>
            </a:r>
            <a:endParaRPr lang="en-US" sz="3800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425" y="1377710"/>
            <a:ext cx="7617431" cy="498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Replace </a:t>
            </a:r>
            <a:r>
              <a:rPr lang="en-US" sz="2400" dirty="0"/>
              <a:t>type code with subclasses and </a:t>
            </a:r>
            <a:r>
              <a:rPr lang="en-US" sz="2300" dirty="0"/>
              <a:t>replace switch with polymorphism</a:t>
            </a:r>
            <a:endParaRPr lang="en-US" sz="2000" dirty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abstract public class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abstract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Engineer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{return “Engineering”;}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Salesman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	{return “Sales”;}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Manager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	{return “Management”;}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A244-8289-44DA-90D5-2F7EE892E2A6}" type="slidenum">
              <a:rPr lang="en-US"/>
              <a:pPr/>
              <a:t>53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799" y="205895"/>
            <a:ext cx="7737297" cy="893441"/>
          </a:xfrm>
        </p:spPr>
        <p:txBody>
          <a:bodyPr>
            <a:noAutofit/>
          </a:bodyPr>
          <a:lstStyle/>
          <a:p>
            <a:r>
              <a:rPr lang="en-US" sz="4000" dirty="0" smtClean="0"/>
              <a:t>Ex </a:t>
            </a:r>
            <a:r>
              <a:rPr lang="en-US" sz="4000" dirty="0"/>
              <a:t>#5 </a:t>
            </a:r>
            <a:r>
              <a:rPr lang="en-US" sz="4000" dirty="0" smtClean="0"/>
              <a:t>– Code Smell: Duplication (1)</a:t>
            </a:r>
            <a:endParaRPr lang="en-US" sz="4000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Engineer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Engineering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3FA-8F35-4600-A0DC-BECA69EB4D39}" type="slidenum">
              <a:rPr lang="en-US"/>
              <a:pPr/>
              <a:t>54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 #5 – Code Smell: </a:t>
            </a:r>
            <a:r>
              <a:rPr lang="en-US" sz="3600" dirty="0" smtClean="0"/>
              <a:t>Duplication </a:t>
            </a:r>
            <a:r>
              <a:rPr lang="en-US" sz="3800" dirty="0" smtClean="0"/>
              <a:t>(2)</a:t>
            </a:r>
            <a:endParaRPr lang="en-US" sz="3800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Salesman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Sales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ED69-AF5A-4AD2-A4C1-DD5BCFC75F21}" type="slidenum">
              <a:rPr lang="en-US"/>
              <a:pPr/>
              <a:t>55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 #5 – Code Smell: Duplication </a:t>
            </a:r>
            <a:r>
              <a:rPr lang="en-US" sz="4400" dirty="0" smtClean="0"/>
              <a:t>(3)</a:t>
            </a:r>
            <a:endParaRPr lang="en-US" sz="3800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Manager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Management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C0CE-434A-4DC0-AAEC-A765AB5BA21F}" type="slidenum">
              <a:rPr lang="en-US"/>
              <a:pPr/>
              <a:t>56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721" y="223268"/>
            <a:ext cx="7669967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Ex#5 - Refactoring</a:t>
            </a:r>
            <a:r>
              <a:rPr lang="en-US" sz="3800" dirty="0"/>
              <a:t>: </a:t>
            </a:r>
            <a:r>
              <a:rPr lang="en-US" sz="3800" dirty="0" smtClean="0"/>
              <a:t> Template </a:t>
            </a:r>
            <a:r>
              <a:rPr lang="en-US" sz="3800" dirty="0"/>
              <a:t>Method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168" y="1447800"/>
            <a:ext cx="7498080" cy="4800600"/>
          </a:xfrm>
        </p:spPr>
        <p:txBody>
          <a:bodyPr/>
          <a:lstStyle/>
          <a:p>
            <a:r>
              <a:rPr lang="en-US" dirty="0" smtClean="0"/>
              <a:t>Smell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similar method in multiple classes that have a common structure but different </a:t>
            </a:r>
            <a:r>
              <a:rPr lang="en-US" dirty="0" smtClean="0"/>
              <a:t>details.</a:t>
            </a:r>
            <a:endParaRPr lang="en-US" dirty="0"/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having the common structure in the </a:t>
            </a:r>
            <a:r>
              <a:rPr lang="en-US" dirty="0" smtClean="0"/>
              <a:t>superclass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extracted detail method in subclasses. </a:t>
            </a:r>
          </a:p>
        </p:txBody>
      </p:sp>
    </p:spTree>
    <p:extLst>
      <p:ext uri="{BB962C8B-B14F-4D97-AF65-F5344CB8AC3E}">
        <p14:creationId xmlns:p14="http://schemas.microsoft.com/office/powerpoint/2010/main" val="24002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95FE-B105-4001-8C88-03B055EA4905}" type="slidenum">
              <a:rPr lang="en-US"/>
              <a:pPr/>
              <a:t>57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932" y="48610"/>
            <a:ext cx="7498080" cy="1143000"/>
          </a:xfrm>
        </p:spPr>
        <p:txBody>
          <a:bodyPr/>
          <a:lstStyle/>
          <a:p>
            <a:r>
              <a:rPr lang="en-US" sz="3800" dirty="0"/>
              <a:t>Refactoring: Template </a:t>
            </a:r>
            <a:r>
              <a:rPr lang="en-US" sz="3800" dirty="0" smtClean="0"/>
              <a:t>Method - </a:t>
            </a:r>
            <a:r>
              <a:rPr lang="en-US" sz="3800" dirty="0" err="1" smtClean="0"/>
              <a:t>cont</a:t>
            </a:r>
            <a:endParaRPr lang="en-US" sz="3800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35466"/>
            <a:ext cx="7391400" cy="4987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(abstract) public class </a:t>
            </a:r>
            <a:r>
              <a:rPr lang="en-US" sz="2400" dirty="0">
                <a:solidFill>
                  <a:srgbClr val="0033CC"/>
                </a:solidFill>
              </a:rPr>
              <a:t>Employee</a:t>
            </a:r>
            <a:r>
              <a:rPr lang="en-US" sz="2400" dirty="0">
                <a:solidFill>
                  <a:srgbClr val="003399"/>
                </a:solidFill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buf.append</a:t>
            </a:r>
            <a:r>
              <a:rPr lang="en-US" sz="2400" dirty="0">
                <a:solidFill>
                  <a:srgbClr val="0033CC"/>
                </a:solidFill>
              </a:rPr>
              <a:t>(“\” department=\””);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buf.append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departmentName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buf.append</a:t>
            </a:r>
            <a:r>
              <a:rPr lang="en-US" sz="2400" dirty="0">
                <a:solidFill>
                  <a:srgbClr val="0033CC"/>
                </a:solidFill>
              </a:rPr>
              <a:t>(“\”&gt;”);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8F1A-36A5-492B-B22C-9C57C9CC3671}" type="slidenum">
              <a:rPr lang="en-US"/>
              <a:pPr/>
              <a:t>58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Ex6- Code Smell: Nested Conditional</a:t>
            </a:r>
            <a:endParaRPr lang="en-US" sz="3800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510301"/>
            <a:ext cx="7251192" cy="46206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fib(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if (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==0)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 else if (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&lt;=2)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 else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fib(i-1) + fib(i-2);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return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5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53D-8FA7-49B9-80F3-8BF7770C5FC1}" type="slidenum">
              <a:rPr lang="en-US"/>
              <a:pPr/>
              <a:t>59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Ex#6 – Refactoring: Guard Clauses</a:t>
            </a:r>
            <a:endParaRPr lang="en-US" sz="3800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Nested </a:t>
            </a:r>
            <a:r>
              <a:rPr lang="en-US" dirty="0"/>
              <a:t>conditional </a:t>
            </a:r>
            <a:r>
              <a:rPr lang="en-US" dirty="0" smtClean="0"/>
              <a:t>=&gt; </a:t>
            </a:r>
            <a:r>
              <a:rPr lang="en-US" dirty="0"/>
              <a:t>guard </a:t>
            </a:r>
            <a:r>
              <a:rPr lang="en-US" dirty="0" smtClean="0"/>
              <a:t>clauses</a:t>
            </a:r>
            <a:endParaRPr lang="en-US" sz="2000" dirty="0">
              <a:solidFill>
                <a:srgbClr val="003399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public </a:t>
            </a:r>
            <a:r>
              <a:rPr lang="en-US" sz="2600" dirty="0" err="1">
                <a:solidFill>
                  <a:srgbClr val="003399"/>
                </a:solidFill>
              </a:rPr>
              <a:t>int</a:t>
            </a:r>
            <a:r>
              <a:rPr lang="en-US" sz="2600" dirty="0">
                <a:solidFill>
                  <a:srgbClr val="003399"/>
                </a:solidFill>
              </a:rPr>
              <a:t> fib(</a:t>
            </a:r>
            <a:r>
              <a:rPr lang="en-US" sz="2600" dirty="0" err="1">
                <a:solidFill>
                  <a:srgbClr val="003399"/>
                </a:solidFill>
              </a:rPr>
              <a:t>int</a:t>
            </a:r>
            <a:r>
              <a:rPr lang="en-US" sz="2600" dirty="0">
                <a:solidFill>
                  <a:srgbClr val="003399"/>
                </a:solidFill>
              </a:rPr>
              <a:t> 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) {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if (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==0) return 0;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if (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&lt;=2) return 1;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return fib(i-1)+fib(i-2);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 smtClean="0">
                <a:solidFill>
                  <a:srgbClr val="003399"/>
                </a:solidFill>
              </a:rPr>
              <a:t>}</a:t>
            </a:r>
            <a:endParaRPr lang="en-US" dirty="0" smtClean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dirty="0" err="1"/>
              <a:t>vs</a:t>
            </a:r>
            <a:r>
              <a:rPr lang="en-US" dirty="0"/>
              <a:t> multiple exit points (return statements) - Multi-exit points are not necessarily always bad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Drop the braces if the body performs one very simple action (typically return).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315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87313"/>
            <a:ext cx="7112673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Change – </a:t>
            </a:r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Changing  the interface is out!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709" y="1447800"/>
            <a:ext cx="8114211" cy="50700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Many other programs are using Copy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cannot add a </a:t>
            </a:r>
            <a:r>
              <a:rPr lang="en-US" dirty="0" err="1" smtClean="0"/>
              <a:t>boolean</a:t>
            </a:r>
            <a:r>
              <a:rPr lang="en-US" dirty="0" smtClean="0"/>
              <a:t> argument to </a:t>
            </a:r>
            <a:r>
              <a:rPr lang="en-US" i="1" dirty="0" smtClean="0"/>
              <a:t>Copy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How can you let Copy to read from the paper tape reader? – </a:t>
            </a:r>
            <a:r>
              <a:rPr lang="en-US" i="1" dirty="0" smtClean="0"/>
              <a:t>global variable!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990099"/>
                </a:solidFill>
              </a:rPr>
              <a:t>bool</a:t>
            </a:r>
            <a:r>
              <a:rPr lang="en-US" sz="2400" dirty="0" smtClean="0">
                <a:solidFill>
                  <a:srgbClr val="990099"/>
                </a:solidFill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</a:rPr>
              <a:t>ptFlag</a:t>
            </a:r>
            <a:r>
              <a:rPr lang="en-US" sz="2400" dirty="0" smtClean="0">
                <a:solidFill>
                  <a:srgbClr val="990099"/>
                </a:solidFill>
              </a:rPr>
              <a:t> = false;  // remember to reset this flag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void Copy() {</a:t>
            </a:r>
          </a:p>
          <a:p>
            <a:pPr lvl="2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2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</a:t>
            </a:r>
            <a:r>
              <a:rPr lang="en-US" sz="2800" dirty="0" smtClean="0">
                <a:solidFill>
                  <a:srgbClr val="990099"/>
                </a:solidFill>
              </a:rPr>
              <a:t>((c=(</a:t>
            </a:r>
            <a:r>
              <a:rPr lang="en-US" sz="2800" dirty="0" err="1" smtClean="0">
                <a:solidFill>
                  <a:srgbClr val="990099"/>
                </a:solidFill>
              </a:rPr>
              <a:t>ptflag</a:t>
            </a:r>
            <a:r>
              <a:rPr lang="en-US" sz="2800" dirty="0" smtClean="0">
                <a:solidFill>
                  <a:srgbClr val="990099"/>
                </a:solidFill>
              </a:rPr>
              <a:t>? </a:t>
            </a:r>
            <a:r>
              <a:rPr lang="en-US" sz="2800" dirty="0" err="1" smtClean="0">
                <a:solidFill>
                  <a:srgbClr val="990099"/>
                </a:solidFill>
              </a:rPr>
              <a:t>RdPt</a:t>
            </a:r>
            <a:r>
              <a:rPr lang="en-US" sz="2800" dirty="0" smtClean="0">
                <a:solidFill>
                  <a:srgbClr val="990099"/>
                </a:solidFill>
              </a:rPr>
              <a:t>(): </a:t>
            </a:r>
            <a:r>
              <a:rPr lang="en-US" sz="2800" dirty="0" err="1" smtClean="0">
                <a:solidFill>
                  <a:srgbClr val="990099"/>
                </a:solidFill>
              </a:rPr>
              <a:t>RdKbd</a:t>
            </a:r>
            <a:r>
              <a:rPr lang="en-US" sz="2800" dirty="0" smtClean="0">
                <a:solidFill>
                  <a:srgbClr val="990099"/>
                </a:solidFill>
              </a:rPr>
              <a:t>()))!=EOF)</a:t>
            </a:r>
          </a:p>
          <a:p>
            <a:pPr lvl="3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Must set </a:t>
            </a:r>
            <a:r>
              <a:rPr lang="en-US" sz="2400" dirty="0" err="1" smtClean="0">
                <a:solidFill>
                  <a:schemeClr val="accent2"/>
                </a:solidFill>
              </a:rPr>
              <a:t>ptFlag</a:t>
            </a:r>
            <a:r>
              <a:rPr lang="en-US" sz="2400" dirty="0" smtClean="0">
                <a:solidFill>
                  <a:schemeClr val="accent2"/>
                </a:solidFill>
              </a:rPr>
              <a:t> to true, and reset after Copy returns!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402-F315-4F32-922D-7E9CDEB009EC}" type="slidenum">
              <a:rPr lang="en-US"/>
              <a:pPr/>
              <a:t>60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Ex#7 – Refactoring: Extract Class (1)</a:t>
            </a:r>
            <a:endParaRPr lang="en-US" sz="380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public class </a:t>
            </a:r>
            <a:r>
              <a:rPr lang="en-US" sz="2000" dirty="0" err="1">
                <a:solidFill>
                  <a:schemeClr val="hlink"/>
                </a:solidFill>
              </a:rPr>
              <a:t>MovieList</a:t>
            </a:r>
            <a:r>
              <a:rPr lang="en-US" sz="2000" dirty="0">
                <a:solidFill>
                  <a:schemeClr val="hlink"/>
                </a:solidFill>
              </a:rPr>
              <a:t> 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99"/>
                </a:solidFill>
              </a:rPr>
              <a:t>writeTo</a:t>
            </a:r>
            <a:r>
              <a:rPr lang="en-US" sz="2000" dirty="0">
                <a:solidFill>
                  <a:srgbClr val="003399"/>
                </a:solidFill>
              </a:rPr>
              <a:t>(Writer 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 throws </a:t>
            </a:r>
            <a:r>
              <a:rPr lang="en-US" sz="2000" dirty="0" err="1">
                <a:solidFill>
                  <a:srgbClr val="003399"/>
                </a:solidFill>
              </a:rPr>
              <a:t>IOException</a:t>
            </a:r>
            <a:r>
              <a:rPr lang="en-US" sz="20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Iterator </a:t>
            </a:r>
            <a:r>
              <a:rPr lang="en-US" sz="2000" dirty="0" err="1">
                <a:solidFill>
                  <a:srgbClr val="003399"/>
                </a:solidFill>
              </a:rPr>
              <a:t>movieIterator</a:t>
            </a:r>
            <a:r>
              <a:rPr lang="en-US" sz="2000" dirty="0">
                <a:solidFill>
                  <a:srgbClr val="003399"/>
                </a:solidFill>
              </a:rPr>
              <a:t> = </a:t>
            </a:r>
            <a:r>
              <a:rPr lang="en-US" sz="2000" dirty="0" err="1">
                <a:solidFill>
                  <a:srgbClr val="003399"/>
                </a:solidFill>
              </a:rPr>
              <a:t>movies.iterator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while (</a:t>
            </a:r>
            <a:r>
              <a:rPr lang="en-US" sz="2000" dirty="0" err="1">
                <a:solidFill>
                  <a:srgbClr val="003399"/>
                </a:solidFill>
              </a:rPr>
              <a:t>movieIterator.hasNext</a:t>
            </a:r>
            <a:r>
              <a:rPr lang="en-US" sz="2000" dirty="0">
                <a:solidFill>
                  <a:srgbClr val="003399"/>
                </a:solidFill>
              </a:rPr>
              <a:t>()){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Movie 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 = (Movie) </a:t>
            </a:r>
            <a:r>
              <a:rPr lang="en-US" sz="2000" dirty="0" err="1">
                <a:solidFill>
                  <a:srgbClr val="003399"/>
                </a:solidFill>
              </a:rPr>
              <a:t>movieIterator.next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movieToWrite.writeTo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);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public class Movie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99"/>
                </a:solidFill>
              </a:rPr>
              <a:t>WriteTo</a:t>
            </a:r>
            <a:r>
              <a:rPr lang="en-US" sz="2000" dirty="0">
                <a:solidFill>
                  <a:srgbClr val="003399"/>
                </a:solidFill>
              </a:rPr>
              <a:t>(Writer 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getName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getCategory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toString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try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Integer.toString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getRating</a:t>
            </a:r>
            <a:r>
              <a:rPr lang="en-US" sz="2000" dirty="0">
                <a:solidFill>
                  <a:srgbClr val="003399"/>
                </a:solidFill>
              </a:rPr>
              <a:t>()));}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catch (</a:t>
            </a:r>
            <a:r>
              <a:rPr lang="en-US" sz="2000" dirty="0" err="1">
                <a:solidFill>
                  <a:srgbClr val="003399"/>
                </a:solidFill>
              </a:rPr>
              <a:t>UnratedException</a:t>
            </a:r>
            <a:r>
              <a:rPr lang="en-US" sz="2000" dirty="0">
                <a:solidFill>
                  <a:srgbClr val="003399"/>
                </a:solidFill>
              </a:rPr>
              <a:t> ex)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(“-1”);}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(‘\n’);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9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A59C-FBB1-4DE4-9198-EE5E5D9A433E}" type="slidenum">
              <a:rPr lang="en-US"/>
              <a:pPr/>
              <a:t>61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Ex#7 – Refactoring: Extract </a:t>
            </a:r>
            <a:r>
              <a:rPr lang="en-US" sz="3800" dirty="0" smtClean="0"/>
              <a:t>Class (2)</a:t>
            </a:r>
            <a:endParaRPr lang="en-US" sz="3800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#1: </a:t>
            </a:r>
          </a:p>
          <a:p>
            <a:pPr lvl="1"/>
            <a:r>
              <a:rPr lang="en-US" dirty="0"/>
              <a:t>When a class gets too big, or its behavior is unfocused, split it into pieces (classes) that have cohesive behavior</a:t>
            </a:r>
          </a:p>
          <a:p>
            <a:pPr lvl="1"/>
            <a:endParaRPr lang="en-US" dirty="0"/>
          </a:p>
          <a:p>
            <a:r>
              <a:rPr lang="en-US" dirty="0"/>
              <a:t>Reason #2</a:t>
            </a:r>
          </a:p>
          <a:p>
            <a:pPr lvl="1"/>
            <a:r>
              <a:rPr lang="en-US" dirty="0"/>
              <a:t>When we need multiple implementations of some behavior, extract the behavior into a separate 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FB3-C73D-455C-B278-C87EB6CF3495}" type="slidenum">
              <a:rPr lang="en-US"/>
              <a:pPr/>
              <a:t>62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568" y="0"/>
            <a:ext cx="7498080" cy="1143000"/>
          </a:xfrm>
        </p:spPr>
        <p:txBody>
          <a:bodyPr/>
          <a:lstStyle/>
          <a:p>
            <a:r>
              <a:rPr lang="en-US" sz="3800" dirty="0"/>
              <a:t>Ex#7 – Refactoring: Extract </a:t>
            </a:r>
            <a:r>
              <a:rPr lang="en-US" sz="3800" dirty="0" smtClean="0"/>
              <a:t>Class (3)</a:t>
            </a:r>
            <a:endParaRPr lang="en-US" sz="3800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774" y="1253446"/>
            <a:ext cx="7571232" cy="52235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MovieListWriter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</a:t>
            </a:r>
            <a:r>
              <a:rPr lang="en-US" sz="2000" dirty="0">
                <a:solidFill>
                  <a:srgbClr val="0033CC"/>
                </a:solidFill>
              </a:rPr>
              <a:t>Writer </a:t>
            </a:r>
            <a:r>
              <a:rPr lang="en-US" sz="2000" dirty="0" err="1">
                <a:solidFill>
                  <a:srgbClr val="0033CC"/>
                </a:solidFill>
              </a:rPr>
              <a:t>dest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public </a:t>
            </a:r>
            <a:r>
              <a:rPr lang="en-US" sz="2000" dirty="0" err="1">
                <a:solidFill>
                  <a:srgbClr val="0033CC"/>
                </a:solidFill>
              </a:rPr>
              <a:t>MovieListWriter</a:t>
            </a:r>
            <a:r>
              <a:rPr lang="en-US" sz="2000" dirty="0">
                <a:solidFill>
                  <a:srgbClr val="0033CC"/>
                </a:solidFill>
              </a:rPr>
              <a:t>(Writer </a:t>
            </a:r>
            <a:r>
              <a:rPr lang="en-US" sz="2000" dirty="0" err="1">
                <a:solidFill>
                  <a:srgbClr val="0033CC"/>
                </a:solidFill>
              </a:rPr>
              <a:t>aWriter</a:t>
            </a:r>
            <a:r>
              <a:rPr lang="en-US" sz="2000" dirty="0">
                <a:solidFill>
                  <a:srgbClr val="0033CC"/>
                </a:solidFill>
              </a:rPr>
              <a:t>) {</a:t>
            </a:r>
            <a:r>
              <a:rPr lang="en-US" sz="2000" dirty="0" err="1">
                <a:solidFill>
                  <a:srgbClr val="0033CC"/>
                </a:solidFill>
              </a:rPr>
              <a:t>dest</a:t>
            </a:r>
            <a:r>
              <a:rPr lang="en-US" sz="2000" dirty="0">
                <a:solidFill>
                  <a:srgbClr val="0033CC"/>
                </a:solidFill>
              </a:rPr>
              <a:t> = </a:t>
            </a:r>
            <a:r>
              <a:rPr lang="en-US" sz="2000" dirty="0" err="1">
                <a:solidFill>
                  <a:srgbClr val="0033CC"/>
                </a:solidFill>
              </a:rPr>
              <a:t>aWriter</a:t>
            </a:r>
            <a:r>
              <a:rPr lang="en-US" sz="20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CC"/>
                </a:solidFill>
              </a:rPr>
              <a:t>writeMovieList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aList</a:t>
            </a:r>
            <a:r>
              <a:rPr lang="en-US" sz="2000" dirty="0">
                <a:solidFill>
                  <a:srgbClr val="003399"/>
                </a:solidFill>
              </a:rPr>
              <a:t>) throws </a:t>
            </a:r>
            <a:r>
              <a:rPr lang="en-US" sz="2000" dirty="0" err="1">
                <a:solidFill>
                  <a:srgbClr val="003399"/>
                </a:solidFill>
              </a:rPr>
              <a:t>IOException</a:t>
            </a:r>
            <a:r>
              <a:rPr lang="en-US" sz="20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Iterator </a:t>
            </a:r>
            <a:r>
              <a:rPr lang="en-US" sz="2000" dirty="0" err="1">
                <a:solidFill>
                  <a:srgbClr val="003399"/>
                </a:solidFill>
              </a:rPr>
              <a:t>movieIterator</a:t>
            </a:r>
            <a:r>
              <a:rPr lang="en-US" sz="2000" dirty="0">
                <a:solidFill>
                  <a:srgbClr val="003399"/>
                </a:solidFill>
              </a:rPr>
              <a:t> = </a:t>
            </a:r>
            <a:r>
              <a:rPr lang="en-US" sz="2000" dirty="0" err="1">
                <a:solidFill>
                  <a:srgbClr val="0033CC"/>
                </a:solidFill>
              </a:rPr>
              <a:t>aList.</a:t>
            </a:r>
            <a:r>
              <a:rPr lang="en-US" sz="2000" dirty="0" err="1">
                <a:solidFill>
                  <a:srgbClr val="003399"/>
                </a:solidFill>
              </a:rPr>
              <a:t>getMovies</a:t>
            </a:r>
            <a:r>
              <a:rPr lang="en-US" sz="2000" dirty="0">
                <a:solidFill>
                  <a:srgbClr val="003399"/>
                </a:solidFill>
              </a:rPr>
              <a:t>().iterator();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while (</a:t>
            </a:r>
            <a:r>
              <a:rPr lang="en-US" sz="2000" dirty="0" err="1">
                <a:solidFill>
                  <a:srgbClr val="003399"/>
                </a:solidFill>
              </a:rPr>
              <a:t>movieIterator.hasNext</a:t>
            </a:r>
            <a:r>
              <a:rPr lang="en-US" sz="2000" dirty="0">
                <a:solidFill>
                  <a:srgbClr val="003399"/>
                </a:solidFill>
              </a:rPr>
              <a:t>()){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Movie 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 = (Movie) </a:t>
            </a:r>
            <a:r>
              <a:rPr lang="en-US" sz="2000" dirty="0" err="1">
                <a:solidFill>
                  <a:srgbClr val="003399"/>
                </a:solidFill>
              </a:rPr>
              <a:t>movieIterator.next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CC"/>
                </a:solidFill>
              </a:rPr>
              <a:t>writeMovie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);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rgbClr val="0033CC"/>
                </a:solidFill>
              </a:rPr>
              <a:t>private</a:t>
            </a:r>
            <a:r>
              <a:rPr lang="en-US" sz="2000" dirty="0">
                <a:solidFill>
                  <a:srgbClr val="003399"/>
                </a:solidFill>
              </a:rPr>
              <a:t> void </a:t>
            </a:r>
            <a:r>
              <a:rPr lang="en-US" sz="2000" dirty="0" err="1">
                <a:solidFill>
                  <a:srgbClr val="0033CC"/>
                </a:solidFill>
              </a:rPr>
              <a:t>WriteMovie</a:t>
            </a:r>
            <a:r>
              <a:rPr lang="en-US" sz="2000" dirty="0">
                <a:solidFill>
                  <a:srgbClr val="003399"/>
                </a:solidFill>
              </a:rPr>
              <a:t>(Movie </a:t>
            </a:r>
            <a:r>
              <a:rPr lang="en-US" sz="2000" dirty="0" err="1">
                <a:solidFill>
                  <a:srgbClr val="003399"/>
                </a:solidFill>
              </a:rPr>
              <a:t>aMovie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getName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getCategory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toString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try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Integer.toString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getRating</a:t>
            </a:r>
            <a:r>
              <a:rPr lang="en-US" sz="2000" dirty="0">
                <a:solidFill>
                  <a:srgbClr val="003399"/>
                </a:solidFill>
              </a:rPr>
              <a:t>()));}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catch (</a:t>
            </a:r>
            <a:r>
              <a:rPr lang="en-US" sz="2000" dirty="0" err="1">
                <a:solidFill>
                  <a:srgbClr val="003399"/>
                </a:solidFill>
              </a:rPr>
              <a:t>UnratedException</a:t>
            </a:r>
            <a:r>
              <a:rPr lang="en-US" sz="2000" dirty="0">
                <a:solidFill>
                  <a:srgbClr val="003399"/>
                </a:solidFill>
              </a:rPr>
              <a:t> ex)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(“-1”);}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(‘\n’);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 </a:t>
            </a:r>
            <a:r>
              <a:rPr lang="en-US" sz="2000" dirty="0">
                <a:solidFill>
                  <a:srgbClr val="FF0000"/>
                </a:solidFill>
              </a:rPr>
              <a:t>// easier to replace or enhance (e.g. change output format)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  // simplified interface: only the top level call is exposed</a:t>
            </a:r>
          </a:p>
        </p:txBody>
      </p:sp>
    </p:spTree>
    <p:extLst>
      <p:ext uri="{BB962C8B-B14F-4D97-AF65-F5344CB8AC3E}">
        <p14:creationId xmlns:p14="http://schemas.microsoft.com/office/powerpoint/2010/main" val="14028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D085-B350-44DF-AF58-8546BFD13541}" type="slidenum">
              <a:rPr lang="en-US"/>
              <a:pPr/>
              <a:t>63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1" y="38334"/>
            <a:ext cx="7767263" cy="1143000"/>
          </a:xfrm>
        </p:spPr>
        <p:txBody>
          <a:bodyPr>
            <a:noAutofit/>
          </a:bodyPr>
          <a:lstStyle/>
          <a:p>
            <a:r>
              <a:rPr lang="en-US" sz="4000" dirty="0"/>
              <a:t>Ex#8 – Refactoring: Extract Interface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350" y="1284074"/>
            <a:ext cx="7474449" cy="49643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 err="1">
                <a:solidFill>
                  <a:srgbClr val="003399"/>
                </a:solidFill>
              </a:rPr>
              <a:t>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private Collection movies = new </a:t>
            </a:r>
            <a:r>
              <a:rPr lang="en-US" sz="2400" dirty="0" err="1">
                <a:solidFill>
                  <a:srgbClr val="003399"/>
                </a:solidFill>
              </a:rPr>
              <a:t>ArrayList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size() { return </a:t>
            </a:r>
            <a:r>
              <a:rPr lang="en-US" sz="2400" dirty="0" err="1">
                <a:solidFill>
                  <a:srgbClr val="003399"/>
                </a:solidFill>
              </a:rPr>
              <a:t>movies.size</a:t>
            </a:r>
            <a:r>
              <a:rPr lang="en-US" sz="2400" dirty="0">
                <a:solidFill>
                  <a:srgbClr val="003399"/>
                </a:solidFill>
              </a:rPr>
              <a:t>();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void add(Movie 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</a:t>
            </a:r>
            <a:r>
              <a:rPr lang="en-US" sz="2400" dirty="0" err="1">
                <a:solidFill>
                  <a:srgbClr val="003399"/>
                </a:solidFill>
              </a:rPr>
              <a:t>movies.add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boolean</a:t>
            </a:r>
            <a:r>
              <a:rPr lang="en-US" sz="2400" dirty="0">
                <a:solidFill>
                  <a:srgbClr val="003399"/>
                </a:solidFill>
              </a:rPr>
              <a:t> contains(Movie 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return </a:t>
            </a:r>
            <a:r>
              <a:rPr lang="en-US" sz="2400" dirty="0" err="1">
                <a:solidFill>
                  <a:srgbClr val="003399"/>
                </a:solidFill>
              </a:rPr>
              <a:t>movies.contains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dirty="0">
              <a:solidFill>
                <a:srgbClr val="003399"/>
              </a:solidFill>
            </a:endParaRPr>
          </a:p>
          <a:p>
            <a:r>
              <a:rPr lang="en-US" sz="2200" dirty="0">
                <a:solidFill>
                  <a:srgbClr val="0033CC"/>
                </a:solidFill>
              </a:rPr>
              <a:t>We may extract an interface from </a:t>
            </a:r>
            <a:r>
              <a:rPr lang="en-US" sz="2200" dirty="0" err="1">
                <a:solidFill>
                  <a:srgbClr val="0033CC"/>
                </a:solidFill>
              </a:rPr>
              <a:t>MovieList</a:t>
            </a:r>
            <a:r>
              <a:rPr lang="en-US" sz="2200" dirty="0">
                <a:solidFill>
                  <a:srgbClr val="0033CC"/>
                </a:solidFill>
              </a:rPr>
              <a:t> for developing a bridge class between a user interface and the movie list, </a:t>
            </a:r>
          </a:p>
        </p:txBody>
      </p:sp>
    </p:spTree>
    <p:extLst>
      <p:ext uri="{BB962C8B-B14F-4D97-AF65-F5344CB8AC3E}">
        <p14:creationId xmlns:p14="http://schemas.microsoft.com/office/powerpoint/2010/main" val="13611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C94A-4E15-495D-9A23-0F31919C6D23}" type="slidenum">
              <a:rPr lang="en-US"/>
              <a:pPr/>
              <a:t>64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691" y="38336"/>
            <a:ext cx="7895998" cy="1143000"/>
          </a:xfrm>
        </p:spPr>
        <p:txBody>
          <a:bodyPr>
            <a:noAutofit/>
          </a:bodyPr>
          <a:lstStyle/>
          <a:p>
            <a:r>
              <a:rPr lang="en-US" sz="4000" dirty="0"/>
              <a:t>Ex#8 – Refactoring: Extract Interface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interface </a:t>
            </a:r>
            <a:r>
              <a:rPr lang="en-US" sz="2400" dirty="0" err="1">
                <a:solidFill>
                  <a:srgbClr val="003399"/>
                </a:solidFill>
              </a:rPr>
              <a:t>IMovieList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size();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void add(Movie 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err="1">
                <a:solidFill>
                  <a:srgbClr val="003399"/>
                </a:solidFill>
              </a:rPr>
              <a:t>boolean</a:t>
            </a:r>
            <a:r>
              <a:rPr lang="en-US" sz="2400" dirty="0">
                <a:solidFill>
                  <a:srgbClr val="003399"/>
                </a:solidFill>
              </a:rPr>
              <a:t> contains(Movie 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 err="1">
                <a:solidFill>
                  <a:srgbClr val="003399"/>
                </a:solidFill>
              </a:rPr>
              <a:t>MovieList</a:t>
            </a:r>
            <a:r>
              <a:rPr lang="en-US" sz="2400" dirty="0">
                <a:solidFill>
                  <a:srgbClr val="003399"/>
                </a:solidFill>
              </a:rPr>
              <a:t> implements </a:t>
            </a:r>
            <a:r>
              <a:rPr lang="en-US" sz="2400" dirty="0" err="1">
                <a:solidFill>
                  <a:srgbClr val="003399"/>
                </a:solidFill>
              </a:rPr>
              <a:t>IMovieList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// Change references to 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to be references to </a:t>
            </a:r>
            <a:r>
              <a:rPr lang="en-US" sz="2000" dirty="0" err="1">
                <a:solidFill>
                  <a:srgbClr val="003399"/>
                </a:solidFill>
              </a:rPr>
              <a:t>IMovieList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public class </a:t>
            </a:r>
            <a:r>
              <a:rPr lang="en-US" dirty="0" err="1">
                <a:solidFill>
                  <a:srgbClr val="003399"/>
                </a:solidFill>
              </a:rPr>
              <a:t>MovieList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 extends </a:t>
            </a:r>
            <a:r>
              <a:rPr lang="en-US" dirty="0" err="1" smtClean="0">
                <a:solidFill>
                  <a:srgbClr val="003399"/>
                </a:solidFill>
              </a:rPr>
              <a:t>ArrayList</a:t>
            </a:r>
            <a:r>
              <a:rPr lang="en-US" dirty="0" smtClean="0">
                <a:solidFill>
                  <a:srgbClr val="003399"/>
                </a:solidFill>
              </a:rPr>
              <a:t> {</a:t>
            </a:r>
            <a:endParaRPr lang="en-US" dirty="0">
              <a:solidFill>
                <a:srgbClr val="00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           // </a:t>
            </a:r>
            <a:r>
              <a:rPr lang="en-US" dirty="0">
                <a:solidFill>
                  <a:srgbClr val="003399"/>
                </a:solidFill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49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4C1E-2DE3-4E56-B2B4-16CBFC742C1F}" type="slidenum">
              <a:rPr lang="en-US"/>
              <a:pPr/>
              <a:t>66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Refactoring Safely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the code you start with</a:t>
            </a:r>
          </a:p>
          <a:p>
            <a:r>
              <a:rPr lang="en-US" dirty="0"/>
              <a:t>Keep refactoring small &amp; do one at a time</a:t>
            </a:r>
          </a:p>
          <a:p>
            <a:pPr lvl="1"/>
            <a:r>
              <a:rPr lang="en-US" dirty="0"/>
              <a:t>Know as soon as something is broken</a:t>
            </a:r>
          </a:p>
          <a:p>
            <a:r>
              <a:rPr lang="en-US" dirty="0"/>
              <a:t>Retest to verify the behavior</a:t>
            </a:r>
          </a:p>
          <a:p>
            <a:r>
              <a:rPr lang="en-US" dirty="0"/>
              <a:t>Make a list of steps you intend to take</a:t>
            </a:r>
          </a:p>
          <a:p>
            <a:r>
              <a:rPr lang="en-US" dirty="0"/>
              <a:t>Make a parking lot</a:t>
            </a:r>
          </a:p>
          <a:p>
            <a:pPr lvl="1"/>
            <a:r>
              <a:rPr lang="en-US" dirty="0"/>
              <a:t>When you are midway through one refactoring, find that you need another refactoring</a:t>
            </a:r>
          </a:p>
          <a:p>
            <a:pPr lvl="1"/>
            <a:r>
              <a:rPr lang="en-US" dirty="0"/>
              <a:t>Make a parking lot – a list of changes to make at some point, but not right now</a:t>
            </a:r>
          </a:p>
        </p:txBody>
      </p:sp>
    </p:spTree>
    <p:extLst>
      <p:ext uri="{BB962C8B-B14F-4D97-AF65-F5344CB8AC3E}">
        <p14:creationId xmlns:p14="http://schemas.microsoft.com/office/powerpoint/2010/main" val="34637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BDD-63F5-464D-9262-1F11F3092AB4}" type="slidenum">
              <a:rPr lang="en-US"/>
              <a:pPr/>
              <a:t>67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Refactoring Safely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frequent checkpoints at various steps in a refactoring session</a:t>
            </a:r>
          </a:p>
          <a:p>
            <a:r>
              <a:rPr lang="en-US" dirty="0"/>
              <a:t>Use your compiler warnings</a:t>
            </a:r>
          </a:p>
          <a:p>
            <a:r>
              <a:rPr lang="en-US" dirty="0"/>
              <a:t>Add test cases if necessary</a:t>
            </a:r>
          </a:p>
          <a:p>
            <a:r>
              <a:rPr lang="en-US" dirty="0"/>
              <a:t>Review the changes</a:t>
            </a:r>
          </a:p>
          <a:p>
            <a:r>
              <a:rPr lang="en-US" dirty="0"/>
              <a:t>Adjust your approach depending on the risk level of the refactoring</a:t>
            </a:r>
          </a:p>
          <a:p>
            <a:r>
              <a:rPr lang="en-US" dirty="0"/>
              <a:t>Some </a:t>
            </a:r>
            <a:r>
              <a:rPr lang="en-US" dirty="0" err="1"/>
              <a:t>refactorings</a:t>
            </a:r>
            <a:r>
              <a:rPr lang="en-US" dirty="0"/>
              <a:t> are riskier than others</a:t>
            </a:r>
          </a:p>
          <a:p>
            <a:pPr lvl="1"/>
            <a:r>
              <a:rPr lang="en-US" dirty="0"/>
              <a:t>‘replacing a magic number with a named constant’ is relatively risk-free</a:t>
            </a:r>
          </a:p>
        </p:txBody>
      </p:sp>
    </p:spTree>
    <p:extLst>
      <p:ext uri="{BB962C8B-B14F-4D97-AF65-F5344CB8AC3E}">
        <p14:creationId xmlns:p14="http://schemas.microsoft.com/office/powerpoint/2010/main" val="28387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Functions </a:t>
            </a:r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http://www.ibm.com/developerworks/opensource/library/os-eclipse-refactoring/index.html?ca=dgr-lnxw97Refractoringdth-OS&amp;S_TACT=105AGX59&amp;S_CMP=grlnxw97</a:t>
            </a:r>
          </a:p>
        </p:txBody>
      </p:sp>
    </p:spTree>
    <p:extLst>
      <p:ext uri="{BB962C8B-B14F-4D97-AF65-F5344CB8AC3E}">
        <p14:creationId xmlns:p14="http://schemas.microsoft.com/office/powerpoint/2010/main" val="3057634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Stories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Stories</a:t>
            </a:r>
            <a:r>
              <a:rPr lang="en-US" sz="2800" dirty="0" smtClean="0"/>
              <a:t>: features </a:t>
            </a:r>
            <a:r>
              <a:rPr lang="en-US" sz="2800" dirty="0"/>
              <a:t>client </a:t>
            </a:r>
            <a:r>
              <a:rPr lang="en-US" sz="2800" dirty="0" smtClean="0"/>
              <a:t>wants</a:t>
            </a:r>
            <a:endParaRPr lang="en-US" sz="2800" dirty="0"/>
          </a:p>
          <a:p>
            <a:pPr lvl="1"/>
            <a:r>
              <a:rPr lang="en-US" sz="2400" dirty="0"/>
              <a:t>Written in the customer’s business language </a:t>
            </a:r>
          </a:p>
          <a:p>
            <a:pPr lvl="1"/>
            <a:r>
              <a:rPr lang="en-US" sz="2600" dirty="0"/>
              <a:t>Preferably by customer, or </a:t>
            </a:r>
            <a:r>
              <a:rPr lang="en-US" sz="2600" i="1" dirty="0"/>
              <a:t>customer’s representative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Select </a:t>
            </a:r>
            <a:r>
              <a:rPr lang="en-US" sz="2800" dirty="0"/>
              <a:t>stories for next build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Estimate duration and cost of each story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build is divided into tasks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Test cases for a task are drawn up first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0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Change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533" y="1447800"/>
            <a:ext cx="7859155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Customers want Copy to output to the paper tape punch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6600"/>
                </a:solidFill>
              </a:rPr>
              <a:t>How would you change this program?</a:t>
            </a:r>
          </a:p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bool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 = false; // remember to reset this flag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void Copy()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((c=(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? </a:t>
            </a:r>
            <a:r>
              <a:rPr lang="en-US" sz="2800" dirty="0" err="1" smtClean="0">
                <a:solidFill>
                  <a:srgbClr val="003399"/>
                </a:solidFill>
              </a:rPr>
              <a:t>RdPt</a:t>
            </a:r>
            <a:r>
              <a:rPr lang="en-US" sz="2800" dirty="0" smtClean="0">
                <a:solidFill>
                  <a:srgbClr val="003399"/>
                </a:solidFill>
              </a:rPr>
              <a:t>(): </a:t>
            </a:r>
            <a:r>
              <a:rPr lang="en-US" sz="2800" dirty="0" err="1" smtClean="0">
                <a:solidFill>
                  <a:srgbClr val="003399"/>
                </a:solidFill>
              </a:rPr>
              <a:t>RdKbd</a:t>
            </a:r>
            <a:r>
              <a:rPr lang="en-US" sz="2800" dirty="0" smtClean="0">
                <a:solidFill>
                  <a:srgbClr val="003399"/>
                </a:solidFill>
              </a:rPr>
              <a:t>()))!=EOF)</a:t>
            </a:r>
          </a:p>
          <a:p>
            <a:pPr lvl="4" eaLnBrk="1" hangingPunct="1"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4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User Story Template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447800"/>
            <a:ext cx="8001000" cy="48006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As </a:t>
            </a:r>
            <a:r>
              <a:rPr lang="en-US" sz="3000" dirty="0"/>
              <a:t>a &lt;role&gt;, I want &lt;goal&gt; [so that &lt;benefit&gt;</a:t>
            </a:r>
            <a:r>
              <a:rPr lang="en-US" sz="3000" dirty="0" smtClean="0"/>
              <a:t>]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role</a:t>
            </a:r>
            <a:r>
              <a:rPr lang="en-US" sz="2600" dirty="0" smtClean="0"/>
              <a:t>&gt;: </a:t>
            </a:r>
            <a:r>
              <a:rPr lang="en-US" sz="2600" dirty="0"/>
              <a:t>the end user (e.g. administrator, bank customer...) </a:t>
            </a:r>
            <a:endParaRPr lang="en-US" sz="2600" dirty="0" smtClean="0">
              <a:latin typeface="Wingdings"/>
            </a:endParaRP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goal</a:t>
            </a:r>
            <a:r>
              <a:rPr lang="en-US" sz="2600" dirty="0" smtClean="0"/>
              <a:t>&gt;: </a:t>
            </a:r>
            <a:r>
              <a:rPr lang="en-US" sz="2600" dirty="0"/>
              <a:t>what the end user needs to </a:t>
            </a:r>
            <a:r>
              <a:rPr lang="en-US" sz="2600" dirty="0" smtClean="0"/>
              <a:t>accomplish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benefit</a:t>
            </a:r>
            <a:r>
              <a:rPr lang="en-US" sz="2600" dirty="0" smtClean="0"/>
              <a:t>&gt;: </a:t>
            </a:r>
            <a:r>
              <a:rPr lang="en-US" sz="2600" dirty="0"/>
              <a:t>how the story creates value for the </a:t>
            </a:r>
            <a:r>
              <a:rPr lang="en-US" sz="2600" dirty="0" smtClean="0"/>
              <a:t>user</a:t>
            </a:r>
          </a:p>
          <a:p>
            <a:r>
              <a:rPr lang="en-US" sz="3000" dirty="0" smtClean="0"/>
              <a:t>Examples</a:t>
            </a:r>
          </a:p>
          <a:p>
            <a:pPr lvl="1"/>
            <a:r>
              <a:rPr lang="en-US" sz="2600" dirty="0"/>
              <a:t>As an administrator, I want to reset my system so that I can restore its initial state without re-installing the software </a:t>
            </a:r>
          </a:p>
          <a:p>
            <a:pPr lvl="1"/>
            <a:r>
              <a:rPr lang="en-US" sz="2600" dirty="0" smtClean="0"/>
              <a:t>As </a:t>
            </a:r>
            <a:r>
              <a:rPr lang="en-US" sz="2600" dirty="0"/>
              <a:t>an undergraduate student, I want to search for electives I am allowed to take so that I can complete my spring schedule </a:t>
            </a:r>
          </a:p>
        </p:txBody>
      </p:sp>
    </p:spTree>
    <p:extLst>
      <p:ext uri="{BB962C8B-B14F-4D97-AF65-F5344CB8AC3E}">
        <p14:creationId xmlns:p14="http://schemas.microsoft.com/office/powerpoint/2010/main" val="1977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Alternate Template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&lt;who&gt; &lt;when&gt; &lt;where&gt;, I &lt;what&gt; because &lt;why</a:t>
            </a:r>
            <a:r>
              <a:rPr lang="en-US" sz="2800" dirty="0" smtClean="0"/>
              <a:t>&gt;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who&gt; identifies the end user (e.g. administrator, bank customer...) </a:t>
            </a:r>
            <a:endParaRPr lang="en-US" sz="2600" dirty="0" smtClean="0">
              <a:latin typeface="Wingdings"/>
            </a:endParaRP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when</a:t>
            </a:r>
            <a:r>
              <a:rPr lang="en-US" sz="2600" dirty="0" smtClean="0"/>
              <a:t>&gt;: </a:t>
            </a:r>
            <a:r>
              <a:rPr lang="en-US" sz="2600" dirty="0"/>
              <a:t>when the user needs &lt;what</a:t>
            </a:r>
            <a:r>
              <a:rPr lang="en-US" sz="2600" dirty="0" smtClean="0"/>
              <a:t>&gt;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where</a:t>
            </a:r>
            <a:r>
              <a:rPr lang="en-US" sz="2600" dirty="0" smtClean="0"/>
              <a:t>&gt;: </a:t>
            </a:r>
            <a:r>
              <a:rPr lang="en-US" sz="2600" dirty="0"/>
              <a:t>where &lt;what&gt; takes </a:t>
            </a:r>
            <a:r>
              <a:rPr lang="en-US" sz="2600" dirty="0" smtClean="0"/>
              <a:t>place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what&gt; describes what </a:t>
            </a:r>
            <a:r>
              <a:rPr lang="en-US" sz="2600" dirty="0" smtClean="0"/>
              <a:t>happens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why&gt; explains the value of &lt;what&gt; to the end user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the question: “how will we know when it does what it should do”</a:t>
            </a:r>
          </a:p>
          <a:p>
            <a:pPr lvl="1"/>
            <a:r>
              <a:rPr lang="en-US" dirty="0" smtClean="0"/>
              <a:t>The product owner should write acceptance criteria for each story when the team has a common understanding</a:t>
            </a:r>
          </a:p>
          <a:p>
            <a:r>
              <a:rPr lang="en-US" dirty="0" smtClean="0"/>
              <a:t>A list of pass/fail tests, written in plain English</a:t>
            </a:r>
          </a:p>
          <a:p>
            <a:pPr lvl="1"/>
            <a:r>
              <a:rPr lang="en-US" dirty="0" smtClean="0"/>
              <a:t>If all pass, then everyone would agree that the story is implemented as intended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D5D-467B-3645-BE8B-A6A6923A1FC3}" type="slidenum">
              <a:rPr lang="en-US"/>
              <a:pPr/>
              <a:t>73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974" y="259356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Stories and Tasks</a:t>
            </a:r>
            <a:endParaRPr lang="en-US" sz="44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390" y="1447799"/>
            <a:ext cx="7829298" cy="50366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rgbClr val="0033CC"/>
                </a:solidFill>
              </a:rPr>
              <a:t>Story: </a:t>
            </a:r>
            <a:r>
              <a:rPr lang="en-US" sz="3000" dirty="0">
                <a:solidFill>
                  <a:srgbClr val="0033CC"/>
                </a:solidFill>
              </a:rPr>
              <a:t>Movie </a:t>
            </a:r>
            <a:r>
              <a:rPr lang="en-US" sz="3000" dirty="0" smtClean="0">
                <a:solidFill>
                  <a:srgbClr val="0033CC"/>
                </a:solidFill>
              </a:rPr>
              <a:t>List in a Movie Rental System</a:t>
            </a:r>
            <a:endParaRPr lang="en-US" sz="3000" dirty="0">
              <a:solidFill>
                <a:srgbClr val="0033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33CC"/>
                </a:solidFill>
              </a:rPr>
              <a:t>I want </a:t>
            </a:r>
            <a:r>
              <a:rPr lang="en-US" dirty="0">
                <a:solidFill>
                  <a:srgbClr val="0033CC"/>
                </a:solidFill>
              </a:rPr>
              <a:t>a way to keep a list of movies and a way to add movies to it. Ordering of the list </a:t>
            </a:r>
            <a:r>
              <a:rPr lang="en-US" dirty="0" smtClean="0">
                <a:solidFill>
                  <a:srgbClr val="0033CC"/>
                </a:solidFill>
              </a:rPr>
              <a:t>isn</a:t>
            </a:r>
            <a:r>
              <a:rPr lang="en-US" altLang="ja-JP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t </a:t>
            </a:r>
            <a:r>
              <a:rPr lang="en-US" dirty="0">
                <a:solidFill>
                  <a:srgbClr val="0033CC"/>
                </a:solidFill>
              </a:rPr>
              <a:t>a concern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rgbClr val="0033CC"/>
                </a:solidFill>
              </a:rPr>
              <a:t>Tasks</a:t>
            </a:r>
            <a:endParaRPr lang="en-US" sz="3000" dirty="0">
              <a:solidFill>
                <a:srgbClr val="0033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Task 1-1: make a container for movies with a way to add to it. </a:t>
            </a:r>
            <a:r>
              <a:rPr lang="en-US" dirty="0" smtClean="0">
                <a:solidFill>
                  <a:srgbClr val="0000FF"/>
                </a:solidFill>
              </a:rPr>
              <a:t>Doesn</a:t>
            </a:r>
            <a:r>
              <a:rPr lang="en-US" altLang="ja-JP" dirty="0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</a:rPr>
              <a:t>have to be ordered or sorted.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33CC"/>
                </a:solidFill>
              </a:rPr>
              <a:t>Task 1-2: make a GUI that shows a list of movies. List order is just what is in the underlying collection. List should scroll as required.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33CC"/>
                </a:solidFill>
              </a:rPr>
              <a:t>Task 1-3: provide a text field </a:t>
            </a:r>
            <a:r>
              <a:rPr lang="en-US" dirty="0" smtClean="0">
                <a:solidFill>
                  <a:srgbClr val="0033CC"/>
                </a:solidFill>
              </a:rPr>
              <a:t>and “Add</a:t>
            </a:r>
            <a:r>
              <a:rPr lang="en-US" altLang="ja-JP" dirty="0" smtClean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button for adding movies to the list via the GUI.</a:t>
            </a:r>
          </a:p>
        </p:txBody>
      </p:sp>
    </p:spTree>
    <p:extLst>
      <p:ext uri="{BB962C8B-B14F-4D97-AF65-F5344CB8AC3E}">
        <p14:creationId xmlns:p14="http://schemas.microsoft.com/office/powerpoint/2010/main" val="18157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B5F6-CDEB-164A-A894-F9CDE59D587A}" type="slidenum">
              <a:rPr lang="en-US"/>
              <a:pPr/>
              <a:t>74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From Tasks to Tests</a:t>
            </a:r>
            <a:endParaRPr lang="en-US" sz="4400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390" y="1447800"/>
            <a:ext cx="7829298" cy="5165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Task 1-1: </a:t>
            </a:r>
            <a:r>
              <a:rPr lang="en-US" sz="2400" i="1" dirty="0"/>
              <a:t>make a container for movies</a:t>
            </a:r>
            <a:r>
              <a:rPr lang="en-US" sz="2400" dirty="0"/>
              <a:t> with a way to </a:t>
            </a:r>
            <a:r>
              <a:rPr lang="en-US" sz="2400" i="1" dirty="0"/>
              <a:t>add</a:t>
            </a:r>
            <a:r>
              <a:rPr lang="en-US" sz="2400" dirty="0"/>
              <a:t> to it. </a:t>
            </a:r>
            <a:r>
              <a:rPr lang="en-US" sz="2400" dirty="0" smtClean="0"/>
              <a:t>Doesn</a:t>
            </a:r>
            <a:r>
              <a:rPr lang="en-US" altLang="ja-JP" sz="2400" dirty="0" smtClean="0">
                <a:latin typeface="Arial"/>
              </a:rPr>
              <a:t>’</a:t>
            </a:r>
            <a:r>
              <a:rPr lang="en-US" sz="2400" dirty="0" smtClean="0"/>
              <a:t>t </a:t>
            </a:r>
            <a:r>
              <a:rPr lang="en-US" sz="2400" dirty="0"/>
              <a:t>have to be ordered or sorted.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focus: some place to keep and add movies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What should we test?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simple stuff first – empty collection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1: </a:t>
            </a:r>
            <a:r>
              <a:rPr lang="en-US" sz="2200" dirty="0"/>
              <a:t>an empty list should have a size of zero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2: </a:t>
            </a:r>
            <a:r>
              <a:rPr lang="en-US" sz="2200" dirty="0"/>
              <a:t>adding a movie to an empty list should result in a list with a size of one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3: </a:t>
            </a:r>
            <a:r>
              <a:rPr lang="en-US" sz="2200" dirty="0"/>
              <a:t>adding two movies to an empty list should result in a list with a size of </a:t>
            </a:r>
            <a:r>
              <a:rPr lang="en-US" sz="2200" dirty="0" smtClean="0"/>
              <a:t>two 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4: </a:t>
            </a:r>
            <a:r>
              <a:rPr lang="en-US" sz="2200" dirty="0"/>
              <a:t>if we add a movie to a list, we should be able to ask if it is there and receive a positive response. Conversely, we should receive a negative response when we ask about a movie that we </a:t>
            </a:r>
            <a:r>
              <a:rPr lang="en-US" sz="2200" dirty="0" smtClean="0"/>
              <a:t>haven</a:t>
            </a:r>
            <a:r>
              <a:rPr lang="en-US" altLang="ja-JP" sz="2200" dirty="0" smtClean="0">
                <a:latin typeface="Arial"/>
              </a:rPr>
              <a:t>’</a:t>
            </a:r>
            <a:r>
              <a:rPr lang="en-US" sz="2200" dirty="0" smtClean="0"/>
              <a:t>t </a:t>
            </a:r>
            <a:r>
              <a:rPr lang="en-US" sz="2200" dirty="0"/>
              <a:t>added.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65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39A-DF31-034E-9F76-52D39EE091C3}" type="slidenum">
              <a:rPr lang="en-US"/>
              <a:pPr/>
              <a:t>75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Test1: </a:t>
            </a:r>
            <a:r>
              <a:rPr lang="en-US" sz="4000" dirty="0">
                <a:solidFill>
                  <a:srgbClr val="0000FF"/>
                </a:solidFill>
              </a:rPr>
              <a:t>An empty list should …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462" y="1417638"/>
            <a:ext cx="7832538" cy="46292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class </a:t>
            </a:r>
            <a:r>
              <a:rPr lang="en-US" sz="2400" dirty="0" err="1">
                <a:solidFill>
                  <a:srgbClr val="0033CC"/>
                </a:solidFill>
              </a:rPr>
              <a:t>TestMovieList</a:t>
            </a:r>
            <a:r>
              <a:rPr lang="en-US" sz="2400" dirty="0">
                <a:solidFill>
                  <a:srgbClr val="0033CC"/>
                </a:solidFill>
              </a:rPr>
              <a:t> extends </a:t>
            </a:r>
            <a:r>
              <a:rPr lang="en-US" sz="2400" dirty="0" err="1">
                <a:solidFill>
                  <a:srgbClr val="0033CC"/>
                </a:solidFill>
              </a:rPr>
              <a:t>TestCase</a:t>
            </a:r>
            <a:r>
              <a:rPr lang="en-US" sz="2400" dirty="0">
                <a:solidFill>
                  <a:srgbClr val="0033CC"/>
                </a:solidFill>
              </a:rPr>
              <a:t> {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public void </a:t>
            </a:r>
            <a:r>
              <a:rPr lang="en-US" sz="2400" dirty="0" err="1">
                <a:solidFill>
                  <a:srgbClr val="0033CC"/>
                </a:solidFill>
              </a:rPr>
              <a:t>testEmptyListSize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MovieList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err="1">
                <a:solidFill>
                  <a:srgbClr val="0033CC"/>
                </a:solidFill>
              </a:rPr>
              <a:t>emptyList</a:t>
            </a:r>
            <a:r>
              <a:rPr lang="en-US" sz="2400" dirty="0">
                <a:solidFill>
                  <a:srgbClr val="0033CC"/>
                </a:solidFill>
              </a:rPr>
              <a:t> = new </a:t>
            </a:r>
            <a:r>
              <a:rPr lang="en-US" sz="2400" dirty="0" err="1">
                <a:solidFill>
                  <a:srgbClr val="0033CC"/>
                </a:solidFill>
              </a:rPr>
              <a:t>MovieList</a:t>
            </a:r>
            <a:r>
              <a:rPr lang="en-US" sz="2400" dirty="0">
                <a:solidFill>
                  <a:srgbClr val="0033CC"/>
                </a:solidFill>
              </a:rPr>
              <a:t>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assertEquals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		0, </a:t>
            </a:r>
            <a:r>
              <a:rPr lang="en-US" sz="2400" dirty="0" err="1">
                <a:solidFill>
                  <a:srgbClr val="0033CC"/>
                </a:solidFill>
              </a:rPr>
              <a:t>emptyList.size</a:t>
            </a:r>
            <a:r>
              <a:rPr lang="en-US" sz="2400" dirty="0">
                <a:solidFill>
                  <a:srgbClr val="0033CC"/>
                </a:solidFill>
              </a:rPr>
              <a:t>());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}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buFont typeface="Wingdings" charset="0"/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56B9-05D7-C942-9952-155C963FD9BC}" type="slidenum">
              <a:rPr lang="en-US"/>
              <a:pPr/>
              <a:t>76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1 -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class </a:t>
            </a:r>
            <a:r>
              <a:rPr lang="en-US" dirty="0" err="1"/>
              <a:t>MovieList</a:t>
            </a:r>
            <a:r>
              <a:rPr lang="en-US" dirty="0"/>
              <a:t> and method size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public class </a:t>
            </a:r>
            <a:r>
              <a:rPr lang="en-US" sz="2400" dirty="0" err="1">
                <a:solidFill>
                  <a:srgbClr val="0000FF"/>
                </a:solidFill>
              </a:rPr>
              <a:t>MovieList</a:t>
            </a:r>
            <a:r>
              <a:rPr lang="en-US" sz="2400" dirty="0">
                <a:solidFill>
                  <a:srgbClr val="0000FF"/>
                </a:solidFill>
              </a:rPr>
              <a:t> {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size() {</a:t>
            </a:r>
          </a:p>
          <a:p>
            <a:pPr lvl="3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return 0;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 smtClean="0"/>
              <a:t>Test </a:t>
            </a:r>
            <a:r>
              <a:rPr lang="en-US" dirty="0"/>
              <a:t>1 is done! – no smell</a:t>
            </a:r>
          </a:p>
          <a:p>
            <a:pPr lvl="1">
              <a:buFont typeface="Wingdings" charset="0"/>
              <a:buNone/>
            </a:pPr>
            <a:r>
              <a:rPr lang="en-US" dirty="0"/>
              <a:t>No duplication needs cleaning up.</a:t>
            </a:r>
          </a:p>
          <a:p>
            <a:pPr lvl="1">
              <a:buFont typeface="Wingdings" charset="0"/>
              <a:buNone/>
            </a:pPr>
            <a:r>
              <a:rPr lang="en-US" dirty="0"/>
              <a:t>No refactoring has to be done.</a:t>
            </a:r>
          </a:p>
        </p:txBody>
      </p:sp>
    </p:spTree>
    <p:extLst>
      <p:ext uri="{BB962C8B-B14F-4D97-AF65-F5344CB8AC3E}">
        <p14:creationId xmlns:p14="http://schemas.microsoft.com/office/powerpoint/2010/main" val="8720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40-15AA-BE48-8865-17A8DEE606AA}" type="slidenum">
              <a:rPr lang="en-US"/>
              <a:pPr/>
              <a:t>77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998" y="274638"/>
            <a:ext cx="780169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Test 2: </a:t>
            </a:r>
            <a:r>
              <a:rPr lang="en-US" sz="3200" dirty="0">
                <a:solidFill>
                  <a:srgbClr val="0000FF"/>
                </a:solidFill>
              </a:rPr>
              <a:t>Adding a movie to an empty list …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998" y="1573854"/>
            <a:ext cx="7554801" cy="4404030"/>
          </a:xfrm>
        </p:spPr>
        <p:txBody>
          <a:bodyPr>
            <a:normAutofit/>
          </a:bodyPr>
          <a:lstStyle/>
          <a:p>
            <a:r>
              <a:rPr lang="en-US" sz="2800" dirty="0"/>
              <a:t>Name:</a:t>
            </a:r>
            <a:r>
              <a:rPr lang="en-US" sz="2400" dirty="0"/>
              <a:t> </a:t>
            </a:r>
            <a:r>
              <a:rPr lang="en-US" sz="2800" dirty="0"/>
              <a:t>should communicate intent to someone reading the tests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  <a:r>
              <a:rPr lang="en-US" sz="2400" dirty="0" smtClean="0">
                <a:solidFill>
                  <a:srgbClr val="0033CC"/>
                </a:solidFill>
              </a:rPr>
              <a:t>}</a:t>
            </a:r>
          </a:p>
          <a:p>
            <a:pPr lvl="1"/>
            <a:endParaRPr lang="en-US" sz="2400" dirty="0">
              <a:solidFill>
                <a:srgbClr val="0033CC"/>
              </a:solidFill>
            </a:endParaRPr>
          </a:p>
          <a:p>
            <a:r>
              <a:rPr lang="en-US" sz="2800" dirty="0"/>
              <a:t>What assertions are needed? 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assertEquals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Size of one item list should be 1.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, </a:t>
            </a:r>
          </a:p>
          <a:p>
            <a:pPr lvl="4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1, </a:t>
            </a:r>
            <a:r>
              <a:rPr lang="en-US" sz="2400" dirty="0" err="1">
                <a:solidFill>
                  <a:srgbClr val="0000FF"/>
                </a:solidFill>
              </a:rPr>
              <a:t>oneItemList.size</a:t>
            </a:r>
            <a:r>
              <a:rPr lang="en-US" sz="2400" dirty="0">
                <a:solidFill>
                  <a:srgbClr val="0000FF"/>
                </a:solidFill>
              </a:rPr>
              <a:t>());</a:t>
            </a:r>
          </a:p>
          <a:p>
            <a:pPr lvl="1">
              <a:buFont typeface="Wingdings" charset="0"/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}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24" y="42295"/>
            <a:ext cx="7498080" cy="1143000"/>
          </a:xfrm>
        </p:spPr>
        <p:txBody>
          <a:bodyPr/>
          <a:lstStyle/>
          <a:p>
            <a:r>
              <a:rPr lang="en-US" sz="4400" dirty="0"/>
              <a:t>Test </a:t>
            </a:r>
            <a:r>
              <a:rPr lang="en-US" sz="4400" dirty="0" smtClean="0"/>
              <a:t>2</a:t>
            </a:r>
            <a:r>
              <a:rPr lang="en-US" sz="4400" dirty="0"/>
              <a:t> </a:t>
            </a:r>
            <a:r>
              <a:rPr lang="en-US" sz="4400" dirty="0" smtClean="0"/>
              <a:t>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01123"/>
            <a:ext cx="7498080" cy="51735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Set things up for the assertion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Movie </a:t>
            </a:r>
            <a:r>
              <a:rPr lang="en-US" sz="2400" dirty="0" err="1">
                <a:solidFill>
                  <a:srgbClr val="0000FF"/>
                </a:solidFill>
              </a:rPr>
              <a:t>starWars</a:t>
            </a:r>
            <a:r>
              <a:rPr lang="en-US" sz="2400" dirty="0">
                <a:solidFill>
                  <a:srgbClr val="0000FF"/>
                </a:solidFill>
              </a:rPr>
              <a:t> = new Movie();	       </a:t>
            </a:r>
            <a:r>
              <a:rPr lang="en-US" sz="2400" dirty="0" smtClean="0">
                <a:solidFill>
                  <a:srgbClr val="0000FF"/>
                </a:solidFill>
              </a:rPr>
              <a:t>          </a:t>
            </a:r>
            <a:r>
              <a:rPr lang="en-US" sz="2400" dirty="0">
                <a:solidFill>
                  <a:schemeClr val="hlink"/>
                </a:solidFill>
              </a:rPr>
              <a:t>// S3	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MovieList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oneItemList</a:t>
            </a:r>
            <a:r>
              <a:rPr lang="en-US" dirty="0">
                <a:solidFill>
                  <a:srgbClr val="0000FF"/>
                </a:solidFill>
              </a:rPr>
              <a:t> = new </a:t>
            </a:r>
            <a:r>
              <a:rPr lang="en-US" dirty="0" err="1">
                <a:solidFill>
                  <a:srgbClr val="0000FF"/>
                </a:solidFill>
              </a:rPr>
              <a:t>MovieList</a:t>
            </a:r>
            <a:r>
              <a:rPr lang="en-US" dirty="0">
                <a:solidFill>
                  <a:srgbClr val="0000FF"/>
                </a:solidFill>
              </a:rPr>
              <a:t>();   </a:t>
            </a:r>
            <a:r>
              <a:rPr lang="en-US" dirty="0">
                <a:solidFill>
                  <a:schemeClr val="hlink"/>
                </a:solidFill>
              </a:rPr>
              <a:t>// S2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oneItemList.add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starWars</a:t>
            </a:r>
            <a:r>
              <a:rPr lang="en-US" dirty="0">
                <a:solidFill>
                  <a:srgbClr val="0000FF"/>
                </a:solidFill>
              </a:rPr>
              <a:t>);                        </a:t>
            </a:r>
            <a:r>
              <a:rPr lang="en-US" dirty="0">
                <a:solidFill>
                  <a:schemeClr val="hlink"/>
                </a:solidFill>
              </a:rPr>
              <a:t>// S1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assertEquals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>
                <a:solidFill>
                  <a:srgbClr val="0033CC"/>
                </a:solidFill>
              </a:rPr>
              <a:t>, </a:t>
            </a:r>
          </a:p>
          <a:p>
            <a:pPr lvl="4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1, </a:t>
            </a:r>
            <a:r>
              <a:rPr lang="en-US" sz="2400" dirty="0" err="1">
                <a:solidFill>
                  <a:srgbClr val="0033CC"/>
                </a:solidFill>
              </a:rPr>
              <a:t>oneItemList.size</a:t>
            </a:r>
            <a:r>
              <a:rPr lang="en-US" sz="2400" dirty="0">
                <a:solidFill>
                  <a:srgbClr val="0033CC"/>
                </a:solidFill>
              </a:rPr>
              <a:t>();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What do we need now?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class </a:t>
            </a:r>
            <a:r>
              <a:rPr lang="en-US" sz="2400" dirty="0" err="1">
                <a:solidFill>
                  <a:srgbClr val="000090"/>
                </a:solidFill>
              </a:rPr>
              <a:t>MovieList</a:t>
            </a:r>
            <a:r>
              <a:rPr lang="en-US" sz="2400" dirty="0">
                <a:solidFill>
                  <a:srgbClr val="000090"/>
                </a:solidFill>
              </a:rPr>
              <a:t> {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public </a:t>
            </a:r>
            <a:r>
              <a:rPr lang="en-US" dirty="0" err="1">
                <a:solidFill>
                  <a:srgbClr val="000090"/>
                </a:solidFill>
              </a:rPr>
              <a:t>int</a:t>
            </a:r>
            <a:r>
              <a:rPr lang="en-US" dirty="0">
                <a:solidFill>
                  <a:srgbClr val="000090"/>
                </a:solidFill>
              </a:rPr>
              <a:t> size() </a:t>
            </a:r>
            <a:r>
              <a:rPr lang="en-US" dirty="0" smtClean="0">
                <a:solidFill>
                  <a:srgbClr val="000090"/>
                </a:solidFill>
              </a:rPr>
              <a:t>{</a:t>
            </a:r>
            <a:r>
              <a:rPr lang="en-US" sz="2400" dirty="0" smtClean="0">
                <a:solidFill>
                  <a:srgbClr val="000090"/>
                </a:solidFill>
              </a:rPr>
              <a:t>return </a:t>
            </a:r>
            <a:r>
              <a:rPr lang="en-US" sz="2400" dirty="0">
                <a:solidFill>
                  <a:srgbClr val="000090"/>
                </a:solidFill>
              </a:rPr>
              <a:t>0</a:t>
            </a:r>
            <a:r>
              <a:rPr lang="en-US" sz="2400" dirty="0" smtClean="0">
                <a:solidFill>
                  <a:srgbClr val="000090"/>
                </a:solidFill>
              </a:rPr>
              <a:t>;</a:t>
            </a:r>
            <a:r>
              <a:rPr lang="en-US" dirty="0" smtClean="0">
                <a:solidFill>
                  <a:srgbClr val="000090"/>
                </a:solidFill>
              </a:rPr>
              <a:t>}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</a:t>
            </a:r>
            <a:r>
              <a:rPr lang="en-US" dirty="0" err="1" smtClean="0"/>
              <a:t>MovieList</a:t>
            </a:r>
            <a:r>
              <a:rPr lang="en-US" dirty="0" smtClean="0"/>
              <a:t> and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175976" cy="5212708"/>
          </a:xfrm>
        </p:spPr>
        <p:txBody>
          <a:bodyPr>
            <a:noAutofit/>
          </a:bodyPr>
          <a:lstStyle/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public class </a:t>
            </a:r>
            <a:r>
              <a:rPr lang="en-US" sz="2400" dirty="0" err="1" smtClean="0">
                <a:solidFill>
                  <a:srgbClr val="000090"/>
                </a:solidFill>
              </a:rPr>
              <a:t>MovieList</a:t>
            </a:r>
            <a:r>
              <a:rPr lang="en-US" sz="2400" dirty="0" smtClean="0">
                <a:solidFill>
                  <a:srgbClr val="000090"/>
                </a:solidFill>
              </a:rPr>
              <a:t> {</a:t>
            </a: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private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numberOfMovies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smtClean="0">
                <a:solidFill>
                  <a:srgbClr val="0000FF"/>
                </a:solidFill>
              </a:rPr>
              <a:t>0;</a:t>
            </a: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public void add(Movie </a:t>
            </a:r>
            <a:r>
              <a:rPr lang="en-US" dirty="0" err="1">
                <a:solidFill>
                  <a:srgbClr val="0000FF"/>
                </a:solidFill>
              </a:rPr>
              <a:t>movieToAdd</a:t>
            </a:r>
            <a:r>
              <a:rPr lang="en-US" dirty="0">
                <a:solidFill>
                  <a:srgbClr val="0000FF"/>
                </a:solidFill>
              </a:rPr>
              <a:t>) {</a:t>
            </a:r>
          </a:p>
          <a:p>
            <a:pPr marL="539496" lvl="3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err="1">
                <a:solidFill>
                  <a:srgbClr val="0000FF"/>
                </a:solidFill>
              </a:rPr>
              <a:t>numberOfMovies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smtClean="0">
                <a:solidFill>
                  <a:srgbClr val="0000FF"/>
                </a:solidFill>
              </a:rPr>
              <a:t>1;</a:t>
            </a:r>
            <a:endParaRPr lang="en-US" sz="2400" dirty="0">
              <a:solidFill>
                <a:srgbClr val="0000FF"/>
              </a:solidFill>
            </a:endParaRP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int</a:t>
            </a:r>
            <a:r>
              <a:rPr lang="en-US" sz="2400" dirty="0">
                <a:solidFill>
                  <a:srgbClr val="000090"/>
                </a:solidFill>
              </a:rPr>
              <a:t> size() {</a:t>
            </a: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</a:rPr>
              <a:t>return </a:t>
            </a:r>
            <a:r>
              <a:rPr lang="en-US" dirty="0" err="1" smtClean="0">
                <a:solidFill>
                  <a:srgbClr val="0000FF"/>
                </a:solidFill>
              </a:rPr>
              <a:t>numberOfMovies</a:t>
            </a:r>
            <a:r>
              <a:rPr lang="en-US" dirty="0" smtClean="0">
                <a:solidFill>
                  <a:srgbClr val="0000FF"/>
                </a:solidFill>
              </a:rPr>
              <a:t>;    // replace “0”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}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} 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</a:rPr>
              <a:t>public class Movie {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/>
              <a:t>Test 2 is done! - no </a:t>
            </a:r>
            <a:r>
              <a:rPr lang="en-US" sz="2800" dirty="0" smtClean="0"/>
              <a:t>smells</a:t>
            </a:r>
            <a:endParaRPr lang="en-US" sz="2800" dirty="0" smtClean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37369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Change - </a:t>
            </a:r>
            <a:r>
              <a:rPr lang="en-US" sz="4400" dirty="0" err="1" smtClean="0"/>
              <a:t>cont</a:t>
            </a:r>
            <a:endParaRPr lang="en-US" sz="44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959" y="1284021"/>
            <a:ext cx="7498080" cy="5345437"/>
          </a:xfrm>
        </p:spPr>
        <p:txBody>
          <a:bodyPr>
            <a:normAutofit lnSpcReduction="10000"/>
          </a:bodyPr>
          <a:lstStyle/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bool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 = false;</a:t>
            </a:r>
          </a:p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990099"/>
                </a:solidFill>
              </a:rPr>
              <a:t>bool</a:t>
            </a:r>
            <a:r>
              <a:rPr lang="en-US" sz="2800" dirty="0" smtClean="0">
                <a:solidFill>
                  <a:srgbClr val="990099"/>
                </a:solidFill>
              </a:rPr>
              <a:t> </a:t>
            </a:r>
            <a:r>
              <a:rPr lang="en-US" sz="2800" dirty="0" err="1" smtClean="0">
                <a:solidFill>
                  <a:srgbClr val="990099"/>
                </a:solidFill>
              </a:rPr>
              <a:t>punchFlag</a:t>
            </a:r>
            <a:r>
              <a:rPr lang="en-US" sz="2800" dirty="0" smtClean="0">
                <a:solidFill>
                  <a:srgbClr val="990099"/>
                </a:solidFill>
              </a:rPr>
              <a:t> = false;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// remember to reset </a:t>
            </a:r>
            <a:r>
              <a:rPr lang="en-US" sz="2800" u="sng" dirty="0" smtClean="0">
                <a:solidFill>
                  <a:srgbClr val="990099"/>
                </a:solidFill>
              </a:rPr>
              <a:t>these flags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void Copy()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((c=(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? </a:t>
            </a:r>
            <a:r>
              <a:rPr lang="en-US" sz="2800" dirty="0" err="1" smtClean="0">
                <a:solidFill>
                  <a:srgbClr val="003399"/>
                </a:solidFill>
              </a:rPr>
              <a:t>RdPt</a:t>
            </a:r>
            <a:r>
              <a:rPr lang="en-US" sz="2800" dirty="0" smtClean="0">
                <a:solidFill>
                  <a:srgbClr val="003399"/>
                </a:solidFill>
              </a:rPr>
              <a:t>(): </a:t>
            </a:r>
            <a:r>
              <a:rPr lang="en-US" sz="2800" dirty="0" err="1" smtClean="0">
                <a:solidFill>
                  <a:srgbClr val="003399"/>
                </a:solidFill>
              </a:rPr>
              <a:t>RdKbd</a:t>
            </a:r>
            <a:r>
              <a:rPr lang="en-US" sz="2800" dirty="0" smtClean="0">
                <a:solidFill>
                  <a:srgbClr val="003399"/>
                </a:solidFill>
              </a:rPr>
              <a:t>()))!=EOF)</a:t>
            </a:r>
          </a:p>
          <a:p>
            <a:pPr lvl="4" eaLnBrk="1" hangingPunct="1">
              <a:defRPr/>
            </a:pPr>
            <a:r>
              <a:rPr lang="en-US" sz="2400" dirty="0" err="1" smtClean="0">
                <a:solidFill>
                  <a:srgbClr val="990099"/>
                </a:solidFill>
              </a:rPr>
              <a:t>punchFlag</a:t>
            </a:r>
            <a:r>
              <a:rPr lang="en-US" sz="2400" dirty="0" smtClean="0">
                <a:solidFill>
                  <a:srgbClr val="990099"/>
                </a:solidFill>
              </a:rPr>
              <a:t>? </a:t>
            </a:r>
            <a:r>
              <a:rPr lang="en-US" sz="2400" dirty="0" err="1" smtClean="0">
                <a:solidFill>
                  <a:srgbClr val="990099"/>
                </a:solidFill>
              </a:rPr>
              <a:t>WrtPunch</a:t>
            </a:r>
            <a:r>
              <a:rPr lang="en-US" sz="2400" dirty="0" smtClean="0">
                <a:solidFill>
                  <a:srgbClr val="990099"/>
                </a:solidFill>
              </a:rPr>
              <a:t>(c):</a:t>
            </a:r>
            <a:r>
              <a:rPr lang="en-US" sz="2400" dirty="0" err="1" smtClean="0">
                <a:solidFill>
                  <a:srgbClr val="990099"/>
                </a:solidFill>
              </a:rPr>
              <a:t>WrtPrt</a:t>
            </a:r>
            <a:r>
              <a:rPr lang="en-US" sz="2400" dirty="0" smtClean="0">
                <a:solidFill>
                  <a:srgbClr val="990099"/>
                </a:solidFill>
              </a:rPr>
              <a:t>(c);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</a:p>
          <a:p>
            <a:pPr lvl="2" eaLnBrk="1" hangingPunct="1">
              <a:defRPr/>
            </a:pPr>
            <a:r>
              <a:rPr lang="en-US" sz="2800" i="1" dirty="0" smtClean="0"/>
              <a:t>Smells</a:t>
            </a:r>
          </a:p>
          <a:p>
            <a:pPr lvl="2" eaLnBrk="1" hangingPunct="1">
              <a:defRPr/>
            </a:pPr>
            <a:r>
              <a:rPr lang="en-US" sz="2800" i="1" dirty="0" smtClean="0"/>
              <a:t>How would you redesign it from the beginning?</a:t>
            </a:r>
          </a:p>
          <a:p>
            <a:pPr lvl="2" eaLnBrk="1" hangingPunct="1">
              <a:defRPr/>
            </a:pPr>
            <a:r>
              <a:rPr lang="en-US" sz="2800" dirty="0" smtClean="0"/>
              <a:t>Anticipate changes!</a:t>
            </a:r>
          </a:p>
        </p:txBody>
      </p:sp>
    </p:spTree>
    <p:extLst>
      <p:ext uri="{BB962C8B-B14F-4D97-AF65-F5344CB8AC3E}">
        <p14:creationId xmlns:p14="http://schemas.microsoft.com/office/powerpoint/2010/main" val="2665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DFBE-B3A9-0F4F-AE5C-8A013C227707}" type="slidenum">
              <a:rPr lang="en-US"/>
              <a:pPr/>
              <a:t>80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3: </a:t>
            </a:r>
            <a:r>
              <a:rPr lang="en-US" sz="4000" dirty="0">
                <a:solidFill>
                  <a:srgbClr val="0000FF"/>
                </a:solidFill>
              </a:rPr>
              <a:t>Adding two movies …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500678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testSizeAfterAddingTwo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Movie 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 = new Movie();	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Movie 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 = new Movie();	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MovieList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twoItemList</a:t>
            </a:r>
            <a:r>
              <a:rPr lang="en-US" dirty="0">
                <a:solidFill>
                  <a:srgbClr val="0033CC"/>
                </a:solidFill>
              </a:rPr>
              <a:t> = new </a:t>
            </a:r>
            <a:r>
              <a:rPr lang="en-US" dirty="0" err="1">
                <a:solidFill>
                  <a:srgbClr val="0033CC"/>
                </a:solidFill>
              </a:rPr>
              <a:t>MovieList</a:t>
            </a:r>
            <a:r>
              <a:rPr lang="en-US" dirty="0">
                <a:solidFill>
                  <a:srgbClr val="0033CC"/>
                </a:solidFill>
              </a:rPr>
              <a:t>();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twoItemList.add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starWars</a:t>
            </a:r>
            <a:r>
              <a:rPr lang="en-US" dirty="0">
                <a:solidFill>
                  <a:srgbClr val="0033CC"/>
                </a:solidFill>
              </a:rPr>
              <a:t>);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twoItemList.add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starTrek</a:t>
            </a:r>
            <a:r>
              <a:rPr lang="en-US" dirty="0">
                <a:solidFill>
                  <a:srgbClr val="0033CC"/>
                </a:solidFill>
              </a:rPr>
              <a:t>);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assertEquals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>
                <a:solidFill>
                  <a:srgbClr val="0033CC"/>
                </a:solidFill>
              </a:rPr>
              <a:t>, </a:t>
            </a:r>
          </a:p>
          <a:p>
            <a:pPr lvl="4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2, </a:t>
            </a:r>
            <a:r>
              <a:rPr lang="en-US" sz="2400" dirty="0" err="1">
                <a:solidFill>
                  <a:srgbClr val="0033CC"/>
                </a:solidFill>
              </a:rPr>
              <a:t>twoItemList.size</a:t>
            </a:r>
            <a:r>
              <a:rPr lang="en-US" sz="2400" dirty="0">
                <a:solidFill>
                  <a:srgbClr val="0033CC"/>
                </a:solidFill>
              </a:rPr>
              <a:t>());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It fails </a:t>
            </a:r>
            <a:r>
              <a:rPr lang="en-US" sz="2600" dirty="0" smtClean="0"/>
              <a:t>because </a:t>
            </a:r>
            <a:r>
              <a:rPr lang="en-US" sz="2600" dirty="0" smtClean="0">
                <a:solidFill>
                  <a:srgbClr val="0000FF"/>
                </a:solidFill>
              </a:rPr>
              <a:t>add</a:t>
            </a:r>
            <a:r>
              <a:rPr lang="en-US" sz="2600" dirty="0">
                <a:solidFill>
                  <a:srgbClr val="0000FF"/>
                </a:solidFill>
              </a:rPr>
              <a:t>()</a:t>
            </a:r>
            <a:r>
              <a:rPr lang="en-US" sz="2600" dirty="0"/>
              <a:t> simply sets the size to 1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Change add(</a:t>
            </a:r>
            <a:r>
              <a:rPr lang="en-US" sz="2600" dirty="0" smtClean="0"/>
              <a:t>) method in </a:t>
            </a:r>
            <a:r>
              <a:rPr lang="en-US" sz="2600" dirty="0" err="1" smtClean="0"/>
              <a:t>MovieList</a:t>
            </a:r>
            <a:endParaRPr lang="en-US" sz="2600" dirty="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public void add(Movie </a:t>
            </a:r>
            <a:r>
              <a:rPr lang="en-US" dirty="0" err="1">
                <a:solidFill>
                  <a:srgbClr val="0033CC"/>
                </a:solidFill>
              </a:rPr>
              <a:t>movieToAdd</a:t>
            </a:r>
            <a:r>
              <a:rPr lang="en-US" dirty="0">
                <a:solidFill>
                  <a:srgbClr val="0033CC"/>
                </a:solidFill>
              </a:rPr>
              <a:t>) {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numberOfMovies</a:t>
            </a:r>
            <a:r>
              <a:rPr lang="en-US" dirty="0">
                <a:solidFill>
                  <a:srgbClr val="0000FF"/>
                </a:solidFill>
              </a:rPr>
              <a:t>++;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}  </a:t>
            </a:r>
            <a:r>
              <a:rPr lang="en-US" dirty="0">
                <a:solidFill>
                  <a:srgbClr val="FF6600"/>
                </a:solidFill>
              </a:rPr>
              <a:t>// </a:t>
            </a:r>
            <a:r>
              <a:rPr lang="en-US" dirty="0" err="1">
                <a:solidFill>
                  <a:srgbClr val="FF6600"/>
                </a:solidFill>
              </a:rPr>
              <a:t>movieToAdd</a:t>
            </a:r>
            <a:r>
              <a:rPr lang="en-US" dirty="0">
                <a:solidFill>
                  <a:srgbClr val="FF6600"/>
                </a:solidFill>
              </a:rPr>
              <a:t>? We have no tests yet!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13E8-5AA4-AB4D-A76A-DB5B6D398A5C}" type="slidenum">
              <a:rPr lang="en-US"/>
              <a:pPr/>
              <a:t>81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8413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The Test Code So Far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697" y="1376606"/>
            <a:ext cx="8371833" cy="52684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TestMovieList</a:t>
            </a:r>
            <a:r>
              <a:rPr lang="en-US" sz="2000" dirty="0">
                <a:solidFill>
                  <a:srgbClr val="0033CC"/>
                </a:solidFill>
              </a:rPr>
              <a:t> extends </a:t>
            </a:r>
            <a:r>
              <a:rPr lang="en-US" sz="2000" dirty="0" err="1">
                <a:solidFill>
                  <a:srgbClr val="0033CC"/>
                </a:solidFill>
              </a:rPr>
              <a:t>TestCase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</a:rPr>
              <a:t>testEmptyListSize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emptyList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0, </a:t>
            </a:r>
            <a:r>
              <a:rPr lang="en-US" sz="2000" dirty="0" err="1">
                <a:solidFill>
                  <a:srgbClr val="0033CC"/>
                </a:solidFill>
              </a:rPr>
              <a:t>emptyList.size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</a:rPr>
              <a:t>testSizeAfterAddingOne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oneItemList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  </a:t>
            </a:r>
            <a:r>
              <a:rPr lang="en-US" sz="2000" dirty="0" err="1">
                <a:solidFill>
                  <a:srgbClr val="0033CC"/>
                </a:solidFill>
              </a:rPr>
              <a:t>oneItemList.add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1, </a:t>
            </a:r>
            <a:r>
              <a:rPr lang="en-US" sz="2000" dirty="0" err="1">
                <a:solidFill>
                  <a:srgbClr val="0033CC"/>
                </a:solidFill>
              </a:rPr>
              <a:t>oneItemList.size</a:t>
            </a:r>
            <a:r>
              <a:rPr lang="en-US" sz="20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public void </a:t>
            </a:r>
            <a:r>
              <a:rPr lang="en-US" sz="2000" dirty="0" err="1">
                <a:solidFill>
                  <a:srgbClr val="0000FF"/>
                </a:solidFill>
              </a:rPr>
              <a:t>testSizeAfterAddingTwo</a:t>
            </a:r>
            <a:r>
              <a:rPr lang="en-US" sz="2000" dirty="0">
                <a:solidFill>
                  <a:srgbClr val="0000FF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</a:t>
            </a:r>
            <a:endParaRPr lang="en-US" sz="2000" dirty="0" smtClean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  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new Movie();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twoItemList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twoItemList.add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33CC"/>
                </a:solidFill>
              </a:rPr>
              <a:t>twoItemList.add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twoItemList.size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}</a:t>
            </a:r>
            <a:endParaRPr lang="en-US" sz="20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6A5A-6664-2545-88C3-C9147CC8CB97}" type="slidenum">
              <a:rPr lang="en-US"/>
              <a:pPr/>
              <a:t>82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682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the Test Code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608" y="1211263"/>
            <a:ext cx="7984391" cy="53563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    private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movileList</a:t>
            </a:r>
            <a:r>
              <a:rPr lang="en-US" sz="2000" dirty="0">
                <a:solidFill>
                  <a:srgbClr val="008000"/>
                </a:solidFill>
              </a:rPr>
              <a:t> = null;    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private </a:t>
            </a:r>
            <a:r>
              <a:rPr lang="en-US" sz="2000" dirty="0">
                <a:solidFill>
                  <a:srgbClr val="0000FF"/>
                </a:solidFill>
              </a:rPr>
              <a:t>Movie 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private Movie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protected void </a:t>
            </a:r>
            <a:r>
              <a:rPr lang="en-US" sz="2000" dirty="0" err="1">
                <a:solidFill>
                  <a:srgbClr val="0000FF"/>
                </a:solidFill>
              </a:rPr>
              <a:t>setUp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	 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movieList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  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</a:rPr>
              <a:t>starWars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 = new Movie();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}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0033CC"/>
                </a:solidFill>
              </a:rPr>
              <a:t>public void </a:t>
            </a:r>
            <a:r>
              <a:rPr lang="en-US" sz="2000" dirty="0" err="1">
                <a:solidFill>
                  <a:srgbClr val="0033CC"/>
                </a:solidFill>
              </a:rPr>
              <a:t>testEmptyListSize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0, </a:t>
            </a:r>
            <a:r>
              <a:rPr lang="en-US" sz="2000" dirty="0" err="1">
                <a:solidFill>
                  <a:srgbClr val="008000"/>
                </a:solidFill>
              </a:rPr>
              <a:t>movieLis</a:t>
            </a:r>
            <a:r>
              <a:rPr lang="en-US" sz="2000" dirty="0" err="1">
                <a:solidFill>
                  <a:srgbClr val="0000FF"/>
                </a:solidFill>
              </a:rPr>
              <a:t>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testSizeAfterAddingOne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1,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8000"/>
                </a:solidFill>
              </a:rPr>
              <a:t>movieList.</a:t>
            </a:r>
            <a:r>
              <a:rPr lang="en-US" sz="2000" dirty="0" err="1">
                <a:solidFill>
                  <a:srgbClr val="0033CC"/>
                </a:solidFill>
              </a:rPr>
              <a:t>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2E3A-5C96-F646-89B5-C9C270E60820}" type="slidenum">
              <a:rPr lang="en-US"/>
              <a:pPr/>
              <a:t>83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4: </a:t>
            </a:r>
            <a:r>
              <a:rPr lang="en-US" sz="4400" dirty="0">
                <a:solidFill>
                  <a:srgbClr val="0000FF"/>
                </a:solidFill>
              </a:rPr>
              <a:t>Ask if a movie is there…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290039" cy="500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testContents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movieList.add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); </a:t>
            </a:r>
            <a:r>
              <a:rPr lang="en-US" sz="2400" dirty="0" err="1">
                <a:solidFill>
                  <a:srgbClr val="0033CC"/>
                </a:solidFill>
              </a:rPr>
              <a:t>movieList.add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assertTrue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List should contain 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dirty="0" err="1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assertTrue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List should contain 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dirty="0" err="1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assertFalse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6600"/>
                </a:solidFill>
              </a:rPr>
              <a:t>List should not contain </a:t>
            </a:r>
            <a:r>
              <a:rPr lang="en-US" sz="2400" dirty="0" err="1">
                <a:solidFill>
                  <a:srgbClr val="FF6600"/>
                </a:solidFill>
              </a:rPr>
              <a:t>stargate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0033CC"/>
                </a:solidFill>
              </a:rPr>
              <a:t>, </a:t>
            </a:r>
            <a:r>
              <a:rPr lang="en-US" sz="2400" dirty="0" err="1" smtClean="0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stargate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// </a:t>
            </a:r>
            <a:r>
              <a:rPr lang="en-US" sz="2400" dirty="0" smtClean="0">
                <a:solidFill>
                  <a:srgbClr val="0000FF"/>
                </a:solidFill>
              </a:rPr>
              <a:t>new method </a:t>
            </a:r>
            <a:r>
              <a:rPr lang="en-US" sz="2400" dirty="0">
                <a:solidFill>
                  <a:srgbClr val="0000FF"/>
                </a:solidFill>
              </a:rPr>
              <a:t>contains() in </a:t>
            </a:r>
            <a:r>
              <a:rPr lang="en-US" sz="2400" dirty="0" err="1">
                <a:solidFill>
                  <a:srgbClr val="0000FF"/>
                </a:solidFill>
              </a:rPr>
              <a:t>MovieList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public </a:t>
            </a:r>
            <a:r>
              <a:rPr lang="en-US" sz="2400" dirty="0" err="1">
                <a:solidFill>
                  <a:srgbClr val="0000FF"/>
                </a:solidFill>
              </a:rPr>
              <a:t>boolean</a:t>
            </a:r>
            <a:r>
              <a:rPr lang="en-US" sz="2400" dirty="0">
                <a:solidFill>
                  <a:srgbClr val="0000FF"/>
                </a:solidFill>
              </a:rPr>
              <a:t> contains(Movie </a:t>
            </a:r>
            <a:r>
              <a:rPr lang="en-US" sz="2400" dirty="0" err="1">
                <a:solidFill>
                  <a:srgbClr val="0000FF"/>
                </a:solidFill>
              </a:rPr>
              <a:t>movieToCheckFor</a:t>
            </a:r>
            <a:r>
              <a:rPr lang="en-US" sz="2400" dirty="0">
                <a:solidFill>
                  <a:srgbClr val="0000FF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	return false</a:t>
            </a:r>
            <a:r>
              <a:rPr lang="en-US" sz="2400" dirty="0" smtClean="0">
                <a:solidFill>
                  <a:srgbClr val="0000FF"/>
                </a:solidFill>
              </a:rPr>
              <a:t>;   // or true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fails because 1) </a:t>
            </a:r>
            <a:r>
              <a:rPr lang="en-US" sz="2400" dirty="0" err="1"/>
              <a:t>MovieList</a:t>
            </a:r>
            <a:r>
              <a:rPr lang="en-US" sz="2400" dirty="0"/>
              <a:t> does not contain anything </a:t>
            </a:r>
            <a:r>
              <a:rPr lang="en-US" sz="2400" dirty="0" smtClean="0"/>
              <a:t>– see </a:t>
            </a:r>
            <a:r>
              <a:rPr lang="en-US" sz="2400" dirty="0"/>
              <a:t>add(); 2) Contains() just return </a:t>
            </a:r>
            <a:r>
              <a:rPr lang="en-US" sz="2400" dirty="0" smtClean="0"/>
              <a:t>false/true;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6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7F63-6EBE-AA4F-BFB9-C26C1EC9AF87}" type="slidenum">
              <a:rPr lang="en-US"/>
              <a:pPr/>
              <a:t>84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4 -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90"/>
                </a:solidFill>
              </a:rPr>
              <a:t>public class </a:t>
            </a:r>
            <a:r>
              <a:rPr lang="en-US" sz="2800" dirty="0" err="1">
                <a:solidFill>
                  <a:srgbClr val="000090"/>
                </a:solidFill>
              </a:rPr>
              <a:t>MovieList</a:t>
            </a:r>
            <a:r>
              <a:rPr lang="en-US" sz="2800" dirty="0">
                <a:solidFill>
                  <a:srgbClr val="000090"/>
                </a:solidFill>
              </a:rPr>
              <a:t>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private Collection movies = new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>
                <a:solidFill>
                  <a:srgbClr val="0000FF"/>
                </a:solidFill>
              </a:rPr>
              <a:t>();     // S1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add(Movie </a:t>
            </a:r>
            <a:r>
              <a:rPr lang="en-US" sz="2400" dirty="0" err="1">
                <a:solidFill>
                  <a:srgbClr val="000090"/>
                </a:solidFill>
              </a:rPr>
              <a:t>movieToAdd</a:t>
            </a:r>
            <a:r>
              <a:rPr lang="en-US" sz="2400" dirty="0">
                <a:solidFill>
                  <a:srgbClr val="000090"/>
                </a:solidFill>
              </a:rPr>
              <a:t>)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movies.add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movieToAdd</a:t>
            </a:r>
            <a:r>
              <a:rPr lang="en-US" dirty="0">
                <a:solidFill>
                  <a:srgbClr val="0000FF"/>
                </a:solidFill>
              </a:rPr>
              <a:t>);		    // S2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int</a:t>
            </a:r>
            <a:r>
              <a:rPr lang="en-US" sz="2400" dirty="0">
                <a:solidFill>
                  <a:srgbClr val="000090"/>
                </a:solidFill>
              </a:rPr>
              <a:t> size()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return  </a:t>
            </a:r>
            <a:r>
              <a:rPr lang="en-US" dirty="0" err="1">
                <a:solidFill>
                  <a:srgbClr val="0000FF"/>
                </a:solidFill>
              </a:rPr>
              <a:t>movie.size</a:t>
            </a:r>
            <a:r>
              <a:rPr lang="en-US" dirty="0">
                <a:solidFill>
                  <a:srgbClr val="0000FF"/>
                </a:solidFill>
              </a:rPr>
              <a:t>();			     // S3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boolean</a:t>
            </a:r>
            <a:r>
              <a:rPr lang="en-US" sz="2400" dirty="0">
                <a:solidFill>
                  <a:srgbClr val="000090"/>
                </a:solidFill>
              </a:rPr>
              <a:t> contains(Movie </a:t>
            </a:r>
            <a:r>
              <a:rPr lang="en-US" sz="2400" dirty="0" err="1">
                <a:solidFill>
                  <a:srgbClr val="000090"/>
                </a:solidFill>
              </a:rPr>
              <a:t>movieToCheckFor</a:t>
            </a:r>
            <a:r>
              <a:rPr lang="en-US" sz="2400" dirty="0">
                <a:solidFill>
                  <a:srgbClr val="000090"/>
                </a:solidFill>
              </a:rPr>
              <a:t>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	return </a:t>
            </a:r>
            <a:r>
              <a:rPr lang="en-US" sz="2400" dirty="0" err="1">
                <a:solidFill>
                  <a:srgbClr val="0000FF"/>
                </a:solidFill>
              </a:rPr>
              <a:t>movies.contains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movieToCheckFor</a:t>
            </a:r>
            <a:r>
              <a:rPr lang="en-US" sz="2400" dirty="0">
                <a:solidFill>
                  <a:srgbClr val="0000FF"/>
                </a:solidFill>
              </a:rPr>
              <a:t>);   // S4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2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660A-7A2C-A147-A915-BBC5C59D1186}" type="slidenum">
              <a:rPr lang="en-US"/>
              <a:pPr/>
              <a:t>85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47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The Test Code So Far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560" y="1277469"/>
            <a:ext cx="789384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private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movieList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= null;     private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private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null;     </a:t>
            </a:r>
            <a:r>
              <a:rPr lang="en-US" sz="2000" dirty="0">
                <a:solidFill>
                  <a:srgbClr val="0000FF"/>
                </a:solidFill>
              </a:rPr>
              <a:t>private Movie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protected void </a:t>
            </a:r>
            <a:r>
              <a:rPr lang="en-US" sz="2000" dirty="0" err="1">
                <a:solidFill>
                  <a:srgbClr val="0033CC"/>
                </a:solidFill>
              </a:rPr>
              <a:t>setUp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= new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(); 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new Movie();   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 = new Movie();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testEmptyListSize</a:t>
            </a:r>
            <a:r>
              <a:rPr lang="en-US" sz="2000" dirty="0">
                <a:solidFill>
                  <a:srgbClr val="0033CC"/>
                </a:solidFill>
              </a:rPr>
              <a:t>() {//…);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testSizeAfterAddingOne</a:t>
            </a:r>
            <a:r>
              <a:rPr lang="en-US" sz="2000" dirty="0">
                <a:solidFill>
                  <a:srgbClr val="0033CC"/>
                </a:solidFill>
              </a:rPr>
              <a:t>() { // …}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</a:t>
            </a:r>
            <a:r>
              <a:rPr lang="en-US" sz="2000" dirty="0" err="1">
                <a:solidFill>
                  <a:srgbClr val="0033CC"/>
                </a:solidFill>
              </a:rPr>
              <a:t>movieList.add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33CC"/>
                </a:solidFill>
              </a:rPr>
              <a:t>movieList.add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…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movieList.size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public void </a:t>
            </a:r>
            <a:r>
              <a:rPr lang="en-US" sz="2000" dirty="0" err="1">
                <a:solidFill>
                  <a:srgbClr val="0000FF"/>
                </a:solidFill>
              </a:rPr>
              <a:t>testContents</a:t>
            </a:r>
            <a:r>
              <a:rPr lang="en-US" sz="2000" dirty="0">
                <a:solidFill>
                  <a:srgbClr val="0000FF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   </a:t>
            </a:r>
            <a:r>
              <a:rPr lang="en-US" sz="2000" dirty="0" err="1">
                <a:solidFill>
                  <a:srgbClr val="0000FF"/>
                </a:solidFill>
              </a:rPr>
              <a:t>movieList.add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);  </a:t>
            </a:r>
            <a:r>
              <a:rPr lang="en-US" sz="2000" dirty="0" err="1">
                <a:solidFill>
                  <a:srgbClr val="0000FF"/>
                </a:solidFill>
              </a:rPr>
              <a:t>movieList.add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);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0000FF"/>
                </a:solidFill>
              </a:rPr>
              <a:t>assertTrue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… contain 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0000FF"/>
                </a:solidFill>
              </a:rPr>
              <a:t>assertTrue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… contain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assertFalse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not contain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 smtClean="0">
                <a:solidFill>
                  <a:srgbClr val="0000FF"/>
                </a:solidFill>
              </a:rPr>
              <a:t>,</a:t>
            </a:r>
            <a:r>
              <a:rPr lang="en-US" sz="2000" dirty="0" err="1" smtClean="0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));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622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98D-615B-D84F-BFA4-8D040599639C}" type="slidenum">
              <a:rPr lang="en-US"/>
              <a:pPr/>
              <a:t>86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3920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the Test Code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81" y="1177206"/>
            <a:ext cx="7834007" cy="56045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Duplicate: </a:t>
            </a:r>
            <a:r>
              <a:rPr lang="en-US" sz="2400" dirty="0" err="1"/>
              <a:t>testSizeAfterAddingTwo</a:t>
            </a:r>
            <a:r>
              <a:rPr lang="en-US" sz="2400" dirty="0"/>
              <a:t> &amp; </a:t>
            </a:r>
            <a:r>
              <a:rPr lang="en-US" sz="2400" dirty="0" err="1"/>
              <a:t>testContents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6600"/>
                </a:solidFill>
              </a:rPr>
              <a:t>movieList.add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starWars</a:t>
            </a:r>
            <a:r>
              <a:rPr lang="en-US" sz="2000" dirty="0">
                <a:solidFill>
                  <a:srgbClr val="FF6600"/>
                </a:solidFill>
              </a:rPr>
              <a:t>); </a:t>
            </a:r>
            <a:r>
              <a:rPr lang="en-US" sz="2000" dirty="0" err="1">
                <a:solidFill>
                  <a:srgbClr val="FF6600"/>
                </a:solidFill>
              </a:rPr>
              <a:t>movieList.add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starTrek</a:t>
            </a:r>
            <a:r>
              <a:rPr lang="en-US" sz="2000" dirty="0">
                <a:solidFill>
                  <a:srgbClr val="FF6600"/>
                </a:solidFill>
              </a:rPr>
              <a:t>)</a:t>
            </a:r>
            <a:r>
              <a:rPr lang="en-US" sz="2000" dirty="0"/>
              <a:t>;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Extract them along with their fixture into a new class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TestMovieListWithTwoMovies</a:t>
            </a:r>
            <a:r>
              <a:rPr lang="en-US" sz="2000" dirty="0">
                <a:solidFill>
                  <a:srgbClr val="0033CC"/>
                </a:solidFill>
              </a:rPr>
              <a:t> extends </a:t>
            </a:r>
            <a:r>
              <a:rPr lang="en-US" sz="2000" dirty="0" err="1">
                <a:solidFill>
                  <a:srgbClr val="0033CC"/>
                </a:solidFill>
              </a:rPr>
              <a:t>TestCase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private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movieList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= null;  private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private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null;     private Movie </a:t>
            </a:r>
            <a:r>
              <a:rPr lang="en-US" sz="2000" dirty="0" err="1">
                <a:solidFill>
                  <a:srgbClr val="0033CC"/>
                </a:solidFill>
              </a:rPr>
              <a:t>stargate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protected void </a:t>
            </a:r>
            <a:r>
              <a:rPr lang="en-US" sz="2000" dirty="0" err="1">
                <a:solidFill>
                  <a:srgbClr val="000090"/>
                </a:solidFill>
              </a:rPr>
              <a:t>setUp</a:t>
            </a:r>
            <a:r>
              <a:rPr lang="en-US" sz="2000" dirty="0">
                <a:solidFill>
                  <a:srgbClr val="000090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	 </a:t>
            </a:r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dirty="0" err="1">
                <a:solidFill>
                  <a:srgbClr val="000090"/>
                </a:solidFill>
              </a:rPr>
              <a:t>movieList</a:t>
            </a:r>
            <a:r>
              <a:rPr lang="en-US" sz="2000" dirty="0">
                <a:solidFill>
                  <a:srgbClr val="000090"/>
                </a:solidFill>
              </a:rPr>
              <a:t> = new </a:t>
            </a:r>
            <a:r>
              <a:rPr lang="en-US" sz="2000" dirty="0" err="1">
                <a:solidFill>
                  <a:srgbClr val="000090"/>
                </a:solidFill>
              </a:rPr>
              <a:t>MovieList</a:t>
            </a:r>
            <a:r>
              <a:rPr lang="en-US" sz="2000" dirty="0">
                <a:solidFill>
                  <a:srgbClr val="000090"/>
                </a:solidFill>
              </a:rPr>
              <a:t>();  </a:t>
            </a:r>
            <a:r>
              <a:rPr lang="en-US" sz="2000" dirty="0" err="1">
                <a:solidFill>
                  <a:srgbClr val="000090"/>
                </a:solidFill>
              </a:rPr>
              <a:t>starWars</a:t>
            </a:r>
            <a:r>
              <a:rPr lang="en-US" sz="2000" dirty="0">
                <a:solidFill>
                  <a:srgbClr val="000090"/>
                </a:solidFill>
              </a:rPr>
              <a:t> = new Movie(); 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  </a:t>
            </a:r>
            <a:r>
              <a:rPr lang="en-US" sz="2000" dirty="0" err="1">
                <a:solidFill>
                  <a:srgbClr val="000090"/>
                </a:solidFill>
              </a:rPr>
              <a:t>starTrek</a:t>
            </a:r>
            <a:r>
              <a:rPr lang="en-US" sz="2000" dirty="0">
                <a:solidFill>
                  <a:srgbClr val="000090"/>
                </a:solidFill>
              </a:rPr>
              <a:t> = new Movie();    </a:t>
            </a:r>
            <a:r>
              <a:rPr lang="en-US" sz="2000" dirty="0" err="1">
                <a:solidFill>
                  <a:srgbClr val="000090"/>
                </a:solidFill>
              </a:rPr>
              <a:t>stargate</a:t>
            </a:r>
            <a:r>
              <a:rPr lang="en-US" sz="2000" dirty="0">
                <a:solidFill>
                  <a:srgbClr val="000090"/>
                </a:solidFill>
              </a:rPr>
              <a:t> = new Movie();      </a:t>
            </a:r>
            <a:endParaRPr lang="en-US" sz="2000" dirty="0" smtClean="0">
              <a:solidFill>
                <a:srgbClr val="000090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    }</a:t>
            </a:r>
            <a:r>
              <a:rPr lang="en-US" sz="2000" dirty="0">
                <a:solidFill>
                  <a:srgbClr val="000090"/>
                </a:solidFill>
              </a:rPr>
              <a:t>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movieList.size</a:t>
            </a:r>
            <a:r>
              <a:rPr lang="en-US" sz="2000" dirty="0">
                <a:solidFill>
                  <a:srgbClr val="0033CC"/>
                </a:solidFill>
              </a:rPr>
              <a:t>());      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testContents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assertTrue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…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assertTrue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 smtClean="0">
                <a:solidFill>
                  <a:srgbClr val="0033CC"/>
                </a:solidFill>
              </a:rPr>
              <a:t>assertFalse</a:t>
            </a:r>
            <a:r>
              <a:rPr lang="en-US" sz="2000" dirty="0" smtClean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 smtClean="0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stargate</a:t>
            </a:r>
            <a:r>
              <a:rPr lang="en-US" sz="2000" dirty="0">
                <a:solidFill>
                  <a:srgbClr val="0033CC"/>
                </a:solidFill>
              </a:rPr>
              <a:t>));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}  } </a:t>
            </a:r>
            <a:r>
              <a:rPr lang="en-US" sz="2000" dirty="0">
                <a:solidFill>
                  <a:srgbClr val="0070C0"/>
                </a:solidFill>
              </a:rPr>
              <a:t>// </a:t>
            </a:r>
            <a:r>
              <a:rPr lang="en-US" sz="2000" dirty="0" err="1">
                <a:solidFill>
                  <a:srgbClr val="0070C0"/>
                </a:solidFill>
              </a:rPr>
              <a:t>testSizeAfterAddingTwo</a:t>
            </a:r>
            <a:r>
              <a:rPr lang="en-US" sz="2000" dirty="0">
                <a:solidFill>
                  <a:srgbClr val="0070C0"/>
                </a:solidFill>
              </a:rPr>
              <a:t> should be renamed </a:t>
            </a:r>
          </a:p>
        </p:txBody>
      </p:sp>
    </p:spTree>
    <p:extLst>
      <p:ext uri="{BB962C8B-B14F-4D97-AF65-F5344CB8AC3E}">
        <p14:creationId xmlns:p14="http://schemas.microsoft.com/office/powerpoint/2010/main" val="24753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592-5ED5-3841-9DC8-965C758BA13B}" type="slidenum">
              <a:rPr lang="en-US"/>
              <a:pPr/>
              <a:t>87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-26987"/>
            <a:ext cx="7854188" cy="1143000"/>
          </a:xfrm>
        </p:spPr>
        <p:txBody>
          <a:bodyPr>
            <a:noAutofit/>
          </a:bodyPr>
          <a:lstStyle/>
          <a:p>
            <a:r>
              <a:rPr lang="en-US" sz="4400" dirty="0"/>
              <a:t>Refactoring the Test Code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48" y="1232899"/>
            <a:ext cx="7645352" cy="52727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Remaining tests in </a:t>
            </a:r>
            <a:r>
              <a:rPr lang="en-US" sz="2800" dirty="0" err="1"/>
              <a:t>TestMovieList</a:t>
            </a:r>
            <a:r>
              <a:rPr lang="en-US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solidFill>
                  <a:srgbClr val="0033CC"/>
                </a:solidFill>
              </a:rPr>
              <a:t>TestEmptyListSize</a:t>
            </a:r>
            <a:r>
              <a:rPr lang="en-US" sz="2400" dirty="0">
                <a:solidFill>
                  <a:srgbClr val="0033CC"/>
                </a:solidFill>
              </a:rPr>
              <a:t> &amp;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Split </a:t>
            </a:r>
            <a:r>
              <a:rPr lang="en-US" sz="2800" dirty="0" err="1"/>
              <a:t>TestMovieList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 err="1">
                <a:solidFill>
                  <a:srgbClr val="0033CC"/>
                </a:solidFill>
              </a:rPr>
              <a:t>TestEmptyMovieList</a:t>
            </a:r>
            <a:r>
              <a:rPr lang="en-US" sz="2400" dirty="0">
                <a:solidFill>
                  <a:srgbClr val="0033CC"/>
                </a:solidFill>
              </a:rPr>
              <a:t> &amp; </a:t>
            </a:r>
            <a:r>
              <a:rPr lang="en-US" sz="2400" dirty="0" err="1">
                <a:solidFill>
                  <a:srgbClr val="0033CC"/>
                </a:solidFill>
              </a:rPr>
              <a:t>TestMovieListWithOneMovie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The test code is now much cleaner &amp; clearer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Put three </a:t>
            </a:r>
            <a:r>
              <a:rPr lang="en-US" sz="2400" dirty="0" err="1"/>
              <a:t>TestCase</a:t>
            </a:r>
            <a:r>
              <a:rPr lang="en-US" sz="2400" dirty="0"/>
              <a:t> classes into a </a:t>
            </a:r>
            <a:r>
              <a:rPr lang="en-US" sz="2400" dirty="0" err="1"/>
              <a:t>TestSuite</a:t>
            </a:r>
            <a:endParaRPr lang="en-US" sz="2400" dirty="0"/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33CC"/>
                </a:solidFill>
              </a:rPr>
              <a:t>   public static Test suite() {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 suite = 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ja-JP" altLang="en-US" sz="21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100" dirty="0">
                <a:solidFill>
                  <a:srgbClr val="0000FF"/>
                </a:solidFill>
              </a:rPr>
              <a:t>Test for ..</a:t>
            </a:r>
            <a:r>
              <a:rPr lang="ja-JP" altLang="en-US" sz="21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1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TestMovieListWithEmptyList.class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TestMovieListWithOneMovie.class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TestMovieListWithTwoMovies.class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return suite;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33CC"/>
                </a:solidFill>
              </a:rPr>
              <a:t>   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832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5B-DECB-4E4F-995E-8724C718CA08}" type="slidenum">
              <a:rPr lang="en-US"/>
              <a:pPr/>
              <a:t>88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852" y="231776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Test Code: Tips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852" y="1610914"/>
            <a:ext cx="7402947" cy="4637486"/>
          </a:xfrm>
        </p:spPr>
        <p:txBody>
          <a:bodyPr>
            <a:normAutofit/>
          </a:bodyPr>
          <a:lstStyle/>
          <a:p>
            <a:r>
              <a:rPr lang="en-US" sz="2800" dirty="0"/>
              <a:t>Always use the appropriate assertion</a:t>
            </a:r>
          </a:p>
          <a:p>
            <a:pPr lvl="1"/>
            <a:r>
              <a:rPr lang="en-US" sz="2400" dirty="0"/>
              <a:t>Asserting the equality of values: use </a:t>
            </a:r>
            <a:r>
              <a:rPr lang="en-US" sz="2400" dirty="0" err="1"/>
              <a:t>assertEquals</a:t>
            </a:r>
            <a:r>
              <a:rPr lang="en-US" sz="2400" dirty="0"/>
              <a:t>(expected, actual) rather than </a:t>
            </a:r>
          </a:p>
          <a:p>
            <a:pPr lvl="2">
              <a:buFont typeface="Wingdings" charset="0"/>
              <a:buNone/>
            </a:pPr>
            <a:r>
              <a:rPr lang="en-US" dirty="0"/>
              <a:t>   </a:t>
            </a:r>
            <a:r>
              <a:rPr lang="en-US" dirty="0" err="1"/>
              <a:t>assertTrue</a:t>
            </a:r>
            <a:r>
              <a:rPr lang="en-US" dirty="0"/>
              <a:t>(actual == expected) or </a:t>
            </a:r>
            <a:r>
              <a:rPr lang="en-US" dirty="0" err="1"/>
              <a:t>assertTrue</a:t>
            </a:r>
            <a:r>
              <a:rPr lang="en-US" dirty="0"/>
              <a:t>(</a:t>
            </a:r>
            <a:r>
              <a:rPr lang="en-US" dirty="0" err="1"/>
              <a:t>actual.equals</a:t>
            </a:r>
            <a:r>
              <a:rPr lang="en-US" dirty="0"/>
              <a:t>(expected))</a:t>
            </a:r>
          </a:p>
          <a:p>
            <a:pPr lvl="1"/>
            <a:r>
              <a:rPr lang="en-US" sz="2400" dirty="0"/>
              <a:t>Asserting that a value is false, use </a:t>
            </a:r>
            <a:r>
              <a:rPr lang="en-US" sz="2400" dirty="0" err="1"/>
              <a:t>assertFalse</a:t>
            </a:r>
            <a:r>
              <a:rPr lang="en-US" sz="2400" dirty="0"/>
              <a:t>(value) rather than </a:t>
            </a:r>
            <a:r>
              <a:rPr lang="en-US" sz="2400" dirty="0" err="1"/>
              <a:t>assertTrue</a:t>
            </a:r>
            <a:r>
              <a:rPr lang="en-US" sz="2400" dirty="0"/>
              <a:t>(!value)</a:t>
            </a:r>
          </a:p>
          <a:p>
            <a:r>
              <a:rPr lang="en-US" sz="2800" dirty="0"/>
              <a:t>Stay alert for opportunities to consolidate duplicate fixture </a:t>
            </a:r>
            <a:r>
              <a:rPr lang="en-US" sz="2800" dirty="0" smtClean="0"/>
              <a:t>code into </a:t>
            </a:r>
            <a:r>
              <a:rPr lang="en-US" sz="2800" dirty="0"/>
              <a:t>a single </a:t>
            </a:r>
            <a:r>
              <a:rPr lang="en-US" sz="2800" dirty="0" err="1"/>
              <a:t>setUp</a:t>
            </a:r>
            <a:r>
              <a:rPr lang="en-US" sz="2800" dirty="0"/>
              <a:t>(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6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AA9-15E1-0B4F-A855-4BE3E1F67891}" type="slidenum">
              <a:rPr lang="en-US"/>
              <a:pPr/>
              <a:t>89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588" y="212678"/>
            <a:ext cx="77101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Refactoring Test Code: Tips - </a:t>
            </a:r>
            <a:r>
              <a:rPr lang="en-US" sz="4000" dirty="0" err="1"/>
              <a:t>cont</a:t>
            </a:r>
            <a:endParaRPr lang="en-US" sz="4000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799" y="1579934"/>
            <a:ext cx="8126049" cy="4668465"/>
          </a:xfrm>
        </p:spPr>
        <p:txBody>
          <a:bodyPr>
            <a:noAutofit/>
          </a:bodyPr>
          <a:lstStyle/>
          <a:p>
            <a:r>
              <a:rPr lang="en-US" sz="2800" dirty="0"/>
              <a:t>Stay alert for fixtures that are not used uniformly by all the test methods in the </a:t>
            </a:r>
            <a:r>
              <a:rPr lang="en-US" sz="2800" dirty="0" err="1"/>
              <a:t>TestCase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smtClean="0"/>
              <a:t>Split </a:t>
            </a:r>
            <a:r>
              <a:rPr lang="en-US" sz="2400" dirty="0" err="1"/>
              <a:t>TestCases</a:t>
            </a:r>
            <a:r>
              <a:rPr lang="en-US" sz="2400" dirty="0"/>
              <a:t> to </a:t>
            </a:r>
            <a:r>
              <a:rPr lang="en-US" sz="2400" dirty="0" smtClean="0"/>
              <a:t>focus </a:t>
            </a:r>
            <a:r>
              <a:rPr lang="en-US" sz="2400" dirty="0"/>
              <a:t>on specific </a:t>
            </a:r>
            <a:r>
              <a:rPr lang="en-US" sz="2400" dirty="0" smtClean="0"/>
              <a:t>fixtures</a:t>
            </a:r>
            <a:r>
              <a:rPr lang="en-US" sz="2400" dirty="0"/>
              <a:t> </a:t>
            </a:r>
            <a:r>
              <a:rPr lang="en-US" sz="2400" dirty="0" smtClean="0"/>
              <a:t>if necessary</a:t>
            </a:r>
            <a:endParaRPr lang="en-US" dirty="0" smtClean="0"/>
          </a:p>
          <a:p>
            <a:r>
              <a:rPr lang="en-US" sz="2800" dirty="0" smtClean="0"/>
              <a:t>Don</a:t>
            </a:r>
            <a:r>
              <a:rPr lang="en-US" altLang="ja-JP" sz="2800" dirty="0" smtClean="0">
                <a:latin typeface="Arial"/>
              </a:rPr>
              <a:t>’</a:t>
            </a:r>
            <a:r>
              <a:rPr lang="en-US" sz="2800" dirty="0" smtClean="0"/>
              <a:t>t </a:t>
            </a:r>
            <a:r>
              <a:rPr lang="en-US" sz="2800" dirty="0"/>
              <a:t>duplicate </a:t>
            </a:r>
            <a:r>
              <a:rPr lang="en-US" sz="2800" dirty="0" smtClean="0"/>
              <a:t>info </a:t>
            </a:r>
            <a:r>
              <a:rPr lang="en-US" sz="2800" dirty="0"/>
              <a:t>in </a:t>
            </a:r>
            <a:r>
              <a:rPr lang="en-US" sz="2800" dirty="0" smtClean="0"/>
              <a:t>method </a:t>
            </a:r>
            <a:r>
              <a:rPr lang="en-US" sz="2800" dirty="0"/>
              <a:t>and </a:t>
            </a:r>
            <a:r>
              <a:rPr lang="en-US" sz="2800" dirty="0" err="1"/>
              <a:t>TestCase</a:t>
            </a:r>
            <a:r>
              <a:rPr lang="en-US" sz="2800" dirty="0"/>
              <a:t> names.</a:t>
            </a:r>
          </a:p>
          <a:p>
            <a:pPr lvl="1"/>
            <a:r>
              <a:rPr lang="en-US" sz="2400" dirty="0"/>
              <a:t>Name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</a:t>
            </a:r>
            <a:r>
              <a:rPr lang="en-US" sz="2400" dirty="0"/>
              <a:t>to reflect the fixture, e.g. </a:t>
            </a:r>
            <a:r>
              <a:rPr lang="en-US" sz="2400" dirty="0" err="1" smtClean="0"/>
              <a:t>TestEmptyList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Name methods to reflect </a:t>
            </a:r>
            <a:r>
              <a:rPr lang="en-US" sz="2400" dirty="0" smtClean="0"/>
              <a:t>the test behavior, </a:t>
            </a:r>
            <a:r>
              <a:rPr lang="en-US" sz="2400" dirty="0"/>
              <a:t>e.g. </a:t>
            </a:r>
            <a:r>
              <a:rPr lang="en-US" sz="2400" dirty="0" err="1"/>
              <a:t>testSize</a:t>
            </a:r>
            <a:r>
              <a:rPr lang="en-US" sz="2400" dirty="0"/>
              <a:t>()</a:t>
            </a:r>
          </a:p>
          <a:p>
            <a:r>
              <a:rPr lang="en-US" sz="2800" dirty="0" smtClean="0"/>
              <a:t>Keep </a:t>
            </a:r>
            <a:r>
              <a:rPr lang="en-US" sz="2800" dirty="0"/>
              <a:t>test methods independent of each other</a:t>
            </a:r>
          </a:p>
          <a:p>
            <a:r>
              <a:rPr lang="en-US" sz="2800" dirty="0"/>
              <a:t>Look for better ways to organize your hierarchy of </a:t>
            </a:r>
            <a:r>
              <a:rPr lang="en-US" sz="2800" dirty="0" err="1"/>
              <a:t>TestSuites</a:t>
            </a:r>
            <a:r>
              <a:rPr lang="en-US" sz="2800" dirty="0"/>
              <a:t> and </a:t>
            </a:r>
            <a:r>
              <a:rPr lang="en-US" sz="2800" dirty="0" err="1"/>
              <a:t>TestCases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0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What Makes Software Rot?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2218" y="1447800"/>
            <a:ext cx="7761470" cy="480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Requirements change in ways that the initial design did not anticipate</a:t>
            </a:r>
          </a:p>
          <a:p>
            <a:pPr eaLnBrk="1" hangingPunct="1">
              <a:defRPr/>
            </a:pPr>
            <a:r>
              <a:rPr lang="en-US" dirty="0" smtClean="0"/>
              <a:t>Developers who made the changes are not familiar with the original design philosophy</a:t>
            </a:r>
          </a:p>
          <a:p>
            <a:pPr eaLnBrk="1" hangingPunct="1">
              <a:defRPr/>
            </a:pPr>
            <a:r>
              <a:rPr lang="en-US" dirty="0" smtClean="0"/>
              <a:t>Changes accumulate </a:t>
            </a:r>
          </a:p>
        </p:txBody>
      </p:sp>
    </p:spTree>
    <p:extLst>
      <p:ext uri="{BB962C8B-B14F-4D97-AF65-F5344CB8AC3E}">
        <p14:creationId xmlns:p14="http://schemas.microsoft.com/office/powerpoint/2010/main" val="2347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Pigs and Chickens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1" y="1447800"/>
            <a:ext cx="7755337" cy="51509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this class, don’t be too quick to take offense when someone calls you a pig or a chicken.</a:t>
            </a:r>
          </a:p>
          <a:p>
            <a:r>
              <a:rPr lang="en-US" dirty="0" smtClean="0"/>
              <a:t>The Story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Pig and a Chicken are walking down the road.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Chicken says: "Hey Pig, </a:t>
            </a:r>
            <a:r>
              <a:rPr lang="en-US" dirty="0" smtClean="0">
                <a:solidFill>
                  <a:srgbClr val="002060"/>
                </a:solidFill>
              </a:rPr>
              <a:t>Why don’t </a:t>
            </a:r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dirty="0" smtClean="0">
                <a:solidFill>
                  <a:srgbClr val="002060"/>
                </a:solidFill>
              </a:rPr>
              <a:t>open </a:t>
            </a:r>
            <a:r>
              <a:rPr lang="en-US" dirty="0">
                <a:solidFill>
                  <a:srgbClr val="002060"/>
                </a:solidFill>
              </a:rPr>
              <a:t>a restaurant!"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Pig </a:t>
            </a:r>
            <a:r>
              <a:rPr lang="en-US" dirty="0">
                <a:solidFill>
                  <a:srgbClr val="002060"/>
                </a:solidFill>
              </a:rPr>
              <a:t>replies: "</a:t>
            </a:r>
            <a:r>
              <a:rPr lang="en-US" dirty="0" err="1">
                <a:solidFill>
                  <a:srgbClr val="002060"/>
                </a:solidFill>
              </a:rPr>
              <a:t>Hm</a:t>
            </a:r>
            <a:r>
              <a:rPr lang="en-US" dirty="0">
                <a:solidFill>
                  <a:srgbClr val="002060"/>
                </a:solidFill>
              </a:rPr>
              <a:t>, maybe, what would we call it?"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Chicken responds: "How about 'ham-n-eggs'?"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Pig thinks for a moment and says: "No thanks. I'd be committed, but you'd only be involved</a:t>
            </a:r>
            <a:r>
              <a:rPr lang="en-US" dirty="0" smtClean="0">
                <a:solidFill>
                  <a:srgbClr val="002060"/>
                </a:solidFill>
              </a:rPr>
              <a:t>!”</a:t>
            </a:r>
          </a:p>
          <a:p>
            <a:r>
              <a:rPr lang="en-US" dirty="0" smtClean="0"/>
              <a:t>Scrum: the product owner, scrum master and team members are pigs; other parties are chickens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62957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team-based framework to develop complex systems and products</a:t>
            </a:r>
          </a:p>
          <a:p>
            <a:r>
              <a:rPr lang="en-US" dirty="0" smtClean="0"/>
              <a:t>Scrum is about work management and team dynamics </a:t>
            </a:r>
          </a:p>
          <a:p>
            <a:r>
              <a:rPr lang="en-US" dirty="0" smtClean="0"/>
              <a:t>It can be used in non-software products</a:t>
            </a:r>
          </a:p>
          <a:p>
            <a:endParaRPr lang="en-US" dirty="0"/>
          </a:p>
          <a:p>
            <a:r>
              <a:rPr lang="en-US" dirty="0" smtClean="0"/>
              <a:t>Distinct roles: product owner, scrum master, and team member</a:t>
            </a:r>
          </a:p>
          <a:p>
            <a:r>
              <a:rPr lang="en-US" dirty="0" smtClean="0"/>
              <a:t>Development cycle: sprint</a:t>
            </a:r>
          </a:p>
          <a:p>
            <a:r>
              <a:rPr lang="en-US" dirty="0" smtClean="0"/>
              <a:t>Artifacts: the product and sprint backlogs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6824" y="6363093"/>
            <a:ext cx="68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Simms, Chris and Johnson, Hillary Louise.  The Elements of Scrum. 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Role: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Holds the vision for the product</a:t>
            </a:r>
          </a:p>
          <a:p>
            <a:pPr lvl="1"/>
            <a:r>
              <a:rPr lang="en-US" dirty="0" smtClean="0"/>
              <a:t>Maximizing the business value </a:t>
            </a:r>
          </a:p>
          <a:p>
            <a:pPr lvl="1"/>
            <a:r>
              <a:rPr lang="en-US" dirty="0" smtClean="0"/>
              <a:t>Directing team toward the most valuable work</a:t>
            </a:r>
          </a:p>
          <a:p>
            <a:r>
              <a:rPr lang="en-US" dirty="0" smtClean="0"/>
              <a:t>Represents the business, and the customers</a:t>
            </a:r>
          </a:p>
          <a:p>
            <a:r>
              <a:rPr lang="en-US" dirty="0" smtClean="0"/>
              <a:t>Owns the product backlog</a:t>
            </a:r>
          </a:p>
          <a:p>
            <a:r>
              <a:rPr lang="en-US" dirty="0" smtClean="0"/>
              <a:t>Prioritizes user stories </a:t>
            </a:r>
          </a:p>
          <a:p>
            <a:r>
              <a:rPr lang="en-US" dirty="0" smtClean="0"/>
              <a:t>Creates acceptance criteria for stories</a:t>
            </a:r>
          </a:p>
          <a:p>
            <a:r>
              <a:rPr lang="en-US" dirty="0" smtClean="0"/>
              <a:t>Is available to answer team members’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Role: 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72" y="1417638"/>
            <a:ext cx="7711126" cy="5237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Scrum expert, advisor, and coach</a:t>
            </a:r>
          </a:p>
          <a:p>
            <a:pPr lvl="1"/>
            <a:r>
              <a:rPr lang="en-US" dirty="0"/>
              <a:t>Guide the team to higher levels of cohesiveness, self-organization, and performance</a:t>
            </a:r>
          </a:p>
          <a:p>
            <a:pPr lvl="1"/>
            <a:r>
              <a:rPr lang="en-US" dirty="0" smtClean="0"/>
              <a:t>Keep an eye on process and progress</a:t>
            </a:r>
          </a:p>
          <a:p>
            <a:pPr lvl="1"/>
            <a:r>
              <a:rPr lang="en-US" dirty="0" smtClean="0"/>
              <a:t>Not team’s boss; Peer-position on the team, set apart by responsibilities, not rank </a:t>
            </a:r>
          </a:p>
          <a:p>
            <a:pPr lvl="1"/>
            <a:r>
              <a:rPr lang="en-US" dirty="0" smtClean="0"/>
              <a:t>Leadership though influence, not authority</a:t>
            </a:r>
          </a:p>
          <a:p>
            <a:r>
              <a:rPr lang="en-US" dirty="0" smtClean="0"/>
              <a:t>Impediment bulldozer </a:t>
            </a:r>
          </a:p>
          <a:p>
            <a:pPr lvl="1"/>
            <a:r>
              <a:rPr lang="en-US" dirty="0" smtClean="0"/>
              <a:t>Impediments: things that slow the team down</a:t>
            </a:r>
          </a:p>
          <a:p>
            <a:pPr lvl="1"/>
            <a:r>
              <a:rPr lang="en-US" dirty="0" smtClean="0"/>
              <a:t>Ex: help get a new PC when a member’s hard drive is crashed</a:t>
            </a:r>
          </a:p>
          <a:p>
            <a:r>
              <a:rPr lang="en-US" dirty="0" smtClean="0"/>
              <a:t>Facilitator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Role: </a:t>
            </a:r>
            <a:r>
              <a:rPr lang="en-US" dirty="0" smtClean="0"/>
              <a:t>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delivering user stories</a:t>
            </a:r>
          </a:p>
          <a:p>
            <a:r>
              <a:rPr lang="en-US" dirty="0" smtClean="0"/>
              <a:t>Does all of the development work</a:t>
            </a:r>
          </a:p>
          <a:p>
            <a:r>
              <a:rPr lang="en-US" dirty="0" smtClean="0"/>
              <a:t>Self-organizes to deliver the user stories</a:t>
            </a:r>
          </a:p>
          <a:p>
            <a:r>
              <a:rPr lang="en-US" dirty="0" smtClean="0"/>
              <a:t>Owns the estimation process</a:t>
            </a:r>
          </a:p>
          <a:p>
            <a:r>
              <a:rPr lang="en-US" dirty="0" smtClean="0"/>
              <a:t>Owns the “how to do the work” decisions</a:t>
            </a:r>
          </a:p>
          <a:p>
            <a:r>
              <a:rPr lang="en-US" dirty="0" smtClean="0"/>
              <a:t>Avoids “not my job”</a:t>
            </a:r>
          </a:p>
          <a:p>
            <a:pPr lvl="1"/>
            <a:r>
              <a:rPr lang="en-US" dirty="0" smtClean="0"/>
              <a:t>“It isn’t about getting </a:t>
            </a:r>
            <a:r>
              <a:rPr lang="en-US" dirty="0" smtClean="0">
                <a:solidFill>
                  <a:srgbClr val="FF0000"/>
                </a:solidFill>
              </a:rPr>
              <a:t>your</a:t>
            </a:r>
            <a:r>
              <a:rPr lang="en-US" dirty="0" smtClean="0"/>
              <a:t> job done, but it is about getting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job done.”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 The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 cycle is the foundational rhythm of the scrum process</a:t>
            </a:r>
          </a:p>
          <a:p>
            <a:pPr lvl="1"/>
            <a:r>
              <a:rPr lang="en-US" dirty="0" smtClean="0"/>
              <a:t>Development period – cycle or iteration</a:t>
            </a:r>
          </a:p>
          <a:p>
            <a:pPr lvl="1"/>
            <a:r>
              <a:rPr lang="en-US" dirty="0" smtClean="0"/>
              <a:t>Bite off small bits of your project and finish them before returning to bite off a few more</a:t>
            </a:r>
          </a:p>
          <a:p>
            <a:r>
              <a:rPr lang="en-US" dirty="0" smtClean="0"/>
              <a:t>Sprint length</a:t>
            </a:r>
          </a:p>
          <a:p>
            <a:pPr lvl="1"/>
            <a:r>
              <a:rPr lang="en-US" dirty="0" smtClean="0"/>
              <a:t>Maximum: four </a:t>
            </a:r>
            <a:r>
              <a:rPr lang="en-US" dirty="0"/>
              <a:t>weeks </a:t>
            </a:r>
            <a:endParaRPr lang="en-US" dirty="0" smtClean="0"/>
          </a:p>
          <a:p>
            <a:pPr lvl="1"/>
            <a:r>
              <a:rPr lang="en-US" dirty="0" smtClean="0"/>
              <a:t>Popular: two weeks</a:t>
            </a:r>
          </a:p>
          <a:p>
            <a:pPr lvl="1"/>
            <a:r>
              <a:rPr lang="en-US" dirty="0" smtClean="0"/>
              <a:t>A team may start with one-week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Activities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63303"/>
              </p:ext>
            </p:extLst>
          </p:nvPr>
        </p:nvGraphicFramePr>
        <p:xfrm>
          <a:off x="1646548" y="1510122"/>
          <a:ext cx="694127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54"/>
                <a:gridCol w="1263192"/>
                <a:gridCol w="1404594"/>
                <a:gridCol w="1244338"/>
                <a:gridCol w="1791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Planning </a:t>
                      </a:r>
                    </a:p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Demo</a:t>
                      </a:r>
                    </a:p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time</a:t>
                      </a:r>
                    </a:p>
                    <a:p>
                      <a:r>
                        <a:rPr lang="en-US" baseline="0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Retrospective</a:t>
                      </a:r>
                    </a:p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4152" y="5788058"/>
            <a:ext cx="377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Standup meeting: daily scrum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5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Planning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will we do?”</a:t>
            </a:r>
          </a:p>
          <a:p>
            <a:pPr lvl="1"/>
            <a:r>
              <a:rPr lang="en-US" dirty="0" smtClean="0"/>
              <a:t>A set of stories (deliverables) the whole team can deliver by the end of the sprint</a:t>
            </a:r>
          </a:p>
          <a:p>
            <a:pPr lvl="1"/>
            <a:r>
              <a:rPr lang="en-US" dirty="0" smtClean="0"/>
              <a:t>Lead: product owner</a:t>
            </a:r>
          </a:p>
          <a:p>
            <a:r>
              <a:rPr lang="en-US" dirty="0" smtClean="0"/>
              <a:t>“How will we do it?”</a:t>
            </a:r>
          </a:p>
          <a:p>
            <a:pPr lvl="1"/>
            <a:r>
              <a:rPr lang="en-US" dirty="0"/>
              <a:t>Product owner available to answer questions</a:t>
            </a:r>
          </a:p>
          <a:p>
            <a:pPr lvl="1"/>
            <a:r>
              <a:rPr lang="en-US" dirty="0" smtClean="0"/>
              <a:t>Decompose the stories into tasks</a:t>
            </a:r>
          </a:p>
          <a:p>
            <a:pPr lvl="1"/>
            <a:r>
              <a:rPr lang="en-US" dirty="0" smtClean="0"/>
              <a:t>Effort estimation: task hours, task points, task count</a:t>
            </a:r>
          </a:p>
        </p:txBody>
      </p:sp>
    </p:spTree>
    <p:extLst>
      <p:ext uri="{BB962C8B-B14F-4D97-AF65-F5344CB8AC3E}">
        <p14:creationId xmlns:p14="http://schemas.microsoft.com/office/powerpoint/2010/main" val="3647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Scrum: Standup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2259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Daily: suit to team’s preferences</a:t>
            </a:r>
          </a:p>
          <a:p>
            <a:r>
              <a:rPr lang="en-US" dirty="0" smtClean="0"/>
              <a:t>Small: only development team members</a:t>
            </a:r>
          </a:p>
          <a:p>
            <a:pPr lvl="1"/>
            <a:r>
              <a:rPr lang="en-US" dirty="0" smtClean="0"/>
              <a:t>Comfortably stand in a small circle</a:t>
            </a:r>
          </a:p>
          <a:p>
            <a:r>
              <a:rPr lang="en-US" dirty="0" smtClean="0"/>
              <a:t>Brief</a:t>
            </a:r>
          </a:p>
          <a:p>
            <a:pPr lvl="1"/>
            <a:r>
              <a:rPr lang="en-US" dirty="0" smtClean="0"/>
              <a:t>Isn’t about solving giant problems</a:t>
            </a:r>
          </a:p>
          <a:p>
            <a:r>
              <a:rPr lang="en-US" dirty="0" smtClean="0"/>
              <a:t>Pointed: participants quickly share: </a:t>
            </a:r>
          </a:p>
          <a:p>
            <a:pPr lvl="1"/>
            <a:r>
              <a:rPr lang="en-US" dirty="0" smtClean="0"/>
              <a:t>What I accomplished since last daily scrum?</a:t>
            </a:r>
          </a:p>
          <a:p>
            <a:pPr lvl="1"/>
            <a:r>
              <a:rPr lang="en-US" dirty="0" smtClean="0"/>
              <a:t>What I expect to accomplish by the next daily scrum? </a:t>
            </a:r>
          </a:p>
          <a:p>
            <a:pPr lvl="1"/>
            <a:r>
              <a:rPr lang="en-US" dirty="0" smtClean="0"/>
              <a:t>What obstacles are slowing me down?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Time: Backlog Grooming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with upcoming stories, not the stories in the current sprint</a:t>
            </a:r>
          </a:p>
          <a:p>
            <a:r>
              <a:rPr lang="en-US" dirty="0" smtClean="0"/>
              <a:t>Have a collection of small well-understood stories at the top of the backlog at all times</a:t>
            </a:r>
          </a:p>
          <a:p>
            <a:pPr lvl="1"/>
            <a:r>
              <a:rPr lang="en-US" dirty="0" smtClean="0"/>
              <a:t>Assign sizes to stories </a:t>
            </a:r>
          </a:p>
          <a:p>
            <a:pPr lvl="1"/>
            <a:r>
              <a:rPr lang="en-US" dirty="0" smtClean="0"/>
              <a:t>Break large stories into smaller ones</a:t>
            </a:r>
          </a:p>
          <a:p>
            <a:r>
              <a:rPr lang="en-US" dirty="0" smtClean="0"/>
              <a:t>Recommendation: one hour per week, every week, regardless of the length of your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506</TotalTime>
  <Words>5133</Words>
  <Application>Microsoft Office PowerPoint</Application>
  <PresentationFormat>On-screen Show (4:3)</PresentationFormat>
  <Paragraphs>1098</Paragraphs>
  <Slides>105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ＭＳ ゴシック</vt:lpstr>
      <vt:lpstr>Arial</vt:lpstr>
      <vt:lpstr>Calibri</vt:lpstr>
      <vt:lpstr>Gill Sans MT</vt:lpstr>
      <vt:lpstr>Lucida Sans Unicode</vt:lpstr>
      <vt:lpstr>Verdana</vt:lpstr>
      <vt:lpstr>Wingdings</vt:lpstr>
      <vt:lpstr>Wingdings 2</vt:lpstr>
      <vt:lpstr>Solstice</vt:lpstr>
      <vt:lpstr>CS471/571</vt:lpstr>
      <vt:lpstr>Outline</vt:lpstr>
      <vt:lpstr>A Motivating Example</vt:lpstr>
      <vt:lpstr>The Copy Program</vt:lpstr>
      <vt:lpstr>Copy Program:  The 1st Change</vt:lpstr>
      <vt:lpstr>The 1st Change – cont Changing  the interface is out!</vt:lpstr>
      <vt:lpstr>The 2nd Change</vt:lpstr>
      <vt:lpstr>The 2nd Change - cont</vt:lpstr>
      <vt:lpstr>What Makes Software Rot?</vt:lpstr>
      <vt:lpstr>Solution:  Agile Development</vt:lpstr>
      <vt:lpstr>The Copy Program:  Agile Design</vt:lpstr>
      <vt:lpstr>The Copy Program:  Agile Design</vt:lpstr>
      <vt:lpstr>Agile Manifesto</vt:lpstr>
      <vt:lpstr>Agile Process (contd)</vt:lpstr>
      <vt:lpstr>Agile Process: Timeboxing</vt:lpstr>
      <vt:lpstr>Agile Process (contd)</vt:lpstr>
      <vt:lpstr>Agile Process (contd)</vt:lpstr>
      <vt:lpstr>Agile Process (contd)</vt:lpstr>
      <vt:lpstr>Examples of Agile Process</vt:lpstr>
      <vt:lpstr>Extreme Programming:  Four Characteristics of Agility</vt:lpstr>
      <vt:lpstr>Twelve Facets of XP</vt:lpstr>
      <vt:lpstr>Acronyms of XP</vt:lpstr>
      <vt:lpstr>Pair Programming (PP) David Astels, et al. A Practical Guide to eXtreme Programming. Prentice Hall, 2002. </vt:lpstr>
      <vt:lpstr>Pair Programming: Benefits</vt:lpstr>
      <vt:lpstr>Keys to Success with PP</vt:lpstr>
      <vt:lpstr>TDD:  Test Driven Development Dave Astels. Test Driven Development: A Practical Guide, Prentice Hall, 03. </vt:lpstr>
      <vt:lpstr>What Is a Test (Case)?</vt:lpstr>
      <vt:lpstr>What Is a Test Case? – cont’d</vt:lpstr>
      <vt:lpstr>Test Frameworks: xUnit</vt:lpstr>
      <vt:lpstr>Junit Test Suite and Test Cases </vt:lpstr>
      <vt:lpstr>JUnit Test Case: setUp &amp; tearDown</vt:lpstr>
      <vt:lpstr>TDD: Let the Compiler Tell You</vt:lpstr>
      <vt:lpstr>Let the Compiler Tell You - cont</vt:lpstr>
      <vt:lpstr>TDD: A Quick Example</vt:lpstr>
      <vt:lpstr>TDD:  A Quick Example - cont</vt:lpstr>
      <vt:lpstr>TDD:  A Quick Example - cont</vt:lpstr>
      <vt:lpstr>TDD:  A Quick Example - cont</vt:lpstr>
      <vt:lpstr>TDD: A Quick Example - cont</vt:lpstr>
      <vt:lpstr>TDD: A Quick Example - cont</vt:lpstr>
      <vt:lpstr>TDD: Test Creation</vt:lpstr>
      <vt:lpstr>Refactoring</vt:lpstr>
      <vt:lpstr>Why Refactor?</vt:lpstr>
      <vt:lpstr>When To Refactor? - cont</vt:lpstr>
      <vt:lpstr>When To Refactor?</vt:lpstr>
      <vt:lpstr>Ex#1- Code Smell: Comments</vt:lpstr>
      <vt:lpstr>Ex#1- Refactoring: Extract Method</vt:lpstr>
      <vt:lpstr>Ex #2 - Code Smell: Data Class</vt:lpstr>
      <vt:lpstr>Ex#2 - Refactoring Data Class</vt:lpstr>
      <vt:lpstr>Ex #3 - Code Smell: Complex Expression</vt:lpstr>
      <vt:lpstr>Ex#3 – Refactoring: Introducing Variables</vt:lpstr>
      <vt:lpstr>Ex#4 – Code Smell: Switch</vt:lpstr>
      <vt:lpstr>Ex#4- Refactoring: Polymorphism</vt:lpstr>
      <vt:lpstr>Ex #5 – Code Smell: Duplication (1)</vt:lpstr>
      <vt:lpstr>Ex #5 – Code Smell: Duplication (2)</vt:lpstr>
      <vt:lpstr>Ex #5 – Code Smell: Duplication (3)</vt:lpstr>
      <vt:lpstr>Ex#5 - Refactoring:  Template Method</vt:lpstr>
      <vt:lpstr>Refactoring: Template Method - cont</vt:lpstr>
      <vt:lpstr>Ex6- Code Smell: Nested Conditional</vt:lpstr>
      <vt:lpstr>Ex#6 – Refactoring: Guard Clauses</vt:lpstr>
      <vt:lpstr>Ex#7 – Refactoring: Extract Class (1)</vt:lpstr>
      <vt:lpstr>Ex#7 – Refactoring: Extract Class (2)</vt:lpstr>
      <vt:lpstr>Ex#7 – Refactoring: Extract Class (3)</vt:lpstr>
      <vt:lpstr>Ex#8 – Refactoring: Extract Interface</vt:lpstr>
      <vt:lpstr>Ex#8 – Refactoring: Extract Interface</vt:lpstr>
      <vt:lpstr>What about this?</vt:lpstr>
      <vt:lpstr>Refactoring Safely</vt:lpstr>
      <vt:lpstr>Refactoring Safely - cont</vt:lpstr>
      <vt:lpstr>Refactoring Functions in Eclipse</vt:lpstr>
      <vt:lpstr>User Stories</vt:lpstr>
      <vt:lpstr>A User Story Template</vt:lpstr>
      <vt:lpstr>An Alternate Template</vt:lpstr>
      <vt:lpstr>Acceptance Criteria</vt:lpstr>
      <vt:lpstr>User Stories and Tasks</vt:lpstr>
      <vt:lpstr>From Tasks to Tests</vt:lpstr>
      <vt:lpstr>Test1: An empty list should …</vt:lpstr>
      <vt:lpstr>Test 1 - cont</vt:lpstr>
      <vt:lpstr>Test 2: Adding a movie to an empty list …</vt:lpstr>
      <vt:lpstr>Test 2 – cont’d</vt:lpstr>
      <vt:lpstr>Test 2: MovieList and Movie</vt:lpstr>
      <vt:lpstr>Test 3: Adding two movies …</vt:lpstr>
      <vt:lpstr>The Test Code So Far</vt:lpstr>
      <vt:lpstr>Refactoring the Test Code</vt:lpstr>
      <vt:lpstr>Test 4: Ask if a movie is there…</vt:lpstr>
      <vt:lpstr>Test 4 - cont</vt:lpstr>
      <vt:lpstr>The Test Code So Far</vt:lpstr>
      <vt:lpstr>Refactoring the Test Code</vt:lpstr>
      <vt:lpstr>Refactoring the Test Code - cont</vt:lpstr>
      <vt:lpstr>Refactoring Test Code: Tips</vt:lpstr>
      <vt:lpstr>Refactoring Test Code: Tips - cont</vt:lpstr>
      <vt:lpstr>The Pigs and Chickens </vt:lpstr>
      <vt:lpstr>Scrum</vt:lpstr>
      <vt:lpstr>Scrum Role: Product Owner</vt:lpstr>
      <vt:lpstr>Scrum Role: Scrum Master</vt:lpstr>
      <vt:lpstr>Scrum Role:  Team Member</vt:lpstr>
      <vt:lpstr>Scrum:  The Sprint</vt:lpstr>
      <vt:lpstr>Sprint Activities</vt:lpstr>
      <vt:lpstr>Spring Planning Meeting</vt:lpstr>
      <vt:lpstr>Daily Scrum: Standup Meeting</vt:lpstr>
      <vt:lpstr>Story Time: Backlog Grooming</vt:lpstr>
      <vt:lpstr>Sprint Review: Sprint Demo</vt:lpstr>
      <vt:lpstr>Retrospective</vt:lpstr>
      <vt:lpstr>Scrum Artifacts</vt:lpstr>
      <vt:lpstr>Software Engineering vs XP?</vt:lpstr>
      <vt:lpstr>Evaluating Agile Processes</vt:lpstr>
      <vt:lpstr>Evaluating Agile Processes (contd)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Dianxiang Xu</cp:lastModifiedBy>
  <cp:revision>169</cp:revision>
  <dcterms:created xsi:type="dcterms:W3CDTF">2013-08-21T18:33:36Z</dcterms:created>
  <dcterms:modified xsi:type="dcterms:W3CDTF">2014-09-17T14:55:04Z</dcterms:modified>
</cp:coreProperties>
</file>