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231" autoAdjust="0"/>
  </p:normalViewPr>
  <p:slideViewPr>
    <p:cSldViewPr snapToGrid="0" snapToObjects="1">
      <p:cViewPr varScale="1">
        <p:scale>
          <a:sx n="81" d="100"/>
          <a:sy n="81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11F9-C9BC-F247-8BA6-DDA83ADA906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0040-2461-7A47-B9A7-20E7C29A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9/11/2014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Mock Objects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4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EB6C-087E-400C-9B9C-D435E80047D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Mock Objects?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326" y="1621410"/>
            <a:ext cx="7833674" cy="450951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Lightweight, controllable replacements for objects </a:t>
            </a:r>
          </a:p>
          <a:p>
            <a:r>
              <a:rPr lang="en-US" altLang="en-US" dirty="0"/>
              <a:t>Purposes: testing some functionality that interacts with and is dependent on the real objects</a:t>
            </a:r>
          </a:p>
          <a:p>
            <a:pPr lvl="1"/>
            <a:r>
              <a:rPr lang="en-US" altLang="en-US" dirty="0"/>
              <a:t>Focused tests: ideally one assert each</a:t>
            </a:r>
          </a:p>
          <a:p>
            <a:pPr lvl="1"/>
            <a:r>
              <a:rPr lang="en-US" altLang="en-US" dirty="0"/>
              <a:t>Independent tests (to run in any order)</a:t>
            </a:r>
          </a:p>
          <a:p>
            <a:pPr lvl="1"/>
            <a:r>
              <a:rPr lang="en-US" altLang="en-US" dirty="0"/>
              <a:t>Fast tests (to run frequently)</a:t>
            </a:r>
          </a:p>
          <a:p>
            <a:r>
              <a:rPr lang="en-US" altLang="en-US" dirty="0"/>
              <a:t>When:</a:t>
            </a:r>
          </a:p>
          <a:p>
            <a:pPr lvl="1"/>
            <a:r>
              <a:rPr lang="en-US" altLang="en-US" dirty="0"/>
              <a:t>Test fixtures get complex and time consuming to build and cleanup </a:t>
            </a:r>
          </a:p>
          <a:p>
            <a:pPr lvl="1"/>
            <a:r>
              <a:rPr lang="en-US" altLang="en-US" dirty="0"/>
              <a:t>It is difficult or impossible to create state for a problematic or access-limited 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9221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530-0319-46BC-89AA-1F87FEC02E3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Mocks vs Stubs and Fakes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Mocks: </a:t>
            </a:r>
            <a:r>
              <a:rPr lang="en-US" altLang="en-US" sz="2400" dirty="0"/>
              <a:t>a class in which you can </a:t>
            </a:r>
          </a:p>
          <a:p>
            <a:pPr lvl="1"/>
            <a:r>
              <a:rPr lang="en-US" altLang="en-US" dirty="0"/>
              <a:t>Set expectations regarding what methods are called, with what parameters, and how often, etc.</a:t>
            </a:r>
          </a:p>
          <a:p>
            <a:pPr lvl="1"/>
            <a:r>
              <a:rPr lang="en-US" altLang="en-US" dirty="0"/>
              <a:t>Set return values for various calling situations</a:t>
            </a:r>
          </a:p>
          <a:p>
            <a:pPr lvl="1"/>
            <a:r>
              <a:rPr lang="en-US" altLang="en-US" dirty="0"/>
              <a:t>Verify that the expectations were met.</a:t>
            </a:r>
          </a:p>
          <a:p>
            <a:r>
              <a:rPr lang="en-US" altLang="en-US" dirty="0"/>
              <a:t>Stubs </a:t>
            </a:r>
          </a:p>
          <a:p>
            <a:pPr lvl="1"/>
            <a:r>
              <a:rPr lang="en-US" altLang="en-US" dirty="0"/>
              <a:t>A class with methods that do nothing.</a:t>
            </a:r>
          </a:p>
          <a:p>
            <a:pPr lvl="1"/>
            <a:r>
              <a:rPr lang="en-US" altLang="en-US" dirty="0"/>
              <a:t>Simply to allow the system to compile and run</a:t>
            </a:r>
          </a:p>
          <a:p>
            <a:r>
              <a:rPr lang="en-US" altLang="en-US" dirty="0"/>
              <a:t>Fakes</a:t>
            </a:r>
          </a:p>
          <a:p>
            <a:pPr lvl="1"/>
            <a:r>
              <a:rPr lang="en-US" altLang="en-US" dirty="0"/>
              <a:t>A class with methods that return fixed value(s) that can either be hardcoded or set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33458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6F93-C64E-4574-92E1-11D6AC6FCEE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114381"/>
            <a:ext cx="7498080" cy="1143000"/>
          </a:xfrm>
        </p:spPr>
        <p:txBody>
          <a:bodyPr/>
          <a:lstStyle/>
          <a:p>
            <a:r>
              <a:rPr lang="en-US" altLang="en-US" sz="3800" dirty="0"/>
              <a:t>Using Mock Objects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396" y="1448275"/>
            <a:ext cx="7195008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To help keep the design decoupled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Enforce interface-centric design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To </a:t>
            </a:r>
            <a:r>
              <a:rPr lang="en-US" altLang="en-US" sz="2800" dirty="0"/>
              <a:t>make tests run faster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make it easier to develop code that interacts with hardware devices, remote systems, and other problematic resources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allow test-drive components in isolation from the rest of the system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encourage composition over inheritance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test unusual, unlikely, and exceptional situations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23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5422-59DB-45B8-B56F-E3CE73821D9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Mock Frameworks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MockObejcts</a:t>
            </a:r>
            <a:r>
              <a:rPr lang="en-US" altLang="en-US" dirty="0"/>
              <a:t>: </a:t>
            </a:r>
            <a:r>
              <a:rPr lang="en-US" altLang="en-US" sz="2400" i="1" dirty="0">
                <a:solidFill>
                  <a:srgbClr val="0000FF"/>
                </a:solidFill>
              </a:rPr>
              <a:t>www.mockobjects.com</a:t>
            </a:r>
          </a:p>
          <a:p>
            <a:pPr lvl="1"/>
            <a:r>
              <a:rPr lang="en-US" altLang="en-US" dirty="0"/>
              <a:t>Facilitate developing programmer tests in the mock object style</a:t>
            </a:r>
          </a:p>
          <a:p>
            <a:r>
              <a:rPr lang="en-US" altLang="en-US" dirty="0" err="1"/>
              <a:t>MockMaker</a:t>
            </a:r>
            <a:r>
              <a:rPr lang="en-US" altLang="en-US" dirty="0"/>
              <a:t>: </a:t>
            </a:r>
            <a:r>
              <a:rPr lang="en-US" altLang="en-US" sz="2400" i="1" dirty="0">
                <a:solidFill>
                  <a:srgbClr val="0000FF"/>
                </a:solidFill>
              </a:rPr>
              <a:t>mockmaker.sourceforge.net</a:t>
            </a:r>
          </a:p>
          <a:p>
            <a:pPr lvl="1"/>
            <a:r>
              <a:rPr lang="en-US" altLang="en-US" dirty="0"/>
              <a:t>Create source code of mock classes from a given interface or class</a:t>
            </a:r>
          </a:p>
          <a:p>
            <a:r>
              <a:rPr lang="en-US" altLang="en-US" dirty="0" err="1"/>
              <a:t>EasyMock</a:t>
            </a:r>
            <a:r>
              <a:rPr lang="en-US" altLang="en-US" dirty="0"/>
              <a:t>: </a:t>
            </a:r>
            <a:r>
              <a:rPr lang="en-US" altLang="en-US" sz="2400" i="1" dirty="0">
                <a:solidFill>
                  <a:srgbClr val="0000FF"/>
                </a:solidFill>
              </a:rPr>
              <a:t>www.easymock.org</a:t>
            </a:r>
          </a:p>
          <a:p>
            <a:pPr lvl="1"/>
            <a:r>
              <a:rPr lang="en-US" altLang="en-US" dirty="0"/>
              <a:t>Create mock objects dynamically at runtime</a:t>
            </a:r>
          </a:p>
          <a:p>
            <a:pPr lvl="1"/>
            <a:r>
              <a:rPr lang="en-US" altLang="en-US" dirty="0"/>
              <a:t>Specifications for the mocks are included as part of the test</a:t>
            </a:r>
          </a:p>
        </p:txBody>
      </p:sp>
    </p:spTree>
    <p:extLst>
      <p:ext uri="{BB962C8B-B14F-4D97-AF65-F5344CB8AC3E}">
        <p14:creationId xmlns:p14="http://schemas.microsoft.com/office/powerpoint/2010/main" val="41102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050-683E-4505-A052-776569084E0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 smtClean="0"/>
              <a:t>Textbook</a:t>
            </a:r>
            <a:endParaRPr lang="en-US" altLang="en-US" sz="38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Dave Astels</a:t>
            </a:r>
            <a:r>
              <a:rPr lang="en-US" altLang="en-US" b="1"/>
              <a:t>.</a:t>
            </a:r>
            <a:r>
              <a:rPr lang="en-US" altLang="en-US"/>
              <a:t> </a:t>
            </a:r>
            <a:r>
              <a:rPr lang="en-US" altLang="en-US" i="1" u="sng">
                <a:solidFill>
                  <a:srgbClr val="0000FF"/>
                </a:solidFill>
              </a:rPr>
              <a:t>Test Driven Development: A Practical Guide</a:t>
            </a:r>
            <a:r>
              <a:rPr lang="en-US" altLang="en-US"/>
              <a:t>, Prentice Hall PTR, 2003.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260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218-6699-4F0C-BF53-74D62DFF1B4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485" y="274638"/>
            <a:ext cx="7708203" cy="1143000"/>
          </a:xfrm>
        </p:spPr>
        <p:txBody>
          <a:bodyPr/>
          <a:lstStyle/>
          <a:p>
            <a:r>
              <a:rPr lang="en-US" altLang="en-US" sz="3800" dirty="0"/>
              <a:t>Mock Objects: </a:t>
            </a:r>
            <a:r>
              <a:rPr lang="en-US" altLang="en-US" sz="3800" dirty="0" smtClean="0"/>
              <a:t> A </a:t>
            </a:r>
            <a:r>
              <a:rPr lang="en-US" altLang="en-US" sz="3800" dirty="0"/>
              <a:t>Motivating Example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adventure game</a:t>
            </a:r>
          </a:p>
          <a:p>
            <a:pPr lvl="1"/>
            <a:r>
              <a:rPr lang="en-US" altLang="en-US" dirty="0">
                <a:solidFill>
                  <a:srgbClr val="0033CC"/>
                </a:solidFill>
              </a:rPr>
              <a:t>The player tries to rid the world of foul creatures such as Orcs</a:t>
            </a:r>
          </a:p>
          <a:p>
            <a:pPr lvl="1"/>
            <a:r>
              <a:rPr lang="en-US" altLang="en-US" dirty="0">
                <a:solidFill>
                  <a:srgbClr val="0033CC"/>
                </a:solidFill>
              </a:rPr>
              <a:t>When a player attacks an Orc, they roll a 20-sided die to see if they hit or not</a:t>
            </a:r>
          </a:p>
          <a:p>
            <a:pPr lvl="2"/>
            <a:r>
              <a:rPr lang="en-US" altLang="en-US" dirty="0">
                <a:solidFill>
                  <a:srgbClr val="0033CC"/>
                </a:solidFill>
              </a:rPr>
              <a:t>A roll of 13 or higher is a hit. </a:t>
            </a:r>
          </a:p>
          <a:p>
            <a:pPr lvl="3"/>
            <a:r>
              <a:rPr lang="en-US" altLang="en-US" dirty="0">
                <a:solidFill>
                  <a:srgbClr val="0033CC"/>
                </a:solidFill>
              </a:rPr>
              <a:t>Then roll the die again to determine the damage</a:t>
            </a:r>
          </a:p>
          <a:p>
            <a:pPr lvl="2"/>
            <a:r>
              <a:rPr lang="en-US" altLang="en-US" dirty="0">
                <a:solidFill>
                  <a:srgbClr val="0033CC"/>
                </a:solidFill>
              </a:rPr>
              <a:t>A roll of less than 13 is a miss.</a:t>
            </a:r>
          </a:p>
        </p:txBody>
      </p:sp>
    </p:spTree>
    <p:extLst>
      <p:ext uri="{BB962C8B-B14F-4D97-AF65-F5344CB8AC3E}">
        <p14:creationId xmlns:p14="http://schemas.microsoft.com/office/powerpoint/2010/main" val="21937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AD14-123B-43A0-BD14-6466089E83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58" y="274638"/>
            <a:ext cx="7717630" cy="1143000"/>
          </a:xfrm>
        </p:spPr>
        <p:txBody>
          <a:bodyPr/>
          <a:lstStyle/>
          <a:p>
            <a:r>
              <a:rPr lang="en-US" altLang="en-US" sz="3800" dirty="0"/>
              <a:t>Mock Objects: </a:t>
            </a:r>
            <a:r>
              <a:rPr lang="en-US" altLang="en-US" sz="3800" dirty="0" smtClean="0"/>
              <a:t> A </a:t>
            </a:r>
            <a:r>
              <a:rPr lang="en-US" altLang="en-US" sz="3800" dirty="0"/>
              <a:t>Motivating Example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3772"/>
            <a:ext cx="7174992" cy="5118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Player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Die myD20 = null;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Player(Die d20) {  </a:t>
            </a:r>
            <a:r>
              <a:rPr lang="en-US" altLang="en-US" sz="2000" dirty="0" err="1">
                <a:solidFill>
                  <a:srgbClr val="0033CC"/>
                </a:solidFill>
              </a:rPr>
              <a:t>myDie</a:t>
            </a:r>
            <a:r>
              <a:rPr lang="en-US" altLang="en-US" sz="2000" dirty="0">
                <a:solidFill>
                  <a:srgbClr val="0033CC"/>
                </a:solidFill>
              </a:rPr>
              <a:t> = d20;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public </a:t>
            </a:r>
            <a:r>
              <a:rPr lang="en-US" altLang="en-US" sz="2000" dirty="0" err="1">
                <a:solidFill>
                  <a:srgbClr val="0000FF"/>
                </a:solidFill>
              </a:rPr>
              <a:t>boolean</a:t>
            </a:r>
            <a:r>
              <a:rPr lang="en-US" altLang="en-US" sz="2000" dirty="0">
                <a:solidFill>
                  <a:srgbClr val="0000FF"/>
                </a:solidFill>
              </a:rPr>
              <a:t> attack(Orc </a:t>
            </a:r>
            <a:r>
              <a:rPr lang="en-US" altLang="en-US" sz="2000" dirty="0" err="1">
                <a:solidFill>
                  <a:srgbClr val="0000FF"/>
                </a:solidFill>
              </a:rPr>
              <a:t>anOrc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  <a:r>
              <a:rPr lang="en-US" altLang="en-US" sz="2000" dirty="0">
                <a:solidFill>
                  <a:srgbClr val="0033CC"/>
                </a:solidFill>
              </a:rPr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if (myD20.roll()&gt;=13) { </a:t>
            </a:r>
            <a:endParaRPr lang="en-US" altLang="en-US" sz="2000" dirty="0" smtClean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</a:rPr>
              <a:t>          </a:t>
            </a:r>
            <a:r>
              <a:rPr lang="en-US" altLang="en-US" sz="2000" dirty="0" smtClean="0">
                <a:solidFill>
                  <a:srgbClr val="0033CC"/>
                </a:solidFill>
              </a:rPr>
              <a:t>return </a:t>
            </a:r>
            <a:r>
              <a:rPr lang="en-US" altLang="en-US" sz="2000" dirty="0">
                <a:solidFill>
                  <a:srgbClr val="0033CC"/>
                </a:solidFill>
              </a:rPr>
              <a:t>hit(</a:t>
            </a:r>
            <a:r>
              <a:rPr lang="en-US" altLang="en-US" sz="2000" dirty="0" err="1">
                <a:solidFill>
                  <a:srgbClr val="0033CC"/>
                </a:solidFill>
              </a:rPr>
              <a:t>anOrc</a:t>
            </a:r>
            <a:r>
              <a:rPr lang="en-US" altLang="en-US" sz="2000" dirty="0" smtClean="0">
                <a:solidFill>
                  <a:srgbClr val="0033CC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</a:rPr>
              <a:t>  </a:t>
            </a:r>
            <a:r>
              <a:rPr lang="en-US" altLang="en-US" sz="2000" dirty="0" smtClean="0">
                <a:solidFill>
                  <a:srgbClr val="0033CC"/>
                </a:solidFill>
              </a:rPr>
              <a:t>} else </a:t>
            </a:r>
            <a:r>
              <a:rPr lang="en-US" altLang="en-US" sz="2000" dirty="0">
                <a:solidFill>
                  <a:srgbClr val="0033CC"/>
                </a:solidFill>
              </a:rPr>
              <a:t>{ return miss();}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private </a:t>
            </a:r>
            <a:r>
              <a:rPr lang="en-US" altLang="en-US" sz="2000" dirty="0" err="1">
                <a:solidFill>
                  <a:srgbClr val="0033CC"/>
                </a:solidFill>
              </a:rPr>
              <a:t>boolean</a:t>
            </a:r>
            <a:r>
              <a:rPr lang="en-US" altLang="en-US" sz="2000" dirty="0">
                <a:solidFill>
                  <a:srgbClr val="0033CC"/>
                </a:solidFill>
              </a:rPr>
              <a:t> hit(Orc </a:t>
            </a:r>
            <a:r>
              <a:rPr lang="en-US" altLang="en-US" sz="2000" dirty="0" err="1">
                <a:solidFill>
                  <a:srgbClr val="0033CC"/>
                </a:solidFill>
              </a:rPr>
              <a:t>anOrc</a:t>
            </a:r>
            <a:r>
              <a:rPr lang="en-US" altLang="en-US" sz="2000" dirty="0">
                <a:solidFill>
                  <a:srgbClr val="0033CC"/>
                </a:solidFill>
              </a:rPr>
              <a:t>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</a:t>
            </a:r>
            <a:r>
              <a:rPr lang="en-US" altLang="en-US" sz="2000" dirty="0" err="1">
                <a:solidFill>
                  <a:srgbClr val="0033CC"/>
                </a:solidFill>
              </a:rPr>
              <a:t>anOrc.injure</a:t>
            </a:r>
            <a:r>
              <a:rPr lang="en-US" altLang="en-US" sz="2000" dirty="0">
                <a:solidFill>
                  <a:srgbClr val="0033CC"/>
                </a:solidFill>
              </a:rPr>
              <a:t>(myD20.roll());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    return true;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private </a:t>
            </a:r>
            <a:r>
              <a:rPr lang="en-US" altLang="en-US" sz="2000" dirty="0" err="1">
                <a:solidFill>
                  <a:srgbClr val="0033CC"/>
                </a:solidFill>
              </a:rPr>
              <a:t>boolean</a:t>
            </a:r>
            <a:r>
              <a:rPr lang="en-US" altLang="en-US" sz="2000" dirty="0">
                <a:solidFill>
                  <a:srgbClr val="0033CC"/>
                </a:solidFill>
              </a:rPr>
              <a:t> miss() {return false;}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B4BE-AA35-4029-B433-6F859DA7FB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936" y="60178"/>
            <a:ext cx="7663897" cy="1143000"/>
          </a:xfrm>
        </p:spPr>
        <p:txBody>
          <a:bodyPr/>
          <a:lstStyle/>
          <a:p>
            <a:r>
              <a:rPr lang="en-US" altLang="en-US" sz="3800" dirty="0"/>
              <a:t>Mock Objects: </a:t>
            </a:r>
            <a:r>
              <a:rPr lang="en-US" altLang="en-US" sz="3800" dirty="0" smtClean="0"/>
              <a:t> A </a:t>
            </a:r>
            <a:r>
              <a:rPr lang="en-US" altLang="en-US" sz="3800" dirty="0"/>
              <a:t>Motivating Example</a:t>
            </a: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8753" y="1203178"/>
            <a:ext cx="7471622" cy="5202385"/>
          </a:xfrm>
          <a:noFill/>
          <a:ln/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Die {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private 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sides =0;        </a:t>
            </a:r>
            <a:endParaRPr lang="en-US" altLang="en-US" sz="2000" dirty="0" smtClean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CC"/>
                </a:solidFill>
              </a:rPr>
              <a:t>private </a:t>
            </a:r>
            <a:r>
              <a:rPr lang="en-US" altLang="en-US" sz="2000" dirty="0">
                <a:solidFill>
                  <a:srgbClr val="0033CC"/>
                </a:solidFill>
              </a:rPr>
              <a:t>Random generator = null;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Die (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 err="1">
                <a:solidFill>
                  <a:srgbClr val="0033CC"/>
                </a:solidFill>
              </a:rPr>
              <a:t>numberOfSides</a:t>
            </a:r>
            <a:r>
              <a:rPr lang="en-US" altLang="en-US" sz="2000" dirty="0">
                <a:solidFill>
                  <a:srgbClr val="0033CC"/>
                </a:solidFill>
              </a:rPr>
              <a:t>) {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sides = </a:t>
            </a:r>
            <a:r>
              <a:rPr lang="en-US" altLang="en-US" sz="2000" dirty="0" err="1">
                <a:solidFill>
                  <a:srgbClr val="0033CC"/>
                </a:solidFill>
              </a:rPr>
              <a:t>numberOfSides</a:t>
            </a:r>
            <a:r>
              <a:rPr lang="en-US" altLang="en-US" sz="2000" dirty="0">
                <a:solidFill>
                  <a:srgbClr val="0033CC"/>
                </a:solidFill>
              </a:rPr>
              <a:t>; </a:t>
            </a:r>
            <a:endParaRPr lang="en-US" altLang="en-US" sz="2000" dirty="0" smtClean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</a:rPr>
              <a:t>  </a:t>
            </a:r>
            <a:r>
              <a:rPr lang="en-US" altLang="en-US" sz="2000" dirty="0" smtClean="0">
                <a:solidFill>
                  <a:srgbClr val="0033CC"/>
                </a:solidFill>
              </a:rPr>
              <a:t>generator </a:t>
            </a:r>
            <a:r>
              <a:rPr lang="en-US" altLang="en-US" sz="2000" dirty="0">
                <a:solidFill>
                  <a:srgbClr val="0033CC"/>
                </a:solidFill>
              </a:rPr>
              <a:t>= new Random(); </a:t>
            </a:r>
            <a:endParaRPr lang="en-US" altLang="en-US" sz="2000" dirty="0" smtClean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CC"/>
                </a:solidFill>
              </a:rPr>
              <a:t>}</a:t>
            </a:r>
            <a:endParaRPr lang="en-US" altLang="en-US" sz="2000" dirty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roll() { return </a:t>
            </a:r>
            <a:r>
              <a:rPr lang="en-US" altLang="en-US" sz="2000" dirty="0" err="1">
                <a:solidFill>
                  <a:srgbClr val="0033CC"/>
                </a:solidFill>
              </a:rPr>
              <a:t>generator.netInt</a:t>
            </a:r>
            <a:r>
              <a:rPr lang="en-US" altLang="en-US" sz="2000" dirty="0">
                <a:solidFill>
                  <a:srgbClr val="0033CC"/>
                </a:solidFill>
              </a:rPr>
              <a:t>(sides)+1; }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The test for a </a:t>
            </a:r>
            <a:r>
              <a:rPr lang="en-US" altLang="en-US" sz="2400" i="1" dirty="0"/>
              <a:t>missed</a:t>
            </a:r>
            <a:r>
              <a:rPr lang="en-US" altLang="en-US" sz="2400" dirty="0"/>
              <a:t> attack: </a:t>
            </a:r>
            <a:r>
              <a:rPr lang="en-US" altLang="en-US" sz="2400" i="1" dirty="0">
                <a:solidFill>
                  <a:srgbClr val="FF0000"/>
                </a:solidFill>
              </a:rPr>
              <a:t>any problems?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public void </a:t>
            </a:r>
            <a:r>
              <a:rPr lang="en-US" altLang="en-US" sz="2000" dirty="0" err="1">
                <a:solidFill>
                  <a:srgbClr val="0000FF"/>
                </a:solidFill>
              </a:rPr>
              <a:t>testMiss</a:t>
            </a:r>
            <a:r>
              <a:rPr lang="en-US" altLang="en-US" sz="2000" dirty="0">
                <a:solidFill>
                  <a:srgbClr val="0000FF"/>
                </a:solidFill>
              </a:rPr>
              <a:t>(){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Die d20 = new Die(20);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Player </a:t>
            </a:r>
            <a:r>
              <a:rPr lang="en-US" altLang="en-US" sz="2000" dirty="0" err="1">
                <a:solidFill>
                  <a:srgbClr val="0000FF"/>
                </a:solidFill>
              </a:rPr>
              <a:t>badFighter</a:t>
            </a:r>
            <a:r>
              <a:rPr lang="en-US" altLang="en-US" sz="2000" dirty="0">
                <a:solidFill>
                  <a:srgbClr val="0000FF"/>
                </a:solidFill>
              </a:rPr>
              <a:t> = new Player(d20);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Orc </a:t>
            </a:r>
            <a:r>
              <a:rPr lang="en-US" altLang="en-US" sz="2000" dirty="0" err="1">
                <a:solidFill>
                  <a:srgbClr val="0000FF"/>
                </a:solidFill>
              </a:rPr>
              <a:t>anOrc</a:t>
            </a:r>
            <a:r>
              <a:rPr lang="en-US" altLang="en-US" sz="2000" dirty="0">
                <a:solidFill>
                  <a:srgbClr val="0000FF"/>
                </a:solidFill>
              </a:rPr>
              <a:t> = new Orc();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assertFalse</a:t>
            </a:r>
            <a:r>
              <a:rPr lang="en-US" altLang="en-US" sz="2000" dirty="0">
                <a:solidFill>
                  <a:srgbClr val="0000FF"/>
                </a:solidFill>
              </a:rPr>
              <a:t>(“Attack should have missed.”,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                            </a:t>
            </a:r>
            <a:r>
              <a:rPr lang="en-US" altLang="en-US" sz="2000" dirty="0" err="1">
                <a:solidFill>
                  <a:srgbClr val="0000FF"/>
                </a:solidFill>
              </a:rPr>
              <a:t>badFighter.attack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</a:rPr>
              <a:t>anOrc</a:t>
            </a:r>
            <a:r>
              <a:rPr lang="en-US" altLang="en-US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0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0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0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0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0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0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1DF-C4A1-4CE0-BB63-7EFD7FDB1B9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898" y="274638"/>
            <a:ext cx="7632790" cy="1143000"/>
          </a:xfrm>
        </p:spPr>
        <p:txBody>
          <a:bodyPr/>
          <a:lstStyle/>
          <a:p>
            <a:r>
              <a:rPr lang="en-US" altLang="en-US" sz="3800" dirty="0"/>
              <a:t>Mock Objects: </a:t>
            </a:r>
            <a:r>
              <a:rPr lang="en-US" altLang="en-US" sz="3800" dirty="0" smtClean="0"/>
              <a:t> A </a:t>
            </a:r>
            <a:r>
              <a:rPr lang="en-US" altLang="en-US" sz="3800" dirty="0"/>
              <a:t>Motivating Example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898" y="1550276"/>
            <a:ext cx="7239787" cy="46226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problem: </a:t>
            </a:r>
          </a:p>
          <a:p>
            <a:pPr lvl="1"/>
            <a:r>
              <a:rPr lang="en-US" altLang="en-US" dirty="0"/>
              <a:t>Sometimes the test passes, other times fails – but </a:t>
            </a:r>
            <a:r>
              <a:rPr lang="en-US" altLang="en-US" i="1" dirty="0"/>
              <a:t>TDD needs to </a:t>
            </a:r>
            <a:r>
              <a:rPr lang="en-US" altLang="en-US" i="1" dirty="0">
                <a:solidFill>
                  <a:srgbClr val="FF0000"/>
                </a:solidFill>
              </a:rPr>
              <a:t>run tests frequently and quickly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en-US" dirty="0"/>
              <a:t>To control the test’s preconditions </a:t>
            </a:r>
            <a:r>
              <a:rPr lang="en-US" altLang="en-US" dirty="0">
                <a:solidFill>
                  <a:srgbClr val="0000FF"/>
                </a:solidFill>
              </a:rPr>
              <a:t>(roll</a:t>
            </a:r>
            <a:r>
              <a:rPr lang="en-US" altLang="en-US" i="1" dirty="0">
                <a:solidFill>
                  <a:srgbClr val="0000FF"/>
                </a:solidFill>
              </a:rPr>
              <a:t>&lt;13</a:t>
            </a:r>
            <a:r>
              <a:rPr lang="en-US" altLang="en-US" dirty="0">
                <a:solidFill>
                  <a:srgbClr val="0000FF"/>
                </a:solidFill>
              </a:rPr>
              <a:t>), </a:t>
            </a:r>
            <a:r>
              <a:rPr lang="en-US" altLang="en-US" dirty="0"/>
              <a:t>we need to control the return value 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roll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/>
              <a:t>We cannot get the actual test resource into the state needed for the test</a:t>
            </a:r>
          </a:p>
          <a:p>
            <a:r>
              <a:rPr lang="en-US" altLang="en-US" dirty="0"/>
              <a:t>A solution</a:t>
            </a:r>
          </a:p>
          <a:p>
            <a:pPr lvl="1"/>
            <a:r>
              <a:rPr lang="en-US" altLang="en-US" dirty="0"/>
              <a:t>Mock the Die class to return the needed value</a:t>
            </a:r>
          </a:p>
          <a:p>
            <a:pPr lvl="1"/>
            <a:r>
              <a:rPr lang="en-US" altLang="en-US" dirty="0"/>
              <a:t>Extract an interface from Die and use it in place of Die </a:t>
            </a:r>
          </a:p>
        </p:txBody>
      </p:sp>
    </p:spTree>
    <p:extLst>
      <p:ext uri="{BB962C8B-B14F-4D97-AF65-F5344CB8AC3E}">
        <p14:creationId xmlns:p14="http://schemas.microsoft.com/office/powerpoint/2010/main" val="121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18A7-45C1-421B-B92C-E10DCBC3554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500" y="274638"/>
            <a:ext cx="7671188" cy="1143000"/>
          </a:xfrm>
        </p:spPr>
        <p:txBody>
          <a:bodyPr/>
          <a:lstStyle/>
          <a:p>
            <a:r>
              <a:rPr lang="en-US" altLang="en-US" sz="3800" dirty="0"/>
              <a:t>Mock Objects: </a:t>
            </a:r>
            <a:r>
              <a:rPr lang="en-US" altLang="en-US" sz="3800" dirty="0" smtClean="0"/>
              <a:t> A </a:t>
            </a:r>
            <a:r>
              <a:rPr lang="en-US" altLang="en-US" sz="3800" dirty="0"/>
              <a:t>Motivating 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500" y="1417638"/>
            <a:ext cx="7221623" cy="5349711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public interface </a:t>
            </a:r>
            <a:r>
              <a:rPr lang="en-US" altLang="en-US" sz="2000" dirty="0" err="1">
                <a:solidFill>
                  <a:srgbClr val="0000FF"/>
                </a:solidFill>
              </a:rPr>
              <a:t>Rollable</a:t>
            </a:r>
            <a:r>
              <a:rPr lang="en-US" altLang="en-US" sz="2000" dirty="0">
                <a:solidFill>
                  <a:srgbClr val="0000FF"/>
                </a:solidFill>
              </a:rPr>
              <a:t> { </a:t>
            </a:r>
            <a:r>
              <a:rPr lang="en-US" altLang="en-US" sz="2000" dirty="0" err="1">
                <a:solidFill>
                  <a:srgbClr val="0000FF"/>
                </a:solidFill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</a:rPr>
              <a:t> roll();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Die implements </a:t>
            </a:r>
            <a:r>
              <a:rPr lang="en-US" altLang="en-US" sz="2000" dirty="0" err="1">
                <a:solidFill>
                  <a:srgbClr val="0033CC"/>
                </a:solidFill>
              </a:rPr>
              <a:t>Rollable</a:t>
            </a:r>
            <a:r>
              <a:rPr lang="en-US" altLang="en-US" sz="2000" dirty="0">
                <a:solidFill>
                  <a:srgbClr val="0033CC"/>
                </a:solidFill>
              </a:rPr>
              <a:t> {// …}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Player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</a:rPr>
              <a:t>Rollable</a:t>
            </a:r>
            <a:r>
              <a:rPr lang="en-US" altLang="en-US" sz="2000" dirty="0">
                <a:solidFill>
                  <a:srgbClr val="0033CC"/>
                </a:solidFill>
              </a:rPr>
              <a:t> myD20 = null;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public Player(</a:t>
            </a:r>
            <a:r>
              <a:rPr lang="en-US" altLang="en-US" sz="2000" dirty="0" err="1">
                <a:solidFill>
                  <a:srgbClr val="0033CC"/>
                </a:solidFill>
              </a:rPr>
              <a:t>Rollable</a:t>
            </a:r>
            <a:r>
              <a:rPr lang="en-US" altLang="en-US" sz="2000" dirty="0">
                <a:solidFill>
                  <a:srgbClr val="0033CC"/>
                </a:solidFill>
              </a:rPr>
              <a:t> d20) {myD20 = d20;}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//…}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Now we can create a mock for a 20-sided die that always return a value (e.g. 10) for a missed attack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public class MockD20FailingAttack implements </a:t>
            </a:r>
            <a:r>
              <a:rPr lang="en-US" altLang="en-US" sz="2000" dirty="0" err="1">
                <a:solidFill>
                  <a:srgbClr val="0000FF"/>
                </a:solidFill>
              </a:rPr>
              <a:t>Rollable</a:t>
            </a:r>
            <a:r>
              <a:rPr lang="en-US" altLang="en-US" sz="20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	public </a:t>
            </a:r>
            <a:r>
              <a:rPr lang="en-US" altLang="en-US" sz="2000" dirty="0" err="1">
                <a:solidFill>
                  <a:srgbClr val="0000FF"/>
                </a:solidFill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</a:rPr>
              <a:t> roll()  { return 10;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void </a:t>
            </a:r>
            <a:r>
              <a:rPr lang="en-US" altLang="en-US" sz="2000" dirty="0" err="1">
                <a:solidFill>
                  <a:srgbClr val="0033CC"/>
                </a:solidFill>
              </a:rPr>
              <a:t>testMiss</a:t>
            </a:r>
            <a:r>
              <a:rPr lang="en-US" altLang="en-US" sz="20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Die d20 = </a:t>
            </a:r>
            <a:r>
              <a:rPr lang="en-US" altLang="en-US" sz="2000" dirty="0">
                <a:solidFill>
                  <a:srgbClr val="0000FF"/>
                </a:solidFill>
              </a:rPr>
              <a:t>new </a:t>
            </a:r>
            <a:r>
              <a:rPr lang="en-US" altLang="en-US" sz="2000" dirty="0" err="1">
                <a:solidFill>
                  <a:srgbClr val="0000FF"/>
                </a:solidFill>
              </a:rPr>
              <a:t>MockFailingAttack</a:t>
            </a:r>
            <a:r>
              <a:rPr lang="en-US" altLang="en-US" sz="2000" dirty="0">
                <a:solidFill>
                  <a:srgbClr val="0000FF"/>
                </a:solidFill>
              </a:rPr>
              <a:t>();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Player </a:t>
            </a:r>
            <a:r>
              <a:rPr lang="en-US" altLang="en-US" sz="2000" dirty="0" err="1">
                <a:solidFill>
                  <a:srgbClr val="0033CC"/>
                </a:solidFill>
              </a:rPr>
              <a:t>badFighter</a:t>
            </a:r>
            <a:r>
              <a:rPr lang="en-US" altLang="en-US" sz="2000" dirty="0">
                <a:solidFill>
                  <a:srgbClr val="0033CC"/>
                </a:solidFill>
              </a:rPr>
              <a:t> = new Player(d20);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Orc </a:t>
            </a:r>
            <a:r>
              <a:rPr lang="en-US" altLang="en-US" sz="2000" dirty="0" err="1">
                <a:solidFill>
                  <a:srgbClr val="0033CC"/>
                </a:solidFill>
              </a:rPr>
              <a:t>anOrc</a:t>
            </a:r>
            <a:r>
              <a:rPr lang="en-US" altLang="en-US" sz="2000" dirty="0">
                <a:solidFill>
                  <a:srgbClr val="0033CC"/>
                </a:solidFill>
              </a:rPr>
              <a:t> = new Orc();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</a:t>
            </a:r>
            <a:r>
              <a:rPr lang="en-US" altLang="en-US" sz="2000" dirty="0" err="1">
                <a:solidFill>
                  <a:srgbClr val="0033CC"/>
                </a:solidFill>
              </a:rPr>
              <a:t>assertFalse</a:t>
            </a:r>
            <a:r>
              <a:rPr lang="en-US" altLang="en-US" sz="1800" dirty="0">
                <a:solidFill>
                  <a:srgbClr val="0033CC"/>
                </a:solidFill>
              </a:rPr>
              <a:t>(“Attack should have missed.”,</a:t>
            </a:r>
            <a:r>
              <a:rPr lang="en-US" altLang="en-US" sz="1800" dirty="0" err="1">
                <a:solidFill>
                  <a:srgbClr val="0033CC"/>
                </a:solidFill>
              </a:rPr>
              <a:t>badFighter.attack</a:t>
            </a:r>
            <a:r>
              <a:rPr lang="en-US" altLang="en-US" sz="1800" dirty="0">
                <a:solidFill>
                  <a:srgbClr val="0033CC"/>
                </a:solidFill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</a:rPr>
              <a:t>anOrc</a:t>
            </a:r>
            <a:r>
              <a:rPr lang="en-US" altLang="en-US" sz="18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  <a:endParaRPr lang="en-US" alt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4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B3CF0-622C-496C-9916-256BA75792F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Mock Objects: A Motivating Example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3701" y="1548680"/>
            <a:ext cx="7562654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Test a successful attack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MockD20SuccessfulAttack implements </a:t>
            </a:r>
            <a:r>
              <a:rPr lang="en-US" altLang="en-US" sz="2000" dirty="0" err="1">
                <a:solidFill>
                  <a:srgbClr val="0033CC"/>
                </a:solidFill>
              </a:rPr>
              <a:t>Rollable</a:t>
            </a:r>
            <a:r>
              <a:rPr lang="en-US" altLang="en-US" sz="2000" dirty="0">
                <a:solidFill>
                  <a:srgbClr val="0033CC"/>
                </a:solidFill>
              </a:rPr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public 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roll()  { return 18;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void </a:t>
            </a:r>
            <a:r>
              <a:rPr lang="en-US" altLang="en-US" sz="2000" dirty="0" err="1">
                <a:solidFill>
                  <a:srgbClr val="0033CC"/>
                </a:solidFill>
              </a:rPr>
              <a:t>testHit</a:t>
            </a:r>
            <a:r>
              <a:rPr lang="en-US" altLang="en-US" sz="20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Die d20 = new MockD20SuccessfulAttack();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Player </a:t>
            </a:r>
            <a:r>
              <a:rPr lang="en-US" altLang="en-US" sz="2000" dirty="0" err="1">
                <a:solidFill>
                  <a:srgbClr val="0033CC"/>
                </a:solidFill>
              </a:rPr>
              <a:t>goodFighter</a:t>
            </a:r>
            <a:r>
              <a:rPr lang="en-US" altLang="en-US" sz="2000" dirty="0">
                <a:solidFill>
                  <a:srgbClr val="0033CC"/>
                </a:solidFill>
              </a:rPr>
              <a:t> = new Player(d20);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Orc </a:t>
            </a:r>
            <a:r>
              <a:rPr lang="en-US" altLang="en-US" sz="2000" dirty="0" err="1">
                <a:solidFill>
                  <a:srgbClr val="0033CC"/>
                </a:solidFill>
              </a:rPr>
              <a:t>anOrc</a:t>
            </a:r>
            <a:r>
              <a:rPr lang="en-US" altLang="en-US" sz="2000" dirty="0">
                <a:solidFill>
                  <a:srgbClr val="0033CC"/>
                </a:solidFill>
              </a:rPr>
              <a:t> = new Orc();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</a:t>
            </a:r>
            <a:r>
              <a:rPr lang="en-US" altLang="en-US" sz="2000" dirty="0" err="1">
                <a:solidFill>
                  <a:srgbClr val="0033CC"/>
                </a:solidFill>
              </a:rPr>
              <a:t>assertFalse</a:t>
            </a:r>
            <a:r>
              <a:rPr lang="en-US" altLang="en-US" sz="2000" dirty="0">
                <a:solidFill>
                  <a:srgbClr val="0033CC"/>
                </a:solidFill>
              </a:rPr>
              <a:t>(“Attack should have hit.”,</a:t>
            </a:r>
            <a:r>
              <a:rPr lang="en-US" altLang="en-US" sz="2000" dirty="0" err="1">
                <a:solidFill>
                  <a:srgbClr val="0033CC"/>
                </a:solidFill>
              </a:rPr>
              <a:t>goodFighter.attack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anOrc</a:t>
            </a:r>
            <a:r>
              <a:rPr lang="en-US" altLang="en-US" sz="20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Any problems with the two Mock classes?</a:t>
            </a:r>
          </a:p>
        </p:txBody>
      </p:sp>
    </p:spTree>
    <p:extLst>
      <p:ext uri="{BB962C8B-B14F-4D97-AF65-F5344CB8AC3E}">
        <p14:creationId xmlns:p14="http://schemas.microsoft.com/office/powerpoint/2010/main" val="34237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2BB9-E5EC-4203-87CE-B06BF008F4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Mock Objects: A Motivating Example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706252"/>
            <a:ext cx="7498080" cy="45421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Two mocks are almost identical – refactor!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class </a:t>
            </a:r>
            <a:r>
              <a:rPr lang="en-US" altLang="en-US" sz="2000" dirty="0" err="1">
                <a:solidFill>
                  <a:srgbClr val="0033CC"/>
                </a:solidFill>
              </a:rPr>
              <a:t>MockDie</a:t>
            </a:r>
            <a:r>
              <a:rPr lang="en-US" altLang="en-US" sz="2000" dirty="0">
                <a:solidFill>
                  <a:srgbClr val="0033CC"/>
                </a:solidFill>
              </a:rPr>
              <a:t> implements </a:t>
            </a:r>
            <a:r>
              <a:rPr lang="en-US" altLang="en-US" sz="2000" dirty="0" err="1">
                <a:solidFill>
                  <a:srgbClr val="0033CC"/>
                </a:solidFill>
              </a:rPr>
              <a:t>Rollable</a:t>
            </a:r>
            <a:r>
              <a:rPr lang="en-US" altLang="en-US" sz="2000" dirty="0">
                <a:solidFill>
                  <a:srgbClr val="0033CC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private 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value;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public </a:t>
            </a:r>
            <a:r>
              <a:rPr lang="en-US" altLang="en-US" sz="2000" dirty="0" err="1">
                <a:solidFill>
                  <a:srgbClr val="0033CC"/>
                </a:solidFill>
              </a:rPr>
              <a:t>MockDie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 err="1">
                <a:solidFill>
                  <a:srgbClr val="0033CC"/>
                </a:solidFill>
              </a:rPr>
              <a:t>retValue</a:t>
            </a:r>
            <a:r>
              <a:rPr lang="en-US" altLang="en-US" sz="2000" dirty="0">
                <a:solidFill>
                  <a:srgbClr val="0033CC"/>
                </a:solidFill>
              </a:rPr>
              <a:t>) { value = </a:t>
            </a:r>
            <a:r>
              <a:rPr lang="en-US" altLang="en-US" sz="2000" dirty="0" err="1">
                <a:solidFill>
                  <a:srgbClr val="0033CC"/>
                </a:solidFill>
              </a:rPr>
              <a:t>retValue</a:t>
            </a:r>
            <a:r>
              <a:rPr lang="en-US" altLang="en-US" sz="2000" dirty="0">
                <a:solidFill>
                  <a:srgbClr val="0033CC"/>
                </a:solidFill>
              </a:rPr>
              <a:t>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public </a:t>
            </a:r>
            <a:r>
              <a:rPr lang="en-US" altLang="en-US" sz="2000" dirty="0" err="1">
                <a:solidFill>
                  <a:srgbClr val="0033CC"/>
                </a:solidFill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</a:rPr>
              <a:t> roll()  { return value;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void </a:t>
            </a:r>
            <a:r>
              <a:rPr lang="en-US" altLang="en-US" sz="2000" dirty="0" err="1">
                <a:solidFill>
                  <a:srgbClr val="0033CC"/>
                </a:solidFill>
              </a:rPr>
              <a:t>testMiss</a:t>
            </a:r>
            <a:r>
              <a:rPr lang="en-US" altLang="en-US" sz="20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Die d20 = new </a:t>
            </a:r>
            <a:r>
              <a:rPr lang="en-US" altLang="en-US" sz="2000" dirty="0" err="1">
                <a:solidFill>
                  <a:srgbClr val="0033CC"/>
                </a:solidFill>
              </a:rPr>
              <a:t>MockDie</a:t>
            </a:r>
            <a:r>
              <a:rPr lang="en-US" altLang="en-US" sz="2000" dirty="0">
                <a:solidFill>
                  <a:srgbClr val="0033CC"/>
                </a:solidFill>
              </a:rPr>
              <a:t>(10);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//…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public void </a:t>
            </a:r>
            <a:r>
              <a:rPr lang="en-US" altLang="en-US" sz="2000" dirty="0" err="1">
                <a:solidFill>
                  <a:srgbClr val="0033CC"/>
                </a:solidFill>
              </a:rPr>
              <a:t>testHit</a:t>
            </a:r>
            <a:r>
              <a:rPr lang="en-US" altLang="en-US" sz="20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Die d20 = new </a:t>
            </a:r>
            <a:r>
              <a:rPr lang="en-US" altLang="en-US" sz="2000" dirty="0" err="1">
                <a:solidFill>
                  <a:srgbClr val="0033CC"/>
                </a:solidFill>
              </a:rPr>
              <a:t>MockDie</a:t>
            </a:r>
            <a:r>
              <a:rPr lang="en-US" altLang="en-US" sz="2000" dirty="0">
                <a:solidFill>
                  <a:srgbClr val="0033CC"/>
                </a:solidFill>
              </a:rPr>
              <a:t>(18);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	// …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3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491</TotalTime>
  <Words>575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Verdana</vt:lpstr>
      <vt:lpstr>Wingdings</vt:lpstr>
      <vt:lpstr>Wingdings 2</vt:lpstr>
      <vt:lpstr>Solstice</vt:lpstr>
      <vt:lpstr>CS471/571</vt:lpstr>
      <vt:lpstr>Textbook</vt:lpstr>
      <vt:lpstr>Mock Objects:  A Motivating Example</vt:lpstr>
      <vt:lpstr>Mock Objects:  A Motivating Example</vt:lpstr>
      <vt:lpstr>Mock Objects:  A Motivating Example</vt:lpstr>
      <vt:lpstr>Mock Objects:  A Motivating Example</vt:lpstr>
      <vt:lpstr>Mock Objects:  A Motivating Example</vt:lpstr>
      <vt:lpstr>Mock Objects: A Motivating Example</vt:lpstr>
      <vt:lpstr>Mock Objects: A Motivating Example</vt:lpstr>
      <vt:lpstr>Mock Objects?</vt:lpstr>
      <vt:lpstr>Mocks vs Stubs and Fakes</vt:lpstr>
      <vt:lpstr>Using Mock Objects</vt:lpstr>
      <vt:lpstr>Mock Frameworks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Dianxiang Xu</cp:lastModifiedBy>
  <cp:revision>172</cp:revision>
  <dcterms:created xsi:type="dcterms:W3CDTF">2013-08-21T18:33:36Z</dcterms:created>
  <dcterms:modified xsi:type="dcterms:W3CDTF">2014-09-11T21:04:53Z</dcterms:modified>
</cp:coreProperties>
</file>